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1626" r:id="rId2"/>
    <p:sldId id="1627" r:id="rId3"/>
    <p:sldId id="1635" r:id="rId4"/>
    <p:sldId id="1361" r:id="rId5"/>
    <p:sldId id="1385" r:id="rId6"/>
    <p:sldId id="1660" r:id="rId7"/>
    <p:sldId id="1568" r:id="rId8"/>
    <p:sldId id="1569" r:id="rId9"/>
    <p:sldId id="1638" r:id="rId10"/>
    <p:sldId id="1637" r:id="rId11"/>
    <p:sldId id="1639" r:id="rId12"/>
    <p:sldId id="1640" r:id="rId13"/>
    <p:sldId id="1589" r:id="rId14"/>
    <p:sldId id="1571" r:id="rId15"/>
    <p:sldId id="1572" r:id="rId16"/>
    <p:sldId id="1573" r:id="rId17"/>
    <p:sldId id="1630" r:id="rId18"/>
    <p:sldId id="1641" r:id="rId19"/>
    <p:sldId id="1631" r:id="rId20"/>
    <p:sldId id="1662" r:id="rId21"/>
    <p:sldId id="1642" r:id="rId22"/>
    <p:sldId id="1643" r:id="rId23"/>
    <p:sldId id="1644" r:id="rId24"/>
    <p:sldId id="1648" r:id="rId25"/>
    <p:sldId id="1649" r:id="rId26"/>
    <p:sldId id="1628" r:id="rId27"/>
    <p:sldId id="1588" r:id="rId28"/>
    <p:sldId id="1650" r:id="rId29"/>
    <p:sldId id="1629" r:id="rId30"/>
    <p:sldId id="1591" r:id="rId31"/>
    <p:sldId id="1661" r:id="rId32"/>
    <p:sldId id="1645" r:id="rId33"/>
    <p:sldId id="1658" r:id="rId34"/>
    <p:sldId id="1659" r:id="rId35"/>
    <p:sldId id="1646" r:id="rId36"/>
    <p:sldId id="1647" r:id="rId37"/>
    <p:sldId id="1362" r:id="rId38"/>
    <p:sldId id="1594" r:id="rId39"/>
    <p:sldId id="1597" r:id="rId40"/>
    <p:sldId id="1605" r:id="rId41"/>
    <p:sldId id="1595" r:id="rId42"/>
    <p:sldId id="1599" r:id="rId43"/>
    <p:sldId id="1600" r:id="rId44"/>
    <p:sldId id="1601" r:id="rId45"/>
    <p:sldId id="1602" r:id="rId46"/>
    <p:sldId id="1603" r:id="rId47"/>
    <p:sldId id="1606" r:id="rId48"/>
    <p:sldId id="1607" r:id="rId49"/>
    <p:sldId id="1608" r:id="rId50"/>
    <p:sldId id="1610" r:id="rId51"/>
    <p:sldId id="1611" r:id="rId52"/>
    <p:sldId id="1612" r:id="rId53"/>
    <p:sldId id="1613" r:id="rId54"/>
    <p:sldId id="1614" r:id="rId55"/>
    <p:sldId id="1615" r:id="rId56"/>
    <p:sldId id="1616" r:id="rId57"/>
    <p:sldId id="1617" r:id="rId58"/>
    <p:sldId id="1619" r:id="rId59"/>
    <p:sldId id="1620" r:id="rId60"/>
    <p:sldId id="1622" r:id="rId61"/>
    <p:sldId id="1623" r:id="rId62"/>
    <p:sldId id="1624" r:id="rId63"/>
    <p:sldId id="1657" r:id="rId64"/>
    <p:sldId id="1585" r:id="rId65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F5A00"/>
    <a:srgbClr val="008000"/>
    <a:srgbClr val="B1D2DF"/>
    <a:srgbClr val="FFA5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23824" autoAdjust="0"/>
    <p:restoredTop sz="93875" autoAdjust="0"/>
  </p:normalViewPr>
  <p:slideViewPr>
    <p:cSldViewPr>
      <p:cViewPr varScale="1">
        <p:scale>
          <a:sx n="83" d="100"/>
          <a:sy n="83" d="100"/>
        </p:scale>
        <p:origin x="-619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28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4A6530-787E-488B-88A5-9FE2DBE51B1D}" type="doc">
      <dgm:prSet loTypeId="urn:microsoft.com/office/officeart/2005/8/layout/vProcess5" loCatId="process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zh-TW" altLang="en-US"/>
        </a:p>
      </dgm:t>
    </dgm:pt>
    <dgm:pt modelId="{A34088BE-DF27-4979-A89F-02820E3EFC37}">
      <dgm:prSet phldrT="[文字]"/>
      <dgm:spPr/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要完成</a:t>
          </a:r>
          <a:r>
            <a: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PBL</a:t>
          </a:r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成果，學生需要具備什麼樣的能力</a:t>
          </a:r>
          <a:endParaRPr lang="zh-TW" altLang="en-US" dirty="0"/>
        </a:p>
      </dgm:t>
    </dgm:pt>
    <dgm:pt modelId="{83515F6E-5E66-48B8-949C-F3C8415E99C4}" type="parTrans" cxnId="{21B4D71D-D767-4F72-85E2-9100F5575FCC}">
      <dgm:prSet/>
      <dgm:spPr/>
      <dgm:t>
        <a:bodyPr/>
        <a:lstStyle/>
        <a:p>
          <a:endParaRPr lang="zh-TW" altLang="en-US"/>
        </a:p>
      </dgm:t>
    </dgm:pt>
    <dgm:pt modelId="{65CD8A46-8783-430C-B318-680AD0C0E242}" type="sibTrans" cxnId="{21B4D71D-D767-4F72-85E2-9100F5575FCC}">
      <dgm:prSet/>
      <dgm:spPr/>
      <dgm:t>
        <a:bodyPr/>
        <a:lstStyle/>
        <a:p>
          <a:endParaRPr lang="zh-TW" altLang="en-US"/>
        </a:p>
      </dgm:t>
    </dgm:pt>
    <dgm:pt modelId="{842F791E-DFEE-4386-85FD-4D5F25A71146}">
      <dgm:prSet phldrT="[文字]"/>
      <dgm:spPr/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拆解任務、設計學習活動，讓學生具備能力？</a:t>
          </a:r>
          <a:endParaRPr lang="zh-TW" altLang="en-US" dirty="0"/>
        </a:p>
      </dgm:t>
    </dgm:pt>
    <dgm:pt modelId="{E15B0727-96F5-4CBE-BEAD-80AD98234B46}" type="parTrans" cxnId="{8BF66371-BB11-4427-B116-AB76ABD4987C}">
      <dgm:prSet/>
      <dgm:spPr/>
      <dgm:t>
        <a:bodyPr/>
        <a:lstStyle/>
        <a:p>
          <a:endParaRPr lang="zh-TW" altLang="en-US"/>
        </a:p>
      </dgm:t>
    </dgm:pt>
    <dgm:pt modelId="{1B28DBBD-B770-49E4-BD29-66A46F99AC03}" type="sibTrans" cxnId="{8BF66371-BB11-4427-B116-AB76ABD4987C}">
      <dgm:prSet/>
      <dgm:spPr/>
      <dgm:t>
        <a:bodyPr/>
        <a:lstStyle/>
        <a:p>
          <a:endParaRPr lang="zh-TW" altLang="en-US"/>
        </a:p>
      </dgm:t>
    </dgm:pt>
    <dgm:pt modelId="{86820CFB-F031-4242-AFAF-3711FF42894B}">
      <dgm:prSet phldrT="[文字]"/>
      <dgm:spPr/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如何證明、評量學生已經具備這樣的能力？</a:t>
          </a:r>
          <a:endParaRPr lang="zh-TW" altLang="en-US" dirty="0"/>
        </a:p>
      </dgm:t>
    </dgm:pt>
    <dgm:pt modelId="{880FD733-7DE1-4D41-A856-074C38843892}" type="parTrans" cxnId="{84315D67-EC72-4D15-B287-8B4CBCE8C3D3}">
      <dgm:prSet/>
      <dgm:spPr/>
      <dgm:t>
        <a:bodyPr/>
        <a:lstStyle/>
        <a:p>
          <a:endParaRPr lang="zh-TW" altLang="en-US"/>
        </a:p>
      </dgm:t>
    </dgm:pt>
    <dgm:pt modelId="{81FA253B-BFA9-4F80-84EF-6AD886D879C4}" type="sibTrans" cxnId="{84315D67-EC72-4D15-B287-8B4CBCE8C3D3}">
      <dgm:prSet/>
      <dgm:spPr/>
      <dgm:t>
        <a:bodyPr/>
        <a:lstStyle/>
        <a:p>
          <a:endParaRPr lang="zh-TW" altLang="en-US"/>
        </a:p>
      </dgm:t>
    </dgm:pt>
    <dgm:pt modelId="{60EA65E5-C243-435E-A46B-55D943E24E4C}" type="pres">
      <dgm:prSet presAssocID="{584A6530-787E-488B-88A5-9FE2DBE51B1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4D9431F-F43B-4DD8-8269-D2B0AE68B2D9}" type="pres">
      <dgm:prSet presAssocID="{584A6530-787E-488B-88A5-9FE2DBE51B1D}" presName="dummyMaxCanvas" presStyleCnt="0">
        <dgm:presLayoutVars/>
      </dgm:prSet>
      <dgm:spPr/>
    </dgm:pt>
    <dgm:pt modelId="{36CA5557-C61F-4950-A48E-A08D7FA0FAA6}" type="pres">
      <dgm:prSet presAssocID="{584A6530-787E-488B-88A5-9FE2DBE51B1D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F510F1-3AA3-4318-BEA1-4C3DBE4C28B4}" type="pres">
      <dgm:prSet presAssocID="{584A6530-787E-488B-88A5-9FE2DBE51B1D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ABA007-5D91-4413-96D2-244FCD5504CB}" type="pres">
      <dgm:prSet presAssocID="{584A6530-787E-488B-88A5-9FE2DBE51B1D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61C70A0-AF96-46A7-A9CB-730F8D7D6AA7}" type="pres">
      <dgm:prSet presAssocID="{584A6530-787E-488B-88A5-9FE2DBE51B1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9A040D9-F350-45E5-A5FD-4A2763F35BE3}" type="pres">
      <dgm:prSet presAssocID="{584A6530-787E-488B-88A5-9FE2DBE51B1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519B00-2862-4C00-8151-D5D1D75C8ECF}" type="pres">
      <dgm:prSet presAssocID="{584A6530-787E-488B-88A5-9FE2DBE51B1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65882C4-18E2-45D3-B569-1DC8E0A543CF}" type="pres">
      <dgm:prSet presAssocID="{584A6530-787E-488B-88A5-9FE2DBE51B1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2A4E7C7-3463-47A2-980C-69A788168340}" type="pres">
      <dgm:prSet presAssocID="{584A6530-787E-488B-88A5-9FE2DBE51B1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0D0638C-9E51-4AAB-AC7B-45586B7DA6EE}" type="presOf" srcId="{A34088BE-DF27-4979-A89F-02820E3EFC37}" destId="{12519B00-2862-4C00-8151-D5D1D75C8ECF}" srcOrd="1" destOrd="0" presId="urn:microsoft.com/office/officeart/2005/8/layout/vProcess5"/>
    <dgm:cxn modelId="{A5F72A94-8A8D-4686-8BA3-76C1FBA8E828}" type="presOf" srcId="{842F791E-DFEE-4386-85FD-4D5F25A71146}" destId="{69F510F1-3AA3-4318-BEA1-4C3DBE4C28B4}" srcOrd="0" destOrd="0" presId="urn:microsoft.com/office/officeart/2005/8/layout/vProcess5"/>
    <dgm:cxn modelId="{A6427B51-1A73-4064-9673-292FC460BFF7}" type="presOf" srcId="{65CD8A46-8783-430C-B318-680AD0C0E242}" destId="{A61C70A0-AF96-46A7-A9CB-730F8D7D6AA7}" srcOrd="0" destOrd="0" presId="urn:microsoft.com/office/officeart/2005/8/layout/vProcess5"/>
    <dgm:cxn modelId="{8BF66371-BB11-4427-B116-AB76ABD4987C}" srcId="{584A6530-787E-488B-88A5-9FE2DBE51B1D}" destId="{842F791E-DFEE-4386-85FD-4D5F25A71146}" srcOrd="1" destOrd="0" parTransId="{E15B0727-96F5-4CBE-BEAD-80AD98234B46}" sibTransId="{1B28DBBD-B770-49E4-BD29-66A46F99AC03}"/>
    <dgm:cxn modelId="{DD4A6F0B-BD6D-4CEA-B5F4-35DFB18C5619}" type="presOf" srcId="{842F791E-DFEE-4386-85FD-4D5F25A71146}" destId="{165882C4-18E2-45D3-B569-1DC8E0A543CF}" srcOrd="1" destOrd="0" presId="urn:microsoft.com/office/officeart/2005/8/layout/vProcess5"/>
    <dgm:cxn modelId="{A623A001-05B0-455D-9966-30DF2253717D}" type="presOf" srcId="{1B28DBBD-B770-49E4-BD29-66A46F99AC03}" destId="{49A040D9-F350-45E5-A5FD-4A2763F35BE3}" srcOrd="0" destOrd="0" presId="urn:microsoft.com/office/officeart/2005/8/layout/vProcess5"/>
    <dgm:cxn modelId="{21B4D71D-D767-4F72-85E2-9100F5575FCC}" srcId="{584A6530-787E-488B-88A5-9FE2DBE51B1D}" destId="{A34088BE-DF27-4979-A89F-02820E3EFC37}" srcOrd="0" destOrd="0" parTransId="{83515F6E-5E66-48B8-949C-F3C8415E99C4}" sibTransId="{65CD8A46-8783-430C-B318-680AD0C0E242}"/>
    <dgm:cxn modelId="{DA0C3D5F-C961-4284-9F31-039363E6FC7A}" type="presOf" srcId="{86820CFB-F031-4242-AFAF-3711FF42894B}" destId="{EFABA007-5D91-4413-96D2-244FCD5504CB}" srcOrd="0" destOrd="0" presId="urn:microsoft.com/office/officeart/2005/8/layout/vProcess5"/>
    <dgm:cxn modelId="{16271A79-08F6-475A-8DB7-574A01EC4C3C}" type="presOf" srcId="{86820CFB-F031-4242-AFAF-3711FF42894B}" destId="{D2A4E7C7-3463-47A2-980C-69A788168340}" srcOrd="1" destOrd="0" presId="urn:microsoft.com/office/officeart/2005/8/layout/vProcess5"/>
    <dgm:cxn modelId="{3AC7795C-1D3E-4121-885D-6FE536478818}" type="presOf" srcId="{A34088BE-DF27-4979-A89F-02820E3EFC37}" destId="{36CA5557-C61F-4950-A48E-A08D7FA0FAA6}" srcOrd="0" destOrd="0" presId="urn:microsoft.com/office/officeart/2005/8/layout/vProcess5"/>
    <dgm:cxn modelId="{84315D67-EC72-4D15-B287-8B4CBCE8C3D3}" srcId="{584A6530-787E-488B-88A5-9FE2DBE51B1D}" destId="{86820CFB-F031-4242-AFAF-3711FF42894B}" srcOrd="2" destOrd="0" parTransId="{880FD733-7DE1-4D41-A856-074C38843892}" sibTransId="{81FA253B-BFA9-4F80-84EF-6AD886D879C4}"/>
    <dgm:cxn modelId="{371DF519-DF09-422A-9C45-FEA18759C54B}" type="presOf" srcId="{584A6530-787E-488B-88A5-9FE2DBE51B1D}" destId="{60EA65E5-C243-435E-A46B-55D943E24E4C}" srcOrd="0" destOrd="0" presId="urn:microsoft.com/office/officeart/2005/8/layout/vProcess5"/>
    <dgm:cxn modelId="{079FAECC-E5E3-4145-B8E8-90968F6D2E06}" type="presParOf" srcId="{60EA65E5-C243-435E-A46B-55D943E24E4C}" destId="{14D9431F-F43B-4DD8-8269-D2B0AE68B2D9}" srcOrd="0" destOrd="0" presId="urn:microsoft.com/office/officeart/2005/8/layout/vProcess5"/>
    <dgm:cxn modelId="{133E9D88-29DF-484F-8DD0-2B3E5BC7299A}" type="presParOf" srcId="{60EA65E5-C243-435E-A46B-55D943E24E4C}" destId="{36CA5557-C61F-4950-A48E-A08D7FA0FAA6}" srcOrd="1" destOrd="0" presId="urn:microsoft.com/office/officeart/2005/8/layout/vProcess5"/>
    <dgm:cxn modelId="{24237656-E2D3-4EAA-AF27-950AD80F4ECD}" type="presParOf" srcId="{60EA65E5-C243-435E-A46B-55D943E24E4C}" destId="{69F510F1-3AA3-4318-BEA1-4C3DBE4C28B4}" srcOrd="2" destOrd="0" presId="urn:microsoft.com/office/officeart/2005/8/layout/vProcess5"/>
    <dgm:cxn modelId="{C11B58B3-B8C1-4976-8D4D-9D1378652FDB}" type="presParOf" srcId="{60EA65E5-C243-435E-A46B-55D943E24E4C}" destId="{EFABA007-5D91-4413-96D2-244FCD5504CB}" srcOrd="3" destOrd="0" presId="urn:microsoft.com/office/officeart/2005/8/layout/vProcess5"/>
    <dgm:cxn modelId="{C9CB4249-2DE6-49AF-8897-5DDD0E61776B}" type="presParOf" srcId="{60EA65E5-C243-435E-A46B-55D943E24E4C}" destId="{A61C70A0-AF96-46A7-A9CB-730F8D7D6AA7}" srcOrd="4" destOrd="0" presId="urn:microsoft.com/office/officeart/2005/8/layout/vProcess5"/>
    <dgm:cxn modelId="{9F3FA24E-FD36-4DAB-8595-8D45A6C388C0}" type="presParOf" srcId="{60EA65E5-C243-435E-A46B-55D943E24E4C}" destId="{49A040D9-F350-45E5-A5FD-4A2763F35BE3}" srcOrd="5" destOrd="0" presId="urn:microsoft.com/office/officeart/2005/8/layout/vProcess5"/>
    <dgm:cxn modelId="{DD9368B4-A1AB-4E19-A48F-803645B5D267}" type="presParOf" srcId="{60EA65E5-C243-435E-A46B-55D943E24E4C}" destId="{12519B00-2862-4C00-8151-D5D1D75C8ECF}" srcOrd="6" destOrd="0" presId="urn:microsoft.com/office/officeart/2005/8/layout/vProcess5"/>
    <dgm:cxn modelId="{8D8378DF-D368-48A5-AFA3-2E61995F4BB4}" type="presParOf" srcId="{60EA65E5-C243-435E-A46B-55D943E24E4C}" destId="{165882C4-18E2-45D3-B569-1DC8E0A543CF}" srcOrd="7" destOrd="0" presId="urn:microsoft.com/office/officeart/2005/8/layout/vProcess5"/>
    <dgm:cxn modelId="{7B5D1BCF-F0E1-4ADC-A970-58C0C034926C}" type="presParOf" srcId="{60EA65E5-C243-435E-A46B-55D943E24E4C}" destId="{D2A4E7C7-3463-47A2-980C-69A78816834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CA5557-C61F-4950-A48E-A08D7FA0FAA6}">
      <dsp:nvSpPr>
        <dsp:cNvPr id="0" name=""/>
        <dsp:cNvSpPr/>
      </dsp:nvSpPr>
      <dsp:spPr>
        <a:xfrm>
          <a:off x="0" y="0"/>
          <a:ext cx="6655139" cy="13577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要完成</a:t>
          </a:r>
          <a:r>
            <a:rPr lang="en-US" altLang="zh-TW" sz="2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PBL</a:t>
          </a:r>
          <a:r>
            <a:rPr lang="zh-TW" altLang="en-US" sz="2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成果，學生需要具備什麼樣的能力</a:t>
          </a:r>
          <a:endParaRPr lang="zh-TW" altLang="en-US" sz="2600" kern="1200" dirty="0"/>
        </a:p>
      </dsp:txBody>
      <dsp:txXfrm>
        <a:off x="39768" y="39768"/>
        <a:ext cx="5189980" cy="1278252"/>
      </dsp:txXfrm>
    </dsp:sp>
    <dsp:sp modelId="{69F510F1-3AA3-4318-BEA1-4C3DBE4C28B4}">
      <dsp:nvSpPr>
        <dsp:cNvPr id="0" name=""/>
        <dsp:cNvSpPr/>
      </dsp:nvSpPr>
      <dsp:spPr>
        <a:xfrm>
          <a:off x="587218" y="1584087"/>
          <a:ext cx="6655139" cy="13577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拆解任務、設計學習活動，讓學生具備能力？</a:t>
          </a:r>
          <a:endParaRPr lang="zh-TW" altLang="en-US" sz="2600" kern="1200" dirty="0"/>
        </a:p>
      </dsp:txBody>
      <dsp:txXfrm>
        <a:off x="626986" y="1623855"/>
        <a:ext cx="5105822" cy="1278252"/>
      </dsp:txXfrm>
    </dsp:sp>
    <dsp:sp modelId="{EFABA007-5D91-4413-96D2-244FCD5504CB}">
      <dsp:nvSpPr>
        <dsp:cNvPr id="0" name=""/>
        <dsp:cNvSpPr/>
      </dsp:nvSpPr>
      <dsp:spPr>
        <a:xfrm>
          <a:off x="1174436" y="3168174"/>
          <a:ext cx="6655139" cy="13577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如何證明、評量學生已經具備這樣的能力？</a:t>
          </a:r>
          <a:endParaRPr lang="zh-TW" altLang="en-US" sz="2600" kern="1200" dirty="0"/>
        </a:p>
      </dsp:txBody>
      <dsp:txXfrm>
        <a:off x="1214204" y="3207942"/>
        <a:ext cx="5105822" cy="1278252"/>
      </dsp:txXfrm>
    </dsp:sp>
    <dsp:sp modelId="{A61C70A0-AF96-46A7-A9CB-730F8D7D6AA7}">
      <dsp:nvSpPr>
        <dsp:cNvPr id="0" name=""/>
        <dsp:cNvSpPr/>
      </dsp:nvSpPr>
      <dsp:spPr>
        <a:xfrm>
          <a:off x="5772576" y="1029656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/>
        </a:p>
      </dsp:txBody>
      <dsp:txXfrm>
        <a:off x="5971152" y="1029656"/>
        <a:ext cx="485410" cy="664128"/>
      </dsp:txXfrm>
    </dsp:sp>
    <dsp:sp modelId="{49A040D9-F350-45E5-A5FD-4A2763F35BE3}">
      <dsp:nvSpPr>
        <dsp:cNvPr id="0" name=""/>
        <dsp:cNvSpPr/>
      </dsp:nvSpPr>
      <dsp:spPr>
        <a:xfrm>
          <a:off x="6359795" y="2604691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/>
        </a:p>
      </dsp:txBody>
      <dsp:txXfrm>
        <a:off x="6558371" y="2604691"/>
        <a:ext cx="485410" cy="6641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19895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19895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19895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19895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19895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3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計畫背景_V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733256"/>
            <a:ext cx="2915816" cy="128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2022/5/25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gg.gg/lamp2022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114800" y="1815003"/>
            <a:ext cx="3124200" cy="1470025"/>
          </a:xfrm>
        </p:spPr>
        <p:txBody>
          <a:bodyPr>
            <a:normAutofit/>
          </a:bodyPr>
          <a:lstStyle/>
          <a:p>
            <a:pPr algn="r"/>
            <a:r>
              <a:rPr lang="zh-TW" altLang="en-US" sz="4000" b="1" dirty="0">
                <a:solidFill>
                  <a:srgbClr val="00B0F0"/>
                </a:solidFill>
              </a:rPr>
              <a:t>課程示例</a:t>
            </a:r>
          </a:p>
        </p:txBody>
      </p:sp>
      <p:sp>
        <p:nvSpPr>
          <p:cNvPr id="5" name="副標題 2"/>
          <p:cNvSpPr txBox="1">
            <a:spLocks/>
          </p:cNvSpPr>
          <p:nvPr/>
        </p:nvSpPr>
        <p:spPr>
          <a:xfrm>
            <a:off x="838200" y="2912408"/>
            <a:ext cx="7910264" cy="838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800" b="1" dirty="0" smtClean="0">
                <a:solidFill>
                  <a:schemeClr val="tx1"/>
                </a:solidFill>
              </a:rPr>
              <a:t>點燈專題</a:t>
            </a:r>
            <a:r>
              <a:rPr lang="en-US" altLang="zh-TW" sz="4800" b="1" dirty="0" smtClean="0">
                <a:solidFill>
                  <a:schemeClr val="tx1"/>
                </a:solidFill>
              </a:rPr>
              <a:t>-</a:t>
            </a:r>
            <a:r>
              <a:rPr lang="zh-TW" altLang="en-US" sz="4800" b="1" dirty="0" smtClean="0">
                <a:solidFill>
                  <a:schemeClr val="tx1"/>
                </a:solidFill>
              </a:rPr>
              <a:t>居家氛圍一燈搞定</a:t>
            </a:r>
            <a:endParaRPr lang="zh-TW" altLang="en-US" sz="4800" b="1" dirty="0">
              <a:solidFill>
                <a:schemeClr val="tx1"/>
              </a:solidFill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685800" y="1066800"/>
            <a:ext cx="4648200" cy="1851025"/>
            <a:chOff x="533400" y="739775"/>
            <a:chExt cx="4648200" cy="1851025"/>
          </a:xfrm>
        </p:grpSpPr>
        <p:sp>
          <p:nvSpPr>
            <p:cNvPr id="7" name="矩形 6"/>
            <p:cNvSpPr/>
            <p:nvPr/>
          </p:nvSpPr>
          <p:spPr>
            <a:xfrm>
              <a:off x="762000" y="1524000"/>
              <a:ext cx="914400" cy="9144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標題 1"/>
            <p:cNvSpPr txBox="1">
              <a:spLocks/>
            </p:cNvSpPr>
            <p:nvPr/>
          </p:nvSpPr>
          <p:spPr>
            <a:xfrm>
              <a:off x="533400" y="1425575"/>
              <a:ext cx="1371600" cy="11652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rPr>
                <a:t>資</a:t>
              </a:r>
            </a:p>
          </p:txBody>
        </p:sp>
        <p:grpSp>
          <p:nvGrpSpPr>
            <p:cNvPr id="10" name="群組 9"/>
            <p:cNvGrpSpPr/>
            <p:nvPr/>
          </p:nvGrpSpPr>
          <p:grpSpPr>
            <a:xfrm rot="21073762">
              <a:off x="1219200" y="739775"/>
              <a:ext cx="2438400" cy="1851025"/>
              <a:chOff x="990600" y="1273175"/>
              <a:chExt cx="1371600" cy="1165225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訊</a:t>
                </a:r>
              </a:p>
            </p:txBody>
          </p:sp>
        </p:grpSp>
        <p:grpSp>
          <p:nvGrpSpPr>
            <p:cNvPr id="13" name="群組 12"/>
            <p:cNvGrpSpPr/>
            <p:nvPr/>
          </p:nvGrpSpPr>
          <p:grpSpPr>
            <a:xfrm>
              <a:off x="2819400" y="1425575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科</a:t>
                </a:r>
                <a:endParaRPr kumimoji="0" lang="en-US" altLang="zh-TW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16" name="群組 15"/>
            <p:cNvGrpSpPr/>
            <p:nvPr/>
          </p:nvGrpSpPr>
          <p:grpSpPr>
            <a:xfrm>
              <a:off x="3810000" y="1425575"/>
              <a:ext cx="1371600" cy="1165225"/>
              <a:chOff x="990600" y="1273175"/>
              <a:chExt cx="1371600" cy="1165225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技</a:t>
                </a:r>
              </a:p>
            </p:txBody>
          </p:sp>
        </p:grpSp>
      </p:grpSp>
      <p:pic>
        <p:nvPicPr>
          <p:cNvPr id="19" name="圖片 18" descr="嘉市自造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660232" y="3783327"/>
            <a:ext cx="1783084" cy="2225045"/>
          </a:xfrm>
          <a:prstGeom prst="rect">
            <a:avLst/>
          </a:prstGeom>
        </p:spPr>
      </p:pic>
      <p:sp>
        <p:nvSpPr>
          <p:cNvPr id="20" name="副標題 2"/>
          <p:cNvSpPr txBox="1">
            <a:spLocks/>
          </p:cNvSpPr>
          <p:nvPr/>
        </p:nvSpPr>
        <p:spPr>
          <a:xfrm>
            <a:off x="1223120" y="4572000"/>
            <a:ext cx="7920880" cy="3071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科技領域央團輔導員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北興科技中心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楊心淵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Shin</a:t>
            </a: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Maker Education and Technology</a:t>
            </a:r>
            <a:r>
              <a:rPr lang="zh-TW" altLang="en-US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1365241"/>
      </p:ext>
    </p:extLst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作品任務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使用</a:t>
            </a:r>
            <a:r>
              <a:rPr lang="zh-TW" altLang="en-US" dirty="0" smtClean="0"/>
              <a:t>材料：</a:t>
            </a:r>
            <a:r>
              <a:rPr lang="en-US" altLang="zh-TW" dirty="0" smtClean="0"/>
              <a:t>ESP32</a:t>
            </a:r>
            <a:r>
              <a:rPr lang="zh-TW" altLang="en-US" dirty="0" smtClean="0"/>
              <a:t>、</a:t>
            </a:r>
            <a:r>
              <a:rPr lang="en-US" altLang="zh-TW" dirty="0" smtClean="0"/>
              <a:t>WS2812</a:t>
            </a:r>
          </a:p>
          <a:p>
            <a:r>
              <a:rPr lang="zh-TW" altLang="en-US" dirty="0" smtClean="0"/>
              <a:t>必選功能</a:t>
            </a:r>
            <a:r>
              <a:rPr lang="zh-TW" altLang="en-US" dirty="0" smtClean="0"/>
              <a:t>：遠距開關燈、遠距調</a:t>
            </a:r>
            <a:r>
              <a:rPr lang="zh-TW" altLang="en-US" dirty="0" smtClean="0"/>
              <a:t>光</a:t>
            </a:r>
            <a:r>
              <a:rPr lang="zh-TW" altLang="en-US" dirty="0" smtClean="0"/>
              <a:t>、讀取環境</a:t>
            </a:r>
          </a:p>
          <a:p>
            <a:r>
              <a:rPr lang="zh-TW" altLang="en-US" dirty="0" smtClean="0"/>
              <a:t>自訂功能</a:t>
            </a:r>
            <a:r>
              <a:rPr lang="zh-TW" altLang="en-US" dirty="0" smtClean="0"/>
              <a:t>：不同燈光模式</a:t>
            </a:r>
            <a:r>
              <a:rPr lang="zh-TW" altLang="en-US" dirty="0" smtClean="0"/>
              <a:t>切換、感</a:t>
            </a:r>
            <a:r>
              <a:rPr lang="zh-TW" altLang="en-US" dirty="0" smtClean="0"/>
              <a:t>測資訊並顯示、智慧</a:t>
            </a:r>
            <a:r>
              <a:rPr lang="zh-TW" altLang="en-US" dirty="0" smtClean="0"/>
              <a:t>控制、一鍵切換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4357694"/>
            <a:ext cx="3071807" cy="2303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學習目標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圖片-342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C6DEE2"/>
              </a:clrFrom>
              <a:clrTo>
                <a:srgbClr val="C6DEE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500174"/>
            <a:ext cx="8479056" cy="480499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評量規劃</a:t>
            </a:r>
            <a:endParaRPr lang="zh-TW" altLang="en-US" dirty="0"/>
          </a:p>
        </p:txBody>
      </p:sp>
      <p:pic>
        <p:nvPicPr>
          <p:cNvPr id="5" name="圖片 4" descr="圖片-344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C6DEE2"/>
              </a:clrFrom>
              <a:clrTo>
                <a:srgbClr val="C6DEE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571480"/>
            <a:ext cx="7572428" cy="605408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多功能</a:t>
            </a:r>
            <a:r>
              <a:rPr lang="en-US" altLang="zh-TW" dirty="0" smtClean="0"/>
              <a:t>LED</a:t>
            </a:r>
            <a:r>
              <a:rPr lang="zh-TW" altLang="en-US" dirty="0" smtClean="0"/>
              <a:t>燈設計</a:t>
            </a:r>
            <a:endParaRPr lang="zh-TW" altLang="en-US" dirty="0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4929190" y="6286520"/>
            <a:ext cx="714380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發</a:t>
            </a:r>
            <a:r>
              <a:rPr lang="zh-TW" altLang="en-US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想</a:t>
            </a:r>
          </a:p>
        </p:txBody>
      </p:sp>
      <p:sp>
        <p:nvSpPr>
          <p:cNvPr id="12" name="矩形 11"/>
          <p:cNvSpPr/>
          <p:nvPr/>
        </p:nvSpPr>
        <p:spPr>
          <a:xfrm>
            <a:off x="6191262" y="6286520"/>
            <a:ext cx="1452572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分群</a:t>
            </a:r>
            <a:r>
              <a:rPr lang="en-US" altLang="zh-TW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&amp;</a:t>
            </a: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收斂</a:t>
            </a:r>
          </a:p>
        </p:txBody>
      </p:sp>
      <p:sp>
        <p:nvSpPr>
          <p:cNvPr id="14" name="矩形 13"/>
          <p:cNvSpPr/>
          <p:nvPr/>
        </p:nvSpPr>
        <p:spPr>
          <a:xfrm>
            <a:off x="8215338" y="6286520"/>
            <a:ext cx="714380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聚焦</a:t>
            </a:r>
          </a:p>
        </p:txBody>
      </p:sp>
      <p:sp>
        <p:nvSpPr>
          <p:cNvPr id="15" name="向右箭號 14"/>
          <p:cNvSpPr/>
          <p:nvPr/>
        </p:nvSpPr>
        <p:spPr>
          <a:xfrm>
            <a:off x="5774540" y="6393677"/>
            <a:ext cx="285752" cy="214314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7" name="向右箭號 16"/>
          <p:cNvSpPr/>
          <p:nvPr/>
        </p:nvSpPr>
        <p:spPr>
          <a:xfrm>
            <a:off x="7798618" y="6393677"/>
            <a:ext cx="285752" cy="214314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140812" y="1210462"/>
            <a:ext cx="1500198" cy="5715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154492" y="4512009"/>
            <a:ext cx="1500198" cy="57150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134406" y="1674315"/>
            <a:ext cx="1500198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/>
          <p:cNvSpPr/>
          <p:nvPr/>
        </p:nvSpPr>
        <p:spPr>
          <a:xfrm>
            <a:off x="6352157" y="4831996"/>
            <a:ext cx="1500198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4970353" y="588475"/>
            <a:ext cx="1692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每人至少發想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種多功能燈的功能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293212" y="1362862"/>
            <a:ext cx="1500198" cy="5715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6445612" y="1515262"/>
            <a:ext cx="1500198" cy="5715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6598012" y="1667662"/>
            <a:ext cx="1500198" cy="5715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6504557" y="4984396"/>
            <a:ext cx="1500198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6656957" y="5136796"/>
            <a:ext cx="1500198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/>
          <p:cNvSpPr/>
          <p:nvPr/>
        </p:nvSpPr>
        <p:spPr>
          <a:xfrm>
            <a:off x="6809357" y="5289196"/>
            <a:ext cx="1500198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306892" y="4664409"/>
            <a:ext cx="1500198" cy="57150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/>
          <p:cNvSpPr/>
          <p:nvPr/>
        </p:nvSpPr>
        <p:spPr>
          <a:xfrm>
            <a:off x="459292" y="4816809"/>
            <a:ext cx="1500198" cy="57150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/>
          <p:cNvSpPr/>
          <p:nvPr/>
        </p:nvSpPr>
        <p:spPr>
          <a:xfrm>
            <a:off x="611692" y="4969209"/>
            <a:ext cx="1500198" cy="57150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/>
          <p:cNvSpPr/>
          <p:nvPr/>
        </p:nvSpPr>
        <p:spPr>
          <a:xfrm>
            <a:off x="286806" y="1826715"/>
            <a:ext cx="1500198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/>
          <p:cNvSpPr/>
          <p:nvPr/>
        </p:nvSpPr>
        <p:spPr>
          <a:xfrm>
            <a:off x="439206" y="1979115"/>
            <a:ext cx="1500198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/>
          <p:cNvSpPr/>
          <p:nvPr/>
        </p:nvSpPr>
        <p:spPr>
          <a:xfrm>
            <a:off x="591606" y="2131515"/>
            <a:ext cx="1500198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9-3</a:t>
            </a:r>
            <a:r>
              <a:rPr lang="zh-TW" altLang="en-US" dirty="0"/>
              <a:t>智慧居家</a:t>
            </a:r>
            <a:r>
              <a:rPr lang="en-US" altLang="zh-TW" dirty="0"/>
              <a:t>-</a:t>
            </a:r>
            <a:r>
              <a:rPr lang="zh-TW" altLang="en-US" dirty="0"/>
              <a:t>點燈</a:t>
            </a:r>
            <a:r>
              <a:rPr lang="en-US" altLang="zh-TW" dirty="0"/>
              <a:t>(</a:t>
            </a:r>
            <a:r>
              <a:rPr lang="zh-TW" altLang="en-US" dirty="0"/>
              <a:t>功能、樣態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4929190" y="6286520"/>
            <a:ext cx="714380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發</a:t>
            </a:r>
            <a:r>
              <a:rPr lang="zh-TW" altLang="en-US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想</a:t>
            </a:r>
          </a:p>
        </p:txBody>
      </p:sp>
      <p:sp>
        <p:nvSpPr>
          <p:cNvPr id="12" name="矩形 11"/>
          <p:cNvSpPr/>
          <p:nvPr/>
        </p:nvSpPr>
        <p:spPr>
          <a:xfrm>
            <a:off x="6191262" y="6286520"/>
            <a:ext cx="1452572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分群</a:t>
            </a:r>
            <a:r>
              <a:rPr lang="en-US" altLang="zh-TW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&amp;</a:t>
            </a: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收斂</a:t>
            </a:r>
          </a:p>
        </p:txBody>
      </p:sp>
      <p:sp>
        <p:nvSpPr>
          <p:cNvPr id="14" name="矩形 13"/>
          <p:cNvSpPr/>
          <p:nvPr/>
        </p:nvSpPr>
        <p:spPr>
          <a:xfrm>
            <a:off x="8215338" y="6286520"/>
            <a:ext cx="714380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聚焦</a:t>
            </a:r>
          </a:p>
        </p:txBody>
      </p:sp>
      <p:sp>
        <p:nvSpPr>
          <p:cNvPr id="15" name="向右箭號 14"/>
          <p:cNvSpPr/>
          <p:nvPr/>
        </p:nvSpPr>
        <p:spPr>
          <a:xfrm>
            <a:off x="5774540" y="6393677"/>
            <a:ext cx="285752" cy="214314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7" name="向右箭號 16"/>
          <p:cNvSpPr/>
          <p:nvPr/>
        </p:nvSpPr>
        <p:spPr>
          <a:xfrm>
            <a:off x="7798618" y="6393677"/>
            <a:ext cx="285752" cy="214314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958106" y="1529451"/>
            <a:ext cx="1631361" cy="12835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+mn-lt"/>
                <a:cs typeface="+mn-lt"/>
              </a:rPr>
              <a:t>可</a:t>
            </a:r>
            <a:r>
              <a:rPr lang="zh-TW">
                <a:ea typeface="+mn-lt"/>
                <a:cs typeface="+mn-lt"/>
              </a:rPr>
              <a:t>搭配手機、</a:t>
            </a:r>
            <a:endParaRPr lang="zh-TW" altLang="en-US">
              <a:ea typeface="新細明體" panose="02020500000000000000" pitchFamily="18" charset="-120"/>
              <a:cs typeface="+mn-lt"/>
            </a:endParaRPr>
          </a:p>
          <a:p>
            <a:pPr algn="ctr"/>
            <a:endParaRPr lang="zh-TW" dirty="0">
              <a:ea typeface="新細明體"/>
              <a:cs typeface="Calibri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115285" y="1528279"/>
            <a:ext cx="1500198" cy="13865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>
                <a:ea typeface="+mn-lt"/>
                <a:cs typeface="+mn-lt"/>
              </a:rPr>
              <a:t>提升生活樂趣與品質</a:t>
            </a:r>
            <a:endParaRPr lang="zh-TW"/>
          </a:p>
        </p:txBody>
      </p:sp>
      <p:sp>
        <p:nvSpPr>
          <p:cNvPr id="24" name="矩形 23"/>
          <p:cNvSpPr/>
          <p:nvPr/>
        </p:nvSpPr>
        <p:spPr>
          <a:xfrm>
            <a:off x="2084587" y="4899897"/>
            <a:ext cx="1500198" cy="14053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>
                <a:ea typeface="新細明體"/>
              </a:rPr>
              <a:t>搭</a:t>
            </a:r>
            <a:r>
              <a:rPr lang="zh-TW" altLang="en-US">
                <a:ea typeface="新細明體"/>
              </a:rPr>
              <a:t>配</a:t>
            </a:r>
            <a:r>
              <a:rPr lang="zh-TW">
                <a:ea typeface="新細明體"/>
              </a:rPr>
              <a:t>色溫</a:t>
            </a:r>
            <a:r>
              <a:rPr lang="zh-TW" altLang="en-US">
                <a:ea typeface="新細明體"/>
              </a:rPr>
              <a:t>提高</a:t>
            </a:r>
            <a:r>
              <a:rPr lang="zh-TW">
                <a:ea typeface="新細明體"/>
              </a:rPr>
              <a:t>閱讀效率</a:t>
            </a:r>
            <a:endParaRPr lang="zh-TW">
              <a:ea typeface="新細明體"/>
              <a:cs typeface="Calibri"/>
            </a:endParaRPr>
          </a:p>
          <a:p>
            <a:pPr algn="ctr"/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609619" y="1531798"/>
            <a:ext cx="1500198" cy="13865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>
                <a:ea typeface="+mn-lt"/>
                <a:cs typeface="+mn-lt"/>
              </a:rPr>
              <a:t>可營造溫馨家居環境</a:t>
            </a:r>
            <a:endParaRPr lang="zh-TW"/>
          </a:p>
        </p:txBody>
      </p:sp>
      <p:sp>
        <p:nvSpPr>
          <p:cNvPr id="26" name="矩形 25"/>
          <p:cNvSpPr/>
          <p:nvPr/>
        </p:nvSpPr>
        <p:spPr>
          <a:xfrm>
            <a:off x="457534" y="1521997"/>
            <a:ext cx="1500198" cy="12835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遠端遙控</a:t>
            </a:r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E4422D2C-29C8-4335-89A5-1C4A7ACCFF49}"/>
              </a:ext>
            </a:extLst>
          </p:cNvPr>
          <p:cNvSpPr/>
          <p:nvPr/>
        </p:nvSpPr>
        <p:spPr>
          <a:xfrm>
            <a:off x="2089269" y="2812983"/>
            <a:ext cx="1500198" cy="1405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可聲控</a:t>
            </a:r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39B5C269-F8D4-427F-8B96-0B8B0417ED85}"/>
              </a:ext>
            </a:extLst>
          </p:cNvPr>
          <p:cNvSpPr/>
          <p:nvPr/>
        </p:nvSpPr>
        <p:spPr>
          <a:xfrm>
            <a:off x="459089" y="2812984"/>
            <a:ext cx="1631361" cy="8338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>
                <a:ea typeface="+mn-lt"/>
                <a:cs typeface="+mn-lt"/>
              </a:rPr>
              <a:t>可搭配Wi-Fi</a:t>
            </a:r>
            <a:endParaRPr lang="zh-TW" altLang="en-US">
              <a:ea typeface="新細明體"/>
              <a:cs typeface="Calibri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xmlns="" id="{C91EADD0-4612-4772-97EC-573F7DFAA0DB}"/>
              </a:ext>
            </a:extLst>
          </p:cNvPr>
          <p:cNvSpPr/>
          <p:nvPr/>
        </p:nvSpPr>
        <p:spPr>
          <a:xfrm>
            <a:off x="4141048" y="3328269"/>
            <a:ext cx="2268442" cy="29792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>
                <a:ea typeface="新細明體"/>
                <a:cs typeface="Calibri"/>
              </a:rPr>
              <a:t>可以節省能</a:t>
            </a:r>
            <a:r>
              <a:rPr lang="zh-TW" altLang="en-US">
                <a:ea typeface="新細明體"/>
                <a:cs typeface="Calibri"/>
              </a:rPr>
              <a:t>源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xmlns="" id="{A59CAD3B-165A-449F-90B5-B293B4531CED}"/>
              </a:ext>
            </a:extLst>
          </p:cNvPr>
          <p:cNvSpPr/>
          <p:nvPr/>
        </p:nvSpPr>
        <p:spPr>
          <a:xfrm>
            <a:off x="459089" y="3646809"/>
            <a:ext cx="1631361" cy="5715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>
                <a:ea typeface="+mn-lt"/>
                <a:cs typeface="+mn-lt"/>
              </a:rPr>
              <a:t>可搭配app</a:t>
            </a:r>
            <a:endParaRPr lang="zh-TW" altLang="en-US">
              <a:ea typeface="新細明體"/>
              <a:cs typeface="Calibri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xmlns="" id="{161B3B4E-0A04-4E24-9CDD-F8254341C68E}"/>
              </a:ext>
            </a:extLst>
          </p:cNvPr>
          <p:cNvSpPr/>
          <p:nvPr/>
        </p:nvSpPr>
        <p:spPr>
          <a:xfrm>
            <a:off x="459088" y="4902237"/>
            <a:ext cx="1631361" cy="1405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>
                <a:ea typeface="新細明體"/>
                <a:cs typeface="Calibri"/>
              </a:rPr>
              <a:t>可以有效控制燈</a:t>
            </a:r>
            <a:r>
              <a:rPr lang="zh-TW" altLang="en-US">
                <a:ea typeface="新細明體"/>
                <a:cs typeface="Calibri"/>
              </a:rPr>
              <a:t>光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A7564CE0-1FB7-4685-94A8-CFEF075A4DDF}"/>
              </a:ext>
            </a:extLst>
          </p:cNvPr>
          <p:cNvSpPr/>
          <p:nvPr/>
        </p:nvSpPr>
        <p:spPr>
          <a:xfrm>
            <a:off x="6408310" y="3328269"/>
            <a:ext cx="2418344" cy="29792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>
                <a:ea typeface="+mn-lt"/>
                <a:cs typeface="+mn-lt"/>
              </a:rPr>
              <a:t>可</a:t>
            </a:r>
            <a:r>
              <a:rPr lang="zh-TW" altLang="en-US">
                <a:ea typeface="+mn-lt"/>
                <a:cs typeface="+mn-lt"/>
              </a:rPr>
              <a:t>以</a:t>
            </a:r>
            <a:r>
              <a:rPr lang="zh-TW">
                <a:ea typeface="+mn-lt"/>
                <a:cs typeface="+mn-lt"/>
              </a:rPr>
              <a:t>省</a:t>
            </a:r>
            <a:r>
              <a:rPr lang="zh-TW" altLang="en-US">
                <a:ea typeface="+mn-lt"/>
                <a:cs typeface="+mn-lt"/>
              </a:rPr>
              <a:t>電</a:t>
            </a:r>
            <a:endParaRPr lang="zh-TW" altLang="en-US">
              <a:ea typeface="新細明體"/>
              <a:cs typeface="Calibri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xmlns="" id="{EE634C0C-0748-46C5-9B4A-E2FFEE08039D}"/>
              </a:ext>
            </a:extLst>
          </p:cNvPr>
          <p:cNvSpPr/>
          <p:nvPr/>
        </p:nvSpPr>
        <p:spPr>
          <a:xfrm>
            <a:off x="7110974" y="1529449"/>
            <a:ext cx="1631361" cy="13865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>
                <a:ea typeface="+mn-lt"/>
                <a:cs typeface="+mn-lt"/>
              </a:rPr>
              <a:t>可增加生活之便利</a:t>
            </a:r>
            <a:r>
              <a:rPr lang="zh-TW" altLang="en-US">
                <a:ea typeface="+mn-lt"/>
                <a:cs typeface="+mn-lt"/>
              </a:rPr>
              <a:t>性</a:t>
            </a:r>
            <a:endParaRPr lang="zh-TW">
              <a:ea typeface="新細明體"/>
              <a:cs typeface="Calibri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xmlns="" id="{8B28611E-513A-4A2B-8F84-67158E90FC6F}"/>
              </a:ext>
            </a:extLst>
          </p:cNvPr>
          <p:cNvSpPr/>
          <p:nvPr/>
        </p:nvSpPr>
        <p:spPr>
          <a:xfrm>
            <a:off x="1816017" y="2552570"/>
            <a:ext cx="1181658" cy="6464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遙控</a:t>
            </a:r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xmlns="" id="{FF460150-6473-4560-B321-A4299867022F}"/>
              </a:ext>
            </a:extLst>
          </p:cNvPr>
          <p:cNvSpPr/>
          <p:nvPr/>
        </p:nvSpPr>
        <p:spPr>
          <a:xfrm>
            <a:off x="1207042" y="4904152"/>
            <a:ext cx="1500198" cy="27170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solidFill>
                  <a:schemeClr val="dk1"/>
                </a:solidFill>
                <a:ea typeface="新細明體"/>
                <a:cs typeface="Calibri"/>
              </a:rPr>
              <a:t>燈光</a:t>
            </a:r>
            <a:endParaRPr lang="zh-TW" altLang="en-US" dirty="0">
              <a:solidFill>
                <a:schemeClr val="dk1"/>
              </a:solidFill>
              <a:ea typeface="新細明體"/>
              <a:cs typeface="Calibri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xmlns="" id="{23EC4C7A-2373-4C19-81CA-62D36EC62D2B}"/>
              </a:ext>
            </a:extLst>
          </p:cNvPr>
          <p:cNvSpPr/>
          <p:nvPr/>
        </p:nvSpPr>
        <p:spPr>
          <a:xfrm>
            <a:off x="5544821" y="1531365"/>
            <a:ext cx="1696942" cy="4028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solidFill>
                  <a:schemeClr val="dk1"/>
                </a:solidFill>
                <a:ea typeface="新細明體"/>
                <a:cs typeface="Calibri"/>
              </a:rPr>
              <a:t>生活</a:t>
            </a:r>
            <a:endParaRPr lang="zh-TW" altLang="en-US" dirty="0">
              <a:solidFill>
                <a:schemeClr val="dk1"/>
              </a:solidFill>
              <a:ea typeface="新細明體"/>
              <a:cs typeface="Calibri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xmlns="" id="{2469C13A-9938-4AA5-844A-63330E1D16EB}"/>
              </a:ext>
            </a:extLst>
          </p:cNvPr>
          <p:cNvSpPr/>
          <p:nvPr/>
        </p:nvSpPr>
        <p:spPr>
          <a:xfrm>
            <a:off x="5610403" y="3330185"/>
            <a:ext cx="1500198" cy="12835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solidFill>
                  <a:schemeClr val="dk1"/>
                </a:solidFill>
                <a:ea typeface="新細明體"/>
                <a:cs typeface="Calibri"/>
              </a:rPr>
              <a:t>能源</a:t>
            </a:r>
          </a:p>
          <a:p>
            <a:pPr algn="ctr"/>
            <a:endParaRPr lang="zh-TW" altLang="en-US" dirty="0">
              <a:solidFill>
                <a:schemeClr val="dk1"/>
              </a:solidFill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3263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10-5</a:t>
            </a:r>
            <a:r>
              <a:rPr lang="zh-TW" altLang="en-US" dirty="0"/>
              <a:t>智慧居家</a:t>
            </a:r>
            <a:r>
              <a:rPr lang="en-US" altLang="zh-TW" dirty="0"/>
              <a:t>-</a:t>
            </a:r>
            <a:r>
              <a:rPr lang="zh-TW" altLang="en-US" dirty="0"/>
              <a:t>點燈</a:t>
            </a:r>
            <a:r>
              <a:rPr lang="en-US" altLang="zh-TW" dirty="0"/>
              <a:t>(</a:t>
            </a:r>
            <a:r>
              <a:rPr lang="zh-TW" altLang="en-US" dirty="0"/>
              <a:t>功能、樣態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4929190" y="6286520"/>
            <a:ext cx="714380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發</a:t>
            </a:r>
            <a:r>
              <a:rPr lang="zh-TW" altLang="en-US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想</a:t>
            </a:r>
          </a:p>
        </p:txBody>
      </p:sp>
      <p:sp>
        <p:nvSpPr>
          <p:cNvPr id="12" name="矩形 11"/>
          <p:cNvSpPr/>
          <p:nvPr/>
        </p:nvSpPr>
        <p:spPr>
          <a:xfrm>
            <a:off x="6191262" y="6286520"/>
            <a:ext cx="1452572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分群</a:t>
            </a:r>
            <a:r>
              <a:rPr lang="en-US" altLang="zh-TW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&amp;</a:t>
            </a:r>
            <a:r>
              <a:rPr lang="zh-TW" altLang="en-US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收斂</a:t>
            </a:r>
          </a:p>
        </p:txBody>
      </p:sp>
      <p:sp>
        <p:nvSpPr>
          <p:cNvPr id="14" name="矩形 13"/>
          <p:cNvSpPr/>
          <p:nvPr/>
        </p:nvSpPr>
        <p:spPr>
          <a:xfrm>
            <a:off x="8215338" y="6286520"/>
            <a:ext cx="714380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聚焦</a:t>
            </a:r>
          </a:p>
        </p:txBody>
      </p:sp>
      <p:sp>
        <p:nvSpPr>
          <p:cNvPr id="15" name="向右箭號 14"/>
          <p:cNvSpPr/>
          <p:nvPr/>
        </p:nvSpPr>
        <p:spPr>
          <a:xfrm>
            <a:off x="5774540" y="6393677"/>
            <a:ext cx="285752" cy="214314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7" name="向右箭號 16"/>
          <p:cNvSpPr/>
          <p:nvPr/>
        </p:nvSpPr>
        <p:spPr>
          <a:xfrm>
            <a:off x="7798618" y="6393677"/>
            <a:ext cx="285752" cy="214314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177016" y="1806824"/>
            <a:ext cx="1500198" cy="57150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燈光風格</a:t>
            </a:r>
            <a:endParaRPr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3175892" y="4578174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暖白光</a:t>
            </a:r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1178271" y="3174822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手機操作</a:t>
            </a:r>
          </a:p>
        </p:txBody>
      </p:sp>
      <p:sp>
        <p:nvSpPr>
          <p:cNvPr id="25" name="矩形 24"/>
          <p:cNvSpPr/>
          <p:nvPr/>
        </p:nvSpPr>
        <p:spPr>
          <a:xfrm>
            <a:off x="3173644" y="3899240"/>
            <a:ext cx="1509198" cy="526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夜店風</a:t>
            </a:r>
            <a:endParaRPr lang="zh-TW" altLang="en-US"/>
          </a:p>
        </p:txBody>
      </p:sp>
      <p:sp>
        <p:nvSpPr>
          <p:cNvPr id="26" name="矩形 25"/>
          <p:cNvSpPr/>
          <p:nvPr/>
        </p:nvSpPr>
        <p:spPr>
          <a:xfrm>
            <a:off x="1178271" y="1806824"/>
            <a:ext cx="1500198" cy="57150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dirty="0">
                <a:ea typeface="新細明體"/>
                <a:cs typeface="Calibri"/>
              </a:rPr>
              <a:t>控制</a:t>
            </a:r>
            <a:endParaRPr lang="zh-TW" altLang="en-US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4EBEBD6E-384B-49D2-B669-A042A033F3AB}"/>
              </a:ext>
            </a:extLst>
          </p:cNvPr>
          <p:cNvSpPr/>
          <p:nvPr/>
        </p:nvSpPr>
        <p:spPr>
          <a:xfrm>
            <a:off x="5165270" y="3183823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睡覺模式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6E7D9684-B3C4-4942-A939-180C03038DB8}"/>
              </a:ext>
            </a:extLst>
          </p:cNvPr>
          <p:cNvSpPr/>
          <p:nvPr/>
        </p:nvSpPr>
        <p:spPr>
          <a:xfrm>
            <a:off x="5165270" y="5280823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聚會模式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CA4F2B4E-0708-4533-922F-6F3B1593B48C}"/>
              </a:ext>
            </a:extLst>
          </p:cNvPr>
          <p:cNvSpPr/>
          <p:nvPr/>
        </p:nvSpPr>
        <p:spPr>
          <a:xfrm>
            <a:off x="5165270" y="2508823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放鬆模式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xmlns="" id="{6D877641-1489-47F5-9529-9E60003EBF52}"/>
              </a:ext>
            </a:extLst>
          </p:cNvPr>
          <p:cNvSpPr/>
          <p:nvPr/>
        </p:nvSpPr>
        <p:spPr>
          <a:xfrm>
            <a:off x="5165270" y="4578822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電影模式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xmlns="" id="{02C5D6C4-007C-4986-9564-EF251FA49DF6}"/>
              </a:ext>
            </a:extLst>
          </p:cNvPr>
          <p:cNvSpPr/>
          <p:nvPr/>
        </p:nvSpPr>
        <p:spPr>
          <a:xfrm>
            <a:off x="5165270" y="3858822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情境模式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xmlns="" id="{915A224E-7F1B-4546-97E3-3F00EE0E644F}"/>
              </a:ext>
            </a:extLst>
          </p:cNvPr>
          <p:cNvSpPr/>
          <p:nvPr/>
        </p:nvSpPr>
        <p:spPr>
          <a:xfrm>
            <a:off x="3176270" y="3183822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LED燈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69AFCA88-FBC5-4E6C-A667-B2FCAEB91CBE}"/>
              </a:ext>
            </a:extLst>
          </p:cNvPr>
          <p:cNvSpPr/>
          <p:nvPr/>
        </p:nvSpPr>
        <p:spPr>
          <a:xfrm>
            <a:off x="1178271" y="3858822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拍手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xmlns="" id="{92513CAD-ED15-49B9-838D-E1D21845F4D7}"/>
              </a:ext>
            </a:extLst>
          </p:cNvPr>
          <p:cNvSpPr/>
          <p:nvPr/>
        </p:nvSpPr>
        <p:spPr>
          <a:xfrm>
            <a:off x="1178271" y="2490823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聲控</a:t>
            </a:r>
            <a:endParaRPr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xmlns="" id="{64E86652-E8A8-4143-9E49-4D3E4F1794CE}"/>
              </a:ext>
            </a:extLst>
          </p:cNvPr>
          <p:cNvSpPr/>
          <p:nvPr/>
        </p:nvSpPr>
        <p:spPr>
          <a:xfrm>
            <a:off x="3177016" y="2509859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冷白光</a:t>
            </a:r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xmlns="" id="{AA1C19D4-A9B9-4826-A0EC-ED0DBAB2799E}"/>
              </a:ext>
            </a:extLst>
          </p:cNvPr>
          <p:cNvSpPr/>
          <p:nvPr/>
        </p:nvSpPr>
        <p:spPr>
          <a:xfrm>
            <a:off x="5166016" y="1806824"/>
            <a:ext cx="1500198" cy="57150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模式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91979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智慧居家</a:t>
            </a:r>
            <a:r>
              <a:rPr lang="en-US" altLang="zh-TW"/>
              <a:t>-</a:t>
            </a:r>
            <a:r>
              <a:rPr lang="zh-TW" altLang="en-US"/>
              <a:t>點燈</a:t>
            </a:r>
            <a:r>
              <a:rPr lang="en-US" altLang="zh-TW"/>
              <a:t>(</a:t>
            </a:r>
            <a:r>
              <a:rPr lang="zh-TW" altLang="en-US"/>
              <a:t>功能、樣態</a:t>
            </a:r>
            <a:r>
              <a:rPr lang="en-US" altLang="zh-TW"/>
              <a:t>)</a:t>
            </a:r>
            <a:endParaRPr lang="zh-TW" altLang="en-US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16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4929190" y="6286520"/>
            <a:ext cx="714380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發</a:t>
            </a:r>
            <a:r>
              <a:rPr lang="zh-TW" altLang="en-US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想</a:t>
            </a:r>
          </a:p>
        </p:txBody>
      </p:sp>
      <p:sp>
        <p:nvSpPr>
          <p:cNvPr id="12" name="矩形 11"/>
          <p:cNvSpPr/>
          <p:nvPr/>
        </p:nvSpPr>
        <p:spPr>
          <a:xfrm>
            <a:off x="6191262" y="6286520"/>
            <a:ext cx="1452572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分群</a:t>
            </a:r>
            <a:r>
              <a:rPr lang="en-US" altLang="zh-TW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&amp;</a:t>
            </a:r>
            <a:r>
              <a:rPr lang="zh-TW" altLang="en-US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收斂</a:t>
            </a:r>
          </a:p>
        </p:txBody>
      </p:sp>
      <p:sp>
        <p:nvSpPr>
          <p:cNvPr id="14" name="矩形 13"/>
          <p:cNvSpPr/>
          <p:nvPr/>
        </p:nvSpPr>
        <p:spPr>
          <a:xfrm>
            <a:off x="8215338" y="6286520"/>
            <a:ext cx="714380" cy="428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聚焦</a:t>
            </a:r>
          </a:p>
        </p:txBody>
      </p:sp>
      <p:sp>
        <p:nvSpPr>
          <p:cNvPr id="15" name="向右箭號 14"/>
          <p:cNvSpPr/>
          <p:nvPr/>
        </p:nvSpPr>
        <p:spPr>
          <a:xfrm>
            <a:off x="5774540" y="6393677"/>
            <a:ext cx="285752" cy="214314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7" name="向右箭號 16"/>
          <p:cNvSpPr/>
          <p:nvPr/>
        </p:nvSpPr>
        <p:spPr>
          <a:xfrm>
            <a:off x="7798618" y="6393677"/>
            <a:ext cx="285752" cy="214314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581754" y="4302629"/>
            <a:ext cx="1874008" cy="4277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偵測是否有人</a:t>
            </a:r>
          </a:p>
        </p:txBody>
      </p:sp>
      <p:sp>
        <p:nvSpPr>
          <p:cNvPr id="23" name="矩形 22"/>
          <p:cNvSpPr/>
          <p:nvPr/>
        </p:nvSpPr>
        <p:spPr>
          <a:xfrm>
            <a:off x="6980221" y="2648666"/>
            <a:ext cx="1950198" cy="580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環境感光設定</a:t>
            </a:r>
          </a:p>
        </p:txBody>
      </p:sp>
      <p:sp>
        <p:nvSpPr>
          <p:cNvPr id="24" name="矩形 23"/>
          <p:cNvSpPr/>
          <p:nvPr/>
        </p:nvSpPr>
        <p:spPr>
          <a:xfrm>
            <a:off x="7442356" y="1427573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App操控</a:t>
            </a:r>
          </a:p>
          <a:p>
            <a:pPr algn="ctr"/>
            <a:endParaRPr lang="zh-TW" altLang="en-US">
              <a:ea typeface="新細明體"/>
              <a:cs typeface="Calibri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384067" y="2006456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定時控制</a:t>
            </a:r>
          </a:p>
        </p:txBody>
      </p:sp>
      <p:sp>
        <p:nvSpPr>
          <p:cNvPr id="26" name="矩形 25"/>
          <p:cNvSpPr/>
          <p:nvPr/>
        </p:nvSpPr>
        <p:spPr>
          <a:xfrm>
            <a:off x="4671141" y="4205248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>
                <a:cs typeface="Calibri"/>
              </a:rPr>
              <a:t>天氣顯示</a:t>
            </a:r>
            <a:endParaRPr lang="zh-TW">
              <a:ea typeface="+mn-lt"/>
              <a:cs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4475E5CB-5CB9-4FE3-B908-337C0EC0C202}"/>
              </a:ext>
            </a:extLst>
          </p:cNvPr>
          <p:cNvSpPr txBox="1"/>
          <p:nvPr/>
        </p:nvSpPr>
        <p:spPr>
          <a:xfrm>
            <a:off x="1578114" y="3099543"/>
            <a:ext cx="27432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>
                <a:ea typeface="新細明體"/>
              </a:rPr>
              <a:t>心情模式：喜怒哀樂的情境燈</a:t>
            </a:r>
            <a:endParaRPr lang="zh-TW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A8460E01-0ACB-49AA-981E-E33A8CE239B3}"/>
              </a:ext>
            </a:extLst>
          </p:cNvPr>
          <p:cNvSpPr/>
          <p:nvPr/>
        </p:nvSpPr>
        <p:spPr>
          <a:xfrm>
            <a:off x="1590220" y="1600181"/>
            <a:ext cx="2211956" cy="9734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生理狀態感測:如心律、睡眠、血壓、心律、體溫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2E45CCA8-B05C-401C-AEE5-66FE71595BCD}"/>
              </a:ext>
            </a:extLst>
          </p:cNvPr>
          <p:cNvSpPr/>
          <p:nvPr/>
        </p:nvSpPr>
        <p:spPr>
          <a:xfrm>
            <a:off x="7331931" y="4025553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控制家電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xmlns="" id="{0A74D693-9840-4C2B-911A-340B1B57FDDB}"/>
              </a:ext>
            </a:extLst>
          </p:cNvPr>
          <p:cNvSpPr/>
          <p:nvPr/>
        </p:nvSpPr>
        <p:spPr>
          <a:xfrm>
            <a:off x="1586782" y="2529008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睡眠提醒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xmlns="" id="{93C01EBE-D382-4781-A79E-854C4927E3A3}"/>
              </a:ext>
            </a:extLst>
          </p:cNvPr>
          <p:cNvSpPr/>
          <p:nvPr/>
        </p:nvSpPr>
        <p:spPr>
          <a:xfrm>
            <a:off x="4683332" y="1697843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KTV</a:t>
            </a:r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xmlns="" id="{1D5B7D06-C33D-4D44-82DC-EA5B97BA50CB}"/>
              </a:ext>
            </a:extLst>
          </p:cNvPr>
          <p:cNvSpPr/>
          <p:nvPr/>
        </p:nvSpPr>
        <p:spPr>
          <a:xfrm>
            <a:off x="7166901" y="786408"/>
            <a:ext cx="1824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情境模擬設定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xmlns="" id="{ADA04779-5F40-43F1-B8FD-8CAE2E858127}"/>
              </a:ext>
            </a:extLst>
          </p:cNvPr>
          <p:cNvSpPr/>
          <p:nvPr/>
        </p:nvSpPr>
        <p:spPr>
          <a:xfrm>
            <a:off x="4682070" y="2265236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+mn-lt"/>
              </a:rPr>
              <a:t>播音樂</a:t>
            </a:r>
            <a:endParaRPr lang="zh-TW">
              <a:ea typeface="新細明體"/>
              <a:cs typeface="+mn-lt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xmlns="" id="{A84A8E86-BEC4-409A-84B2-1DEB06F4937A}"/>
              </a:ext>
            </a:extLst>
          </p:cNvPr>
          <p:cNvSpPr/>
          <p:nvPr/>
        </p:nvSpPr>
        <p:spPr>
          <a:xfrm>
            <a:off x="7331424" y="4656260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預估燈泡剩餘壽命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xmlns="" id="{726B96AE-49E1-4785-8FFC-0D71ED8D2FA7}"/>
              </a:ext>
            </a:extLst>
          </p:cNvPr>
          <p:cNvSpPr/>
          <p:nvPr/>
        </p:nvSpPr>
        <p:spPr>
          <a:xfrm>
            <a:off x="7328299" y="3386595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遠端遙控、​網路連線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xmlns="" id="{FD694769-0E0D-4739-9023-4AA7720ADA7C}"/>
              </a:ext>
            </a:extLst>
          </p:cNvPr>
          <p:cNvSpPr/>
          <p:nvPr/>
        </p:nvSpPr>
        <p:spPr>
          <a:xfrm>
            <a:off x="4674064" y="4800526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+mn-lt"/>
              </a:rPr>
              <a:t>防災偵測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xmlns="" id="{47724BD2-41FF-459B-9470-99AA67A7FAAD}"/>
              </a:ext>
            </a:extLst>
          </p:cNvPr>
          <p:cNvSpPr/>
          <p:nvPr/>
        </p:nvSpPr>
        <p:spPr>
          <a:xfrm>
            <a:off x="1581188" y="3733537"/>
            <a:ext cx="1500198" cy="571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ea typeface="新細明體"/>
                <a:cs typeface="Calibri"/>
              </a:rPr>
              <a:t>心情寫照</a:t>
            </a:r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8AA88876-A0B7-4179-BEF0-752529DCD73E}"/>
              </a:ext>
            </a:extLst>
          </p:cNvPr>
          <p:cNvSpPr txBox="1"/>
          <p:nvPr/>
        </p:nvSpPr>
        <p:spPr>
          <a:xfrm>
            <a:off x="2137473" y="1241494"/>
            <a:ext cx="859134" cy="377705"/>
          </a:xfrm>
          <a:prstGeom prst="rect">
            <a:avLst/>
          </a:prstGeom>
          <a:solidFill>
            <a:srgbClr val="ED7D3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>
                <a:solidFill>
                  <a:schemeClr val="bg1"/>
                </a:solidFill>
                <a:ea typeface="新細明體"/>
                <a:cs typeface="Calibri"/>
              </a:rPr>
              <a:t>個人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xmlns="" id="{DDC0AE41-5919-475B-B256-3589BD416CC0}"/>
              </a:ext>
            </a:extLst>
          </p:cNvPr>
          <p:cNvSpPr txBox="1"/>
          <p:nvPr/>
        </p:nvSpPr>
        <p:spPr>
          <a:xfrm>
            <a:off x="7705934" y="420879"/>
            <a:ext cx="741904" cy="369332"/>
          </a:xfrm>
          <a:prstGeom prst="rect">
            <a:avLst/>
          </a:prstGeom>
          <a:solidFill>
            <a:srgbClr val="ED7D3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>
                <a:solidFill>
                  <a:schemeClr val="bg1"/>
                </a:solidFill>
                <a:ea typeface="新細明體"/>
                <a:cs typeface="Calibri"/>
              </a:rPr>
              <a:t>控制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xmlns="" id="{291B7ECA-4EC4-4E9C-8CD6-F6E4D769D257}"/>
              </a:ext>
            </a:extLst>
          </p:cNvPr>
          <p:cNvSpPr txBox="1"/>
          <p:nvPr/>
        </p:nvSpPr>
        <p:spPr>
          <a:xfrm>
            <a:off x="4909143" y="1333604"/>
            <a:ext cx="859134" cy="369332"/>
          </a:xfrm>
          <a:prstGeom prst="rect">
            <a:avLst/>
          </a:prstGeom>
          <a:solidFill>
            <a:srgbClr val="ED7D3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>
                <a:solidFill>
                  <a:schemeClr val="bg1"/>
                </a:solidFill>
                <a:ea typeface="新細明體"/>
                <a:cs typeface="Calibri"/>
              </a:rPr>
              <a:t>娛樂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xmlns="" id="{CE59A2DE-0A90-4515-B686-02F9383B83AD}"/>
              </a:ext>
            </a:extLst>
          </p:cNvPr>
          <p:cNvSpPr txBox="1"/>
          <p:nvPr/>
        </p:nvSpPr>
        <p:spPr>
          <a:xfrm>
            <a:off x="4992879" y="3828944"/>
            <a:ext cx="859134" cy="377705"/>
          </a:xfrm>
          <a:prstGeom prst="rect">
            <a:avLst/>
          </a:prstGeom>
          <a:solidFill>
            <a:srgbClr val="ED7D3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ea typeface="新細明體"/>
                <a:cs typeface="Calibri"/>
              </a:rPr>
              <a:t>其他</a:t>
            </a:r>
          </a:p>
        </p:txBody>
      </p:sp>
    </p:spTree>
    <p:extLst>
      <p:ext uri="{BB962C8B-B14F-4D97-AF65-F5344CB8AC3E}">
        <p14:creationId xmlns:p14="http://schemas.microsoft.com/office/powerpoint/2010/main" xmlns="" val="2104920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學習主題</a:t>
            </a:r>
            <a:r>
              <a:rPr lang="zh-TW" altLang="en-US" dirty="0" smtClean="0"/>
              <a:t>收斂與聚焦</a:t>
            </a:r>
            <a:endParaRPr lang="zh-TW" altLang="en-US" dirty="0"/>
          </a:p>
        </p:txBody>
      </p:sp>
      <p:pic>
        <p:nvPicPr>
          <p:cNvPr id="5" name="內容版面配置區 4" descr="圖片-345.jpg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C6DEE2"/>
              </a:clrFrom>
              <a:clrTo>
                <a:srgbClr val="C6DEE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357298"/>
            <a:ext cx="8427486" cy="5143536"/>
          </a:xfrm>
        </p:spPr>
      </p:pic>
    </p:spTree>
    <p:extLst>
      <p:ext uri="{BB962C8B-B14F-4D97-AF65-F5344CB8AC3E}">
        <p14:creationId xmlns:p14="http://schemas.microsoft.com/office/powerpoint/2010/main" xmlns="" val="864013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學習任務</a:t>
            </a:r>
            <a:r>
              <a:rPr lang="zh-TW" altLang="en-US" dirty="0" smtClean="0"/>
              <a:t>拆</a:t>
            </a:r>
            <a:r>
              <a:rPr lang="zh-TW" altLang="en-US" dirty="0" smtClean="0"/>
              <a:t>解與規劃</a:t>
            </a:r>
            <a:endParaRPr lang="zh-TW" altLang="en-US" dirty="0"/>
          </a:p>
        </p:txBody>
      </p:sp>
      <p:pic>
        <p:nvPicPr>
          <p:cNvPr id="4" name="圖片 3" descr="圖片-346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C6DEE2"/>
              </a:clrFrom>
              <a:clrTo>
                <a:srgbClr val="C6DEE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788" y="1214422"/>
            <a:ext cx="8998212" cy="546726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786446" y="0"/>
            <a:ext cx="3500430" cy="8572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教師主導？學生自主？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課程模組選擇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340768"/>
            <a:ext cx="7800975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3640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課程網址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hlinkClick r:id="rId2"/>
              </a:rPr>
              <a:t>http://</a:t>
            </a:r>
            <a:r>
              <a:rPr lang="en-US" altLang="zh-TW" dirty="0" smtClean="0">
                <a:hlinkClick r:id="rId2"/>
              </a:rPr>
              <a:t>gg.gg/lamp2022</a:t>
            </a:r>
            <a:endParaRPr lang="en-US" altLang="zh-TW" dirty="0" smtClean="0"/>
          </a:p>
          <a:p>
            <a:r>
              <a:rPr lang="zh-TW" altLang="en-US" dirty="0"/>
              <a:t>訪客身分</a:t>
            </a:r>
            <a:r>
              <a:rPr lang="zh-TW" altLang="en-US" dirty="0" smtClean="0"/>
              <a:t>登入</a:t>
            </a:r>
            <a:endParaRPr lang="en-US" altLang="zh-TW" dirty="0" smtClean="0"/>
          </a:p>
          <a:p>
            <a:r>
              <a:rPr lang="zh-TW" altLang="en-US" dirty="0"/>
              <a:t>密碼</a:t>
            </a:r>
            <a:r>
              <a:rPr lang="en-US" altLang="zh-TW" dirty="0"/>
              <a:t>0324</a:t>
            </a:r>
            <a:endParaRPr lang="zh-TW" altLang="en-US" dirty="0"/>
          </a:p>
        </p:txBody>
      </p:sp>
      <p:pic>
        <p:nvPicPr>
          <p:cNvPr id="1026" name="Picture 2" descr="http://gg.gg/qr/lamp20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420888"/>
            <a:ext cx="4042792" cy="404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0565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學習任務一～三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85953"/>
            <a:ext cx="8229600" cy="4525963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4" name="圖片 3" descr="圖片-3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285860"/>
            <a:ext cx="9144001" cy="5215329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285720" y="3143248"/>
            <a:ext cx="1714512" cy="2214578"/>
          </a:xfrm>
          <a:prstGeom prst="roundRect">
            <a:avLst>
              <a:gd name="adj" fmla="val 9164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428596" y="5357826"/>
            <a:ext cx="8072494" cy="714380"/>
          </a:xfrm>
          <a:prstGeom prst="roundRect">
            <a:avLst>
              <a:gd name="adj" fmla="val 9164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2786050" y="2714620"/>
            <a:ext cx="4429156" cy="1928826"/>
          </a:xfrm>
          <a:prstGeom prst="roundRect">
            <a:avLst>
              <a:gd name="adj" fmla="val 9164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6786578" y="6000768"/>
            <a:ext cx="2143140" cy="714380"/>
          </a:xfrm>
          <a:prstGeom prst="roundRect">
            <a:avLst>
              <a:gd name="adj" fmla="val 916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1-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網頁按鍵控制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5072066" y="4500570"/>
            <a:ext cx="2143140" cy="714380"/>
          </a:xfrm>
          <a:prstGeom prst="roundRect">
            <a:avLst>
              <a:gd name="adj" fmla="val 916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2-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網頁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PWM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控制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928662" y="2571744"/>
            <a:ext cx="2143140" cy="714380"/>
          </a:xfrm>
          <a:prstGeom prst="roundRect">
            <a:avLst>
              <a:gd name="adj" fmla="val 916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3-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讀取感測資料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5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整合任務</a:t>
            </a:r>
            <a:endParaRPr lang="zh-TW" altLang="en-US" dirty="0"/>
          </a:p>
        </p:txBody>
      </p:sp>
      <p:pic>
        <p:nvPicPr>
          <p:cNvPr id="5" name="內容版面配置區 4" descr="圖片-348.jpg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C6DEE2"/>
              </a:clrFrom>
              <a:clrTo>
                <a:srgbClr val="C6DEE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214290"/>
            <a:ext cx="6299480" cy="6455481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發表與回饋</a:t>
            </a:r>
            <a:endParaRPr lang="zh-TW" altLang="en-US" dirty="0"/>
          </a:p>
        </p:txBody>
      </p:sp>
      <p:pic>
        <p:nvPicPr>
          <p:cNvPr id="4" name="內容版面配置區 3" descr="圖片-352.jpg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C6DEE2"/>
              </a:clrFrom>
              <a:clrTo>
                <a:srgbClr val="C6DEE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1071546"/>
            <a:ext cx="8193172" cy="5600396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 smtClean="0"/>
              <a:t>鷹架與資源</a:t>
            </a:r>
            <a:endParaRPr lang="zh-TW" altLang="en-US" b="1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任務學習資料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340768"/>
            <a:ext cx="7800975" cy="5305425"/>
          </a:xfrm>
          <a:prstGeom prst="rect">
            <a:avLst/>
          </a:prstGeom>
        </p:spPr>
      </p:pic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半成品</a:t>
            </a:r>
            <a:r>
              <a:rPr lang="zh-TW" altLang="en-US" dirty="0" smtClean="0"/>
              <a:t>？學習鷹架</a:t>
            </a:r>
            <a:r>
              <a:rPr lang="zh-TW" altLang="en-US" dirty="0" smtClean="0"/>
              <a:t>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螺旋</a:t>
            </a:r>
            <a:r>
              <a:rPr lang="zh-TW" altLang="en-US" dirty="0" smtClean="0"/>
              <a:t>漸進</a:t>
            </a:r>
            <a:endParaRPr lang="en-US" altLang="zh-TW" dirty="0" smtClean="0"/>
          </a:p>
          <a:p>
            <a:r>
              <a:rPr lang="zh-TW" altLang="en-US" dirty="0" smtClean="0"/>
              <a:t>由簡入繁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內容版面配置區 4" descr="圖片-349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1142984"/>
            <a:ext cx="4903163" cy="558186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22" y="188640"/>
            <a:ext cx="8781156" cy="654921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614460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學習紀錄單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t="9647"/>
          <a:stretch/>
        </p:blipFill>
        <p:spPr>
          <a:xfrm>
            <a:off x="323528" y="1196752"/>
            <a:ext cx="8550775" cy="544589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自評表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500034" y="1571612"/>
          <a:ext cx="8215370" cy="4753764"/>
        </p:xfrm>
        <a:graphic>
          <a:graphicData uri="http://schemas.openxmlformats.org/drawingml/2006/table">
            <a:tbl>
              <a:tblPr/>
              <a:tblGrid>
                <a:gridCol w="4884082"/>
                <a:gridCol w="832611"/>
                <a:gridCol w="832611"/>
                <a:gridCol w="832611"/>
                <a:gridCol w="833455"/>
              </a:tblGrid>
              <a:tr h="536631"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自評者：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座號：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			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姓名：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完全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符合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部分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符合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不符合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5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備註</a:t>
                      </a:r>
                      <a:endParaRPr lang="zh-TW" sz="11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28435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小組完成專題功能發想、分群、收斂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5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28435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小組能學習任務主題、時程規劃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5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28435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能完成老師規定的必選功能程式撰寫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5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28435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能完成小組</a:t>
                      </a:r>
                      <a:r>
                        <a:rPr lang="en-US" sz="1600" kern="10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2</a:t>
                      </a:r>
                      <a:r>
                        <a:rPr lang="zh-TW" sz="1600" kern="10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項自選功能程式撰寫</a:t>
                      </a:r>
                      <a:endParaRPr lang="zh-TW" sz="1600" kern="10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5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28435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小組發展之人機介面程式能正常運作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5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28435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能與小組其他成員合作共同完成任務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5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28435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能與小組其他成員有效溝通討論協調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5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50481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這次專題小組成員貢獻比例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姓名：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		</a:t>
                      </a:r>
                      <a:r>
                        <a:rPr lang="zh-TW" sz="1600" kern="100" dirty="0" smtClean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比例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：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姓名：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		</a:t>
                      </a:r>
                      <a:r>
                        <a:rPr lang="zh-TW" sz="1600" kern="100" dirty="0" smtClean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比例：</a:t>
                      </a:r>
                      <a:endParaRPr lang="en-US" altLang="zh-TW" sz="1600" kern="100" dirty="0" smtClean="0">
                        <a:solidFill>
                          <a:schemeClr val="tx1"/>
                        </a:solidFill>
                        <a:latin typeface="Calibri"/>
                        <a:ea typeface="微軟正黑體"/>
                        <a:cs typeface="Times New Roman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latin typeface="+mn-lt"/>
                          <a:ea typeface="微軟正黑體"/>
                          <a:cs typeface="Times New Roman"/>
                        </a:rPr>
                        <a:t>姓名：</a:t>
                      </a: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+mn-lt"/>
                          <a:ea typeface="微軟正黑體"/>
                          <a:cs typeface="Times New Roman"/>
                        </a:rPr>
                        <a:t>		</a:t>
                      </a: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latin typeface="+mn-lt"/>
                          <a:ea typeface="微軟正黑體"/>
                          <a:cs typeface="Times New Roman"/>
                        </a:rPr>
                        <a:t>比例：</a:t>
                      </a:r>
                      <a:endParaRPr lang="zh-TW" altLang="en-US" sz="1600" kern="1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/>
                      </a:endParaRPr>
                    </a:p>
                  </a:txBody>
                  <a:tcPr marL="63112" marR="631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027818">
                <a:tc gridSpan="5"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給老師的話：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(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感想？學到什麼？重做的話會改變什麼？給老師建議？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)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3112" marR="63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互評表</a:t>
            </a: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428596" y="1428736"/>
          <a:ext cx="8286808" cy="5000659"/>
        </p:xfrm>
        <a:graphic>
          <a:graphicData uri="http://schemas.openxmlformats.org/drawingml/2006/table">
            <a:tbl>
              <a:tblPr/>
              <a:tblGrid>
                <a:gridCol w="4915451"/>
                <a:gridCol w="842624"/>
                <a:gridCol w="842624"/>
                <a:gridCol w="842624"/>
                <a:gridCol w="843485"/>
              </a:tblGrid>
              <a:tr h="634989"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被評者組別：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姓名：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			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姓名：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完全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符合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部分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符合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不符合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備註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80993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小組完成專題功能發想、分群、收斂</a:t>
                      </a:r>
                      <a:endParaRPr lang="zh-TW" sz="1600" kern="10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80993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小組能學習任務主題、時程規劃</a:t>
                      </a:r>
                      <a:endParaRPr lang="zh-TW" sz="1600" kern="10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80993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小組作品人機介面成功運作</a:t>
                      </a:r>
                      <a:endParaRPr lang="zh-TW" sz="1600" kern="10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80993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小組作品能完成規定必選功能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80993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小組作品至少包含</a:t>
                      </a:r>
                      <a:r>
                        <a:rPr lang="en-US" sz="1600" kern="10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2</a:t>
                      </a:r>
                      <a:r>
                        <a:rPr lang="zh-TW" sz="1600" kern="10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項自選功能</a:t>
                      </a:r>
                      <a:endParaRPr lang="zh-TW" sz="1600" kern="10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80993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小組報告內容完整，口條清晰</a:t>
                      </a:r>
                      <a:endParaRPr lang="zh-TW" sz="1600" kern="10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80993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能與小組其他成員合作共同完成任務</a:t>
                      </a:r>
                      <a:endParaRPr lang="zh-TW" sz="1600" kern="10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80993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小組</a:t>
                      </a:r>
                      <a:r>
                        <a:rPr lang="en-US" sz="1600" kern="10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2</a:t>
                      </a:r>
                      <a:r>
                        <a:rPr lang="zh-TW" sz="1600" kern="10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人能合作共同完成報告任務</a:t>
                      </a:r>
                      <a:endParaRPr lang="zh-TW" sz="1600" kern="10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chemeClr val="tx1"/>
                        </a:solidFill>
                        <a:latin typeface="微軟正黑體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317726">
                <a:tc gridSpan="5"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給被評者的話：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(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對作品、小組成員表現之評價或建議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…..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均可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Calibri"/>
                          <a:ea typeface="微軟正黑體"/>
                          <a:cs typeface="Times New Roman"/>
                        </a:rPr>
                        <a:t>)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81" marR="6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5123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緣起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科技</a:t>
            </a:r>
            <a:r>
              <a:rPr lang="zh-TW" altLang="en-US" dirty="0" smtClean="0"/>
              <a:t>領域專題</a:t>
            </a:r>
            <a:r>
              <a:rPr lang="zh-TW" altLang="en-US" dirty="0" smtClean="0"/>
              <a:t>精神</a:t>
            </a:r>
            <a:endParaRPr lang="en-US" altLang="zh-TW" dirty="0" smtClean="0"/>
          </a:p>
          <a:p>
            <a:r>
              <a:rPr lang="zh-TW" altLang="en-US" dirty="0" smtClean="0"/>
              <a:t>生資科</a:t>
            </a:r>
            <a:r>
              <a:rPr lang="zh-TW" altLang="en-US" dirty="0" smtClean="0"/>
              <a:t>整合的可能</a:t>
            </a:r>
            <a:endParaRPr lang="en-US" altLang="zh-TW" dirty="0" smtClean="0"/>
          </a:p>
          <a:p>
            <a:r>
              <a:rPr lang="en-US" altLang="zh-TW" dirty="0" smtClean="0"/>
              <a:t>PBL</a:t>
            </a:r>
            <a:r>
              <a:rPr lang="zh-TW" altLang="en-US" dirty="0" smtClean="0"/>
              <a:t>課程實踐</a:t>
            </a:r>
            <a:endParaRPr lang="zh-TW" altLang="en-US" dirty="0"/>
          </a:p>
        </p:txBody>
      </p:sp>
      <p:pic>
        <p:nvPicPr>
          <p:cNvPr id="4" name="圖片 3" descr="圖片-340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C6DEE2"/>
              </a:clrFrom>
              <a:clrTo>
                <a:srgbClr val="C6DEE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2214554"/>
            <a:ext cx="8733374" cy="450059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人機介面與功能修正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448552"/>
            <a:ext cx="7642249" cy="537592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 smtClean="0"/>
              <a:t>省思</a:t>
            </a:r>
            <a:endParaRPr lang="zh-TW" altLang="en-US" b="1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/>
          <a:p>
            <a:r>
              <a:rPr lang="zh-TW" altLang="en-US" dirty="0"/>
              <a:t>逆向思考</a:t>
            </a:r>
          </a:p>
        </p:txBody>
      </p:sp>
      <p:sp>
        <p:nvSpPr>
          <p:cNvPr id="25" name="內容版面配置區 2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重複的單元？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規律、規則？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先後的順序？</a:t>
            </a:r>
          </a:p>
        </p:txBody>
      </p:sp>
      <p:pic>
        <p:nvPicPr>
          <p:cNvPr id="13" name="圖片 12" descr="圖片 021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0"/>
            <a:ext cx="4186358" cy="3822327"/>
          </a:xfrm>
          <a:prstGeom prst="rect">
            <a:avLst/>
          </a:prstGeom>
        </p:spPr>
      </p:pic>
      <p:pic>
        <p:nvPicPr>
          <p:cNvPr id="5" name="內容版面配置區 4" descr="圖片 013.jpg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561" t="28137" r="23162" b="16379"/>
          <a:stretch>
            <a:fillRect/>
          </a:stretch>
        </p:blipFill>
        <p:spPr>
          <a:xfrm>
            <a:off x="5143504" y="5000636"/>
            <a:ext cx="623106" cy="632827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33</a:t>
            </a:fld>
            <a:endParaRPr lang="zh-TW" altLang="en-US" dirty="0"/>
          </a:p>
        </p:txBody>
      </p:sp>
      <p:pic>
        <p:nvPicPr>
          <p:cNvPr id="6" name="圖片 5" descr="圖片 014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615" t="33147" r="15414" b="16839"/>
          <a:stretch>
            <a:fillRect/>
          </a:stretch>
        </p:blipFill>
        <p:spPr>
          <a:xfrm flipV="1">
            <a:off x="5143504" y="4071942"/>
            <a:ext cx="652829" cy="575773"/>
          </a:xfrm>
          <a:prstGeom prst="rect">
            <a:avLst/>
          </a:prstGeom>
        </p:spPr>
      </p:pic>
      <p:pic>
        <p:nvPicPr>
          <p:cNvPr id="15" name="圖片 14" descr="圖片 028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285992"/>
            <a:ext cx="740664" cy="1054608"/>
          </a:xfrm>
          <a:prstGeom prst="rect">
            <a:avLst/>
          </a:prstGeom>
        </p:spPr>
      </p:pic>
      <p:pic>
        <p:nvPicPr>
          <p:cNvPr id="16" name="圖片 15" descr="圖片 029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71198" y="1428736"/>
            <a:ext cx="1118616" cy="1981200"/>
          </a:xfrm>
          <a:prstGeom prst="rect">
            <a:avLst/>
          </a:prstGeom>
        </p:spPr>
      </p:pic>
      <p:pic>
        <p:nvPicPr>
          <p:cNvPr id="17" name="圖片 16" descr="圖片 030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768" y="571480"/>
            <a:ext cx="1652016" cy="2801112"/>
          </a:xfrm>
          <a:prstGeom prst="rect">
            <a:avLst/>
          </a:prstGeom>
        </p:spPr>
      </p:pic>
      <p:pic>
        <p:nvPicPr>
          <p:cNvPr id="19" name="內容版面配置區 4" descr="圖片 01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452" t="28253" r="23162" b="16379"/>
          <a:stretch>
            <a:fillRect/>
          </a:stretch>
        </p:blipFill>
        <p:spPr>
          <a:xfrm>
            <a:off x="6072198" y="5000636"/>
            <a:ext cx="920443" cy="930877"/>
          </a:xfrm>
          <a:prstGeom prst="rect">
            <a:avLst/>
          </a:prstGeom>
        </p:spPr>
      </p:pic>
      <p:pic>
        <p:nvPicPr>
          <p:cNvPr id="20" name="圖片 19" descr="圖片 014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992" t="33170" r="15414" b="16839"/>
          <a:stretch>
            <a:fillRect/>
          </a:stretch>
        </p:blipFill>
        <p:spPr>
          <a:xfrm flipV="1">
            <a:off x="6072198" y="3857628"/>
            <a:ext cx="972841" cy="848329"/>
          </a:xfrm>
          <a:prstGeom prst="rect">
            <a:avLst/>
          </a:prstGeom>
        </p:spPr>
      </p:pic>
      <p:pic>
        <p:nvPicPr>
          <p:cNvPr id="21" name="內容版面配置區 4" descr="圖片 01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736" t="28498" r="23162" b="16379"/>
          <a:stretch>
            <a:fillRect/>
          </a:stretch>
        </p:blipFill>
        <p:spPr>
          <a:xfrm>
            <a:off x="7429520" y="5000636"/>
            <a:ext cx="1373043" cy="1390121"/>
          </a:xfrm>
          <a:prstGeom prst="rect">
            <a:avLst/>
          </a:prstGeom>
        </p:spPr>
      </p:pic>
      <p:pic>
        <p:nvPicPr>
          <p:cNvPr id="22" name="圖片 21" descr="圖片 014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442" t="33284" r="15414" b="16839"/>
          <a:stretch>
            <a:fillRect/>
          </a:stretch>
        </p:blipFill>
        <p:spPr>
          <a:xfrm flipV="1">
            <a:off x="7385090" y="3500438"/>
            <a:ext cx="1473190" cy="126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116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圖片-3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00108"/>
            <a:ext cx="9144001" cy="5215329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285720" y="2857496"/>
            <a:ext cx="1714512" cy="2214578"/>
          </a:xfrm>
          <a:prstGeom prst="roundRect">
            <a:avLst>
              <a:gd name="adj" fmla="val 9164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428596" y="5072074"/>
            <a:ext cx="8072494" cy="714380"/>
          </a:xfrm>
          <a:prstGeom prst="roundRect">
            <a:avLst>
              <a:gd name="adj" fmla="val 9164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2786050" y="2428868"/>
            <a:ext cx="4429156" cy="1928826"/>
          </a:xfrm>
          <a:prstGeom prst="roundRect">
            <a:avLst>
              <a:gd name="adj" fmla="val 9164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6786578" y="5715016"/>
            <a:ext cx="2143140" cy="714380"/>
          </a:xfrm>
          <a:prstGeom prst="roundRect">
            <a:avLst>
              <a:gd name="adj" fmla="val 916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1-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網頁按鍵控制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5072066" y="4214818"/>
            <a:ext cx="2143140" cy="714380"/>
          </a:xfrm>
          <a:prstGeom prst="roundRect">
            <a:avLst>
              <a:gd name="adj" fmla="val 916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2-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網頁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PWM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控制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928662" y="2285992"/>
            <a:ext cx="2143140" cy="714380"/>
          </a:xfrm>
          <a:prstGeom prst="roundRect">
            <a:avLst>
              <a:gd name="adj" fmla="val 916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3-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讀取感測資料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5" grpId="0" animBg="1"/>
      <p:bldP spid="8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簡報範本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pic>
        <p:nvPicPr>
          <p:cNvPr id="5" name="圖片 4" descr="投影片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6" y="285728"/>
            <a:ext cx="4571429" cy="34285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圖片 5" descr="投影片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785926"/>
            <a:ext cx="4571429" cy="34285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圖片 6" descr="投影片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3214686"/>
            <a:ext cx="4571429" cy="34285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簡報範本</a:t>
            </a:r>
            <a:r>
              <a:rPr lang="en-US" altLang="zh-TW" dirty="0" smtClean="0"/>
              <a:t>2</a:t>
            </a:r>
            <a:endParaRPr lang="zh-TW" altLang="en-US" dirty="0"/>
          </a:p>
        </p:txBody>
      </p:sp>
      <p:pic>
        <p:nvPicPr>
          <p:cNvPr id="8" name="圖片 7" descr="投影片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2" y="214290"/>
            <a:ext cx="4571429" cy="34285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圖片 8" descr="投影片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785926"/>
            <a:ext cx="4571429" cy="34285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圖片 9" descr="投影片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3214686"/>
            <a:ext cx="4571429" cy="34285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 smtClean="0"/>
              <a:t>教學歷程照片</a:t>
            </a:r>
            <a:endParaRPr lang="zh-TW" altLang="en-US" b="1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103_1043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  <p:sp>
        <p:nvSpPr>
          <p:cNvPr id="3" name="圓角矩形 2"/>
          <p:cNvSpPr/>
          <p:nvPr/>
        </p:nvSpPr>
        <p:spPr>
          <a:xfrm>
            <a:off x="7000860" y="6143620"/>
            <a:ext cx="2143140" cy="714380"/>
          </a:xfrm>
          <a:prstGeom prst="roundRect">
            <a:avLst>
              <a:gd name="adj" fmla="val 916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小組討論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645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103_1043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484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1" dirty="0" smtClean="0"/>
              <a:t>PBL</a:t>
            </a:r>
            <a:r>
              <a:rPr lang="zh-TW" altLang="en-US" b="1" dirty="0" smtClean="0"/>
              <a:t>劍意，專題精神</a:t>
            </a:r>
            <a:endParaRPr lang="zh-TW" altLang="en-US" b="1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103_1130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639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103_1043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6084168" y="3032956"/>
            <a:ext cx="792088" cy="79208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橢圓 4"/>
          <p:cNvSpPr/>
          <p:nvPr/>
        </p:nvSpPr>
        <p:spPr>
          <a:xfrm>
            <a:off x="4571405" y="2852936"/>
            <a:ext cx="792088" cy="79208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7000860" y="6143620"/>
            <a:ext cx="2143140" cy="714380"/>
          </a:xfrm>
          <a:prstGeom prst="roundRect">
            <a:avLst>
              <a:gd name="adj" fmla="val 916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互動模式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58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103_1129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7236296" y="3140968"/>
            <a:ext cx="1656184" cy="16561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6948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103_1130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5724128" y="1412776"/>
            <a:ext cx="2664296" cy="26642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橢圓 3"/>
          <p:cNvSpPr/>
          <p:nvPr/>
        </p:nvSpPr>
        <p:spPr>
          <a:xfrm>
            <a:off x="3275856" y="1268760"/>
            <a:ext cx="1944216" cy="187220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7608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103_1130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20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103_1130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4427984" y="773040"/>
            <a:ext cx="2664296" cy="26642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1091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103_1130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4860032" y="2276872"/>
            <a:ext cx="2664296" cy="26642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5004048" y="3356992"/>
            <a:ext cx="144016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7524328" y="2492896"/>
            <a:ext cx="896339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7000860" y="6143620"/>
            <a:ext cx="2143140" cy="714380"/>
          </a:xfrm>
          <a:prstGeom prst="roundRect">
            <a:avLst>
              <a:gd name="adj" fmla="val 916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查詢資料被誤會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086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221_1120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3617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221_1120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91937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221_1120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4829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逆向設計，以終為始</a:t>
            </a:r>
          </a:p>
        </p:txBody>
      </p:sp>
      <p:graphicFrame>
        <p:nvGraphicFramePr>
          <p:cNvPr id="10" name="內容版面配置區 9"/>
          <p:cNvGraphicFramePr>
            <a:graphicFrameLocks noGrp="1"/>
          </p:cNvGraphicFramePr>
          <p:nvPr>
            <p:ph idx="1"/>
          </p:nvPr>
        </p:nvGraphicFramePr>
        <p:xfrm>
          <a:off x="857224" y="1643050"/>
          <a:ext cx="782957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328_10280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70905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328_1028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405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328_1028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24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328_1028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2699792" y="1700808"/>
            <a:ext cx="2664296" cy="26642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4153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328_1028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2051720" y="1340768"/>
            <a:ext cx="2664296" cy="26642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572553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328_1028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369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328_1028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683568" y="2096852"/>
            <a:ext cx="2664296" cy="26642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1505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328_1118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5004048" y="2096852"/>
            <a:ext cx="2664296" cy="26642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橢圓 3"/>
          <p:cNvSpPr/>
          <p:nvPr/>
        </p:nvSpPr>
        <p:spPr>
          <a:xfrm>
            <a:off x="2202196" y="2096852"/>
            <a:ext cx="2664296" cy="26642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7000860" y="6143620"/>
            <a:ext cx="2143140" cy="714380"/>
          </a:xfrm>
          <a:prstGeom prst="roundRect">
            <a:avLst>
              <a:gd name="adj" fmla="val 916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特殊個案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&amp;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互動模式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99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328_1122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  <p:sp>
        <p:nvSpPr>
          <p:cNvPr id="4" name="橢圓 3"/>
          <p:cNvSpPr/>
          <p:nvPr/>
        </p:nvSpPr>
        <p:spPr>
          <a:xfrm>
            <a:off x="683568" y="1124744"/>
            <a:ext cx="2664296" cy="26642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橢圓 4"/>
          <p:cNvSpPr/>
          <p:nvPr/>
        </p:nvSpPr>
        <p:spPr>
          <a:xfrm>
            <a:off x="5148064" y="2852936"/>
            <a:ext cx="2664296" cy="26642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7000860" y="6143620"/>
            <a:ext cx="2143140" cy="714380"/>
          </a:xfrm>
          <a:prstGeom prst="roundRect">
            <a:avLst>
              <a:gd name="adj" fmla="val 916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特殊個案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&amp;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互動模式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965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328_1122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683568" y="1412776"/>
            <a:ext cx="2664296" cy="26642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1882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 smtClean="0"/>
              <a:t>專案啟動</a:t>
            </a:r>
            <a:endParaRPr lang="zh-TW" altLang="en-US" b="1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328_1125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4580276" y="1484784"/>
            <a:ext cx="2664296" cy="26642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圓角矩形 3"/>
          <p:cNvSpPr/>
          <p:nvPr/>
        </p:nvSpPr>
        <p:spPr>
          <a:xfrm>
            <a:off x="7000860" y="6143620"/>
            <a:ext cx="2143140" cy="714380"/>
          </a:xfrm>
          <a:prstGeom prst="roundRect">
            <a:avLst>
              <a:gd name="adj" fmla="val 916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特殊個案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764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328_1128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467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20220328_1128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3" y="857250"/>
            <a:ext cx="9133285" cy="514350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4860032" y="2852936"/>
            <a:ext cx="2664296" cy="26642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9022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成功的祕訣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由簡入繁，</a:t>
            </a:r>
            <a:r>
              <a:rPr lang="en-US" altLang="zh-TW" dirty="0" smtClean="0"/>
              <a:t>I can do it</a:t>
            </a:r>
          </a:p>
          <a:p>
            <a:r>
              <a:rPr lang="zh-TW" altLang="en-US" dirty="0" smtClean="0"/>
              <a:t>小組暨合作又互相牽制</a:t>
            </a:r>
            <a:endParaRPr lang="en-US" altLang="zh-TW" dirty="0" smtClean="0"/>
          </a:p>
          <a:p>
            <a:r>
              <a:rPr lang="zh-TW" altLang="en-US" dirty="0" smtClean="0"/>
              <a:t>差異</a:t>
            </a:r>
            <a:r>
              <a:rPr lang="zh-TW" altLang="en-US" dirty="0" smtClean="0"/>
              <a:t>化</a:t>
            </a:r>
            <a:r>
              <a:rPr lang="zh-TW" altLang="en-US" dirty="0" smtClean="0"/>
              <a:t>教學</a:t>
            </a:r>
            <a:endParaRPr lang="en-US" altLang="zh-TW" dirty="0" smtClean="0"/>
          </a:p>
          <a:p>
            <a:r>
              <a:rPr lang="zh-TW" altLang="en-US" dirty="0" smtClean="0"/>
              <a:t>ㄇ字型電腦教室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感謝聆聽  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tnjboxing@gmail.com</a:t>
            </a:r>
          </a:p>
          <a:p>
            <a:r>
              <a:rPr lang="en-US" altLang="zh-TW" dirty="0"/>
              <a:t>Line ID</a:t>
            </a:r>
            <a:r>
              <a:rPr lang="zh-TW" altLang="en-US" dirty="0"/>
              <a:t>：</a:t>
            </a:r>
            <a:r>
              <a:rPr lang="en-US" altLang="zh-TW" dirty="0" err="1"/>
              <a:t>tnjbox</a:t>
            </a:r>
            <a:endParaRPr lang="en-US" altLang="zh-TW" dirty="0"/>
          </a:p>
          <a:p>
            <a:r>
              <a:rPr lang="en-US" altLang="zh-TW" dirty="0"/>
              <a:t>FB</a:t>
            </a:r>
            <a:r>
              <a:rPr lang="zh-TW" altLang="en-US" dirty="0"/>
              <a:t>：楊心淵</a:t>
            </a:r>
            <a:endParaRPr lang="en-US" altLang="zh-TW" dirty="0"/>
          </a:p>
          <a:p>
            <a:r>
              <a:rPr lang="zh-TW" altLang="en-US" dirty="0"/>
              <a:t>手機：</a:t>
            </a:r>
            <a:r>
              <a:rPr lang="en-US" altLang="zh-TW" dirty="0"/>
              <a:t>0956756289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8194" name="Picture 2" descr="「感謝」的圖片搜尋結果"/>
          <p:cNvPicPr>
            <a:picLocks noChangeAspect="1" noChangeArrowheads="1"/>
          </p:cNvPicPr>
          <p:nvPr/>
        </p:nvPicPr>
        <p:blipFill>
          <a:blip r:embed="rId2" cstate="print"/>
          <a:srcRect t="31500" b="26575"/>
          <a:stretch>
            <a:fillRect/>
          </a:stretch>
        </p:blipFill>
        <p:spPr bwMode="auto">
          <a:xfrm>
            <a:off x="0" y="4495800"/>
            <a:ext cx="9144000" cy="1916832"/>
          </a:xfrm>
          <a:prstGeom prst="rect">
            <a:avLst/>
          </a:prstGeom>
          <a:noFill/>
        </p:spPr>
      </p:pic>
      <p:pic>
        <p:nvPicPr>
          <p:cNvPr id="5" name="Picture 2" descr="C:\Users\Younger\Downloads\my_qrcode_15687270130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43000"/>
            <a:ext cx="3333750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1009470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圖片 0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714488"/>
            <a:ext cx="9144021" cy="51435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點燈示例</a:t>
            </a:r>
            <a:r>
              <a:rPr lang="en-US" altLang="zh-TW" dirty="0"/>
              <a:t>-</a:t>
            </a:r>
            <a:r>
              <a:rPr lang="zh-TW" altLang="en-US" dirty="0"/>
              <a:t>居家氛圍一燈搞定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/>
              <a:t>P</a:t>
            </a:r>
            <a:fld id="{ABA60383-0536-4B56-99E6-24746B77DA51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7500926" y="4857736"/>
            <a:ext cx="1643074" cy="50006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亮度調節</a:t>
            </a:r>
          </a:p>
        </p:txBody>
      </p:sp>
      <p:sp>
        <p:nvSpPr>
          <p:cNvPr id="7" name="矩形 6"/>
          <p:cNvSpPr/>
          <p:nvPr/>
        </p:nvSpPr>
        <p:spPr>
          <a:xfrm>
            <a:off x="7500926" y="5357802"/>
            <a:ext cx="1643074" cy="50006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色溫調整</a:t>
            </a:r>
          </a:p>
        </p:txBody>
      </p:sp>
      <p:sp>
        <p:nvSpPr>
          <p:cNvPr id="10" name="矩形 9"/>
          <p:cNvSpPr/>
          <p:nvPr/>
        </p:nvSpPr>
        <p:spPr>
          <a:xfrm>
            <a:off x="7500926" y="5857868"/>
            <a:ext cx="1643074" cy="50006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六種模式</a:t>
            </a:r>
          </a:p>
        </p:txBody>
      </p:sp>
      <p:sp>
        <p:nvSpPr>
          <p:cNvPr id="11" name="矩形 10"/>
          <p:cNvSpPr/>
          <p:nvPr/>
        </p:nvSpPr>
        <p:spPr>
          <a:xfrm>
            <a:off x="7500926" y="6357934"/>
            <a:ext cx="1643074" cy="50006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情境功能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居家氛圍，一燈搞定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寸土寸金，房價高漲</a:t>
            </a:r>
            <a:endParaRPr lang="en-US" altLang="zh-TW" dirty="0"/>
          </a:p>
          <a:p>
            <a:r>
              <a:rPr lang="zh-TW" altLang="en-US" dirty="0"/>
              <a:t>空間多功能用途需求</a:t>
            </a:r>
            <a:endParaRPr lang="en-US" altLang="zh-TW" dirty="0"/>
          </a:p>
          <a:p>
            <a:pPr lvl="1"/>
            <a:r>
              <a:rPr lang="zh-TW" altLang="en-US" dirty="0"/>
              <a:t>溫馨聊天</a:t>
            </a:r>
            <a:endParaRPr lang="en-US" altLang="zh-TW" dirty="0"/>
          </a:p>
          <a:p>
            <a:pPr lvl="1"/>
            <a:r>
              <a:rPr lang="zh-TW" altLang="en-US" dirty="0"/>
              <a:t>寧靜閱讀</a:t>
            </a:r>
            <a:endParaRPr lang="en-US" altLang="zh-TW" dirty="0"/>
          </a:p>
          <a:p>
            <a:pPr lvl="1"/>
            <a:r>
              <a:rPr lang="zh-TW" altLang="en-US" dirty="0"/>
              <a:t>家庭電影院</a:t>
            </a:r>
            <a:endParaRPr lang="en-US" altLang="zh-TW" dirty="0"/>
          </a:p>
          <a:p>
            <a:pPr lvl="1"/>
            <a:r>
              <a:rPr lang="en-US" altLang="zh-TW" dirty="0"/>
              <a:t>……</a:t>
            </a:r>
          </a:p>
          <a:p>
            <a:endParaRPr lang="en-US" altLang="zh-TW" dirty="0"/>
          </a:p>
          <a:p>
            <a:pPr lvl="1"/>
            <a:endParaRPr lang="en-US" altLang="zh-TW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驅動問題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我們要如何運用</a:t>
            </a:r>
            <a:r>
              <a:rPr lang="en-US" altLang="zh-TW" dirty="0" smtClean="0"/>
              <a:t>ESP32</a:t>
            </a:r>
            <a:r>
              <a:rPr lang="zh-TW" altLang="en-US" dirty="0" smtClean="0"/>
              <a:t>設計智慧居家程式，以遠距控制</a:t>
            </a:r>
            <a:r>
              <a:rPr lang="en-US" altLang="zh-TW" dirty="0" smtClean="0"/>
              <a:t>LED</a:t>
            </a:r>
            <a:r>
              <a:rPr lang="zh-TW" altLang="en-US" dirty="0" smtClean="0"/>
              <a:t>燈，以適應居家不同需求</a:t>
            </a:r>
            <a:endParaRPr lang="zh-TW" altLang="en-US" dirty="0"/>
          </a:p>
        </p:txBody>
      </p:sp>
      <p:pic>
        <p:nvPicPr>
          <p:cNvPr id="4" name="Picture 2" descr="https://lh3.googleusercontent.com/-4jvx6DADtS5pEMEdlGfL-I1E9Lc32Mf0VWV4xI4wF2EyD6Om_eN77Kr9kMw8U_-vQq9KOj6AwfboM7upAM7hDIMX-9YrlGbCEKYEs5pGj76MTWebOsC7mIawzOF6X4ThAd1plfD2lIeH87M4pgafhpMOVmgO-gbDkQJ33CRtAxpmABV5nphl8I7FATBFl-WNMuq7OTta8vSDD30NsmCTJHX-2N2ALmuhybWpvch2RlAsmhj1b-Tbf0cvE6khkpzYdXpZaKTx2Qp_bZMjJyglG63RaJy6poicShDIKCknMARTIpTJAfVBd0D7KhT4o_uwyGKWgG7YxCwkahu48LdSHVn5QmbitCLXm74jnIkP4geNehDO7P0dWj_oE8N4Nz8958c1XfhqGYLvqoD6Ej3WTS-MNjHVvzKrvTMxZfqgUMJKqMiEQ9JrCpA4zh6BeEacu6WrgjGxj47ZkmlIgqOF-gxxyTK8lXVCuHPr1bqTRm1FlV8YCdNSmPaNeICYsiopHKyk602sn5OHt0q8fp-4FThZUo2WQApVh8y2kalBOgfwdltj2Nv_CpwqcygGpCdL-1cRtxp_VrwxUp0lBGSVW1onERjJ1TgbysCmoyFnrhZGAkQuFT9Z2vq6bM7SULoMmisoHw1XtAUiMrhZvSkKY03ig=w1250-h937-n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056" r="21002"/>
          <a:stretch/>
        </p:blipFill>
        <p:spPr bwMode="auto">
          <a:xfrm>
            <a:off x="6143636" y="3335200"/>
            <a:ext cx="2664684" cy="3281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12012</TotalTime>
  <Words>953</Words>
  <Application>Microsoft Office PowerPoint</Application>
  <PresentationFormat>如螢幕大小 (4:3)</PresentationFormat>
  <Paragraphs>235</Paragraphs>
  <Slides>64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64</vt:i4>
      </vt:variant>
    </vt:vector>
  </HeadingPairs>
  <TitlesOfParts>
    <vt:vector size="65" baseType="lpstr">
      <vt:lpstr>Office 佈景主題</vt:lpstr>
      <vt:lpstr>課程示例</vt:lpstr>
      <vt:lpstr>課程網址</vt:lpstr>
      <vt:lpstr>緣起</vt:lpstr>
      <vt:lpstr>PBL劍意，專題精神</vt:lpstr>
      <vt:lpstr>逆向設計，以終為始</vt:lpstr>
      <vt:lpstr>專案啟動</vt:lpstr>
      <vt:lpstr>點燈示例-居家氛圍一燈搞定</vt:lpstr>
      <vt:lpstr>居家氛圍，一燈搞定</vt:lpstr>
      <vt:lpstr>驅動問題</vt:lpstr>
      <vt:lpstr>作品任務</vt:lpstr>
      <vt:lpstr>學習目標</vt:lpstr>
      <vt:lpstr>評量規劃</vt:lpstr>
      <vt:lpstr>多功能LED燈設計</vt:lpstr>
      <vt:lpstr>9-3智慧居家-點燈(功能、樣態)</vt:lpstr>
      <vt:lpstr>10-5智慧居家-點燈(功能、樣態)</vt:lpstr>
      <vt:lpstr>智慧居家-點燈(功能、樣態)</vt:lpstr>
      <vt:lpstr>學習主題收斂與聚焦</vt:lpstr>
      <vt:lpstr>學習任務拆解與規劃</vt:lpstr>
      <vt:lpstr>課程模組選擇</vt:lpstr>
      <vt:lpstr>學習任務一～三</vt:lpstr>
      <vt:lpstr>整合任務</vt:lpstr>
      <vt:lpstr>發表與回饋</vt:lpstr>
      <vt:lpstr>鷹架與資源</vt:lpstr>
      <vt:lpstr>任務學習資料</vt:lpstr>
      <vt:lpstr>半成品？學習鷹架？</vt:lpstr>
      <vt:lpstr>投影片 26</vt:lpstr>
      <vt:lpstr>學習紀錄單</vt:lpstr>
      <vt:lpstr>自評表</vt:lpstr>
      <vt:lpstr>互評表</vt:lpstr>
      <vt:lpstr>人機介面與功能修正</vt:lpstr>
      <vt:lpstr>省思</vt:lpstr>
      <vt:lpstr> </vt:lpstr>
      <vt:lpstr>逆向思考</vt:lpstr>
      <vt:lpstr>投影片 34</vt:lpstr>
      <vt:lpstr>簡報範本1</vt:lpstr>
      <vt:lpstr>簡報範本2</vt:lpstr>
      <vt:lpstr>教學歷程照片</vt:lpstr>
      <vt:lpstr>投影片 38</vt:lpstr>
      <vt:lpstr>投影片 39</vt:lpstr>
      <vt:lpstr>投影片 40</vt:lpstr>
      <vt:lpstr>投影片 41</vt:lpstr>
      <vt:lpstr>投影片 42</vt:lpstr>
      <vt:lpstr>投影片 43</vt:lpstr>
      <vt:lpstr>投影片 44</vt:lpstr>
      <vt:lpstr>投影片 45</vt:lpstr>
      <vt:lpstr>投影片 46</vt:lpstr>
      <vt:lpstr>投影片 47</vt:lpstr>
      <vt:lpstr>投影片 48</vt:lpstr>
      <vt:lpstr>投影片 49</vt:lpstr>
      <vt:lpstr>投影片 50</vt:lpstr>
      <vt:lpstr>投影片 51</vt:lpstr>
      <vt:lpstr>投影片 52</vt:lpstr>
      <vt:lpstr>投影片 53</vt:lpstr>
      <vt:lpstr>投影片 54</vt:lpstr>
      <vt:lpstr>投影片 55</vt:lpstr>
      <vt:lpstr>投影片 56</vt:lpstr>
      <vt:lpstr>投影片 57</vt:lpstr>
      <vt:lpstr>投影片 58</vt:lpstr>
      <vt:lpstr>投影片 59</vt:lpstr>
      <vt:lpstr>投影片 60</vt:lpstr>
      <vt:lpstr>投影片 61</vt:lpstr>
      <vt:lpstr>投影片 62</vt:lpstr>
      <vt:lpstr>成功的祕訣</vt:lpstr>
      <vt:lpstr>感謝聆聽   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Younger_HOME</cp:lastModifiedBy>
  <cp:revision>2283</cp:revision>
  <dcterms:created xsi:type="dcterms:W3CDTF">2016-06-24T09:50:55Z</dcterms:created>
  <dcterms:modified xsi:type="dcterms:W3CDTF">2022-05-25T15:05:13Z</dcterms:modified>
</cp:coreProperties>
</file>