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0" r:id="rId3"/>
    <p:sldId id="259" r:id="rId4"/>
    <p:sldId id="258" r:id="rId5"/>
    <p:sldId id="257" r:id="rId6"/>
    <p:sldId id="266" r:id="rId7"/>
    <p:sldId id="267" r:id="rId8"/>
    <p:sldId id="268" r:id="rId9"/>
    <p:sldId id="269" r:id="rId10"/>
    <p:sldId id="261" r:id="rId11"/>
    <p:sldId id="265" r:id="rId12"/>
    <p:sldId id="262" r:id="rId13"/>
    <p:sldId id="264" r:id="rId14"/>
    <p:sldId id="272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00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33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32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92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733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518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987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392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56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98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7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765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57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44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83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63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5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9421DC-C82E-4E93-9F3C-05FDDC0F7947}" type="datetimeFigureOut">
              <a:rPr lang="zh-TW" altLang="en-US" smtClean="0"/>
              <a:t>2019/3/10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11" Type="http://schemas.openxmlformats.org/officeDocument/2006/relationships/image" Target="../media/image12.jpg"/><Relationship Id="rId5" Type="http://schemas.openxmlformats.org/officeDocument/2006/relationships/image" Target="../media/image6.jpeg"/><Relationship Id="rId10" Type="http://schemas.openxmlformats.org/officeDocument/2006/relationships/image" Target="../media/image11.gif"/><Relationship Id="rId4" Type="http://schemas.openxmlformats.org/officeDocument/2006/relationships/image" Target="../media/image5.jpeg"/><Relationship Id="rId9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&#31558;&#33455;&#29128;&#27873;.mp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6E31F7-0C5C-4DC8-A421-EC04DA695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51" y="1162050"/>
            <a:ext cx="8574622" cy="2343150"/>
          </a:xfrm>
        </p:spPr>
        <p:txBody>
          <a:bodyPr>
            <a:normAutofit fontScale="90000"/>
          </a:bodyPr>
          <a:lstStyle/>
          <a:p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觸控調光</a:t>
            </a:r>
            <a:r>
              <a:rPr lang="en-US" altLang="zh-TW" sz="73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IQ-Light</a:t>
            </a:r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製作</a:t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zh-TW" altLang="en-US" sz="47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知識學．動手玩</a:t>
            </a:r>
            <a:endParaRPr lang="zh-TW" altLang="en-US" sz="47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54CBFF4-7B09-4A0F-9831-EAFB73329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1852083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活動教案設計：黃建棟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學校：雲林縣私立正心中學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時間：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2019.03.11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58607F14-2183-4CF5-9CA2-256BFCCACF24}"/>
              </a:ext>
            </a:extLst>
          </p:cNvPr>
          <p:cNvCxnSpPr/>
          <p:nvPr/>
        </p:nvCxnSpPr>
        <p:spPr>
          <a:xfrm>
            <a:off x="3409950" y="3495675"/>
            <a:ext cx="566737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498DB597-DA21-4E34-940B-60F673CF7A8A}"/>
              </a:ext>
            </a:extLst>
          </p:cNvPr>
          <p:cNvCxnSpPr/>
          <p:nvPr/>
        </p:nvCxnSpPr>
        <p:spPr>
          <a:xfrm>
            <a:off x="3023651" y="3419475"/>
            <a:ext cx="1138774" cy="0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B08A5C1B-5C82-4D58-B14D-1B9849DFC7BE}"/>
              </a:ext>
            </a:extLst>
          </p:cNvPr>
          <p:cNvCxnSpPr/>
          <p:nvPr/>
        </p:nvCxnSpPr>
        <p:spPr>
          <a:xfrm>
            <a:off x="2509301" y="3571875"/>
            <a:ext cx="1138774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2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認識「三用電錶」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205808-8594-45A0-955C-669338A1D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800224"/>
            <a:ext cx="10018713" cy="42672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sz="4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三用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」指的是？</a:t>
            </a:r>
            <a:endParaRPr lang="en-US" altLang="zh-TW" sz="4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電壓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42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伏特</a:t>
            </a:r>
            <a:endParaRPr lang="en-US" altLang="zh-TW" sz="4200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電流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42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安培</a:t>
            </a:r>
            <a:endParaRPr lang="en-US" altLang="zh-TW" sz="4200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電阻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Ω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42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歐姆</a:t>
            </a:r>
          </a:p>
        </p:txBody>
      </p:sp>
    </p:spTree>
    <p:extLst>
      <p:ext uri="{BB962C8B-B14F-4D97-AF65-F5344CB8AC3E}">
        <p14:creationId xmlns:p14="http://schemas.microsoft.com/office/powerpoint/2010/main" val="538945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ç¸éåç">
            <a:extLst>
              <a:ext uri="{FF2B5EF4-FFF2-40B4-BE49-F238E27FC236}">
                <a16:creationId xmlns:a16="http://schemas.microsoft.com/office/drawing/2014/main" id="{D6C0F96F-2707-4747-912A-F6649E9B1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50" y="166687"/>
            <a:ext cx="8699500" cy="652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287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使用「三用電錶」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205808-8594-45A0-955C-669338A1D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495549"/>
            <a:ext cx="10018713" cy="312420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活動一： 如何使用 三用電錶</a:t>
            </a:r>
            <a:endParaRPr lang="en-US" altLang="zh-TW" sz="4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活動二：電源插座與電池測量</a:t>
            </a:r>
            <a:endParaRPr lang="en-US" altLang="zh-TW" sz="4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活動三：實際標示 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vs 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測量值</a:t>
            </a:r>
            <a:endParaRPr lang="en-US" altLang="zh-TW" sz="4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655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80975"/>
            <a:ext cx="10018713" cy="1752599"/>
          </a:xfrm>
        </p:spPr>
        <p:txBody>
          <a:bodyPr>
            <a:normAutofit/>
          </a:bodyPr>
          <a:lstStyle/>
          <a:p>
            <a: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IQ Light</a:t>
            </a: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的設計理念</a:t>
            </a:r>
          </a:p>
        </p:txBody>
      </p:sp>
      <p:sp>
        <p:nvSpPr>
          <p:cNvPr id="6" name="內容預留位置 2">
            <a:extLst>
              <a:ext uri="{FF2B5EF4-FFF2-40B4-BE49-F238E27FC236}">
                <a16:creationId xmlns:a16="http://schemas.microsoft.com/office/drawing/2014/main" id="{6C290497-9FC2-4C75-94AA-8673FEC7FCC5}"/>
              </a:ext>
            </a:extLst>
          </p:cNvPr>
          <p:cNvSpPr txBox="1">
            <a:spLocks/>
          </p:cNvSpPr>
          <p:nvPr/>
        </p:nvSpPr>
        <p:spPr>
          <a:xfrm>
            <a:off x="1484311" y="1653952"/>
            <a:ext cx="5868393" cy="4916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是經過幾何學的推算，由同樣形狀的組件（右圖），以不同的片數相互連結，從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片到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120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片，一共可以變化出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種以上不同的形狀，也可以利用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IQ Light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的系統邏輯，創造屬於自己的作品，增添居家照明的趣味。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7" name="內容版面配置區 4">
            <a:extLst>
              <a:ext uri="{FF2B5EF4-FFF2-40B4-BE49-F238E27FC236}">
                <a16:creationId xmlns:a16="http://schemas.microsoft.com/office/drawing/2014/main" id="{B429AAF2-D55E-4311-91A0-31DB51FC0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704" y="1634902"/>
            <a:ext cx="4526476" cy="210842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4E6895F-9BAB-4B67-8122-9D7C985E2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704" y="3906190"/>
            <a:ext cx="4541415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37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ãiq ligHTãçåçæå°çµæ">
            <a:extLst>
              <a:ext uri="{FF2B5EF4-FFF2-40B4-BE49-F238E27FC236}">
                <a16:creationId xmlns:a16="http://schemas.microsoft.com/office/drawing/2014/main" id="{058137E4-F633-42FB-87CD-7CECD730B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49" y="561974"/>
            <a:ext cx="10372725" cy="590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59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預留位置 2">
            <a:extLst>
              <a:ext uri="{FF2B5EF4-FFF2-40B4-BE49-F238E27FC236}">
                <a16:creationId xmlns:a16="http://schemas.microsoft.com/office/drawing/2014/main" id="{3A6A015A-112B-400E-9DDD-4DAD0EC5D9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1502" y="1889448"/>
            <a:ext cx="5024557" cy="4968552"/>
          </a:xfrm>
        </p:spPr>
        <p:txBody>
          <a:bodyPr rtlCol="0">
            <a:no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IQ Light 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結合可無段調光的白熾燈，可以創造出更多光影交織的奇幻驚喜，但 </a:t>
            </a:r>
            <a:r>
              <a:rPr lang="en-US" altLang="zh-TW" sz="28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110V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的市電供電，若組裝過程有疏失，恐造成電路短路或漏電的可能。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為了節能與安全，將採用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取代白熾燈，也符合時代潮流。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內容版面配置區 7">
            <a:extLst>
              <a:ext uri="{FF2B5EF4-FFF2-40B4-BE49-F238E27FC236}">
                <a16:creationId xmlns:a16="http://schemas.microsoft.com/office/drawing/2014/main" id="{7A89F312-D7BD-462A-A756-10DCE3D25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059" y="2137048"/>
            <a:ext cx="5632627" cy="331236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3A6880D-A288-48B9-BF9A-AEF37883EEF4}"/>
              </a:ext>
            </a:extLst>
          </p:cNvPr>
          <p:cNvSpPr/>
          <p:nvPr/>
        </p:nvSpPr>
        <p:spPr>
          <a:xfrm>
            <a:off x="2718086" y="664240"/>
            <a:ext cx="842006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 LIGHT + </a:t>
            </a: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白熾燈調光電路</a:t>
            </a:r>
            <a:endParaRPr lang="zh-TW" altLang="en-US" sz="5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26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0D189A2-9E93-45BB-AF3C-677A5AB19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69137" y="4365104"/>
            <a:ext cx="3559487" cy="2088232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C7665586-12E9-4569-A7E6-FFED1A9B01A1}"/>
              </a:ext>
            </a:extLst>
          </p:cNvPr>
          <p:cNvSpPr txBox="1">
            <a:spLocks/>
          </p:cNvSpPr>
          <p:nvPr/>
        </p:nvSpPr>
        <p:spPr>
          <a:xfrm>
            <a:off x="1218883" y="455612"/>
            <a:ext cx="10360501" cy="1223963"/>
          </a:xfrm>
          <a:prstGeom prst="rect">
            <a:avLst/>
          </a:prstGeom>
        </p:spPr>
        <p:txBody>
          <a:bodyPr rtlCol="0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當</a:t>
            </a:r>
            <a: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 Light</a:t>
            </a: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遇見</a:t>
            </a:r>
            <a: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LED</a:t>
            </a: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觸控調光電路</a:t>
            </a:r>
          </a:p>
        </p:txBody>
      </p:sp>
      <p:sp>
        <p:nvSpPr>
          <p:cNvPr id="4" name="內容預留位置 2">
            <a:extLst>
              <a:ext uri="{FF2B5EF4-FFF2-40B4-BE49-F238E27FC236}">
                <a16:creationId xmlns:a16="http://schemas.microsoft.com/office/drawing/2014/main" id="{F78E8FBA-9FD4-456A-A7DE-5E2513C45304}"/>
              </a:ext>
            </a:extLst>
          </p:cNvPr>
          <p:cNvSpPr txBox="1">
            <a:spLocks/>
          </p:cNvSpPr>
          <p:nvPr/>
        </p:nvSpPr>
        <p:spPr>
          <a:xfrm>
            <a:off x="1398876" y="1673225"/>
            <a:ext cx="5616624" cy="4746456"/>
          </a:xfrm>
          <a:prstGeom prst="rect">
            <a:avLst/>
          </a:prstGeom>
        </p:spPr>
        <p:txBody>
          <a:bodyPr rtlCol="0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結合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與無段觸控調光電路，賦予手機充電器新的功用，達到節能減廢更可以搭配現有的行動電源成為另類的提燈，控制方式只要利用人體的靜電（皮膚），即可進行開關及調整明暗度的調整。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製造過程相對安全、成本較低且更具行動便利性。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D125787-428D-4193-B097-1E448D052F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492" y="1679575"/>
            <a:ext cx="2823541" cy="294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50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CE1B2B-D0D8-4466-AA53-703B3091DA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525" y="1804458"/>
            <a:ext cx="9969498" cy="1134534"/>
          </a:xfrm>
        </p:spPr>
        <p:txBody>
          <a:bodyPr>
            <a:normAutofit/>
          </a:bodyPr>
          <a:lstStyle/>
          <a:p>
            <a:r>
              <a:rPr lang="en-US" altLang="zh-TW" sz="5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LED </a:t>
            </a:r>
            <a:r>
              <a:rPr lang="zh-TW" altLang="en-US" sz="5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觸控調光 </a:t>
            </a:r>
            <a:r>
              <a:rPr lang="en-US" altLang="zh-TW" sz="5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 Light </a:t>
            </a:r>
            <a:r>
              <a:rPr lang="zh-TW" altLang="en-US" sz="5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的製做</a:t>
            </a:r>
            <a:endParaRPr lang="zh-TW" altLang="en-US" sz="5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A5B39AD-792B-41EE-9FCF-118C360C7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653367"/>
            <a:ext cx="6987645" cy="1388534"/>
          </a:xfrm>
        </p:spPr>
        <p:txBody>
          <a:bodyPr>
            <a:normAutofit/>
          </a:bodyPr>
          <a:lstStyle/>
          <a:p>
            <a:r>
              <a:rPr lang="zh-TW" altLang="en-US" sz="4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知識學．動手玩</a:t>
            </a:r>
          </a:p>
        </p:txBody>
      </p:sp>
    </p:spTree>
    <p:extLst>
      <p:ext uri="{BB962C8B-B14F-4D97-AF65-F5344CB8AC3E}">
        <p14:creationId xmlns:p14="http://schemas.microsoft.com/office/powerpoint/2010/main" val="3455545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04CF03-C610-481C-9A9D-6FEFE2ED8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知識</a:t>
            </a:r>
            <a:r>
              <a:rPr lang="zh-TW" altLang="en-US" sz="7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．動手</a:t>
            </a:r>
            <a:r>
              <a:rPr lang="zh-TW" altLang="en-US" sz="7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玩</a:t>
            </a:r>
            <a:b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5750250-541E-4AEE-9AA5-2086C7E92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4103" y="3286125"/>
            <a:ext cx="5533498" cy="3495675"/>
          </a:xfrm>
        </p:spPr>
        <p:txBody>
          <a:bodyPr>
            <a:normAutofit/>
          </a:bodyPr>
          <a:lstStyle/>
          <a:p>
            <a:pPr algn="l"/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認識電子元件與功能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電子元件判讀與量測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麵包板試接電子電路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印刷電路板焊接電路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5.IQ Light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與觸控電路板組裝</a:t>
            </a:r>
          </a:p>
        </p:txBody>
      </p:sp>
    </p:spTree>
    <p:extLst>
      <p:ext uri="{BB962C8B-B14F-4D97-AF65-F5344CB8AC3E}">
        <p14:creationId xmlns:p14="http://schemas.microsoft.com/office/powerpoint/2010/main" val="2328145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DBA455-C4C7-43D2-A6CA-7B4CAACE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2" y="3077"/>
            <a:ext cx="10018713" cy="102562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認識電子元件與功能</a:t>
            </a:r>
            <a:endParaRPr lang="zh-TW" altLang="en-US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C47CF1A-0BC6-46A3-9E15-B4179C304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12" y="1258764"/>
            <a:ext cx="5611408" cy="2410028"/>
          </a:xfr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D7393DF-E0E8-444A-9F4F-3FB671BE9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853828"/>
            <a:ext cx="9515880" cy="288679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AEB09AB-8D6F-4B69-9AD8-9CE6B243C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660" y="1258764"/>
            <a:ext cx="5133820" cy="239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01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DD06FF-ABFD-4D0B-898D-EACB2F8D8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080" y="1380067"/>
            <a:ext cx="9029919" cy="4420657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授課對象：高中一年級</a:t>
            </a:r>
            <a:b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b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每週一節 </a:t>
            </a:r>
            <a: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 </a:t>
            </a: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分鐘</a:t>
            </a:r>
            <a:b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b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音樂班　</a:t>
            </a:r>
            <a: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b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b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5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endParaRPr lang="zh-TW" altLang="en-US" sz="5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458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DBA455-C4C7-43D2-A6CA-7B4CAACE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962024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電子元件判讀與量測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29EA8D0-66A5-4DA9-B8F8-58ED88E8E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688262"/>
            <a:ext cx="5949951" cy="2861186"/>
          </a:xfrm>
        </p:spPr>
        <p:txBody>
          <a:bodyPr/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三用電表的使用與量測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實際值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vs 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量測值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410CEE1-2E70-4838-BE1F-FA7575568C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0"/>
          <a:stretch/>
        </p:blipFill>
        <p:spPr>
          <a:xfrm>
            <a:off x="1484309" y="1426435"/>
            <a:ext cx="4473283" cy="257460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941099A-FBF9-4106-A11B-FC73CED26D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5" t="1" b="-1280"/>
          <a:stretch/>
        </p:blipFill>
        <p:spPr>
          <a:xfrm>
            <a:off x="1484310" y="4144262"/>
            <a:ext cx="4473283" cy="2574604"/>
          </a:xfrm>
          <a:prstGeom prst="rect">
            <a:avLst/>
          </a:prstGeom>
        </p:spPr>
      </p:pic>
      <p:pic>
        <p:nvPicPr>
          <p:cNvPr id="6" name="Picture 2" descr="ç¸éåç">
            <a:extLst>
              <a:ext uri="{FF2B5EF4-FFF2-40B4-BE49-F238E27FC236}">
                <a16:creationId xmlns:a16="http://schemas.microsoft.com/office/drawing/2014/main" id="{30552FD2-41CE-4D89-B459-46DE4DDA5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179995"/>
            <a:ext cx="5949949" cy="446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404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D5A8EC0-2CD1-48AF-BFE2-05875F431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473" y="3181349"/>
            <a:ext cx="4300638" cy="360323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67D9D9B-F8BE-4A8E-8C5C-A3BDE655D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52400"/>
            <a:ext cx="10018713" cy="1752599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麵包板試接電子電路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1BE42B7-5A1E-4E2B-B5A9-2F37F602B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564" y="738186"/>
            <a:ext cx="7930711" cy="3124201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認識麵包版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認識電子電路線路圖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先練習麵包板上配線，從簡易電路到觸控電路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8E0523B-C527-402C-A8B9-4B26B8BFF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876" y="3181349"/>
            <a:ext cx="3140784" cy="3601380"/>
          </a:xfrm>
          <a:prstGeom prst="rect">
            <a:avLst/>
          </a:prstGeom>
        </p:spPr>
      </p:pic>
      <p:pic>
        <p:nvPicPr>
          <p:cNvPr id="6" name="Picture 2" descr="ãéºµåæ¿ãçåçæå°çµæ">
            <a:extLst>
              <a:ext uri="{FF2B5EF4-FFF2-40B4-BE49-F238E27FC236}">
                <a16:creationId xmlns:a16="http://schemas.microsoft.com/office/drawing/2014/main" id="{B60F27C5-F40A-4CB1-8386-38ED3F718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401" y="3181349"/>
            <a:ext cx="2990849" cy="224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032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2B9FBD-DF5D-4E90-BB9D-D42268E1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295275"/>
            <a:ext cx="10018713" cy="1752599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印刷電路板焊接電路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119252-B50F-4BA3-906F-CA611C529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486" y="2066925"/>
            <a:ext cx="5640390" cy="1362075"/>
          </a:xfrm>
        </p:spPr>
        <p:txBody>
          <a:bodyPr/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焊接（點）練習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觸控燈電子零件焊接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D76CAE5-6381-46F0-A088-B55C29F40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969" y="3429000"/>
            <a:ext cx="4552823" cy="322595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59699AD-12F7-4050-B0DE-50A0168D6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921" y="3413143"/>
            <a:ext cx="3799102" cy="324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57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53722E-CA39-4DF2-A4D6-B39C9B22D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0" y="1419225"/>
            <a:ext cx="5745165" cy="2476500"/>
          </a:xfrm>
        </p:spPr>
        <p:txBody>
          <a:bodyPr>
            <a:noAutofit/>
          </a:bodyPr>
          <a:lstStyle/>
          <a:p>
            <a: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IQ Light</a:t>
            </a:r>
            <a:b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b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觸控電路板組裝</a:t>
            </a:r>
            <a:endParaRPr lang="zh-TW" altLang="en-US" sz="5200" dirty="0"/>
          </a:p>
        </p:txBody>
      </p:sp>
      <p:pic>
        <p:nvPicPr>
          <p:cNvPr id="4" name="Picture 2" descr="「iq light」的圖片搜尋結果">
            <a:extLst>
              <a:ext uri="{FF2B5EF4-FFF2-40B4-BE49-F238E27FC236}">
                <a16:creationId xmlns:a16="http://schemas.microsoft.com/office/drawing/2014/main" id="{1E89D779-7B9B-4902-9198-7FD30EAA7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1867" y="4586288"/>
            <a:ext cx="4007957" cy="1866899"/>
          </a:xfrm>
          <a:prstGeom prst="rect">
            <a:avLst/>
          </a:prstGeom>
          <a:noFill/>
        </p:spPr>
      </p:pic>
      <p:pic>
        <p:nvPicPr>
          <p:cNvPr id="4098" name="Picture 2" descr="ç¸éåç">
            <a:extLst>
              <a:ext uri="{FF2B5EF4-FFF2-40B4-BE49-F238E27FC236}">
                <a16:creationId xmlns:a16="http://schemas.microsoft.com/office/drawing/2014/main" id="{E3CF5DD7-02C1-4155-9FA2-E10B74A80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6"/>
          <a:stretch/>
        </p:blipFill>
        <p:spPr bwMode="auto">
          <a:xfrm>
            <a:off x="6384925" y="404812"/>
            <a:ext cx="5535613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291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6E31F7-0C5C-4DC8-A421-EC04DA695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51" y="1162050"/>
            <a:ext cx="8574622" cy="2343150"/>
          </a:xfrm>
        </p:spPr>
        <p:txBody>
          <a:bodyPr>
            <a:normAutofit fontScale="90000"/>
          </a:bodyPr>
          <a:lstStyle/>
          <a:p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觸控調光</a:t>
            </a:r>
            <a:r>
              <a:rPr lang="en-US" altLang="zh-TW" sz="73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IQ-Light</a:t>
            </a:r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製作</a:t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zh-TW" altLang="en-US" sz="47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知識學．動手玩</a:t>
            </a:r>
            <a:endParaRPr lang="zh-TW" altLang="en-US" sz="47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54CBFF4-7B09-4A0F-9831-EAFB73329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1852083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活動教案設計：黃建棟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學校：雲林縣私立正心中學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58607F14-2183-4CF5-9CA2-256BFCCACF24}"/>
              </a:ext>
            </a:extLst>
          </p:cNvPr>
          <p:cNvCxnSpPr/>
          <p:nvPr/>
        </p:nvCxnSpPr>
        <p:spPr>
          <a:xfrm>
            <a:off x="3409950" y="3495675"/>
            <a:ext cx="566737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498DB597-DA21-4E34-940B-60F673CF7A8A}"/>
              </a:ext>
            </a:extLst>
          </p:cNvPr>
          <p:cNvCxnSpPr/>
          <p:nvPr/>
        </p:nvCxnSpPr>
        <p:spPr>
          <a:xfrm>
            <a:off x="3023651" y="3419475"/>
            <a:ext cx="1138774" cy="0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B08A5C1B-5C82-4D58-B14D-1B9849DFC7BE}"/>
              </a:ext>
            </a:extLst>
          </p:cNvPr>
          <p:cNvCxnSpPr/>
          <p:nvPr/>
        </p:nvCxnSpPr>
        <p:spPr>
          <a:xfrm>
            <a:off x="2509301" y="3571875"/>
            <a:ext cx="1138774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2E829041-84C0-490B-9935-F8AFA03717BB}"/>
              </a:ext>
            </a:extLst>
          </p:cNvPr>
          <p:cNvSpPr txBox="1"/>
          <p:nvPr/>
        </p:nvSpPr>
        <p:spPr>
          <a:xfrm rot="19545058">
            <a:off x="9552021" y="4848883"/>
            <a:ext cx="24449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完結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1607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ãå·²ç¥ç¨ç«ï¼ãçåçæå°çµæ">
            <a:extLst>
              <a:ext uri="{FF2B5EF4-FFF2-40B4-BE49-F238E27FC236}">
                <a16:creationId xmlns:a16="http://schemas.microsoft.com/office/drawing/2014/main" id="{F92EE118-89CE-48C5-874B-01B9083CC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2015728"/>
            <a:ext cx="9044939" cy="282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832C498-AA92-4A02-ADD0-6887D46F5D06}"/>
              </a:ext>
            </a:extLst>
          </p:cNvPr>
          <p:cNvSpPr txBox="1"/>
          <p:nvPr/>
        </p:nvSpPr>
        <p:spPr>
          <a:xfrm>
            <a:off x="10100548" y="2015728"/>
            <a:ext cx="233910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800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3723530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2">
            <a:extLst>
              <a:ext uri="{FF2B5EF4-FFF2-40B4-BE49-F238E27FC236}">
                <a16:creationId xmlns:a16="http://schemas.microsoft.com/office/drawing/2014/main" id="{74A59986-B03C-4637-94FA-2F4F748EE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296" y="400431"/>
            <a:ext cx="10360501" cy="80590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常用照明的種類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6CC722B-1AA4-49E8-A562-5A5210B5EE59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" y="1310639"/>
            <a:ext cx="1910836" cy="199602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91FE448-23C1-4C2F-9DE5-2C5A215A8E5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665" y="1310639"/>
            <a:ext cx="1910836" cy="199602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FA6381A-13AE-4848-AA4F-2D8E0213DF01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75" y="1310639"/>
            <a:ext cx="1910836" cy="199602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57575E2-58C9-4592-B96C-3CD72E0B0766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961" y="1310639"/>
            <a:ext cx="1910836" cy="199602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87357B3-44C3-4EB7-8EFB-471353C6C202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" y="3812552"/>
            <a:ext cx="1910836" cy="199602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01788DB3-31D4-403C-A69D-880BD48931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90" y="1309273"/>
            <a:ext cx="1911335" cy="199738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FA556738-64AD-458C-85A4-68F8E1221053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800" y="3812552"/>
            <a:ext cx="1910836" cy="199602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BDB7382-DCEE-41C8-9EFD-E0F1346A7F76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520" y="3812552"/>
            <a:ext cx="1910836" cy="199602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ACB6619B-497C-4C79-90EE-05CB8F7ACAC9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961" y="3812552"/>
            <a:ext cx="1910836" cy="199602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9CD1CBF-AADB-4CA9-86F2-5C62F1F2548A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240" y="3812552"/>
            <a:ext cx="1910836" cy="199602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76F6682-1789-448B-9F12-4F0A521A1947}"/>
              </a:ext>
            </a:extLst>
          </p:cNvPr>
          <p:cNvSpPr/>
          <p:nvPr/>
        </p:nvSpPr>
        <p:spPr>
          <a:xfrm>
            <a:off x="2043920" y="3276811"/>
            <a:ext cx="54374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火</a:t>
            </a:r>
          </a:p>
          <a:p>
            <a:pPr algn="ctr"/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640BC16-D1C0-43C8-ABD3-6B4412A7FFC1}"/>
              </a:ext>
            </a:extLst>
          </p:cNvPr>
          <p:cNvSpPr/>
          <p:nvPr/>
        </p:nvSpPr>
        <p:spPr>
          <a:xfrm>
            <a:off x="4089978" y="32768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火把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1EAA292-4A71-48C5-B73A-7D2CD9D9E589}"/>
              </a:ext>
            </a:extLst>
          </p:cNvPr>
          <p:cNvSpPr/>
          <p:nvPr/>
        </p:nvSpPr>
        <p:spPr>
          <a:xfrm>
            <a:off x="6281532" y="32768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蠟燭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812FB8D-FF10-49F7-AA93-6A985653A8A0}"/>
              </a:ext>
            </a:extLst>
          </p:cNvPr>
          <p:cNvSpPr/>
          <p:nvPr/>
        </p:nvSpPr>
        <p:spPr>
          <a:xfrm>
            <a:off x="10477437" y="3276811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煤氣燈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C73A04F-B0BC-475D-88D3-97DE204D8A58}"/>
              </a:ext>
            </a:extLst>
          </p:cNvPr>
          <p:cNvSpPr/>
          <p:nvPr/>
        </p:nvSpPr>
        <p:spPr>
          <a:xfrm>
            <a:off x="8289582" y="3276811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987">
              <a:defRPr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煤油燈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0191DAC-614F-41AF-83B4-FEDCDBC9CC92}"/>
              </a:ext>
            </a:extLst>
          </p:cNvPr>
          <p:cNvSpPr/>
          <p:nvPr/>
        </p:nvSpPr>
        <p:spPr>
          <a:xfrm>
            <a:off x="1684847" y="5808575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987">
              <a:defRPr/>
            </a:pP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白熾燈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23868A71-B26B-40C9-8116-9DABF4EC956F}"/>
              </a:ext>
            </a:extLst>
          </p:cNvPr>
          <p:cNvSpPr/>
          <p:nvPr/>
        </p:nvSpPr>
        <p:spPr>
          <a:xfrm>
            <a:off x="3851700" y="5808575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螢光燈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9896CE4-440A-4CED-85D6-F042AC8332CF}"/>
              </a:ext>
            </a:extLst>
          </p:cNvPr>
          <p:cNvSpPr/>
          <p:nvPr/>
        </p:nvSpPr>
        <p:spPr>
          <a:xfrm>
            <a:off x="6101994" y="5808575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卥素燈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81FA397-CD72-408B-A15C-607940D485AE}"/>
              </a:ext>
            </a:extLst>
          </p:cNvPr>
          <p:cNvSpPr/>
          <p:nvPr/>
        </p:nvSpPr>
        <p:spPr>
          <a:xfrm>
            <a:off x="9014886" y="5808575"/>
            <a:ext cx="1999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照明用</a:t>
            </a:r>
            <a:r>
              <a:rPr lang="en-US" altLang="zh-TW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endParaRPr lang="zh-TW" altLang="en-US" sz="28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096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42900"/>
            <a:ext cx="10018713" cy="962024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電燈是由誰發明？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DA59BE0-51E3-41FB-8527-B26BD2888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621" y="1346821"/>
            <a:ext cx="9763570" cy="48320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/>
            <a:r>
              <a:rPr lang="zh-TW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事實是</a:t>
            </a:r>
            <a:r>
              <a:rPr lang="en-US" altLang="zh-TW" sz="28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</a:p>
          <a:p>
            <a:pPr defTabSz="914400"/>
            <a:endParaRPr lang="en-US" altLang="zh-TW" sz="220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defTabSz="914400"/>
            <a:r>
              <a:rPr lang="zh-TW" altLang="zh-TW" sz="22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1801年，英國化學家</a:t>
            </a:r>
            <a:r>
              <a:rPr lang="zh-TW" altLang="zh-TW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戴維</a:t>
            </a:r>
            <a:r>
              <a:rPr lang="zh-TW" altLang="zh-TW" sz="22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將鉑絲通電發光。</a:t>
            </a:r>
            <a:endParaRPr lang="zh-TW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1854年</a:t>
            </a:r>
            <a:r>
              <a:rPr kumimoji="0" lang="zh-TW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亨利·戈培爾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使用一根炭化的竹絲，</a:t>
            </a: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　　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放在真空的玻璃瓶下通電發光</a:t>
            </a:r>
            <a:r>
              <a:rPr kumimoji="0" lang="en-US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白熾燈</a:t>
            </a:r>
            <a:r>
              <a:rPr kumimoji="0" lang="en-US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1874年，加拿大的電氣技師在玻璃泡充入氮氣，以通電的碳杆發光。</a:t>
            </a: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　　於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1875年把專利賣給愛迪生。</a:t>
            </a:r>
            <a:endParaRPr kumimoji="0" lang="zh-TW" altLang="zh-TW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1878年，英國人約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瑟夫·威爾森·斯旺</a:t>
            </a:r>
            <a:r>
              <a:rPr kumimoji="0" lang="zh-TW" altLang="zh-TW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(Joseph Wilson Swan)以真空下用碳絲通電</a:t>
            </a:r>
            <a:r>
              <a:rPr kumimoji="0" lang="zh-TW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en-US" altLang="zh-TW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defTabSz="914400"/>
            <a:endParaRPr lang="en-US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defTabSz="914400"/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1879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年，</a:t>
            </a:r>
            <a:r>
              <a:rPr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愛迪生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以碳絲造燈泡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……</a:t>
            </a:r>
            <a:b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kumimoji="0" lang="zh-TW" altLang="zh-TW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237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3048000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有趣的小實驗</a:t>
            </a:r>
            <a:br>
              <a:rPr lang="en-US" altLang="zh-TW" sz="5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筆蕊燈泡</a:t>
            </a:r>
            <a:br>
              <a:rPr lang="en-US" altLang="zh-TW" sz="5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ç¸éåç">
            <a:hlinkClick r:id="rId2" action="ppaction://hlinkfile"/>
            <a:extLst>
              <a:ext uri="{FF2B5EF4-FFF2-40B4-BE49-F238E27FC236}">
                <a16:creationId xmlns:a16="http://schemas.microsoft.com/office/drawing/2014/main" id="{A380FE1B-F4A4-49D2-AAA4-0CDDDCF83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266" y="2314574"/>
            <a:ext cx="7416801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814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4D1E7E-25B0-41F7-8234-C2F969069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9525"/>
            <a:ext cx="10018713" cy="1752599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照明科技的發展</a:t>
            </a:r>
            <a:endParaRPr lang="zh-TW" altLang="en-US" sz="5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22D759AD-74D1-4F90-AB2C-9E69F797E9D0}"/>
              </a:ext>
            </a:extLst>
          </p:cNvPr>
          <p:cNvSpPr txBox="1">
            <a:spLocks/>
          </p:cNvSpPr>
          <p:nvPr/>
        </p:nvSpPr>
        <p:spPr>
          <a:xfrm>
            <a:off x="1947659" y="1683668"/>
            <a:ext cx="10139566" cy="490763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電燈泡（白熾燈）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是利用電流把燈絲加到高溫（白熱化）而放光，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鎢絲燈的發光效率是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 </a:t>
            </a:r>
            <a:r>
              <a:rPr lang="en-US" altLang="zh-TW" dirty="0" err="1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lm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/W</a:t>
            </a:r>
          </a:p>
          <a:p>
            <a:pPr marL="0" indent="0">
              <a:buFont typeface="Arial"/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日光燈又稱螢光燈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是使用電能去激活汞蒸氣進而發光，又稱「水銀燈」，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必須使用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安定器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，提供穩定電能，發光效率是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 </a:t>
            </a:r>
            <a:r>
              <a:rPr lang="en-US" altLang="zh-TW" dirty="0" err="1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lm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/W</a:t>
            </a:r>
          </a:p>
          <a:p>
            <a:pPr marL="0" indent="0"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發光二極體（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一種新型光源，是半導體材料的化學組成，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利用不同的波長，產生不同顏色的光。發光效率是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 ~ 120 </a:t>
            </a:r>
            <a:r>
              <a:rPr lang="en-US" altLang="zh-TW" dirty="0" err="1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lm</a:t>
            </a:r>
            <a:r>
              <a:rPr lang="en-US" altLang="zh-TW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/W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在節省能源的大環境下，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有可能會是未來照明的首選。　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23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8D5851-E9E5-4E71-88CB-7953D77DA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90525"/>
            <a:ext cx="10018713" cy="1752599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照明亮度的調整？</a:t>
            </a:r>
            <a:endParaRPr lang="zh-TW" altLang="en-US" sz="5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DD600421-5C19-4036-A0FD-C1807ABC750C}"/>
              </a:ext>
            </a:extLst>
          </p:cNvPr>
          <p:cNvSpPr txBox="1">
            <a:spLocks/>
          </p:cNvSpPr>
          <p:nvPr/>
        </p:nvSpPr>
        <p:spPr>
          <a:xfrm>
            <a:off x="1218883" y="2202180"/>
            <a:ext cx="10906442" cy="3293745"/>
          </a:xfrm>
          <a:prstGeom prst="rect">
            <a:avLst/>
          </a:prstGeom>
        </p:spPr>
        <p:txBody>
          <a:bodyPr rtlCol="0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煤油燈、煤氣燈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調整旋鈕，控制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吸油量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或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煤氣進氣量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來調整亮度。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pPr marL="0" indent="0">
              <a:buNone/>
            </a:pPr>
            <a:endParaRPr lang="zh-TW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日光燈或螢光燈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（含省電燈泡）僅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開與關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，不具有亮度調整的功能。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pPr marL="0" indent="0"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白熾燈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及</a:t>
            </a:r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卥素燈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可利用</a:t>
            </a:r>
            <a:r>
              <a:rPr lang="zh-TW" altLang="en-US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三段式開關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造成全亮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or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半亮，但發光效率差。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pPr marL="0" indent="0"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LED</a:t>
            </a:r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利用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脈波寬度（</a:t>
            </a:r>
            <a:r>
              <a:rPr lang="en-US" altLang="zh-TW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PWM</a:t>
            </a: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）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控制電流大小，以調整亮度。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  <a:p>
            <a:endParaRPr lang="zh-TW" altLang="en-US" dirty="0"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3637180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5334000"/>
          </a:xfrm>
        </p:spPr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有趣的小實驗</a:t>
            </a:r>
            <a:br>
              <a:rPr lang="en-US" altLang="zh-TW" sz="5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2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lang="zh-TW" altLang="en-US" sz="4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燈調整明亮（電流式）</a:t>
            </a:r>
            <a:br>
              <a:rPr lang="en-US" altLang="zh-TW" sz="4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使用「麵包板、可變電阻、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燈、三用電錶」</a:t>
            </a:r>
            <a:br>
              <a:rPr lang="en-US" altLang="zh-TW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 sz="5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050" name="Picture 2" descr="ãéºµåæ¿ãçåçæå°çµæ">
            <a:extLst>
              <a:ext uri="{FF2B5EF4-FFF2-40B4-BE49-F238E27FC236}">
                <a16:creationId xmlns:a16="http://schemas.microsoft.com/office/drawing/2014/main" id="{E0DDBB45-98B5-4E66-9649-C4103625B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5" y="4119562"/>
            <a:ext cx="2990849" cy="224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ãå¯è®é»é»ãçåçæå°çµæ">
            <a:extLst>
              <a:ext uri="{FF2B5EF4-FFF2-40B4-BE49-F238E27FC236}">
                <a16:creationId xmlns:a16="http://schemas.microsoft.com/office/drawing/2014/main" id="{0642C161-32F5-412D-B3BA-73811873C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0" t="10001" r="11500" b="12499"/>
          <a:stretch/>
        </p:blipFill>
        <p:spPr bwMode="auto">
          <a:xfrm>
            <a:off x="5293629" y="4096941"/>
            <a:ext cx="1988021" cy="226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ãç¼åäºæ¥µé«ãçåçæå°çµæ">
            <a:extLst>
              <a:ext uri="{FF2B5EF4-FFF2-40B4-BE49-F238E27FC236}">
                <a16:creationId xmlns:a16="http://schemas.microsoft.com/office/drawing/2014/main" id="{EAC338F5-0C4D-426D-9434-C120FEEC33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" t="9347" r="5758" b="5490"/>
          <a:stretch/>
        </p:blipFill>
        <p:spPr bwMode="auto">
          <a:xfrm>
            <a:off x="7500045" y="4096942"/>
            <a:ext cx="2305231" cy="226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ãä¸ç¨é»é¶ãçåçæå°çµæ">
            <a:extLst>
              <a:ext uri="{FF2B5EF4-FFF2-40B4-BE49-F238E27FC236}">
                <a16:creationId xmlns:a16="http://schemas.microsoft.com/office/drawing/2014/main" id="{98FFA76B-8BF1-4A66-98DD-900ED98CF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541" y="4096941"/>
            <a:ext cx="1648968" cy="226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588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視差">
  <a:themeElements>
    <a:clrScheme name="視差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視差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視差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815</TotalTime>
  <Words>601</Words>
  <Application>Microsoft Office PowerPoint</Application>
  <PresentationFormat>寬螢幕</PresentationFormat>
  <Paragraphs>93</Paragraphs>
  <Slides>24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0" baseType="lpstr">
      <vt:lpstr>Salesforce Sans</vt:lpstr>
      <vt:lpstr>標楷體</vt:lpstr>
      <vt:lpstr>Arial</vt:lpstr>
      <vt:lpstr>Corbel</vt:lpstr>
      <vt:lpstr>Times New Roman</vt:lpstr>
      <vt:lpstr>視差</vt:lpstr>
      <vt:lpstr>觸控調光IQ-Light製作  知識學．動手玩</vt:lpstr>
      <vt:lpstr>授課對象：高中一年級 　 每週一節 50 分鐘 　 音樂班　16人 　 　</vt:lpstr>
      <vt:lpstr>PowerPoint 簡報</vt:lpstr>
      <vt:lpstr>常用照明的種類</vt:lpstr>
      <vt:lpstr>電燈是由誰發明？</vt:lpstr>
      <vt:lpstr>有趣的小實驗 筆蕊燈泡 </vt:lpstr>
      <vt:lpstr>照明科技的發展</vt:lpstr>
      <vt:lpstr>照明亮度的調整？</vt:lpstr>
      <vt:lpstr>有趣的小實驗  LED燈調整明亮（電流式）  使用「麵包板、可變電阻、LED燈、三用電錶」 </vt:lpstr>
      <vt:lpstr>認識「三用電錶」</vt:lpstr>
      <vt:lpstr>PowerPoint 簡報</vt:lpstr>
      <vt:lpstr>使用「三用電錶」</vt:lpstr>
      <vt:lpstr>IQ Light的設計理念</vt:lpstr>
      <vt:lpstr>PowerPoint 簡報</vt:lpstr>
      <vt:lpstr>PowerPoint 簡報</vt:lpstr>
      <vt:lpstr>PowerPoint 簡報</vt:lpstr>
      <vt:lpstr>LED 觸控調光 IQ Light 的製做</vt:lpstr>
      <vt:lpstr>知識學．動手玩 </vt:lpstr>
      <vt:lpstr>認識電子元件與功能</vt:lpstr>
      <vt:lpstr>電子元件判讀與量測</vt:lpstr>
      <vt:lpstr>麵包板試接電子電路</vt:lpstr>
      <vt:lpstr>印刷電路板焊接電路</vt:lpstr>
      <vt:lpstr>IQ Light 與 觸控電路板組裝</vt:lpstr>
      <vt:lpstr>觸控調光IQ-Light製作  知識學．動手玩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觸控調光IQ-Light製作  知識學．動手玩</dc:title>
  <dc:creator>Roeno</dc:creator>
  <cp:lastModifiedBy>Roeno</cp:lastModifiedBy>
  <cp:revision>40</cp:revision>
  <dcterms:created xsi:type="dcterms:W3CDTF">2019-03-09T13:00:57Z</dcterms:created>
  <dcterms:modified xsi:type="dcterms:W3CDTF">2019-03-10T14:36:34Z</dcterms:modified>
</cp:coreProperties>
</file>