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6" r:id="rId9"/>
    <p:sldId id="264" r:id="rId10"/>
    <p:sldId id="271" r:id="rId11"/>
    <p:sldId id="268" r:id="rId12"/>
    <p:sldId id="265" r:id="rId13"/>
    <p:sldId id="270" r:id="rId14"/>
  </p:sldIdLst>
  <p:sldSz cx="9144000" cy="6858000" type="screen4x3"/>
  <p:notesSz cx="6858000" cy="9144000"/>
  <p:photoAlbum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4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65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745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46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00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95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63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86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97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35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55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2DE8-948B-48AD-BA9C-828545D825A0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134EC-22AF-444F-BB98-C279B78623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34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5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15616" y="836712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2017</a:t>
            </a:r>
            <a:r>
              <a:rPr lang="zh-TW" altLang="en-US" sz="2400" b="1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zh-TW" altLang="en-US" sz="2400" b="1" dirty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我想知道我的生日是星期幾</a:t>
            </a:r>
            <a:r>
              <a:rPr lang="zh-TW" altLang="en-US" sz="2400" b="1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？</a:t>
            </a:r>
            <a:r>
              <a:rPr lang="zh-TW" altLang="en-US" sz="2400" b="1" dirty="0" smtClean="0">
                <a:solidFill>
                  <a:srgbClr val="00B05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計算給你看！</a:t>
            </a:r>
            <a:endParaRPr lang="zh-TW" altLang="en-US" sz="2400" b="1" dirty="0">
              <a:solidFill>
                <a:srgbClr val="00B05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342357"/>
              </p:ext>
            </p:extLst>
          </p:nvPr>
        </p:nvGraphicFramePr>
        <p:xfrm>
          <a:off x="3599892" y="1512816"/>
          <a:ext cx="4392488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1440160"/>
                <a:gridCol w="792088"/>
                <a:gridCol w="136815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1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0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3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雲朵形圖說文字 3"/>
          <p:cNvSpPr/>
          <p:nvPr/>
        </p:nvSpPr>
        <p:spPr>
          <a:xfrm>
            <a:off x="107504" y="1361782"/>
            <a:ext cx="2736304" cy="1923202"/>
          </a:xfrm>
          <a:prstGeom prst="cloudCallout">
            <a:avLst>
              <a:gd name="adj1" fmla="val 78607"/>
              <a:gd name="adj2" fmla="val 3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49829" y="1577259"/>
            <a:ext cx="19802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小明的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生日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是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8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日，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所以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8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加上二月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的魔術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數字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endParaRPr lang="en-US" altLang="zh-TW" sz="1400" b="1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8+2=10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10</a:t>
            </a:r>
            <a:r>
              <a:rPr lang="zh-TW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÷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7=1…</a:t>
            </a:r>
            <a:r>
              <a:rPr lang="en-US" altLang="zh-TW" sz="1400" b="1" dirty="0" smtClean="0">
                <a:solidFill>
                  <a:srgbClr val="D60093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3</a:t>
            </a:r>
            <a:endParaRPr lang="en-US" altLang="zh-TW" sz="1400" b="1" dirty="0">
              <a:solidFill>
                <a:srgbClr val="D60093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所以</a:t>
            </a:r>
            <a:r>
              <a:rPr lang="en-US" altLang="zh-TW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2017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8</a:t>
            </a:r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是</a:t>
            </a:r>
            <a:endParaRPr lang="en-US" altLang="zh-TW" sz="1400" b="1" dirty="0" smtClean="0">
              <a:solidFill>
                <a:srgbClr val="FFFF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星期三</a:t>
            </a:r>
            <a:endParaRPr lang="zh-TW" altLang="en-US" sz="1400" b="1" dirty="0">
              <a:solidFill>
                <a:srgbClr val="FFFF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395536" y="3707061"/>
            <a:ext cx="3096344" cy="2101100"/>
          </a:xfrm>
          <a:prstGeom prst="cloudCallout">
            <a:avLst>
              <a:gd name="adj1" fmla="val 51414"/>
              <a:gd name="adj2" fmla="val -579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雲朵形圖說文字 7"/>
          <p:cNvSpPr/>
          <p:nvPr/>
        </p:nvSpPr>
        <p:spPr>
          <a:xfrm>
            <a:off x="5741667" y="3996012"/>
            <a:ext cx="3324200" cy="1881259"/>
          </a:xfrm>
          <a:prstGeom prst="cloudCallout">
            <a:avLst>
              <a:gd name="adj1" fmla="val -28179"/>
              <a:gd name="adj2" fmla="val -1093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6300192" y="4470200"/>
            <a:ext cx="25522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大牛的生日是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9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28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日，所以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28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加上九月的魔術數字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4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endParaRPr lang="en-US" altLang="zh-TW" sz="1400" b="1" dirty="0" smtClean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28+4=32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r>
              <a:rPr lang="en-US" altLang="zh-TW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32</a:t>
            </a:r>
            <a:r>
              <a:rPr lang="zh-TW" altLang="zh-TW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÷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7=4…</a:t>
            </a:r>
            <a:r>
              <a:rPr lang="en-US" altLang="zh-TW" sz="1400" b="1" dirty="0" smtClean="0">
                <a:solidFill>
                  <a:srgbClr val="D60093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4</a:t>
            </a:r>
          </a:p>
          <a:p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所以</a:t>
            </a:r>
            <a:r>
              <a:rPr lang="en-US" altLang="zh-TW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2017</a:t>
            </a:r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9</a:t>
            </a:r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28</a:t>
            </a:r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日是星期四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971600" y="4065113"/>
            <a:ext cx="19802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小華的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生日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是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5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14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所以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14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加上五月</a:t>
            </a:r>
            <a:r>
              <a:rPr lang="zh-TW" altLang="en-US" sz="1400" b="1" dirty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的魔術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數字</a:t>
            </a:r>
            <a:r>
              <a:rPr lang="en-US" altLang="zh-TW" sz="1400" b="1" dirty="0" smtClean="0">
                <a:solidFill>
                  <a:schemeClr val="bg1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0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endParaRPr lang="en-US" altLang="zh-TW" sz="1400" b="1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14+0=14</a:t>
            </a:r>
            <a:r>
              <a:rPr lang="zh-TW" altLang="en-US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14</a:t>
            </a:r>
            <a:r>
              <a:rPr lang="zh-TW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÷</a:t>
            </a:r>
            <a:r>
              <a:rPr lang="en-US" altLang="zh-TW" sz="14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7=2…</a:t>
            </a:r>
            <a:r>
              <a:rPr lang="en-US" altLang="zh-TW" sz="1400" b="1" dirty="0" smtClean="0">
                <a:solidFill>
                  <a:srgbClr val="D60093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0</a:t>
            </a:r>
            <a:endParaRPr lang="en-US" altLang="zh-TW" sz="1400" b="1" dirty="0">
              <a:solidFill>
                <a:srgbClr val="D60093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zh-TW" altLang="en-US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所以</a:t>
            </a:r>
            <a:r>
              <a:rPr lang="en-US" altLang="zh-TW" sz="1400" b="1" dirty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2017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</a:t>
            </a:r>
            <a:r>
              <a:rPr lang="en-US" altLang="zh-TW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5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月</a:t>
            </a:r>
            <a:r>
              <a:rPr lang="en-US" altLang="zh-TW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14</a:t>
            </a:r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日是</a:t>
            </a:r>
            <a:endParaRPr lang="en-US" altLang="zh-TW" sz="1400" b="1" dirty="0" smtClean="0">
              <a:solidFill>
                <a:srgbClr val="FFFF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zh-TW" altLang="en-US" sz="1400" b="1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星期日</a:t>
            </a:r>
            <a:endParaRPr lang="zh-TW" altLang="en-US" sz="1400" b="1" dirty="0">
              <a:solidFill>
                <a:srgbClr val="FFFF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1620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604448" y="16174416"/>
            <a:ext cx="86409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163272"/>
              </p:ext>
            </p:extLst>
          </p:nvPr>
        </p:nvGraphicFramePr>
        <p:xfrm>
          <a:off x="4788023" y="1512816"/>
          <a:ext cx="3744417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9"/>
                <a:gridCol w="936104"/>
                <a:gridCol w="1008112"/>
                <a:gridCol w="100811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1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0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3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3131840" y="26064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可是</a:t>
            </a:r>
            <a:r>
              <a:rPr lang="en-US" altLang="zh-TW" sz="36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……</a:t>
            </a:r>
            <a:endParaRPr lang="zh-TW" altLang="en-US" sz="3600" b="1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827584" y="1628800"/>
            <a:ext cx="360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只有</a:t>
            </a:r>
            <a:r>
              <a:rPr lang="en-US" altLang="zh-TW" sz="2000" b="1" dirty="0" smtClean="0"/>
              <a:t>2006</a:t>
            </a:r>
            <a:r>
              <a:rPr lang="zh-TW" altLang="en-US" sz="2000" b="1" dirty="0" smtClean="0"/>
              <a:t>、</a:t>
            </a:r>
            <a:r>
              <a:rPr lang="en-US" altLang="zh-TW" sz="2000" b="1" dirty="0" smtClean="0"/>
              <a:t>2017</a:t>
            </a:r>
            <a:r>
              <a:rPr lang="zh-TW" altLang="en-US" sz="2000" b="1" dirty="0" smtClean="0"/>
              <a:t>、</a:t>
            </a:r>
            <a:r>
              <a:rPr lang="en-US" altLang="zh-TW" sz="2000" b="1" dirty="0" smtClean="0"/>
              <a:t>2034</a:t>
            </a:r>
            <a:r>
              <a:rPr lang="zh-TW" altLang="en-US" sz="2000" b="1" dirty="0" smtClean="0"/>
              <a:t>年</a:t>
            </a:r>
            <a:r>
              <a:rPr lang="en-US" altLang="zh-TW" sz="2000" b="1" dirty="0" smtClean="0"/>
              <a:t>……</a:t>
            </a:r>
            <a:r>
              <a:rPr lang="zh-TW" altLang="en-US" sz="2000" b="1" dirty="0" smtClean="0"/>
              <a:t>可以用，其他年份有沒有辦法也可以這樣？</a:t>
            </a:r>
            <a:endParaRPr lang="zh-TW" altLang="en-US" sz="2000" b="1" dirty="0"/>
          </a:p>
        </p:txBody>
      </p:sp>
      <p:sp>
        <p:nvSpPr>
          <p:cNvPr id="7" name="橢圓形圖說文字 6"/>
          <p:cNvSpPr/>
          <p:nvPr/>
        </p:nvSpPr>
        <p:spPr>
          <a:xfrm>
            <a:off x="1187624" y="2852936"/>
            <a:ext cx="3456384" cy="2664296"/>
          </a:xfrm>
          <a:prstGeom prst="wedgeEllipseCallout">
            <a:avLst>
              <a:gd name="adj1" fmla="val 51532"/>
              <a:gd name="adj2" fmla="val -365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華康唐風隸" panose="03000809000000000000" pitchFamily="65" charset="-120"/>
                <a:ea typeface="華康唐風隸" panose="03000809000000000000" pitchFamily="65" charset="-120"/>
              </a:rPr>
              <a:t>給他魚吃，不如給他一支釣竿</a:t>
            </a:r>
            <a:endParaRPr lang="zh-TW" altLang="en-US" sz="3200" dirty="0">
              <a:latin typeface="華康唐風隸" panose="03000809000000000000" pitchFamily="65" charset="-120"/>
              <a:ea typeface="華康唐風隸" panose="030008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3284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9"/>
          <p:cNvPicPr>
            <a:picLocks noGrp="1" noChangeAspect="1"/>
          </p:cNvPicPr>
          <p:nvPr isPhoto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14" r="18095"/>
          <a:stretch/>
        </p:blipFill>
        <p:spPr>
          <a:xfrm>
            <a:off x="163528" y="0"/>
            <a:ext cx="44065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/>
          <p:cNvSpPr/>
          <p:nvPr/>
        </p:nvSpPr>
        <p:spPr>
          <a:xfrm>
            <a:off x="899592" y="404664"/>
            <a:ext cx="165618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49604"/>
              </p:ext>
            </p:extLst>
          </p:nvPr>
        </p:nvGraphicFramePr>
        <p:xfrm>
          <a:off x="4788023" y="1512816"/>
          <a:ext cx="3744417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9"/>
                <a:gridCol w="936104"/>
                <a:gridCol w="1008112"/>
                <a:gridCol w="100811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1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0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3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771800" y="548680"/>
            <a:ext cx="10081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981889" y="589330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華康唐風隸" panose="03000809000000000000" pitchFamily="65" charset="-120"/>
                <a:ea typeface="華康唐風隸" panose="03000809000000000000" pitchFamily="65" charset="-120"/>
              </a:rPr>
              <a:t>2017</a:t>
            </a:r>
            <a:r>
              <a:rPr lang="zh-TW" altLang="en-US" sz="2800" dirty="0" smtClean="0">
                <a:latin typeface="華康唐風隸" panose="03000809000000000000" pitchFamily="65" charset="-120"/>
                <a:ea typeface="華康唐風隸" panose="03000809000000000000" pitchFamily="65" charset="-120"/>
              </a:rPr>
              <a:t>年月曆</a:t>
            </a:r>
            <a:endParaRPr lang="zh-TW" altLang="en-US" sz="2800" dirty="0">
              <a:latin typeface="華康唐風隸" panose="03000809000000000000" pitchFamily="65" charset="-120"/>
              <a:ea typeface="華康唐風隸" panose="03000809000000000000" pitchFamily="65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4860032" y="332656"/>
            <a:ext cx="3528392" cy="720080"/>
          </a:xfrm>
          <a:prstGeom prst="wedgeRoundRectCallout">
            <a:avLst>
              <a:gd name="adj1" fmla="val -31693"/>
              <a:gd name="adj2" fmla="val 1024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魔術數字怎麼來？</a:t>
            </a:r>
            <a:endParaRPr lang="zh-TW" altLang="en-US" sz="2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5148064" y="5013176"/>
            <a:ext cx="3600400" cy="1008112"/>
          </a:xfrm>
          <a:prstGeom prst="wedgeRoundRectCallout">
            <a:avLst>
              <a:gd name="adj1" fmla="val -30513"/>
              <a:gd name="adj2" fmla="val -1075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抓每個月的起始點</a:t>
            </a:r>
            <a:r>
              <a:rPr lang="en-US" altLang="zh-TW" sz="2400" dirty="0" smtClean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……</a:t>
            </a:r>
            <a:endParaRPr lang="zh-TW" altLang="en-US" sz="2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79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043608" y="476672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可以找出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2018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年各月份的魔術數字嗎？</a:t>
            </a:r>
          </a:p>
        </p:txBody>
      </p:sp>
      <p:pic>
        <p:nvPicPr>
          <p:cNvPr id="1026" name="Picture 2" descr="「2018月曆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99892"/>
            <a:ext cx="4202837" cy="4994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795467"/>
              </p:ext>
            </p:extLst>
          </p:nvPr>
        </p:nvGraphicFramePr>
        <p:xfrm>
          <a:off x="5076056" y="980728"/>
          <a:ext cx="3744417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9"/>
                <a:gridCol w="936104"/>
                <a:gridCol w="1008112"/>
                <a:gridCol w="100811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77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40" y="0"/>
            <a:ext cx="8518525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群組 5"/>
          <p:cNvGrpSpPr/>
          <p:nvPr/>
        </p:nvGrpSpPr>
        <p:grpSpPr>
          <a:xfrm>
            <a:off x="6156176" y="593211"/>
            <a:ext cx="2160240" cy="1152128"/>
            <a:chOff x="6156176" y="593211"/>
            <a:chExt cx="2160240" cy="1152128"/>
          </a:xfrm>
        </p:grpSpPr>
        <p:sp>
          <p:nvSpPr>
            <p:cNvPr id="4" name="橢圓形圖說文字 3"/>
            <p:cNvSpPr/>
            <p:nvPr/>
          </p:nvSpPr>
          <p:spPr>
            <a:xfrm>
              <a:off x="6156176" y="593211"/>
              <a:ext cx="2160240" cy="1152128"/>
            </a:xfrm>
            <a:prstGeom prst="wedgeEllipseCallout">
              <a:avLst>
                <a:gd name="adj1" fmla="val -94203"/>
                <a:gd name="adj2" fmla="val -145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文字方塊 4"/>
            <p:cNvSpPr txBox="1"/>
            <p:nvPr/>
          </p:nvSpPr>
          <p:spPr>
            <a:xfrm>
              <a:off x="6516216" y="846109"/>
              <a:ext cx="1728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600" b="1" dirty="0"/>
                <a:t>=</a:t>
              </a:r>
              <a:r>
                <a:rPr lang="en-US" altLang="zh-TW" sz="3600" b="1" dirty="0" smtClean="0"/>
                <a:t>2017’s</a:t>
              </a:r>
              <a:endParaRPr lang="zh-TW" altLang="en-US" sz="3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0487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字方塊 2"/>
          <p:cNvSpPr txBox="1"/>
          <p:nvPr/>
        </p:nvSpPr>
        <p:spPr>
          <a:xfrm>
            <a:off x="6372200" y="5430523"/>
            <a:ext cx="1116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smtClean="0">
                <a:solidFill>
                  <a:srgbClr val="D60093"/>
                </a:solidFill>
              </a:rPr>
              <a:t>=622</a:t>
            </a:r>
            <a:endParaRPr lang="zh-TW" altLang="en-US" sz="36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/>
          <p:cNvSpPr/>
          <p:nvPr/>
        </p:nvSpPr>
        <p:spPr>
          <a:xfrm>
            <a:off x="6876256" y="5661248"/>
            <a:ext cx="11160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b="1" dirty="0" smtClean="0">
                <a:solidFill>
                  <a:srgbClr val="D60093"/>
                </a:solidFill>
              </a:rPr>
              <a:t>=503</a:t>
            </a:r>
            <a:endParaRPr lang="zh-TW" altLang="en-US" sz="36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22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/>
          <p:cNvSpPr/>
          <p:nvPr/>
        </p:nvSpPr>
        <p:spPr>
          <a:xfrm>
            <a:off x="7236296" y="5733256"/>
            <a:ext cx="11160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b="1" dirty="0" smtClean="0">
                <a:solidFill>
                  <a:srgbClr val="D60093"/>
                </a:solidFill>
              </a:rPr>
              <a:t>=514</a:t>
            </a:r>
            <a:endParaRPr lang="zh-TW" altLang="en-US" sz="36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2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矩形 2"/>
          <p:cNvSpPr/>
          <p:nvPr/>
        </p:nvSpPr>
        <p:spPr>
          <a:xfrm>
            <a:off x="7308304" y="5877272"/>
            <a:ext cx="11160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b="1" dirty="0" smtClean="0">
                <a:solidFill>
                  <a:srgbClr val="D60093"/>
                </a:solidFill>
              </a:rPr>
              <a:t>=624</a:t>
            </a:r>
            <a:endParaRPr lang="zh-TW" altLang="en-US" sz="36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9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15616" y="836712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2006</a:t>
            </a:r>
            <a:r>
              <a:rPr lang="zh-TW" altLang="en-US" sz="2400" b="1" dirty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年我想知道我的生日是星期幾？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30759"/>
              </p:ext>
            </p:extLst>
          </p:nvPr>
        </p:nvGraphicFramePr>
        <p:xfrm>
          <a:off x="3599892" y="1512816"/>
          <a:ext cx="4392488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1440160"/>
                <a:gridCol w="792088"/>
                <a:gridCol w="136815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1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0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3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雲朵形圖說文字 3"/>
          <p:cNvSpPr/>
          <p:nvPr/>
        </p:nvSpPr>
        <p:spPr>
          <a:xfrm>
            <a:off x="26395" y="2081863"/>
            <a:ext cx="2304256" cy="1440161"/>
          </a:xfrm>
          <a:prstGeom prst="cloudCallout">
            <a:avLst>
              <a:gd name="adj1" fmla="val 98200"/>
              <a:gd name="adj2" fmla="val -60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467544" y="2377478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當月生日加上魔術數字</a:t>
            </a:r>
            <a:endParaRPr lang="zh-TW" altLang="en-US" sz="24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251520" y="4409728"/>
            <a:ext cx="4464496" cy="2101100"/>
          </a:xfrm>
          <a:prstGeom prst="cloudCallout">
            <a:avLst>
              <a:gd name="adj1" fmla="val 25582"/>
              <a:gd name="adj2" fmla="val -637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549829" y="4941168"/>
            <a:ext cx="39604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加起來的數字</a:t>
            </a:r>
            <a:r>
              <a:rPr lang="zh-TW" altLang="en-US" sz="3200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除以</a:t>
            </a:r>
            <a:r>
              <a:rPr lang="en-US" altLang="zh-TW" sz="3200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7</a:t>
            </a:r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</a:t>
            </a:r>
            <a:endParaRPr lang="en-US" altLang="zh-TW" sz="2400" dirty="0" smtClean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餘</a:t>
            </a:r>
            <a:r>
              <a:rPr lang="en-US" altLang="zh-TW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1</a:t>
            </a:r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是星期一，餘</a:t>
            </a:r>
            <a:r>
              <a:rPr lang="en-US" altLang="zh-TW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</a:t>
            </a:r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是星期二</a:t>
            </a:r>
            <a:endParaRPr lang="en-US" altLang="zh-TW" sz="2400" dirty="0" smtClean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en-US" altLang="zh-TW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……</a:t>
            </a:r>
            <a:r>
              <a:rPr lang="zh-TW" altLang="en-US" sz="24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，以此類推。</a:t>
            </a:r>
            <a:endParaRPr lang="en-US" altLang="zh-TW" sz="2400" dirty="0" smtClean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endParaRPr lang="zh-TW" altLang="en-US" sz="24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8" name="雲朵形圖說文字 7"/>
          <p:cNvSpPr/>
          <p:nvPr/>
        </p:nvSpPr>
        <p:spPr>
          <a:xfrm>
            <a:off x="6240016" y="4797152"/>
            <a:ext cx="2808312" cy="1713676"/>
          </a:xfrm>
          <a:prstGeom prst="cloudCallout">
            <a:avLst>
              <a:gd name="adj1" fmla="val -58354"/>
              <a:gd name="adj2" fmla="val -854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6466304" y="5429228"/>
            <a:ext cx="255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餘</a:t>
            </a:r>
            <a:r>
              <a:rPr lang="en-US" altLang="zh-TW" sz="28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0</a:t>
            </a:r>
            <a:r>
              <a:rPr lang="zh-TW" altLang="en-US" sz="28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就是星期天</a:t>
            </a:r>
            <a:endParaRPr lang="zh-TW" altLang="en-US" sz="2800" b="1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3046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15616" y="836712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2006</a:t>
            </a:r>
            <a:r>
              <a:rPr lang="zh-TW" altLang="en-US" sz="2400" b="1" dirty="0" smtClean="0">
                <a:solidFill>
                  <a:srgbClr val="FF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年每個月魔術數字的用處在這裡</a:t>
            </a:r>
            <a:endParaRPr lang="zh-TW" altLang="en-US" sz="2400" b="1" dirty="0">
              <a:solidFill>
                <a:srgbClr val="FF00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462231"/>
              </p:ext>
            </p:extLst>
          </p:nvPr>
        </p:nvGraphicFramePr>
        <p:xfrm>
          <a:off x="1331640" y="1484785"/>
          <a:ext cx="4392488" cy="256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88"/>
                <a:gridCol w="1440160"/>
                <a:gridCol w="792088"/>
                <a:gridCol w="1368152"/>
              </a:tblGrid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月份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魔術數字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月份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魔術數字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一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七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二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八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1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三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九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四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5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6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>
                          <a:effectLst/>
                        </a:rPr>
                        <a:t>五</a:t>
                      </a:r>
                      <a:endParaRPr lang="zh-TW" sz="24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0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十一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2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effectLst/>
                        </a:rPr>
                        <a:t>六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3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400" b="1" kern="1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十二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effectLst/>
                        </a:rPr>
                        <a:t> </a:t>
                      </a:r>
                      <a:r>
                        <a:rPr lang="en-US" altLang="zh-TW" sz="2400" b="1" kern="100" dirty="0" smtClean="0">
                          <a:effectLst/>
                        </a:rPr>
                        <a:t>4</a:t>
                      </a:r>
                      <a:endParaRPr lang="zh-TW" sz="24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雲朵形圖說文字 3"/>
          <p:cNvSpPr/>
          <p:nvPr/>
        </p:nvSpPr>
        <p:spPr>
          <a:xfrm>
            <a:off x="6084168" y="548680"/>
            <a:ext cx="2304256" cy="1440161"/>
          </a:xfrm>
          <a:prstGeom prst="cloudCallout">
            <a:avLst>
              <a:gd name="adj1" fmla="val -57132"/>
              <a:gd name="adj2" fmla="val 653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444208" y="882878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rgbClr val="FFC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剛好</a:t>
            </a:r>
            <a:endParaRPr lang="en-US" altLang="zh-TW" sz="2400" b="1" dirty="0" smtClean="0">
              <a:solidFill>
                <a:srgbClr val="FFC0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  <a:p>
            <a:r>
              <a:rPr lang="en-US" altLang="zh-TW" sz="2400" b="1" dirty="0" smtClean="0">
                <a:solidFill>
                  <a:srgbClr val="FFC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2017</a:t>
            </a:r>
            <a:r>
              <a:rPr lang="zh-TW" altLang="en-US" sz="2400" b="1" dirty="0" smtClean="0">
                <a:solidFill>
                  <a:srgbClr val="FFC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年也是</a:t>
            </a:r>
            <a:endParaRPr lang="zh-TW" altLang="en-US" sz="2400" b="1" dirty="0">
              <a:solidFill>
                <a:srgbClr val="FFC0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6228184" y="2348880"/>
            <a:ext cx="2304256" cy="1497360"/>
          </a:xfrm>
          <a:prstGeom prst="cloudCallout">
            <a:avLst>
              <a:gd name="adj1" fmla="val -69604"/>
              <a:gd name="adj2" fmla="val -150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6444208" y="2859625"/>
            <a:ext cx="207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2034</a:t>
            </a:r>
            <a:r>
              <a:rPr lang="zh-TW" altLang="en-US" sz="2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年也是喔</a:t>
            </a:r>
            <a:endParaRPr lang="zh-TW" altLang="en-US" sz="2400" dirty="0">
              <a:solidFill>
                <a:schemeClr val="accent4">
                  <a:lumMod val="40000"/>
                  <a:lumOff val="60000"/>
                </a:schemeClr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8" name="雲朵形圖說文字 7"/>
          <p:cNvSpPr/>
          <p:nvPr/>
        </p:nvSpPr>
        <p:spPr>
          <a:xfrm>
            <a:off x="3923928" y="4509120"/>
            <a:ext cx="2808312" cy="1656184"/>
          </a:xfrm>
          <a:prstGeom prst="cloudCallout">
            <a:avLst>
              <a:gd name="adj1" fmla="val -81922"/>
              <a:gd name="adj2" fmla="val -666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3995936" y="5157192"/>
            <a:ext cx="255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那還有哪一年？</a:t>
            </a:r>
            <a:endParaRPr lang="zh-TW" altLang="en-US" sz="2800" b="1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708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生日星期幾_8"/>
          <p:cNvPicPr>
            <a:picLocks noGrp="1" noChangeAspect="1"/>
          </p:cNvPicPr>
          <p:nvPr isPhoto="1"/>
        </p:nvPicPr>
        <p:blipFill rotWithShape="1"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00" b="15556"/>
          <a:stretch/>
        </p:blipFill>
        <p:spPr>
          <a:xfrm>
            <a:off x="0" y="1412775"/>
            <a:ext cx="9144000" cy="542995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文字方塊 2"/>
          <p:cNvSpPr txBox="1"/>
          <p:nvPr/>
        </p:nvSpPr>
        <p:spPr>
          <a:xfrm>
            <a:off x="140134" y="548680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/>
              <a:t>問你身邊的外國教授</a:t>
            </a:r>
            <a:endParaRPr lang="zh-TW" altLang="en-US" sz="4000" b="1" dirty="0"/>
          </a:p>
        </p:txBody>
      </p:sp>
      <p:sp>
        <p:nvSpPr>
          <p:cNvPr id="5" name="雲朵形圖說文字 4"/>
          <p:cNvSpPr/>
          <p:nvPr/>
        </p:nvSpPr>
        <p:spPr>
          <a:xfrm>
            <a:off x="2267744" y="4127753"/>
            <a:ext cx="4320480" cy="1173455"/>
          </a:xfrm>
          <a:prstGeom prst="cloudCallout">
            <a:avLst>
              <a:gd name="adj1" fmla="val 63691"/>
              <a:gd name="adj2" fmla="val 33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/>
              <a:t>給教授月曆，因為怕他不知道正確答案</a:t>
            </a:r>
            <a:r>
              <a:rPr lang="en-US" altLang="zh-TW" sz="2000" b="1" dirty="0" smtClean="0"/>
              <a:t>……</a:t>
            </a:r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5125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377</Words>
  <Application>Microsoft Office PowerPoint</Application>
  <PresentationFormat>如螢幕大小 (4:3)</PresentationFormat>
  <Paragraphs>193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andrewli4u</dc:creator>
  <cp:lastModifiedBy>李華隆</cp:lastModifiedBy>
  <cp:revision>15</cp:revision>
  <dcterms:created xsi:type="dcterms:W3CDTF">2017-09-13T12:47:29Z</dcterms:created>
  <dcterms:modified xsi:type="dcterms:W3CDTF">2017-09-29T10:09:26Z</dcterms:modified>
</cp:coreProperties>
</file>