
<file path=[Content_Types].xml><?xml version="1.0" encoding="utf-8"?>
<Types xmlns="http://schemas.openxmlformats.org/package/2006/content-types"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94.xml" ContentType="application/vnd.openxmlformats-officedocument.presentationml.slide+xml"/>
  <Override PartName="/ppt/slides/slide14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6.xml" ContentType="application/vnd.openxmlformats-officedocument.presentationml.slide+xml"/>
  <Override PartName="/ppt/slides/slide83.xml" ContentType="application/vnd.openxmlformats-officedocument.presentationml.slide+xml"/>
  <Override PartName="/ppt/slides/slide120.xml" ContentType="application/vnd.openxmlformats-officedocument.presentationml.slide+xml"/>
  <Override PartName="/ppt/slides/slide131.xml" ContentType="application/vnd.openxmlformats-officedocument.presentationml.slide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s/slide72.xml" ContentType="application/vnd.openxmlformats-officedocument.presentationml.slid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74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63.xml" ContentType="application/vnd.openxmlformats-officedocument.presentationml.notesSlide+xml"/>
  <Override PartName="/ppt/tableStyles.xml" ContentType="application/vnd.openxmlformats-officedocument.presentationml.tableStyles+xml"/>
  <Override PartName="/ppt/notesSlides/notesSlide4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30.xml" ContentType="application/vnd.openxmlformats-officedocument.presentationml.notesSlide+xml"/>
  <Override PartName="/ppt/slides/slide99.xml" ContentType="application/vnd.openxmlformats-officedocument.presentationml.slide+xml"/>
  <Override PartName="/ppt/slides/slide136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125.xml" ContentType="application/vnd.openxmlformats-officedocument.presentationml.slide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66.xml" ContentType="application/vnd.openxmlformats-officedocument.presentationml.slide+xml"/>
  <Override PartName="/ppt/slides/slide103.xml" ContentType="application/vnd.openxmlformats-officedocument.presentationml.slide+xml"/>
  <Override PartName="/ppt/slides/slide114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68.xml" ContentType="application/vnd.openxmlformats-officedocument.presentationml.notesSlide+xml"/>
  <Override PartName="/ppt/slides/slide55.xml" ContentType="application/vnd.openxmlformats-officedocument.presentationml.slide+xml"/>
  <Override PartName="/ppt/theme/theme2.xml" ContentType="application/vnd.openxmlformats-officedocument.theme+xml"/>
  <Override PartName="/ppt/notesSlides/notesSlide57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s/slide80.xml" ContentType="application/vnd.openxmlformats-officedocument.presentationml.slide+xml"/>
  <Override PartName="/ppt/slides/slide91.xml" ContentType="application/vnd.openxmlformats-officedocument.presentationml.slide+xml"/>
  <Override PartName="/ppt/slides/slide110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Default Extension="emf" ContentType="image/x-emf"/>
  <Override PartName="/ppt/notesSlides/notesSlide46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75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notesSlides/notesSlide2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71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60.xml" ContentType="application/vnd.openxmlformats-officedocument.presentationml.notesSlide+xml"/>
  <Override PartName="/ppt/slides/slide119.xml" ContentType="application/vnd.openxmlformats-officedocument.presentationml.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Default Extension="gif" ContentType="image/gif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slides/slide89.xml" ContentType="application/vnd.openxmlformats-officedocument.presentationml.slide+xml"/>
  <Override PartName="/ppt/slides/slide108.xml" ContentType="application/vnd.openxmlformats-officedocument.presentationml.slide+xml"/>
  <Override PartName="/ppt/slides/slide126.xml" ContentType="application/vnd.openxmlformats-officedocument.presentationml.slide+xml"/>
  <Override PartName="/ppt/slides/slide137.xml" ContentType="application/vnd.openxmlformats-officedocument.presentationml.slide+xml"/>
  <Override PartName="/ppt/slides/slide49.xml" ContentType="application/vnd.openxmlformats-officedocument.presentationml.slide+xml"/>
  <Override PartName="/ppt/slides/slide78.xml" ContentType="application/vnd.openxmlformats-officedocument.presentationml.slide+xml"/>
  <Override PartName="/ppt/slides/slide96.xml" ContentType="application/vnd.openxmlformats-officedocument.presentationml.slide+xml"/>
  <Override PartName="/ppt/slides/slide115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s/slide122.xml" ContentType="application/vnd.openxmlformats-officedocument.presentationml.slide+xml"/>
  <Override PartName="/ppt/slides/slide133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69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s/slide111.xml" ContentType="application/vnd.openxmlformats-officedocument.presentationml.slide+xml"/>
  <Override PartName="/ppt/slides/slide140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76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65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72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61.xml" ContentType="application/vnd.openxmlformats-officedocument.presentationml.notesSlide+xml"/>
  <Override PartName="/ppt/slides/slide138.xml" ContentType="application/vnd.openxmlformats-officedocument.presentationml.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50.xml" ContentType="application/vnd.openxmlformats-officedocument.presentationml.notesSlide+xml"/>
  <Override PartName="/ppt/slides/slide79.xml" ContentType="application/vnd.openxmlformats-officedocument.presentationml.slide+xml"/>
  <Override PartName="/ppt/slides/slide109.xml" ContentType="application/vnd.openxmlformats-officedocument.presentationml.slide+xml"/>
  <Override PartName="/ppt/slides/slide127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s/slide116.xml" ContentType="application/vnd.openxmlformats-officedocument.presentationml.slide+xml"/>
  <Override PartName="/ppt/slides/slide134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105.xml" ContentType="application/vnd.openxmlformats-officedocument.presentationml.slide+xml"/>
  <Override PartName="/ppt/slides/slide123.xml" ContentType="application/vnd.openxmlformats-officedocument.presentationml.slide+xml"/>
  <Override PartName="/ppt/slides/slide141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59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slides/slide112.xml" ContentType="application/vnd.openxmlformats-officedocument.presentationml.slide+xml"/>
  <Override PartName="/ppt/slides/slide130.xml" ContentType="application/vnd.openxmlformats-officedocument.presentationml.slide+xml"/>
  <Override PartName="/ppt/slideLayouts/slideLayout5.xml" ContentType="application/vnd.openxmlformats-officedocument.presentationml.slideLayout+xml"/>
  <Override PartName="/ppt/notesSlides/notesSlide19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66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Default Extension="jpeg" ContentType="image/jpeg"/>
  <Override PartName="/ppt/notesSlides/notesSlide37.xml" ContentType="application/vnd.openxmlformats-officedocument.presentationml.notesSlide+xml"/>
  <Override PartName="/ppt/notesSlides/notesSlide55.xml" ContentType="application/vnd.openxmlformats-officedocument.presentationml.notesSlid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73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51.xml" ContentType="application/vnd.openxmlformats-officedocument.presentationml.notesSlide+xml"/>
  <Override PartName="/ppt/slides/slide139.xml" ContentType="application/vnd.openxmlformats-officedocument.presentationml.slide+xml"/>
  <Override PartName="/ppt/notesSlides/notesSlide11.xml" ContentType="application/vnd.openxmlformats-officedocument.presentationml.notesSlide+xml"/>
  <Override PartName="/ppt/notesSlides/notesSlide40.xml" ContentType="application/vnd.openxmlformats-officedocument.presentationml.notesSlide+xml"/>
  <Override PartName="/ppt/slides/slide98.xml" ContentType="application/vnd.openxmlformats-officedocument.presentationml.slide+xml"/>
  <Override PartName="/ppt/slides/slide117.xml" ContentType="application/vnd.openxmlformats-officedocument.presentationml.slide+xml"/>
  <Override PartName="/ppt/slides/slide128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slides/slide87.xml" ContentType="application/vnd.openxmlformats-officedocument.presentationml.slide+xml"/>
  <Override PartName="/ppt/slides/slide106.xml" ContentType="application/vnd.openxmlformats-officedocument.presentationml.slide+xml"/>
  <Override PartName="/ppt/slides/slide124.xml" ContentType="application/vnd.openxmlformats-officedocument.presentationml.slide+xml"/>
  <Override PartName="/ppt/slides/slide135.xml" ContentType="application/vnd.openxmlformats-officedocument.presentationml.slide+xml"/>
  <Override PartName="/ppt/slides/slide29.xml" ContentType="application/vnd.openxmlformats-officedocument.presentationml.slide+xml"/>
  <Override PartName="/ppt/slides/slide76.xml" ContentType="application/vnd.openxmlformats-officedocument.presentationml.slide+xml"/>
  <Override PartName="/ppt/slides/slide113.xml" ContentType="application/vnd.openxmlformats-officedocument.presentationml.slide+xml"/>
  <Override PartName="/customXml/itemProps1.xml" ContentType="application/vnd.openxmlformats-officedocument.customXmlProperties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102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67.xml" ContentType="application/vnd.openxmlformats-officedocument.presentationml.notesSlide+xml"/>
  <Override PartName="/ppt/slides/slide43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notesSlides/notesSlide45.xml" ContentType="application/vnd.openxmlformats-officedocument.presentationml.notesSlide+xml"/>
  <Override PartName="/ppt/notesSlides/notesSlide56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notesSlides/notesSlide23.xml" ContentType="application/vnd.openxmlformats-officedocument.presentationml.notesSlide+xml"/>
  <Override PartName="/ppt/notesSlides/notesSlide70.xml" ContentType="application/vnd.openxmlformats-officedocument.presentationml.notesSlide+xml"/>
  <Override PartName="/docProps/custom.xml" ContentType="application/vnd.openxmlformats-officedocument.custom-properties+xml"/>
  <Override PartName="/ppt/slides/slide129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18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107.xml" ContentType="application/vnd.openxmlformats-officedocument.presentationml.slide+xml"/>
  <Override PartName="/ppt/slides/slide143.xml" ContentType="application/vnd.openxmlformats-officedocument.presentationml.slide+xml"/>
  <Override PartName="/ppt/viewProps.xml" ContentType="application/vnd.openxmlformats-officedocument.presentationml.viewProps+xml"/>
  <Override PartName="/ppt/slides/slide48.xml" ContentType="application/vnd.openxmlformats-officedocument.presentationml.slide+xml"/>
  <Override PartName="/ppt/slides/slide95.xml" ContentType="application/vnd.openxmlformats-officedocument.presentationml.slide+xml"/>
  <Override PartName="/ppt/slides/slide132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121.xml" ContentType="application/vnd.openxmlformats-officedocument.presentationml.slide+xml"/>
  <Override PartName="/ppt/presProps.xml" ContentType="application/vnd.openxmlformats-officedocument.presentationml.presProps+xml"/>
  <Override PartName="/ppt/notesSlides/notesSlide39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48"/>
  </p:notesMasterIdLst>
  <p:handoutMasterIdLst>
    <p:handoutMasterId r:id="rId149"/>
  </p:handoutMasterIdLst>
  <p:sldIdLst>
    <p:sldId id="261" r:id="rId5"/>
    <p:sldId id="320" r:id="rId6"/>
    <p:sldId id="353" r:id="rId7"/>
    <p:sldId id="445" r:id="rId8"/>
    <p:sldId id="443" r:id="rId9"/>
    <p:sldId id="444" r:id="rId10"/>
    <p:sldId id="453" r:id="rId11"/>
    <p:sldId id="321" r:id="rId12"/>
    <p:sldId id="452" r:id="rId13"/>
    <p:sldId id="446" r:id="rId14"/>
    <p:sldId id="322" r:id="rId15"/>
    <p:sldId id="447" r:id="rId16"/>
    <p:sldId id="319" r:id="rId17"/>
    <p:sldId id="296" r:id="rId18"/>
    <p:sldId id="285" r:id="rId19"/>
    <p:sldId id="308" r:id="rId20"/>
    <p:sldId id="309" r:id="rId21"/>
    <p:sldId id="282" r:id="rId22"/>
    <p:sldId id="439" r:id="rId23"/>
    <p:sldId id="307" r:id="rId24"/>
    <p:sldId id="291" r:id="rId25"/>
    <p:sldId id="448" r:id="rId26"/>
    <p:sldId id="292" r:id="rId27"/>
    <p:sldId id="305" r:id="rId28"/>
    <p:sldId id="449" r:id="rId29"/>
    <p:sldId id="450" r:id="rId30"/>
    <p:sldId id="329" r:id="rId31"/>
    <p:sldId id="301" r:id="rId32"/>
    <p:sldId id="342" r:id="rId33"/>
    <p:sldId id="337" r:id="rId34"/>
    <p:sldId id="339" r:id="rId35"/>
    <p:sldId id="340" r:id="rId36"/>
    <p:sldId id="302" r:id="rId37"/>
    <p:sldId id="330" r:id="rId38"/>
    <p:sldId id="333" r:id="rId39"/>
    <p:sldId id="311" r:id="rId40"/>
    <p:sldId id="341" r:id="rId41"/>
    <p:sldId id="306" r:id="rId42"/>
    <p:sldId id="334" r:id="rId43"/>
    <p:sldId id="338" r:id="rId44"/>
    <p:sldId id="332" r:id="rId45"/>
    <p:sldId id="331" r:id="rId46"/>
    <p:sldId id="350" r:id="rId47"/>
    <p:sldId id="310" r:id="rId48"/>
    <p:sldId id="336" r:id="rId49"/>
    <p:sldId id="346" r:id="rId50"/>
    <p:sldId id="347" r:id="rId51"/>
    <p:sldId id="345" r:id="rId52"/>
    <p:sldId id="355" r:id="rId53"/>
    <p:sldId id="357" r:id="rId54"/>
    <p:sldId id="358" r:id="rId55"/>
    <p:sldId id="354" r:id="rId56"/>
    <p:sldId id="359" r:id="rId57"/>
    <p:sldId id="360" r:id="rId58"/>
    <p:sldId id="356" r:id="rId59"/>
    <p:sldId id="361" r:id="rId60"/>
    <p:sldId id="362" r:id="rId61"/>
    <p:sldId id="284" r:id="rId62"/>
    <p:sldId id="440" r:id="rId63"/>
    <p:sldId id="286" r:id="rId64"/>
    <p:sldId id="287" r:id="rId65"/>
    <p:sldId id="288" r:id="rId66"/>
    <p:sldId id="313" r:id="rId67"/>
    <p:sldId id="303" r:id="rId68"/>
    <p:sldId id="349" r:id="rId69"/>
    <p:sldId id="348" r:id="rId70"/>
    <p:sldId id="351" r:id="rId71"/>
    <p:sldId id="352" r:id="rId72"/>
    <p:sldId id="297" r:id="rId73"/>
    <p:sldId id="298" r:id="rId74"/>
    <p:sldId id="363" r:id="rId75"/>
    <p:sldId id="451" r:id="rId76"/>
    <p:sldId id="425" r:id="rId77"/>
    <p:sldId id="426" r:id="rId78"/>
    <p:sldId id="427" r:id="rId79"/>
    <p:sldId id="428" r:id="rId80"/>
    <p:sldId id="429" r:id="rId81"/>
    <p:sldId id="433" r:id="rId82"/>
    <p:sldId id="431" r:id="rId83"/>
    <p:sldId id="434" r:id="rId84"/>
    <p:sldId id="435" r:id="rId85"/>
    <p:sldId id="304" r:id="rId86"/>
    <p:sldId id="365" r:id="rId87"/>
    <p:sldId id="366" r:id="rId88"/>
    <p:sldId id="367" r:id="rId89"/>
    <p:sldId id="368" r:id="rId90"/>
    <p:sldId id="314" r:id="rId91"/>
    <p:sldId id="369" r:id="rId92"/>
    <p:sldId id="300" r:id="rId93"/>
    <p:sldId id="289" r:id="rId94"/>
    <p:sldId id="290" r:id="rId95"/>
    <p:sldId id="315" r:id="rId96"/>
    <p:sldId id="371" r:id="rId97"/>
    <p:sldId id="370" r:id="rId98"/>
    <p:sldId id="372" r:id="rId99"/>
    <p:sldId id="373" r:id="rId100"/>
    <p:sldId id="374" r:id="rId101"/>
    <p:sldId id="375" r:id="rId102"/>
    <p:sldId id="376" r:id="rId103"/>
    <p:sldId id="377" r:id="rId104"/>
    <p:sldId id="294" r:id="rId105"/>
    <p:sldId id="327" r:id="rId106"/>
    <p:sldId id="295" r:id="rId107"/>
    <p:sldId id="326" r:id="rId108"/>
    <p:sldId id="328" r:id="rId109"/>
    <p:sldId id="441" r:id="rId110"/>
    <p:sldId id="442" r:id="rId111"/>
    <p:sldId id="380" r:id="rId112"/>
    <p:sldId id="386" r:id="rId113"/>
    <p:sldId id="454" r:id="rId114"/>
    <p:sldId id="387" r:id="rId115"/>
    <p:sldId id="388" r:id="rId116"/>
    <p:sldId id="389" r:id="rId117"/>
    <p:sldId id="390" r:id="rId118"/>
    <p:sldId id="391" r:id="rId119"/>
    <p:sldId id="392" r:id="rId120"/>
    <p:sldId id="455" r:id="rId121"/>
    <p:sldId id="393" r:id="rId122"/>
    <p:sldId id="394" r:id="rId123"/>
    <p:sldId id="395" r:id="rId124"/>
    <p:sldId id="396" r:id="rId125"/>
    <p:sldId id="398" r:id="rId126"/>
    <p:sldId id="399" r:id="rId127"/>
    <p:sldId id="400" r:id="rId128"/>
    <p:sldId id="401" r:id="rId129"/>
    <p:sldId id="402" r:id="rId130"/>
    <p:sldId id="403" r:id="rId131"/>
    <p:sldId id="404" r:id="rId132"/>
    <p:sldId id="406" r:id="rId133"/>
    <p:sldId id="407" r:id="rId134"/>
    <p:sldId id="408" r:id="rId135"/>
    <p:sldId id="409" r:id="rId136"/>
    <p:sldId id="410" r:id="rId137"/>
    <p:sldId id="411" r:id="rId138"/>
    <p:sldId id="422" r:id="rId139"/>
    <p:sldId id="414" r:id="rId140"/>
    <p:sldId id="415" r:id="rId141"/>
    <p:sldId id="416" r:id="rId142"/>
    <p:sldId id="417" r:id="rId143"/>
    <p:sldId id="418" r:id="rId144"/>
    <p:sldId id="419" r:id="rId145"/>
    <p:sldId id="420" r:id="rId146"/>
    <p:sldId id="421" r:id="rId147"/>
  </p:sldIdLst>
  <p:sldSz cx="12188825" cy="6858000"/>
  <p:notesSz cx="6858000" cy="9144000"/>
  <p:defaultTextStyle>
    <a:defPPr rtl="0">
      <a:defRPr lang="zh-TW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5" pos="38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FF00"/>
    <a:srgbClr val="CC9B00"/>
    <a:srgbClr val="394404"/>
    <a:srgbClr val="5F6F0F"/>
    <a:srgbClr val="718412"/>
    <a:srgbClr val="65741A"/>
    <a:srgbClr val="70811D"/>
    <a:srgbClr val="7B8D1F"/>
    <a:srgbClr val="839721"/>
    <a:srgbClr val="95AB25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0092" autoAdjust="0"/>
  </p:normalViewPr>
  <p:slideViewPr>
    <p:cSldViewPr>
      <p:cViewPr varScale="1">
        <p:scale>
          <a:sx n="115" d="100"/>
          <a:sy n="115" d="100"/>
        </p:scale>
        <p:origin x="-432" y="-102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315"/>
    </p:cViewPr>
  </p:sorterViewPr>
  <p:notesViewPr>
    <p:cSldViewPr showGuides="1">
      <p:cViewPr varScale="1">
        <p:scale>
          <a:sx n="100" d="100"/>
          <a:sy n="100" d="100"/>
        </p:scale>
        <p:origin x="3552" y="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117" Type="http://schemas.openxmlformats.org/officeDocument/2006/relationships/slide" Target="slides/slide113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slide" Target="slides/slide80.xml"/><Relationship Id="rId89" Type="http://schemas.openxmlformats.org/officeDocument/2006/relationships/slide" Target="slides/slide85.xml"/><Relationship Id="rId112" Type="http://schemas.openxmlformats.org/officeDocument/2006/relationships/slide" Target="slides/slide108.xml"/><Relationship Id="rId133" Type="http://schemas.openxmlformats.org/officeDocument/2006/relationships/slide" Target="slides/slide129.xml"/><Relationship Id="rId138" Type="http://schemas.openxmlformats.org/officeDocument/2006/relationships/slide" Target="slides/slide134.xml"/><Relationship Id="rId16" Type="http://schemas.openxmlformats.org/officeDocument/2006/relationships/slide" Target="slides/slide12.xml"/><Relationship Id="rId107" Type="http://schemas.openxmlformats.org/officeDocument/2006/relationships/slide" Target="slides/slide103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102" Type="http://schemas.openxmlformats.org/officeDocument/2006/relationships/slide" Target="slides/slide98.xml"/><Relationship Id="rId123" Type="http://schemas.openxmlformats.org/officeDocument/2006/relationships/slide" Target="slides/slide119.xml"/><Relationship Id="rId128" Type="http://schemas.openxmlformats.org/officeDocument/2006/relationships/slide" Target="slides/slide124.xml"/><Relationship Id="rId144" Type="http://schemas.openxmlformats.org/officeDocument/2006/relationships/slide" Target="slides/slide140.xml"/><Relationship Id="rId149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90" Type="http://schemas.openxmlformats.org/officeDocument/2006/relationships/slide" Target="slides/slide86.xml"/><Relationship Id="rId95" Type="http://schemas.openxmlformats.org/officeDocument/2006/relationships/slide" Target="slides/slide91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113" Type="http://schemas.openxmlformats.org/officeDocument/2006/relationships/slide" Target="slides/slide109.xml"/><Relationship Id="rId118" Type="http://schemas.openxmlformats.org/officeDocument/2006/relationships/slide" Target="slides/slide114.xml"/><Relationship Id="rId134" Type="http://schemas.openxmlformats.org/officeDocument/2006/relationships/slide" Target="slides/slide130.xml"/><Relationship Id="rId139" Type="http://schemas.openxmlformats.org/officeDocument/2006/relationships/slide" Target="slides/slide135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150" Type="http://schemas.openxmlformats.org/officeDocument/2006/relationships/presProps" Target="presProps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103" Type="http://schemas.openxmlformats.org/officeDocument/2006/relationships/slide" Target="slides/slide99.xml"/><Relationship Id="rId108" Type="http://schemas.openxmlformats.org/officeDocument/2006/relationships/slide" Target="slides/slide104.xml"/><Relationship Id="rId116" Type="http://schemas.openxmlformats.org/officeDocument/2006/relationships/slide" Target="slides/slide112.xml"/><Relationship Id="rId124" Type="http://schemas.openxmlformats.org/officeDocument/2006/relationships/slide" Target="slides/slide120.xml"/><Relationship Id="rId129" Type="http://schemas.openxmlformats.org/officeDocument/2006/relationships/slide" Target="slides/slide125.xml"/><Relationship Id="rId137" Type="http://schemas.openxmlformats.org/officeDocument/2006/relationships/slide" Target="slides/slide13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slide" Target="slides/slide79.xml"/><Relationship Id="rId88" Type="http://schemas.openxmlformats.org/officeDocument/2006/relationships/slide" Target="slides/slide84.xml"/><Relationship Id="rId91" Type="http://schemas.openxmlformats.org/officeDocument/2006/relationships/slide" Target="slides/slide87.xml"/><Relationship Id="rId96" Type="http://schemas.openxmlformats.org/officeDocument/2006/relationships/slide" Target="slides/slide92.xml"/><Relationship Id="rId111" Type="http://schemas.openxmlformats.org/officeDocument/2006/relationships/slide" Target="slides/slide107.xml"/><Relationship Id="rId132" Type="http://schemas.openxmlformats.org/officeDocument/2006/relationships/slide" Target="slides/slide128.xml"/><Relationship Id="rId140" Type="http://schemas.openxmlformats.org/officeDocument/2006/relationships/slide" Target="slides/slide136.xml"/><Relationship Id="rId145" Type="http://schemas.openxmlformats.org/officeDocument/2006/relationships/slide" Target="slides/slide141.xml"/><Relationship Id="rId153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6" Type="http://schemas.openxmlformats.org/officeDocument/2006/relationships/slide" Target="slides/slide102.xml"/><Relationship Id="rId114" Type="http://schemas.openxmlformats.org/officeDocument/2006/relationships/slide" Target="slides/slide110.xml"/><Relationship Id="rId119" Type="http://schemas.openxmlformats.org/officeDocument/2006/relationships/slide" Target="slides/slide115.xml"/><Relationship Id="rId127" Type="http://schemas.openxmlformats.org/officeDocument/2006/relationships/slide" Target="slides/slide12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94" Type="http://schemas.openxmlformats.org/officeDocument/2006/relationships/slide" Target="slides/slide90.xml"/><Relationship Id="rId99" Type="http://schemas.openxmlformats.org/officeDocument/2006/relationships/slide" Target="slides/slide95.xml"/><Relationship Id="rId101" Type="http://schemas.openxmlformats.org/officeDocument/2006/relationships/slide" Target="slides/slide97.xml"/><Relationship Id="rId122" Type="http://schemas.openxmlformats.org/officeDocument/2006/relationships/slide" Target="slides/slide118.xml"/><Relationship Id="rId130" Type="http://schemas.openxmlformats.org/officeDocument/2006/relationships/slide" Target="slides/slide126.xml"/><Relationship Id="rId135" Type="http://schemas.openxmlformats.org/officeDocument/2006/relationships/slide" Target="slides/slide131.xml"/><Relationship Id="rId143" Type="http://schemas.openxmlformats.org/officeDocument/2006/relationships/slide" Target="slides/slide139.xml"/><Relationship Id="rId148" Type="http://schemas.openxmlformats.org/officeDocument/2006/relationships/notesMaster" Target="notesMasters/notesMaster1.xml"/><Relationship Id="rId15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109" Type="http://schemas.openxmlformats.org/officeDocument/2006/relationships/slide" Target="slides/slide10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97" Type="http://schemas.openxmlformats.org/officeDocument/2006/relationships/slide" Target="slides/slide93.xml"/><Relationship Id="rId104" Type="http://schemas.openxmlformats.org/officeDocument/2006/relationships/slide" Target="slides/slide100.xml"/><Relationship Id="rId120" Type="http://schemas.openxmlformats.org/officeDocument/2006/relationships/slide" Target="slides/slide116.xml"/><Relationship Id="rId125" Type="http://schemas.openxmlformats.org/officeDocument/2006/relationships/slide" Target="slides/slide121.xml"/><Relationship Id="rId141" Type="http://schemas.openxmlformats.org/officeDocument/2006/relationships/slide" Target="slides/slide137.xml"/><Relationship Id="rId146" Type="http://schemas.openxmlformats.org/officeDocument/2006/relationships/slide" Target="slides/slide142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slide" Target="slides/slide88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slide" Target="slides/slide83.xml"/><Relationship Id="rId110" Type="http://schemas.openxmlformats.org/officeDocument/2006/relationships/slide" Target="slides/slide106.xml"/><Relationship Id="rId115" Type="http://schemas.openxmlformats.org/officeDocument/2006/relationships/slide" Target="slides/slide111.xml"/><Relationship Id="rId131" Type="http://schemas.openxmlformats.org/officeDocument/2006/relationships/slide" Target="slides/slide127.xml"/><Relationship Id="rId136" Type="http://schemas.openxmlformats.org/officeDocument/2006/relationships/slide" Target="slides/slide132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52" Type="http://schemas.openxmlformats.org/officeDocument/2006/relationships/theme" Target="theme/theme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Relationship Id="rId100" Type="http://schemas.openxmlformats.org/officeDocument/2006/relationships/slide" Target="slides/slide96.xml"/><Relationship Id="rId105" Type="http://schemas.openxmlformats.org/officeDocument/2006/relationships/slide" Target="slides/slide101.xml"/><Relationship Id="rId126" Type="http://schemas.openxmlformats.org/officeDocument/2006/relationships/slide" Target="slides/slide122.xml"/><Relationship Id="rId147" Type="http://schemas.openxmlformats.org/officeDocument/2006/relationships/slide" Target="slides/slide143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93" Type="http://schemas.openxmlformats.org/officeDocument/2006/relationships/slide" Target="slides/slide89.xml"/><Relationship Id="rId98" Type="http://schemas.openxmlformats.org/officeDocument/2006/relationships/slide" Target="slides/slide94.xml"/><Relationship Id="rId121" Type="http://schemas.openxmlformats.org/officeDocument/2006/relationships/slide" Target="slides/slide117.xml"/><Relationship Id="rId142" Type="http://schemas.openxmlformats.org/officeDocument/2006/relationships/slide" Target="slides/slide138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預留位置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zh-TW" altLang="en-US" dirty="0">
              <a:latin typeface="+mj-ea"/>
              <a:ea typeface="+mj-ea"/>
            </a:endParaRPr>
          </a:p>
        </p:txBody>
      </p:sp>
      <p:sp>
        <p:nvSpPr>
          <p:cNvPr id="3" name="日期預留位置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fld id="{E8E4598D-4B8E-4F90-86D1-58E1D2EA394D}" type="datetime1">
              <a:rPr lang="zh-TW" altLang="en-US" smtClean="0">
                <a:latin typeface="+mj-ea"/>
                <a:ea typeface="+mj-ea"/>
              </a:rPr>
              <a:pPr algn="r" rtl="0"/>
              <a:t>2019/4/23</a:t>
            </a:fld>
            <a:endParaRPr lang="zh-TW" altLang="en-US" dirty="0">
              <a:latin typeface="+mj-ea"/>
              <a:ea typeface="+mj-ea"/>
            </a:endParaRPr>
          </a:p>
        </p:txBody>
      </p:sp>
      <p:sp>
        <p:nvSpPr>
          <p:cNvPr id="4" name="頁尾預留位置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zh-TW" altLang="en-US" dirty="0">
              <a:latin typeface="+mj-ea"/>
              <a:ea typeface="+mj-ea"/>
            </a:endParaRPr>
          </a:p>
        </p:txBody>
      </p:sp>
      <p:sp>
        <p:nvSpPr>
          <p:cNvPr id="5" name="投影片編號預留位置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fld id="{79429053-DC2A-4342-ADD4-2FD729D91E2C}" type="slidenum">
              <a:rPr lang="en-US" altLang="zh-TW" smtClean="0">
                <a:latin typeface="+mj-ea"/>
                <a:ea typeface="+mj-ea"/>
              </a:rPr>
              <a:pPr algn="r" rtl="0"/>
              <a:t>‹#›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20457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影像預留位置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zh-TW" altLang="en-US" dirty="0"/>
          </a:p>
        </p:txBody>
      </p:sp>
      <p:sp>
        <p:nvSpPr>
          <p:cNvPr id="5" name="備忘稿預留位置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zh-TW" altLang="en-US" dirty="0"/>
              <a:t>按一下以編輯母片文字樣式</a:t>
            </a:r>
          </a:p>
          <a:p>
            <a:pPr lvl="1" rtl="0"/>
            <a:r>
              <a:rPr lang="zh-TW" altLang="en-US" dirty="0"/>
              <a:t>第二層</a:t>
            </a:r>
          </a:p>
          <a:p>
            <a:pPr lvl="2" rtl="0"/>
            <a:r>
              <a:rPr lang="zh-TW" altLang="en-US" dirty="0"/>
              <a:t>第三層</a:t>
            </a:r>
          </a:p>
          <a:p>
            <a:pPr lvl="3" rtl="0"/>
            <a:r>
              <a:rPr lang="zh-TW" altLang="en-US" dirty="0"/>
              <a:t>第四層</a:t>
            </a:r>
          </a:p>
          <a:p>
            <a:pPr lvl="4" rtl="0"/>
            <a:r>
              <a:rPr lang="zh-TW" altLang="en-US" dirty="0"/>
              <a:t>第五層</a:t>
            </a:r>
          </a:p>
        </p:txBody>
      </p:sp>
      <p:sp>
        <p:nvSpPr>
          <p:cNvPr id="9" name="頁首預留位置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zh-TW" altLang="en-US" dirty="0">
              <a:latin typeface="+mj-ea"/>
              <a:ea typeface="+mj-ea"/>
            </a:endParaRPr>
          </a:p>
        </p:txBody>
      </p:sp>
      <p:sp>
        <p:nvSpPr>
          <p:cNvPr id="10" name="日期預留位置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fld id="{E8E4598D-4B8E-4F90-86D1-58E1D2EA394D}" type="datetime1">
              <a:rPr lang="zh-TW" altLang="en-US" smtClean="0">
                <a:latin typeface="+mj-ea"/>
                <a:ea typeface="+mj-ea"/>
              </a:rPr>
              <a:pPr algn="r" rtl="0"/>
              <a:t>2019/4/23</a:t>
            </a:fld>
            <a:endParaRPr lang="zh-TW" altLang="en-US" dirty="0">
              <a:latin typeface="+mj-ea"/>
              <a:ea typeface="+mj-ea"/>
            </a:endParaRPr>
          </a:p>
        </p:txBody>
      </p:sp>
      <p:sp>
        <p:nvSpPr>
          <p:cNvPr id="11" name="頁尾預留位置 3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zh-TW" altLang="en-US" dirty="0">
              <a:latin typeface="+mj-ea"/>
              <a:ea typeface="+mj-ea"/>
            </a:endParaRPr>
          </a:p>
        </p:txBody>
      </p:sp>
      <p:sp>
        <p:nvSpPr>
          <p:cNvPr id="12" name="投影片編號預留位置 4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fld id="{79429053-DC2A-4342-ADD4-2FD729D91E2C}" type="slidenum">
              <a:rPr lang="en-US" altLang="zh-TW" smtClean="0">
                <a:latin typeface="+mj-ea"/>
                <a:ea typeface="+mj-ea"/>
              </a:rPr>
              <a:pPr algn="r" rtl="0"/>
              <a:t>‹#›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67057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1"/>
        </a:solidFill>
        <a:latin typeface="+mj-ea"/>
        <a:ea typeface="+mj-ea"/>
        <a:cs typeface="+mn-cs"/>
      </a:defRPr>
    </a:lvl1pPr>
    <a:lvl2pPr marL="609493" algn="l" defTabSz="1218987" rtl="0" eaLnBrk="1" latinLnBrk="0" hangingPunct="1">
      <a:defRPr sz="1600" kern="1200">
        <a:solidFill>
          <a:schemeClr val="tx1"/>
        </a:solidFill>
        <a:latin typeface="+mj-ea"/>
        <a:ea typeface="+mj-ea"/>
        <a:cs typeface="+mn-cs"/>
      </a:defRPr>
    </a:lvl2pPr>
    <a:lvl3pPr marL="1218987" algn="l" defTabSz="1218987" rtl="0" eaLnBrk="1" latinLnBrk="0" hangingPunct="1">
      <a:defRPr sz="1600" kern="1200">
        <a:solidFill>
          <a:schemeClr val="tx1"/>
        </a:solidFill>
        <a:latin typeface="+mj-ea"/>
        <a:ea typeface="+mj-ea"/>
        <a:cs typeface="+mn-cs"/>
      </a:defRPr>
    </a:lvl3pPr>
    <a:lvl4pPr marL="1828480" algn="l" defTabSz="1218987" rtl="0" eaLnBrk="1" latinLnBrk="0" hangingPunct="1">
      <a:defRPr sz="1600" kern="1200">
        <a:solidFill>
          <a:schemeClr val="tx1"/>
        </a:solidFill>
        <a:latin typeface="+mj-ea"/>
        <a:ea typeface="+mj-ea"/>
        <a:cs typeface="+mn-cs"/>
      </a:defRPr>
    </a:lvl4pPr>
    <a:lvl5pPr marL="2437973" algn="l" defTabSz="1218987" rtl="0" eaLnBrk="1" latinLnBrk="0" hangingPunct="1">
      <a:defRPr sz="1600" kern="1200">
        <a:solidFill>
          <a:schemeClr val="tx1"/>
        </a:solidFill>
        <a:latin typeface="+mj-ea"/>
        <a:ea typeface="+mj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5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7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8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9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0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1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2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3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4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5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7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8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9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0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1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2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507856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10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711098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11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444118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12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312259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13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855557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15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3890257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16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6546169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17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1446545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18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2557983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19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5317062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20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326771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2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0857151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21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1470677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22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7772035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23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3737338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24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4479392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25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5977426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26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8893840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58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9030074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59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678177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60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1152520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61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800543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3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57593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62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7603179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72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5345581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90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3863763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91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0390749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101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0433486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102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38781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103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7500353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104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0446932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105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1002604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106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61726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4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7733926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107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5817398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108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0370878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109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6871850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110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97036253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111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5171983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112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50938022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113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06596675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114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2174985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115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12447523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116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829193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5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3937117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117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8095913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118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80597165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119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44430220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120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35320245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121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55365192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122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06063290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123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7322865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124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90183392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125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93717733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126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256163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6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51668462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127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91071411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128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32902992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129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31442958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130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43407220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131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0269452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132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73809945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133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07577013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134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9559307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135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05268462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136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592497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7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98021478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137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74231025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138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05610169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139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41472817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140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0132270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141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80501590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142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36273439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143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65442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8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198947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algn="r" rtl="0"/>
            <a:fld id="{3EBA5BD7-F043-4D1B-AA17-CD412FC534DE}" type="slidenum">
              <a:rPr lang="en-US" altLang="zh-TW" smtClean="0">
                <a:latin typeface="+mj-ea"/>
                <a:ea typeface="+mj-ea"/>
              </a:rPr>
              <a:pPr algn="r" rtl="0"/>
              <a:t>9</a:t>
            </a:fld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38359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對角線"/>
          <p:cNvGrpSpPr/>
          <p:nvPr/>
        </p:nvGrpSpPr>
        <p:grpSpPr>
          <a:xfrm>
            <a:off x="7516443" y="4145281"/>
            <a:ext cx="4686117" cy="2731407"/>
            <a:chOff x="5638800" y="3108960"/>
            <a:chExt cx="3515503" cy="2048555"/>
          </a:xfrm>
        </p:grpSpPr>
        <p:cxnSp>
          <p:nvCxnSpPr>
            <p:cNvPr id="14" name="直線接點​ 13"/>
            <p:cNvCxnSpPr/>
            <p:nvPr/>
          </p:nvCxnSpPr>
          <p:spPr>
            <a:xfrm flipV="1">
              <a:off x="5638800" y="3108960"/>
              <a:ext cx="3515503" cy="2037116"/>
            </a:xfrm>
            <a:prstGeom prst="line">
              <a:avLst/>
            </a:prstGeom>
            <a:noFill/>
            <a:ln w="38100">
              <a:gradFill>
                <a:gsLst>
                  <a:gs pos="50000">
                    <a:schemeClr val="accent1">
                      <a:lumMod val="75000"/>
                    </a:schemeClr>
                  </a:gs>
                  <a:gs pos="0">
                    <a:schemeClr val="accent1"/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7" name="直線接點 16"/>
            <p:cNvCxnSpPr/>
            <p:nvPr/>
          </p:nvCxnSpPr>
          <p:spPr>
            <a:xfrm flipV="1">
              <a:off x="6004643" y="3333750"/>
              <a:ext cx="3149660" cy="1823765"/>
            </a:xfrm>
            <a:prstGeom prst="line">
              <a:avLst/>
            </a:prstGeom>
            <a:noFill/>
            <a:ln w="28575">
              <a:gradFill>
                <a:gsLst>
                  <a:gs pos="0">
                    <a:schemeClr val="accent1">
                      <a:lumMod val="75000"/>
                    </a:schemeClr>
                  </a:gs>
                  <a:gs pos="5000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9" name="直線接點​​ 18"/>
            <p:cNvCxnSpPr/>
            <p:nvPr/>
          </p:nvCxnSpPr>
          <p:spPr>
            <a:xfrm flipV="1">
              <a:off x="6388342" y="3549891"/>
              <a:ext cx="2765961" cy="1600149"/>
            </a:xfrm>
            <a:prstGeom prst="line">
              <a:avLst/>
            </a:prstGeom>
            <a:noFill/>
            <a:ln w="25400">
              <a:gradFill>
                <a:gsLst>
                  <a:gs pos="0">
                    <a:schemeClr val="accent1">
                      <a:lumMod val="5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12" name="底部行數"/>
          <p:cNvGrpSpPr/>
          <p:nvPr/>
        </p:nvGrpSpPr>
        <p:grpSpPr>
          <a:xfrm>
            <a:off x="-8916" y="6057149"/>
            <a:ext cx="5498726" cy="820207"/>
            <a:chOff x="-6689" y="4553748"/>
            <a:chExt cx="4125119" cy="615155"/>
          </a:xfrm>
        </p:grpSpPr>
        <p:sp>
          <p:nvSpPr>
            <p:cNvPr id="9" name="手繪多邊形​ 8"/>
            <p:cNvSpPr/>
            <p:nvPr/>
          </p:nvSpPr>
          <p:spPr>
            <a:xfrm rot="16200000">
              <a:off x="1754302" y="2802395"/>
              <a:ext cx="612775" cy="4115481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  <a:gd name="connsiteX0" fmla="*/ 0 w 612775"/>
                <a:gd name="connsiteY0" fmla="*/ 4115481 h 4115481"/>
                <a:gd name="connsiteX1" fmla="*/ 612775 w 612775"/>
                <a:gd name="connsiteY1" fmla="*/ 3180443 h 4115481"/>
                <a:gd name="connsiteX2" fmla="*/ 612775 w 612775"/>
                <a:gd name="connsiteY2" fmla="*/ 0 h 4115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2775" h="4115481">
                  <a:moveTo>
                    <a:pt x="0" y="4115481"/>
                  </a:moveTo>
                  <a:lnTo>
                    <a:pt x="612775" y="3180443"/>
                  </a:lnTo>
                  <a:lnTo>
                    <a:pt x="612775" y="0"/>
                  </a:lnTo>
                </a:path>
              </a:pathLst>
            </a:custGeom>
            <a:noFill/>
            <a:ln w="38100">
              <a:gradFill>
                <a:gsLst>
                  <a:gs pos="50000">
                    <a:schemeClr val="accent1">
                      <a:lumMod val="75000"/>
                    </a:schemeClr>
                  </a:gs>
                  <a:gs pos="0">
                    <a:schemeClr val="accent1"/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zh-TW" altLang="en-US" dirty="0">
                <a:latin typeface="+mj-ea"/>
                <a:ea typeface="+mj-ea"/>
              </a:endParaRPr>
            </a:p>
          </p:txBody>
        </p:sp>
        <p:sp>
          <p:nvSpPr>
            <p:cNvPr id="10" name="手繪多邊形​ 9"/>
            <p:cNvSpPr/>
            <p:nvPr/>
          </p:nvSpPr>
          <p:spPr>
            <a:xfrm rot="16200000">
              <a:off x="1604659" y="3152814"/>
              <a:ext cx="410751" cy="3621427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  <a:gd name="connsiteX0" fmla="*/ 0 w 612775"/>
                <a:gd name="connsiteY0" fmla="*/ 3919538 h 3919538"/>
                <a:gd name="connsiteX1" fmla="*/ 202024 w 612775"/>
                <a:gd name="connsiteY1" fmla="*/ 3607676 h 3919538"/>
                <a:gd name="connsiteX2" fmla="*/ 612775 w 612775"/>
                <a:gd name="connsiteY2" fmla="*/ 2984500 h 3919538"/>
                <a:gd name="connsiteX3" fmla="*/ 612775 w 612775"/>
                <a:gd name="connsiteY3" fmla="*/ 0 h 3919538"/>
                <a:gd name="connsiteX0" fmla="*/ 0 w 410751"/>
                <a:gd name="connsiteY0" fmla="*/ 3607676 h 3607676"/>
                <a:gd name="connsiteX1" fmla="*/ 410751 w 410751"/>
                <a:gd name="connsiteY1" fmla="*/ 2984500 h 3607676"/>
                <a:gd name="connsiteX2" fmla="*/ 410751 w 410751"/>
                <a:gd name="connsiteY2" fmla="*/ 0 h 3607676"/>
                <a:gd name="connsiteX0" fmla="*/ 0 w 410751"/>
                <a:gd name="connsiteY0" fmla="*/ 3607676 h 3607676"/>
                <a:gd name="connsiteX1" fmla="*/ 410751 w 410751"/>
                <a:gd name="connsiteY1" fmla="*/ 2984500 h 3607676"/>
                <a:gd name="connsiteX2" fmla="*/ 409575 w 410751"/>
                <a:gd name="connsiteY2" fmla="*/ 185820 h 3607676"/>
                <a:gd name="connsiteX3" fmla="*/ 410751 w 410751"/>
                <a:gd name="connsiteY3" fmla="*/ 0 h 3607676"/>
                <a:gd name="connsiteX0" fmla="*/ 0 w 410751"/>
                <a:gd name="connsiteY0" fmla="*/ 3421856 h 3421856"/>
                <a:gd name="connsiteX1" fmla="*/ 410751 w 410751"/>
                <a:gd name="connsiteY1" fmla="*/ 2798680 h 3421856"/>
                <a:gd name="connsiteX2" fmla="*/ 409575 w 410751"/>
                <a:gd name="connsiteY2" fmla="*/ 0 h 3421856"/>
                <a:gd name="connsiteX0" fmla="*/ 0 w 410751"/>
                <a:gd name="connsiteY0" fmla="*/ 3614170 h 3614170"/>
                <a:gd name="connsiteX1" fmla="*/ 410751 w 410751"/>
                <a:gd name="connsiteY1" fmla="*/ 2990994 h 3614170"/>
                <a:gd name="connsiteX2" fmla="*/ 405947 w 410751"/>
                <a:gd name="connsiteY2" fmla="*/ 0 h 3614170"/>
                <a:gd name="connsiteX0" fmla="*/ 0 w 410751"/>
                <a:gd name="connsiteY0" fmla="*/ 3621427 h 3621427"/>
                <a:gd name="connsiteX1" fmla="*/ 410751 w 410751"/>
                <a:gd name="connsiteY1" fmla="*/ 2998251 h 3621427"/>
                <a:gd name="connsiteX2" fmla="*/ 405947 w 410751"/>
                <a:gd name="connsiteY2" fmla="*/ 0 h 3621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0751" h="3621427">
                  <a:moveTo>
                    <a:pt x="0" y="3621427"/>
                  </a:moveTo>
                  <a:lnTo>
                    <a:pt x="410751" y="2998251"/>
                  </a:lnTo>
                  <a:cubicBezTo>
                    <a:pt x="410359" y="2065358"/>
                    <a:pt x="406339" y="932893"/>
                    <a:pt x="405947" y="0"/>
                  </a:cubicBezTo>
                </a:path>
              </a:pathLst>
            </a:custGeom>
            <a:noFill/>
            <a:ln w="28575">
              <a:gradFill>
                <a:gsLst>
                  <a:gs pos="0">
                    <a:schemeClr val="accent1">
                      <a:lumMod val="75000"/>
                    </a:schemeClr>
                  </a:gs>
                  <a:gs pos="5000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zh-TW" altLang="en-US" dirty="0">
                <a:latin typeface="+mj-ea"/>
                <a:ea typeface="+mj-ea"/>
              </a:endParaRPr>
            </a:p>
          </p:txBody>
        </p:sp>
        <p:sp>
          <p:nvSpPr>
            <p:cNvPr id="11" name="手繪多邊形​​ 10"/>
            <p:cNvSpPr/>
            <p:nvPr/>
          </p:nvSpPr>
          <p:spPr>
            <a:xfrm rot="16200000">
              <a:off x="1462308" y="3453376"/>
              <a:ext cx="241768" cy="3179761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  <a:gd name="connsiteX0" fmla="*/ 0 w 612775"/>
                <a:gd name="connsiteY0" fmla="*/ 3919538 h 3919538"/>
                <a:gd name="connsiteX1" fmla="*/ 373856 w 612775"/>
                <a:gd name="connsiteY1" fmla="*/ 3344891 h 3919538"/>
                <a:gd name="connsiteX2" fmla="*/ 612775 w 612775"/>
                <a:gd name="connsiteY2" fmla="*/ 2984500 h 3919538"/>
                <a:gd name="connsiteX3" fmla="*/ 612775 w 612775"/>
                <a:gd name="connsiteY3" fmla="*/ 0 h 3919538"/>
                <a:gd name="connsiteX0" fmla="*/ 0 w 238919"/>
                <a:gd name="connsiteY0" fmla="*/ 3344891 h 3344891"/>
                <a:gd name="connsiteX1" fmla="*/ 238919 w 238919"/>
                <a:gd name="connsiteY1" fmla="*/ 2984500 h 3344891"/>
                <a:gd name="connsiteX2" fmla="*/ 238919 w 238919"/>
                <a:gd name="connsiteY2" fmla="*/ 0 h 3344891"/>
                <a:gd name="connsiteX0" fmla="*/ 0 w 238919"/>
                <a:gd name="connsiteY0" fmla="*/ 3344891 h 3344891"/>
                <a:gd name="connsiteX1" fmla="*/ 238919 w 238919"/>
                <a:gd name="connsiteY1" fmla="*/ 2984500 h 3344891"/>
                <a:gd name="connsiteX2" fmla="*/ 238125 w 238919"/>
                <a:gd name="connsiteY2" fmla="*/ 368330 h 3344891"/>
                <a:gd name="connsiteX3" fmla="*/ 238919 w 238919"/>
                <a:gd name="connsiteY3" fmla="*/ 0 h 3344891"/>
                <a:gd name="connsiteX0" fmla="*/ 0 w 238919"/>
                <a:gd name="connsiteY0" fmla="*/ 2976561 h 2976561"/>
                <a:gd name="connsiteX1" fmla="*/ 238919 w 238919"/>
                <a:gd name="connsiteY1" fmla="*/ 2616170 h 2976561"/>
                <a:gd name="connsiteX2" fmla="*/ 238125 w 238919"/>
                <a:gd name="connsiteY2" fmla="*/ 0 h 2976561"/>
                <a:gd name="connsiteX0" fmla="*/ 0 w 241768"/>
                <a:gd name="connsiteY0" fmla="*/ 3179761 h 3179761"/>
                <a:gd name="connsiteX1" fmla="*/ 238919 w 241768"/>
                <a:gd name="connsiteY1" fmla="*/ 2819370 h 3179761"/>
                <a:gd name="connsiteX2" fmla="*/ 241754 w 241768"/>
                <a:gd name="connsiteY2" fmla="*/ 0 h 3179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1768" h="3179761">
                  <a:moveTo>
                    <a:pt x="0" y="3179761"/>
                  </a:moveTo>
                  <a:lnTo>
                    <a:pt x="238919" y="2819370"/>
                  </a:lnTo>
                  <a:cubicBezTo>
                    <a:pt x="238654" y="1947313"/>
                    <a:pt x="242019" y="872057"/>
                    <a:pt x="241754" y="0"/>
                  </a:cubicBezTo>
                </a:path>
              </a:pathLst>
            </a:custGeom>
            <a:noFill/>
            <a:ln w="25400">
              <a:gradFill>
                <a:gsLst>
                  <a:gs pos="0">
                    <a:schemeClr val="accent1">
                      <a:lumMod val="5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zh-TW" altLang="en-US" dirty="0">
                <a:latin typeface="+mj-ea"/>
                <a:ea typeface="+mj-ea"/>
              </a:endParaRPr>
            </a:p>
          </p:txBody>
        </p:sp>
      </p:grp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625176" y="584200"/>
            <a:ext cx="8735325" cy="2000251"/>
          </a:xfrm>
        </p:spPr>
        <p:txBody>
          <a:bodyPr rtlCol="0">
            <a:normAutofit/>
          </a:bodyPr>
          <a:lstStyle>
            <a:lvl1pPr algn="l" rtl="0">
              <a:defRPr sz="5400">
                <a:latin typeface="+mj-ea"/>
                <a:ea typeface="+mj-ea"/>
              </a:defRPr>
            </a:lvl1pPr>
          </a:lstStyle>
          <a:p>
            <a:pPr rtl="0"/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625176" y="2616200"/>
            <a:ext cx="8735325" cy="17526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800" cap="all" spc="200" baseline="0">
                <a:solidFill>
                  <a:schemeClr val="accent1"/>
                </a:solidFill>
                <a:latin typeface="+mj-ea"/>
                <a:ea typeface="+mj-ea"/>
              </a:defRPr>
            </a:lvl1pPr>
            <a:lvl2pPr marL="609493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zh-TW" altLang="en-US" smtClean="0"/>
              <a:t>按一下以編輯母片副標題樣式</a:t>
            </a:r>
            <a:endParaRPr lang="zh-TW" altLang="en-US" dirty="0"/>
          </a:p>
        </p:txBody>
      </p:sp>
      <p:sp>
        <p:nvSpPr>
          <p:cNvPr id="22" name="日期預留位置 2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+mj-ea"/>
                <a:ea typeface="+mj-ea"/>
              </a:defRPr>
            </a:lvl1pPr>
          </a:lstStyle>
          <a:p>
            <a:fld id="{9648EAF3-A6E8-4E9A-8D84-778422506FC2}" type="datetime1">
              <a:rPr lang="zh-TW" altLang="en-US" smtClean="0"/>
              <a:pPr/>
              <a:t>2019/4/23</a:t>
            </a:fld>
            <a:endParaRPr lang="zh-TW" altLang="en-US" dirty="0"/>
          </a:p>
        </p:txBody>
      </p:sp>
      <p:sp>
        <p:nvSpPr>
          <p:cNvPr id="23" name="頁尾預留位置 2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+mj-ea"/>
                <a:ea typeface="+mj-ea"/>
              </a:defRPr>
            </a:lvl1pPr>
          </a:lstStyle>
          <a:p>
            <a:endParaRPr lang="zh-TW" altLang="en-US" dirty="0"/>
          </a:p>
        </p:txBody>
      </p:sp>
      <p:sp>
        <p:nvSpPr>
          <p:cNvPr id="24" name="投影片編號預留位置 2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+mj-ea"/>
                <a:ea typeface="+mj-ea"/>
              </a:defRPr>
            </a:lvl1pPr>
          </a:lstStyle>
          <a:p>
            <a:fld id="{C014DD1E-5D91-48A3-AD6D-45FBA980D106}" type="slidenum">
              <a:rPr lang="en-US" altLang="zh-TW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18474885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直排文字預留位置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 baseline="0"/>
            </a:lvl8pPr>
            <a:lvl9pPr algn="l" rtl="0">
              <a:defRPr baseline="0"/>
            </a:lvl9pPr>
          </a:lstStyle>
          <a:p>
            <a:pPr lvl="0" rtl="0"/>
            <a:r>
              <a:rPr lang="zh-TW" altLang="en-US" smtClean="0"/>
              <a:t>按一下以編輯母片文字樣式</a:t>
            </a:r>
          </a:p>
          <a:p>
            <a:pPr lvl="1" rtl="0"/>
            <a:r>
              <a:rPr lang="zh-TW" altLang="en-US" smtClean="0"/>
              <a:t>第二層</a:t>
            </a:r>
          </a:p>
          <a:p>
            <a:pPr lvl="2" rtl="0"/>
            <a:r>
              <a:rPr lang="zh-TW" altLang="en-US" smtClean="0"/>
              <a:t>第三層</a:t>
            </a:r>
          </a:p>
          <a:p>
            <a:pPr lvl="3" rtl="0"/>
            <a:r>
              <a:rPr lang="zh-TW" altLang="en-US" smtClean="0"/>
              <a:t>第四層</a:t>
            </a:r>
          </a:p>
          <a:p>
            <a:pPr lvl="4" rtl="0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4" name="日期預留位置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648EAF3-A6E8-4E9A-8D84-778422506FC2}" type="datetime1">
              <a:rPr lang="zh-TW" altLang="en-US" smtClean="0"/>
              <a:pPr/>
              <a:t>2019/4/23</a:t>
            </a:fld>
            <a:endParaRPr lang="zh-TW" altLang="en-US" dirty="0"/>
          </a:p>
        </p:txBody>
      </p:sp>
      <p:sp>
        <p:nvSpPr>
          <p:cNvPr id="5" name="頁尾預留位置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 dirty="0"/>
          </a:p>
        </p:txBody>
      </p:sp>
      <p:sp>
        <p:nvSpPr>
          <p:cNvPr id="6" name="投影片編號預留位置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 lang="en-US" altLang="zh-TW" smtClean="0"/>
              <a:pPr rtl="0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19966751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836898" y="584200"/>
            <a:ext cx="2742486" cy="5588000"/>
          </a:xfrm>
        </p:spPr>
        <p:txBody>
          <a:bodyPr vert="eaVert" rtlCol="0"/>
          <a:lstStyle/>
          <a:p>
            <a:pPr rtl="0"/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直排文字預留位置 2"/>
          <p:cNvSpPr>
            <a:spLocks noGrp="1"/>
          </p:cNvSpPr>
          <p:nvPr>
            <p:ph type="body" orient="vert" idx="1"/>
          </p:nvPr>
        </p:nvSpPr>
        <p:spPr>
          <a:xfrm>
            <a:off x="1218882" y="584200"/>
            <a:ext cx="7414869" cy="5588000"/>
          </a:xfrm>
        </p:spPr>
        <p:txBody>
          <a:bodyPr vert="eaVert"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  <a:lvl9pPr algn="l" rtl="0">
              <a:defRPr/>
            </a:lvl9pPr>
          </a:lstStyle>
          <a:p>
            <a:pPr lvl="0" rtl="0"/>
            <a:r>
              <a:rPr lang="zh-TW" altLang="en-US" smtClean="0"/>
              <a:t>按一下以編輯母片文字樣式</a:t>
            </a:r>
          </a:p>
          <a:p>
            <a:pPr lvl="1" rtl="0"/>
            <a:r>
              <a:rPr lang="zh-TW" altLang="en-US" smtClean="0"/>
              <a:t>第二層</a:t>
            </a:r>
          </a:p>
          <a:p>
            <a:pPr lvl="2" rtl="0"/>
            <a:r>
              <a:rPr lang="zh-TW" altLang="en-US" smtClean="0"/>
              <a:t>第三層</a:t>
            </a:r>
          </a:p>
          <a:p>
            <a:pPr lvl="3" rtl="0"/>
            <a:r>
              <a:rPr lang="zh-TW" altLang="en-US" smtClean="0"/>
              <a:t>第四層</a:t>
            </a:r>
          </a:p>
          <a:p>
            <a:pPr lvl="4" rtl="0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4" name="日期預留位置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648EAF3-A6E8-4E9A-8D84-778422506FC2}" type="datetime1">
              <a:rPr lang="zh-TW" altLang="en-US" smtClean="0"/>
              <a:pPr/>
              <a:t>2019/4/23</a:t>
            </a:fld>
            <a:endParaRPr lang="zh-TW" altLang="en-US" dirty="0"/>
          </a:p>
        </p:txBody>
      </p:sp>
      <p:sp>
        <p:nvSpPr>
          <p:cNvPr id="5" name="頁尾預留位置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 dirty="0"/>
          </a:p>
        </p:txBody>
      </p:sp>
      <p:sp>
        <p:nvSpPr>
          <p:cNvPr id="6" name="投影片編號預留位置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 lang="en-US" altLang="zh-TW" smtClean="0"/>
              <a:pPr rtl="0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5958864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預留位置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  <a:lvl9pPr algn="l" rtl="0">
              <a:defRPr/>
            </a:lvl9pPr>
          </a:lstStyle>
          <a:p>
            <a:pPr lvl="0" rtl="0"/>
            <a:r>
              <a:rPr lang="zh-TW" altLang="en-US" smtClean="0"/>
              <a:t>按一下以編輯母片文字樣式</a:t>
            </a:r>
          </a:p>
          <a:p>
            <a:pPr lvl="1" rtl="0"/>
            <a:r>
              <a:rPr lang="zh-TW" altLang="en-US" smtClean="0"/>
              <a:t>第二層</a:t>
            </a:r>
          </a:p>
          <a:p>
            <a:pPr lvl="2" rtl="0"/>
            <a:r>
              <a:rPr lang="zh-TW" altLang="en-US" smtClean="0"/>
              <a:t>第三層</a:t>
            </a:r>
          </a:p>
          <a:p>
            <a:pPr lvl="3" rtl="0"/>
            <a:r>
              <a:rPr lang="zh-TW" altLang="en-US" smtClean="0"/>
              <a:t>第四層</a:t>
            </a:r>
          </a:p>
          <a:p>
            <a:pPr lvl="4" rtl="0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4" name="日期預留位置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648EAF3-A6E8-4E9A-8D84-778422506FC2}" type="datetime1">
              <a:rPr lang="zh-TW" altLang="en-US" smtClean="0"/>
              <a:pPr/>
              <a:t>2019/4/23</a:t>
            </a:fld>
            <a:endParaRPr lang="zh-TW" altLang="en-US" dirty="0"/>
          </a:p>
        </p:txBody>
      </p:sp>
      <p:sp>
        <p:nvSpPr>
          <p:cNvPr id="5" name="頁尾預留位置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 dirty="0"/>
          </a:p>
        </p:txBody>
      </p:sp>
      <p:sp>
        <p:nvSpPr>
          <p:cNvPr id="6" name="投影片編號預留位置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 lang="en-US" altLang="zh-TW" smtClean="0"/>
              <a:pPr rtl="0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14067690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對角線"/>
          <p:cNvGrpSpPr/>
          <p:nvPr/>
        </p:nvGrpSpPr>
        <p:grpSpPr>
          <a:xfrm>
            <a:off x="7516443" y="4145281"/>
            <a:ext cx="4686117" cy="2731407"/>
            <a:chOff x="5638800" y="3108960"/>
            <a:chExt cx="3515503" cy="2048555"/>
          </a:xfrm>
        </p:grpSpPr>
        <p:cxnSp>
          <p:nvCxnSpPr>
            <p:cNvPr id="12" name="直線接點​​ 11"/>
            <p:cNvCxnSpPr/>
            <p:nvPr/>
          </p:nvCxnSpPr>
          <p:spPr>
            <a:xfrm flipV="1">
              <a:off x="5638800" y="3108960"/>
              <a:ext cx="3515503" cy="2037116"/>
            </a:xfrm>
            <a:prstGeom prst="line">
              <a:avLst/>
            </a:prstGeom>
            <a:noFill/>
            <a:ln w="38100">
              <a:gradFill>
                <a:gsLst>
                  <a:gs pos="50000">
                    <a:schemeClr val="accent1">
                      <a:lumMod val="75000"/>
                    </a:schemeClr>
                  </a:gs>
                  <a:gs pos="0">
                    <a:schemeClr val="accent1"/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3" name="直線接點​​ 12"/>
            <p:cNvCxnSpPr/>
            <p:nvPr/>
          </p:nvCxnSpPr>
          <p:spPr>
            <a:xfrm flipV="1">
              <a:off x="6004643" y="3333750"/>
              <a:ext cx="3149660" cy="1823765"/>
            </a:xfrm>
            <a:prstGeom prst="line">
              <a:avLst/>
            </a:prstGeom>
            <a:noFill/>
            <a:ln w="28575">
              <a:gradFill>
                <a:gsLst>
                  <a:gs pos="0">
                    <a:schemeClr val="accent1">
                      <a:lumMod val="75000"/>
                    </a:schemeClr>
                  </a:gs>
                  <a:gs pos="5000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4" name="直線接點​ 13"/>
            <p:cNvCxnSpPr/>
            <p:nvPr/>
          </p:nvCxnSpPr>
          <p:spPr>
            <a:xfrm flipV="1">
              <a:off x="6388342" y="3549891"/>
              <a:ext cx="2765961" cy="1600149"/>
            </a:xfrm>
            <a:prstGeom prst="line">
              <a:avLst/>
            </a:prstGeom>
            <a:noFill/>
            <a:ln w="25400">
              <a:gradFill>
                <a:gsLst>
                  <a:gs pos="0">
                    <a:schemeClr val="accent1">
                      <a:lumMod val="5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25177" y="2209801"/>
            <a:ext cx="8938472" cy="2764335"/>
          </a:xfrm>
        </p:spPr>
        <p:txBody>
          <a:bodyPr rtlCol="0" anchor="b">
            <a:normAutofit/>
          </a:bodyPr>
          <a:lstStyle>
            <a:lvl1pPr algn="l" rtl="0">
              <a:defRPr sz="5400" b="0" cap="none" baseline="0"/>
            </a:lvl1pPr>
          </a:lstStyle>
          <a:p>
            <a:pPr rtl="0"/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文字預留位置 2"/>
          <p:cNvSpPr>
            <a:spLocks noGrp="1"/>
          </p:cNvSpPr>
          <p:nvPr>
            <p:ph type="body" idx="1"/>
          </p:nvPr>
        </p:nvSpPr>
        <p:spPr>
          <a:xfrm>
            <a:off x="1625176" y="4951266"/>
            <a:ext cx="7069519" cy="1220933"/>
          </a:xfrm>
        </p:spPr>
        <p:txBody>
          <a:bodyPr rtlCol="0" anchor="t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800" cap="all" spc="200" baseline="0">
                <a:solidFill>
                  <a:schemeClr val="accent1"/>
                </a:solidFill>
              </a:defRPr>
            </a:lvl1pPr>
            <a:lvl2pPr marL="609493" indent="0" algn="l" rtl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l" rtl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預留位置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marL="0" marR="0" indent="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fld id="{9648EAF3-A6E8-4E9A-8D84-778422506FC2}" type="datetime1">
              <a:rPr lang="zh-TW" altLang="en-US" smtClean="0"/>
              <a:pPr/>
              <a:t>2019/4/23</a:t>
            </a:fld>
            <a:endParaRPr lang="zh-TW" altLang="en-US" dirty="0"/>
          </a:p>
        </p:txBody>
      </p:sp>
      <p:sp>
        <p:nvSpPr>
          <p:cNvPr id="5" name="頁尾預留位置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 dirty="0"/>
          </a:p>
        </p:txBody>
      </p:sp>
      <p:sp>
        <p:nvSpPr>
          <p:cNvPr id="6" name="投影片編號預留位置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 lang="en-US" altLang="zh-TW" smtClean="0"/>
              <a:pPr rtl="0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36163306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+mj-ea"/>
                <a:ea typeface="+mj-ea"/>
              </a:defRPr>
            </a:lvl1pPr>
          </a:lstStyle>
          <a:p>
            <a:pPr rtl="0"/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預留位置 2"/>
          <p:cNvSpPr>
            <a:spLocks noGrp="1"/>
          </p:cNvSpPr>
          <p:nvPr>
            <p:ph sz="half" idx="1"/>
          </p:nvPr>
        </p:nvSpPr>
        <p:spPr>
          <a:xfrm>
            <a:off x="1218883" y="1706880"/>
            <a:ext cx="5078677" cy="4465320"/>
          </a:xfrm>
        </p:spPr>
        <p:txBody>
          <a:bodyPr rtlCol="0">
            <a:normAutofit/>
          </a:bodyPr>
          <a:lstStyle>
            <a:lvl1pPr algn="l" rtl="0">
              <a:defRPr sz="2800">
                <a:latin typeface="+mj-ea"/>
                <a:ea typeface="+mj-ea"/>
              </a:defRPr>
            </a:lvl1pPr>
            <a:lvl2pPr algn="l" rtl="0">
              <a:defRPr sz="2400">
                <a:latin typeface="+mj-ea"/>
                <a:ea typeface="+mj-ea"/>
              </a:defRPr>
            </a:lvl2pPr>
            <a:lvl3pPr algn="l" rtl="0">
              <a:defRPr sz="2000">
                <a:latin typeface="+mj-ea"/>
                <a:ea typeface="+mj-ea"/>
              </a:defRPr>
            </a:lvl3pPr>
            <a:lvl4pPr algn="l" rtl="0">
              <a:defRPr sz="2000">
                <a:latin typeface="+mj-ea"/>
                <a:ea typeface="+mj-ea"/>
              </a:defRPr>
            </a:lvl4pPr>
            <a:lvl5pPr algn="l" rtl="0">
              <a:defRPr sz="2000">
                <a:latin typeface="+mj-ea"/>
                <a:ea typeface="+mj-ea"/>
              </a:defRPr>
            </a:lvl5pPr>
            <a:lvl6pPr algn="l" rtl="0">
              <a:defRPr sz="2000"/>
            </a:lvl6pPr>
            <a:lvl7pPr algn="l" rtl="0">
              <a:defRPr sz="2000"/>
            </a:lvl7pPr>
            <a:lvl8pPr algn="l" rtl="0">
              <a:defRPr sz="2000" baseline="0"/>
            </a:lvl8pPr>
            <a:lvl9pPr algn="l" rtl="0">
              <a:defRPr sz="2000" baseline="0"/>
            </a:lvl9pPr>
          </a:lstStyle>
          <a:p>
            <a:pPr lvl="0" rtl="0"/>
            <a:r>
              <a:rPr lang="zh-TW" altLang="en-US" smtClean="0"/>
              <a:t>按一下以編輯母片文字樣式</a:t>
            </a:r>
          </a:p>
          <a:p>
            <a:pPr lvl="1" rtl="0"/>
            <a:r>
              <a:rPr lang="zh-TW" altLang="en-US" smtClean="0"/>
              <a:t>第二層</a:t>
            </a:r>
          </a:p>
          <a:p>
            <a:pPr lvl="2" rtl="0"/>
            <a:r>
              <a:rPr lang="zh-TW" altLang="en-US" smtClean="0"/>
              <a:t>第三層</a:t>
            </a:r>
          </a:p>
          <a:p>
            <a:pPr lvl="3" rtl="0"/>
            <a:r>
              <a:rPr lang="zh-TW" altLang="en-US" smtClean="0"/>
              <a:t>第四層</a:t>
            </a:r>
          </a:p>
          <a:p>
            <a:pPr lvl="4" rtl="0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4" name="內容預留位置 3"/>
          <p:cNvSpPr>
            <a:spLocks noGrp="1"/>
          </p:cNvSpPr>
          <p:nvPr>
            <p:ph sz="half" idx="2"/>
          </p:nvPr>
        </p:nvSpPr>
        <p:spPr>
          <a:xfrm>
            <a:off x="6500707" y="1706880"/>
            <a:ext cx="5078677" cy="4465320"/>
          </a:xfrm>
        </p:spPr>
        <p:txBody>
          <a:bodyPr rtlCol="0">
            <a:normAutofit/>
          </a:bodyPr>
          <a:lstStyle>
            <a:lvl1pPr algn="l" rtl="0">
              <a:defRPr sz="2800">
                <a:latin typeface="+mj-ea"/>
                <a:ea typeface="+mj-ea"/>
              </a:defRPr>
            </a:lvl1pPr>
            <a:lvl2pPr algn="l" rtl="0">
              <a:defRPr sz="2400">
                <a:latin typeface="+mj-ea"/>
                <a:ea typeface="+mj-ea"/>
              </a:defRPr>
            </a:lvl2pPr>
            <a:lvl3pPr algn="l" rtl="0">
              <a:defRPr sz="2000">
                <a:latin typeface="+mj-ea"/>
                <a:ea typeface="+mj-ea"/>
              </a:defRPr>
            </a:lvl3pPr>
            <a:lvl4pPr algn="l" rtl="0">
              <a:defRPr sz="2000">
                <a:latin typeface="+mj-ea"/>
                <a:ea typeface="+mj-ea"/>
              </a:defRPr>
            </a:lvl4pPr>
            <a:lvl5pPr algn="l" rtl="0">
              <a:defRPr sz="2000">
                <a:latin typeface="+mj-ea"/>
                <a:ea typeface="+mj-ea"/>
              </a:defRPr>
            </a:lvl5pPr>
            <a:lvl6pPr algn="l" rtl="0">
              <a:defRPr sz="2000"/>
            </a:lvl6pPr>
            <a:lvl7pPr algn="l" rtl="0">
              <a:defRPr sz="2000"/>
            </a:lvl7pPr>
            <a:lvl8pPr algn="l" rtl="0">
              <a:defRPr sz="2000"/>
            </a:lvl8pPr>
            <a:lvl9pPr algn="l" rtl="0">
              <a:defRPr sz="2000"/>
            </a:lvl9pPr>
          </a:lstStyle>
          <a:p>
            <a:pPr lvl="0" rtl="0"/>
            <a:r>
              <a:rPr lang="zh-TW" altLang="en-US" smtClean="0"/>
              <a:t>按一下以編輯母片文字樣式</a:t>
            </a:r>
          </a:p>
          <a:p>
            <a:pPr lvl="1" rtl="0"/>
            <a:r>
              <a:rPr lang="zh-TW" altLang="en-US" smtClean="0"/>
              <a:t>第二層</a:t>
            </a:r>
          </a:p>
          <a:p>
            <a:pPr lvl="2" rtl="0"/>
            <a:r>
              <a:rPr lang="zh-TW" altLang="en-US" smtClean="0"/>
              <a:t>第三層</a:t>
            </a:r>
          </a:p>
          <a:p>
            <a:pPr lvl="3" rtl="0"/>
            <a:r>
              <a:rPr lang="zh-TW" altLang="en-US" smtClean="0"/>
              <a:t>第四層</a:t>
            </a:r>
          </a:p>
          <a:p>
            <a:pPr lvl="4" rtl="0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5" name="日期預留位置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+mj-ea"/>
                <a:ea typeface="+mj-ea"/>
              </a:defRPr>
            </a:lvl1pPr>
          </a:lstStyle>
          <a:p>
            <a:fld id="{9648EAF3-A6E8-4E9A-8D84-778422506FC2}" type="datetime1">
              <a:rPr lang="zh-TW" altLang="en-US" smtClean="0"/>
              <a:pPr/>
              <a:t>2019/4/23</a:t>
            </a:fld>
            <a:endParaRPr lang="zh-TW" altLang="en-US" dirty="0"/>
          </a:p>
        </p:txBody>
      </p:sp>
      <p:sp>
        <p:nvSpPr>
          <p:cNvPr id="6" name="頁尾預留位置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+mj-ea"/>
                <a:ea typeface="+mj-ea"/>
              </a:defRPr>
            </a:lvl1pPr>
          </a:lstStyle>
          <a:p>
            <a:endParaRPr lang="zh-TW" altLang="en-US" dirty="0"/>
          </a:p>
        </p:txBody>
      </p:sp>
      <p:sp>
        <p:nvSpPr>
          <p:cNvPr id="7" name="投影片編號預留位置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+mj-ea"/>
                <a:ea typeface="+mj-ea"/>
              </a:defRPr>
            </a:lvl1pPr>
          </a:lstStyle>
          <a:p>
            <a:fld id="{C014DD1E-5D91-48A3-AD6D-45FBA980D106}" type="slidenum">
              <a:rPr lang="en-US" altLang="zh-TW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35576477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rtl="0"/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文字預留位置 2"/>
          <p:cNvSpPr>
            <a:spLocks noGrp="1"/>
          </p:cNvSpPr>
          <p:nvPr>
            <p:ph type="body" idx="1"/>
          </p:nvPr>
        </p:nvSpPr>
        <p:spPr>
          <a:xfrm>
            <a:off x="1218883" y="1701800"/>
            <a:ext cx="5082740" cy="914400"/>
          </a:xfrm>
        </p:spPr>
        <p:txBody>
          <a:bodyPr rtlCol="0" anchor="b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800" b="0" cap="all" spc="200" baseline="0">
                <a:solidFill>
                  <a:schemeClr val="accent1"/>
                </a:solidFill>
              </a:defRPr>
            </a:lvl1pPr>
            <a:lvl2pPr marL="609493" indent="0" algn="l" rtl="0">
              <a:buNone/>
              <a:defRPr sz="2700" b="1"/>
            </a:lvl2pPr>
            <a:lvl3pPr marL="1218987" indent="0" algn="l" rtl="0">
              <a:buNone/>
              <a:defRPr sz="2400" b="1"/>
            </a:lvl3pPr>
            <a:lvl4pPr marL="1828480" indent="0" algn="l" rtl="0">
              <a:buNone/>
              <a:defRPr sz="2100" b="1"/>
            </a:lvl4pPr>
            <a:lvl5pPr marL="2437973" indent="0" algn="l" rtl="0">
              <a:buNone/>
              <a:defRPr sz="2100" b="1"/>
            </a:lvl5pPr>
            <a:lvl6pPr marL="3047467" indent="0" algn="l" rtl="0">
              <a:buNone/>
              <a:defRPr sz="2100" b="1"/>
            </a:lvl6pPr>
            <a:lvl7pPr marL="3656960" indent="0" algn="l" rtl="0">
              <a:buNone/>
              <a:defRPr sz="2100" b="1"/>
            </a:lvl7pPr>
            <a:lvl8pPr marL="4266453" indent="0" algn="l" rtl="0">
              <a:buNone/>
              <a:defRPr sz="2100" b="1"/>
            </a:lvl8pPr>
            <a:lvl9pPr marL="4875947" indent="0" algn="l" rtl="0">
              <a:buNone/>
              <a:defRPr sz="2100" b="1"/>
            </a:lvl9pPr>
          </a:lstStyle>
          <a:p>
            <a:pPr lvl="0" rt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預留位置 3"/>
          <p:cNvSpPr>
            <a:spLocks noGrp="1"/>
          </p:cNvSpPr>
          <p:nvPr>
            <p:ph sz="half" idx="2"/>
          </p:nvPr>
        </p:nvSpPr>
        <p:spPr>
          <a:xfrm>
            <a:off x="1218883" y="2717800"/>
            <a:ext cx="5078677" cy="3454400"/>
          </a:xfrm>
        </p:spPr>
        <p:txBody>
          <a:bodyPr rtlCol="0">
            <a:noAutofit/>
          </a:bodyPr>
          <a:lstStyle>
            <a:lvl1pPr algn="l" rtl="0">
              <a:defRPr sz="2800"/>
            </a:lvl1pPr>
            <a:lvl2pPr algn="l" rtl="0">
              <a:defRPr sz="2400"/>
            </a:lvl2pPr>
            <a:lvl3pPr algn="l" rtl="0">
              <a:defRPr sz="2000"/>
            </a:lvl3pPr>
            <a:lvl4pPr algn="l" rtl="0">
              <a:defRPr sz="2000"/>
            </a:lvl4pPr>
            <a:lvl5pPr algn="l" rtl="0">
              <a:defRPr sz="2000"/>
            </a:lvl5pPr>
            <a:lvl6pPr algn="l" rtl="0">
              <a:defRPr sz="2000"/>
            </a:lvl6pPr>
            <a:lvl7pPr algn="l" rtl="0">
              <a:defRPr sz="2000" baseline="0"/>
            </a:lvl7pPr>
            <a:lvl8pPr algn="l" rtl="0">
              <a:defRPr sz="2000" baseline="0"/>
            </a:lvl8pPr>
            <a:lvl9pPr algn="l" rtl="0">
              <a:defRPr sz="2000" baseline="0"/>
            </a:lvl9pPr>
          </a:lstStyle>
          <a:p>
            <a:pPr lvl="0" rtl="0"/>
            <a:r>
              <a:rPr lang="zh-TW" altLang="en-US" smtClean="0"/>
              <a:t>按一下以編輯母片文字樣式</a:t>
            </a:r>
          </a:p>
          <a:p>
            <a:pPr lvl="1" rtl="0"/>
            <a:r>
              <a:rPr lang="zh-TW" altLang="en-US" smtClean="0"/>
              <a:t>第二層</a:t>
            </a:r>
          </a:p>
          <a:p>
            <a:pPr lvl="2" rtl="0"/>
            <a:r>
              <a:rPr lang="zh-TW" altLang="en-US" smtClean="0"/>
              <a:t>第三層</a:t>
            </a:r>
          </a:p>
          <a:p>
            <a:pPr lvl="3" rtl="0"/>
            <a:r>
              <a:rPr lang="zh-TW" altLang="en-US" smtClean="0"/>
              <a:t>第四層</a:t>
            </a:r>
          </a:p>
          <a:p>
            <a:pPr lvl="4" rtl="0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5" name="文字預留位置 4"/>
          <p:cNvSpPr>
            <a:spLocks noGrp="1"/>
          </p:cNvSpPr>
          <p:nvPr>
            <p:ph type="body" sz="quarter" idx="3"/>
          </p:nvPr>
        </p:nvSpPr>
        <p:spPr>
          <a:xfrm>
            <a:off x="6496644" y="1701800"/>
            <a:ext cx="5082740" cy="914400"/>
          </a:xfrm>
        </p:spPr>
        <p:txBody>
          <a:bodyPr rtlCol="0" anchor="b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800" b="0" cap="all" spc="200" baseline="0">
                <a:solidFill>
                  <a:schemeClr val="accent1"/>
                </a:solidFill>
              </a:defRPr>
            </a:lvl1pPr>
            <a:lvl2pPr marL="609493" indent="0" algn="l" rtl="0">
              <a:buNone/>
              <a:defRPr sz="2700" b="1"/>
            </a:lvl2pPr>
            <a:lvl3pPr marL="1218987" indent="0" algn="l" rtl="0">
              <a:buNone/>
              <a:defRPr sz="2400" b="1"/>
            </a:lvl3pPr>
            <a:lvl4pPr marL="1828480" indent="0" algn="l" rtl="0">
              <a:buNone/>
              <a:defRPr sz="2100" b="1"/>
            </a:lvl4pPr>
            <a:lvl5pPr marL="2437973" indent="0" algn="l" rtl="0">
              <a:buNone/>
              <a:defRPr sz="2100" b="1"/>
            </a:lvl5pPr>
            <a:lvl6pPr marL="3047467" indent="0" algn="l" rtl="0">
              <a:buNone/>
              <a:defRPr sz="2100" b="1"/>
            </a:lvl6pPr>
            <a:lvl7pPr marL="3656960" indent="0" algn="l" rtl="0">
              <a:buNone/>
              <a:defRPr sz="2100" b="1"/>
            </a:lvl7pPr>
            <a:lvl8pPr marL="4266453" indent="0" algn="l" rtl="0">
              <a:buNone/>
              <a:defRPr sz="2100" b="1"/>
            </a:lvl8pPr>
            <a:lvl9pPr marL="4875947" indent="0" algn="l" rtl="0">
              <a:buNone/>
              <a:defRPr sz="2100" b="1"/>
            </a:lvl9pPr>
          </a:lstStyle>
          <a:p>
            <a:pPr lvl="0" rt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預留位置 5"/>
          <p:cNvSpPr>
            <a:spLocks noGrp="1"/>
          </p:cNvSpPr>
          <p:nvPr>
            <p:ph sz="quarter" idx="4"/>
          </p:nvPr>
        </p:nvSpPr>
        <p:spPr>
          <a:xfrm>
            <a:off x="6500707" y="2717800"/>
            <a:ext cx="5078677" cy="3454400"/>
          </a:xfrm>
        </p:spPr>
        <p:txBody>
          <a:bodyPr rtlCol="0">
            <a:noAutofit/>
          </a:bodyPr>
          <a:lstStyle>
            <a:lvl1pPr algn="l" rtl="0">
              <a:defRPr sz="2800"/>
            </a:lvl1pPr>
            <a:lvl2pPr algn="l" rtl="0">
              <a:defRPr sz="2400"/>
            </a:lvl2pPr>
            <a:lvl3pPr algn="l" rtl="0">
              <a:defRPr sz="2000"/>
            </a:lvl3pPr>
            <a:lvl4pPr algn="l" rtl="0">
              <a:defRPr sz="2000"/>
            </a:lvl4pPr>
            <a:lvl5pPr algn="l" rtl="0">
              <a:defRPr sz="2000"/>
            </a:lvl5pPr>
            <a:lvl6pPr algn="l" rtl="0">
              <a:defRPr sz="2000" baseline="0"/>
            </a:lvl6pPr>
            <a:lvl7pPr algn="l" rtl="0">
              <a:defRPr sz="2000" baseline="0"/>
            </a:lvl7pPr>
            <a:lvl8pPr algn="l" rtl="0">
              <a:defRPr sz="2000" baseline="0"/>
            </a:lvl8pPr>
            <a:lvl9pPr algn="l" rtl="0">
              <a:defRPr sz="2000" baseline="0"/>
            </a:lvl9pPr>
          </a:lstStyle>
          <a:p>
            <a:pPr lvl="0" rtl="0"/>
            <a:r>
              <a:rPr lang="zh-TW" altLang="en-US" smtClean="0"/>
              <a:t>按一下以編輯母片文字樣式</a:t>
            </a:r>
          </a:p>
          <a:p>
            <a:pPr lvl="1" rtl="0"/>
            <a:r>
              <a:rPr lang="zh-TW" altLang="en-US" smtClean="0"/>
              <a:t>第二層</a:t>
            </a:r>
          </a:p>
          <a:p>
            <a:pPr lvl="2" rtl="0"/>
            <a:r>
              <a:rPr lang="zh-TW" altLang="en-US" smtClean="0"/>
              <a:t>第三層</a:t>
            </a:r>
          </a:p>
          <a:p>
            <a:pPr lvl="3" rtl="0"/>
            <a:r>
              <a:rPr lang="zh-TW" altLang="en-US" smtClean="0"/>
              <a:t>第四層</a:t>
            </a:r>
          </a:p>
          <a:p>
            <a:pPr lvl="4" rtl="0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7" name="日期預留位置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648EAF3-A6E8-4E9A-8D84-778422506FC2}" type="datetime1">
              <a:rPr lang="zh-TW" altLang="en-US" smtClean="0"/>
              <a:pPr/>
              <a:t>2019/4/23</a:t>
            </a:fld>
            <a:endParaRPr lang="zh-TW" altLang="en-US" dirty="0"/>
          </a:p>
        </p:txBody>
      </p:sp>
      <p:sp>
        <p:nvSpPr>
          <p:cNvPr id="8" name="頁尾預留位置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 dirty="0"/>
          </a:p>
        </p:txBody>
      </p:sp>
      <p:sp>
        <p:nvSpPr>
          <p:cNvPr id="9" name="投影片編號預留位置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 lang="en-US" altLang="zh-TW" smtClean="0"/>
              <a:pPr rtl="0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5953819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日期預留位置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648EAF3-A6E8-4E9A-8D84-778422506FC2}" type="datetime1">
              <a:rPr lang="zh-TW" altLang="en-US" smtClean="0"/>
              <a:pPr/>
              <a:t>2019/4/23</a:t>
            </a:fld>
            <a:endParaRPr lang="zh-TW" altLang="en-US" dirty="0"/>
          </a:p>
        </p:txBody>
      </p:sp>
      <p:sp>
        <p:nvSpPr>
          <p:cNvPr id="4" name="頁尾預留位置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 dirty="0"/>
          </a:p>
        </p:txBody>
      </p:sp>
      <p:sp>
        <p:nvSpPr>
          <p:cNvPr id="5" name="投影片編號預留位置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 lang="en-US" altLang="zh-TW" smtClean="0"/>
              <a:pPr rtl="0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15152291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預留位置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648EAF3-A6E8-4E9A-8D84-778422506FC2}" type="datetime1">
              <a:rPr lang="zh-TW" altLang="en-US" smtClean="0"/>
              <a:pPr/>
              <a:t>2019/4/23</a:t>
            </a:fld>
            <a:endParaRPr lang="zh-TW" altLang="en-US" dirty="0"/>
          </a:p>
        </p:txBody>
      </p:sp>
      <p:sp>
        <p:nvSpPr>
          <p:cNvPr id="3" name="頁尾預留位置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 dirty="0"/>
          </a:p>
        </p:txBody>
      </p:sp>
      <p:sp>
        <p:nvSpPr>
          <p:cNvPr id="4" name="投影片編號預留位置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 lang="en-US" altLang="zh-TW" smtClean="0"/>
              <a:pPr rtl="0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21724785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8882" y="1701800"/>
            <a:ext cx="4062942" cy="2438400"/>
          </a:xfrm>
        </p:spPr>
        <p:txBody>
          <a:bodyPr rtlCol="0" anchor="b">
            <a:normAutofit/>
          </a:bodyPr>
          <a:lstStyle>
            <a:lvl1pPr algn="l" rtl="0">
              <a:defRPr sz="2800" b="0" cap="all" spc="200" baseline="0">
                <a:solidFill>
                  <a:schemeClr val="accent1"/>
                </a:solidFill>
              </a:defRPr>
            </a:lvl1pPr>
          </a:lstStyle>
          <a:p>
            <a:pPr rtl="0"/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4" name="文字預留位置 3"/>
          <p:cNvSpPr>
            <a:spLocks noGrp="1"/>
          </p:cNvSpPr>
          <p:nvPr>
            <p:ph type="body" sz="half" idx="2"/>
          </p:nvPr>
        </p:nvSpPr>
        <p:spPr>
          <a:xfrm>
            <a:off x="1218882" y="4241800"/>
            <a:ext cx="4062942" cy="1930400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2000"/>
            </a:lvl1pPr>
            <a:lvl2pPr marL="609493" indent="0" algn="l" rtl="0">
              <a:buNone/>
              <a:defRPr sz="1600"/>
            </a:lvl2pPr>
            <a:lvl3pPr marL="1218987" indent="0" algn="l" rtl="0">
              <a:buNone/>
              <a:defRPr sz="1300"/>
            </a:lvl3pPr>
            <a:lvl4pPr marL="1828480" indent="0" algn="l" rtl="0">
              <a:buNone/>
              <a:defRPr sz="1200"/>
            </a:lvl4pPr>
            <a:lvl5pPr marL="2437973" indent="0" algn="l" rtl="0">
              <a:buNone/>
              <a:defRPr sz="1200"/>
            </a:lvl5pPr>
            <a:lvl6pPr marL="3047467" indent="0" algn="l" rtl="0">
              <a:buNone/>
              <a:defRPr sz="1200"/>
            </a:lvl6pPr>
            <a:lvl7pPr marL="3656960" indent="0" algn="l" rtl="0">
              <a:buNone/>
              <a:defRPr sz="1200"/>
            </a:lvl7pPr>
            <a:lvl8pPr marL="4266453" indent="0" algn="l" rtl="0">
              <a:buNone/>
              <a:defRPr sz="1200"/>
            </a:lvl8pPr>
            <a:lvl9pPr marL="4875947" indent="0" algn="l" rtl="0">
              <a:buNone/>
              <a:defRPr sz="1200"/>
            </a:lvl9pPr>
          </a:lstStyle>
          <a:p>
            <a:pPr lvl="0" rt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內容預留位置 2"/>
          <p:cNvSpPr>
            <a:spLocks noGrp="1"/>
          </p:cNvSpPr>
          <p:nvPr>
            <p:ph idx="1"/>
          </p:nvPr>
        </p:nvSpPr>
        <p:spPr>
          <a:xfrm>
            <a:off x="5484971" y="584200"/>
            <a:ext cx="6094413" cy="5588000"/>
          </a:xfrm>
        </p:spPr>
        <p:txBody>
          <a:bodyPr rtlCol="0">
            <a:normAutofit/>
          </a:bodyPr>
          <a:lstStyle>
            <a:lvl1pPr algn="l" rtl="0">
              <a:defRPr sz="2800"/>
            </a:lvl1pPr>
            <a:lvl2pPr algn="l" rtl="0">
              <a:defRPr sz="2400"/>
            </a:lvl2pPr>
            <a:lvl3pPr algn="l" rtl="0">
              <a:defRPr sz="2000"/>
            </a:lvl3pPr>
            <a:lvl4pPr algn="l" rtl="0">
              <a:defRPr sz="2000"/>
            </a:lvl4pPr>
            <a:lvl5pPr algn="l" rtl="0">
              <a:defRPr sz="2000"/>
            </a:lvl5pPr>
            <a:lvl6pPr algn="l" rtl="0">
              <a:defRPr sz="2000"/>
            </a:lvl6pPr>
            <a:lvl7pPr algn="l" rtl="0">
              <a:defRPr sz="2000"/>
            </a:lvl7pPr>
            <a:lvl8pPr algn="l" rtl="0">
              <a:defRPr sz="2000" baseline="0"/>
            </a:lvl8pPr>
            <a:lvl9pPr algn="l" rtl="0">
              <a:defRPr sz="2000" baseline="0"/>
            </a:lvl9pPr>
          </a:lstStyle>
          <a:p>
            <a:pPr lvl="0" rtl="0"/>
            <a:r>
              <a:rPr lang="zh-TW" altLang="en-US" smtClean="0"/>
              <a:t>按一下以編輯母片文字樣式</a:t>
            </a:r>
          </a:p>
          <a:p>
            <a:pPr lvl="1" rtl="0"/>
            <a:r>
              <a:rPr lang="zh-TW" altLang="en-US" smtClean="0"/>
              <a:t>第二層</a:t>
            </a:r>
          </a:p>
          <a:p>
            <a:pPr lvl="2" rtl="0"/>
            <a:r>
              <a:rPr lang="zh-TW" altLang="en-US" smtClean="0"/>
              <a:t>第三層</a:t>
            </a:r>
          </a:p>
          <a:p>
            <a:pPr lvl="3" rtl="0"/>
            <a:r>
              <a:rPr lang="zh-TW" altLang="en-US" smtClean="0"/>
              <a:t>第四層</a:t>
            </a:r>
          </a:p>
          <a:p>
            <a:pPr lvl="4" rtl="0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5" name="日期預留位置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648EAF3-A6E8-4E9A-8D84-778422506FC2}" type="datetime1">
              <a:rPr lang="zh-TW" altLang="en-US" smtClean="0"/>
              <a:pPr/>
              <a:t>2019/4/23</a:t>
            </a:fld>
            <a:endParaRPr lang="zh-TW" altLang="en-US" dirty="0"/>
          </a:p>
        </p:txBody>
      </p:sp>
      <p:sp>
        <p:nvSpPr>
          <p:cNvPr id="6" name="頁尾預留位置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 dirty="0"/>
          </a:p>
        </p:txBody>
      </p:sp>
      <p:sp>
        <p:nvSpPr>
          <p:cNvPr id="7" name="投影片編號預留位置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 lang="en-US" altLang="zh-TW" smtClean="0"/>
              <a:pPr rtl="0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16181393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8882" y="1701800"/>
            <a:ext cx="4062942" cy="2438400"/>
          </a:xfrm>
        </p:spPr>
        <p:txBody>
          <a:bodyPr rtlCol="0" anchor="b">
            <a:normAutofit/>
          </a:bodyPr>
          <a:lstStyle>
            <a:lvl1pPr algn="l" rtl="0">
              <a:defRPr sz="2800" b="0" cap="all" spc="200" baseline="0">
                <a:solidFill>
                  <a:schemeClr val="accent1"/>
                </a:solidFill>
              </a:defRPr>
            </a:lvl1pPr>
          </a:lstStyle>
          <a:p>
            <a:pPr rtl="0"/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4" name="文字預留位置 3"/>
          <p:cNvSpPr>
            <a:spLocks noGrp="1"/>
          </p:cNvSpPr>
          <p:nvPr>
            <p:ph type="body" sz="half" idx="2"/>
          </p:nvPr>
        </p:nvSpPr>
        <p:spPr>
          <a:xfrm>
            <a:off x="1218882" y="4241800"/>
            <a:ext cx="4062942" cy="1930400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2000"/>
            </a:lvl1pPr>
            <a:lvl2pPr marL="609493" indent="0" algn="l" rtl="0">
              <a:buNone/>
              <a:defRPr sz="1600"/>
            </a:lvl2pPr>
            <a:lvl3pPr marL="1218987" indent="0" algn="l" rtl="0">
              <a:buNone/>
              <a:defRPr sz="1300"/>
            </a:lvl3pPr>
            <a:lvl4pPr marL="1828480" indent="0" algn="l" rtl="0">
              <a:buNone/>
              <a:defRPr sz="1200"/>
            </a:lvl4pPr>
            <a:lvl5pPr marL="2437973" indent="0" algn="l" rtl="0">
              <a:buNone/>
              <a:defRPr sz="1200"/>
            </a:lvl5pPr>
            <a:lvl6pPr marL="3047467" indent="0" algn="l" rtl="0">
              <a:buNone/>
              <a:defRPr sz="1200"/>
            </a:lvl6pPr>
            <a:lvl7pPr marL="3656960" indent="0" algn="l" rtl="0">
              <a:buNone/>
              <a:defRPr sz="1200"/>
            </a:lvl7pPr>
            <a:lvl8pPr marL="4266453" indent="0" algn="l" rtl="0">
              <a:buNone/>
              <a:defRPr sz="1200"/>
            </a:lvl8pPr>
            <a:lvl9pPr marL="4875947" indent="0" algn="l" rtl="0">
              <a:buNone/>
              <a:defRPr sz="1200"/>
            </a:lvl9pPr>
          </a:lstStyle>
          <a:p>
            <a:pPr lvl="0" rt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圖片預留位置 2" descr="要新增影像的空白預留位置。按一下預留位置，然後選取您想要新增的影像。"/>
          <p:cNvSpPr>
            <a:spLocks noGrp="1"/>
          </p:cNvSpPr>
          <p:nvPr>
            <p:ph type="pic" idx="1"/>
          </p:nvPr>
        </p:nvSpPr>
        <p:spPr>
          <a:xfrm>
            <a:off x="5484971" y="584200"/>
            <a:ext cx="6094413" cy="5588000"/>
          </a:xfrm>
          <a:ln w="12700">
            <a:solidFill>
              <a:schemeClr val="bg1">
                <a:lumMod val="75000"/>
                <a:lumOff val="25000"/>
              </a:schemeClr>
            </a:solidFill>
            <a:miter lim="800000"/>
          </a:ln>
        </p:spPr>
        <p:txBody>
          <a:bodyPr rtlCol="0">
            <a:normAutofit/>
          </a:bodyPr>
          <a:lstStyle>
            <a:lvl1pPr marL="0" indent="0" algn="l" rtl="0">
              <a:buNone/>
              <a:defRPr sz="2800"/>
            </a:lvl1pPr>
            <a:lvl2pPr marL="609493" indent="0" algn="l" rtl="0">
              <a:buNone/>
              <a:defRPr sz="3700"/>
            </a:lvl2pPr>
            <a:lvl3pPr marL="1218987" indent="0" algn="l" rtl="0">
              <a:buNone/>
              <a:defRPr sz="3200"/>
            </a:lvl3pPr>
            <a:lvl4pPr marL="1828480" indent="0" algn="l" rtl="0">
              <a:buNone/>
              <a:defRPr sz="2700"/>
            </a:lvl4pPr>
            <a:lvl5pPr marL="2437973" indent="0" algn="l" rtl="0">
              <a:buNone/>
              <a:defRPr sz="2700"/>
            </a:lvl5pPr>
            <a:lvl6pPr marL="3047467" indent="0" algn="l" rtl="0">
              <a:buNone/>
              <a:defRPr sz="2700"/>
            </a:lvl6pPr>
            <a:lvl7pPr marL="3656960" indent="0" algn="l" rtl="0">
              <a:buNone/>
              <a:defRPr sz="2700"/>
            </a:lvl7pPr>
            <a:lvl8pPr marL="4266453" indent="0" algn="l" rtl="0">
              <a:buNone/>
              <a:defRPr sz="2700"/>
            </a:lvl8pPr>
            <a:lvl9pPr marL="4875947" indent="0" algn="l" rtl="0">
              <a:buNone/>
              <a:defRPr sz="2700"/>
            </a:lvl9pPr>
          </a:lstStyle>
          <a:p>
            <a:pPr rtl="0"/>
            <a:r>
              <a:rPr lang="zh-TW" altLang="en-US" smtClean="0"/>
              <a:t>按一下圖示以新增圖片</a:t>
            </a:r>
            <a:endParaRPr lang="zh-TW" altLang="en-US" dirty="0"/>
          </a:p>
        </p:txBody>
      </p:sp>
      <p:sp>
        <p:nvSpPr>
          <p:cNvPr id="5" name="日期預留位置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648EAF3-A6E8-4E9A-8D84-778422506FC2}" type="datetime1">
              <a:rPr lang="zh-TW" altLang="en-US" smtClean="0"/>
              <a:pPr/>
              <a:t>2019/4/23</a:t>
            </a:fld>
            <a:endParaRPr lang="zh-TW" altLang="en-US" dirty="0"/>
          </a:p>
        </p:txBody>
      </p:sp>
      <p:sp>
        <p:nvSpPr>
          <p:cNvPr id="6" name="頁尾預留位置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 dirty="0"/>
          </a:p>
        </p:txBody>
      </p:sp>
      <p:sp>
        <p:nvSpPr>
          <p:cNvPr id="7" name="投影片編號預留位置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 lang="en-US" altLang="zh-TW" smtClean="0"/>
              <a:pPr rtl="0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42234316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>
                <a:tint val="100000"/>
                <a:shade val="0"/>
                <a:satMod val="100000"/>
              </a:schemeClr>
            </a:gs>
            <a:gs pos="85000">
              <a:schemeClr val="bg2">
                <a:tint val="100000"/>
                <a:shade val="30000"/>
                <a:satMod val="100000"/>
              </a:schemeClr>
            </a:gs>
            <a:gs pos="100000">
              <a:schemeClr val="bg2">
                <a:shade val="60000"/>
                <a:satMod val="100000"/>
              </a:schemeClr>
            </a:gs>
          </a:gsLst>
          <a:lin ang="36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左側行數"/>
          <p:cNvGrpSpPr/>
          <p:nvPr/>
        </p:nvGrpSpPr>
        <p:grpSpPr>
          <a:xfrm>
            <a:off x="-15870" y="-3174"/>
            <a:ext cx="819993" cy="5229225"/>
            <a:chOff x="-11906" y="-2381"/>
            <a:chExt cx="615155" cy="3921919"/>
          </a:xfrm>
        </p:grpSpPr>
        <p:sp>
          <p:nvSpPr>
            <p:cNvPr id="10" name="手繪多邊形​ 9"/>
            <p:cNvSpPr/>
            <p:nvPr/>
          </p:nvSpPr>
          <p:spPr>
            <a:xfrm>
              <a:off x="-9526" y="0"/>
              <a:ext cx="612775" cy="3919538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2775" h="3919538">
                  <a:moveTo>
                    <a:pt x="0" y="3919538"/>
                  </a:moveTo>
                  <a:lnTo>
                    <a:pt x="612775" y="2984500"/>
                  </a:lnTo>
                  <a:lnTo>
                    <a:pt x="612775" y="0"/>
                  </a:lnTo>
                </a:path>
              </a:pathLst>
            </a:custGeom>
            <a:noFill/>
            <a:ln w="38100">
              <a:gradFill>
                <a:gsLst>
                  <a:gs pos="50000">
                    <a:schemeClr val="accent1">
                      <a:lumMod val="75000"/>
                    </a:schemeClr>
                  </a:gs>
                  <a:gs pos="0">
                    <a:schemeClr val="accent1"/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zh-TW" altLang="en-US" noProof="0" dirty="0">
                <a:latin typeface="+mj-ea"/>
                <a:ea typeface="+mj-ea"/>
              </a:endParaRPr>
            </a:p>
          </p:txBody>
        </p:sp>
        <p:sp>
          <p:nvSpPr>
            <p:cNvPr id="11" name="手繪多邊形​​ 10"/>
            <p:cNvSpPr/>
            <p:nvPr/>
          </p:nvSpPr>
          <p:spPr>
            <a:xfrm>
              <a:off x="-11906" y="0"/>
              <a:ext cx="410751" cy="3421856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  <a:gd name="connsiteX0" fmla="*/ 0 w 612775"/>
                <a:gd name="connsiteY0" fmla="*/ 3919538 h 3919538"/>
                <a:gd name="connsiteX1" fmla="*/ 202024 w 612775"/>
                <a:gd name="connsiteY1" fmla="*/ 3607676 h 3919538"/>
                <a:gd name="connsiteX2" fmla="*/ 612775 w 612775"/>
                <a:gd name="connsiteY2" fmla="*/ 2984500 h 3919538"/>
                <a:gd name="connsiteX3" fmla="*/ 612775 w 612775"/>
                <a:gd name="connsiteY3" fmla="*/ 0 h 3919538"/>
                <a:gd name="connsiteX0" fmla="*/ 0 w 410751"/>
                <a:gd name="connsiteY0" fmla="*/ 3607676 h 3607676"/>
                <a:gd name="connsiteX1" fmla="*/ 410751 w 410751"/>
                <a:gd name="connsiteY1" fmla="*/ 2984500 h 3607676"/>
                <a:gd name="connsiteX2" fmla="*/ 410751 w 410751"/>
                <a:gd name="connsiteY2" fmla="*/ 0 h 3607676"/>
                <a:gd name="connsiteX0" fmla="*/ 0 w 410751"/>
                <a:gd name="connsiteY0" fmla="*/ 3607676 h 3607676"/>
                <a:gd name="connsiteX1" fmla="*/ 410751 w 410751"/>
                <a:gd name="connsiteY1" fmla="*/ 2984500 h 3607676"/>
                <a:gd name="connsiteX2" fmla="*/ 409575 w 410751"/>
                <a:gd name="connsiteY2" fmla="*/ 185820 h 3607676"/>
                <a:gd name="connsiteX3" fmla="*/ 410751 w 410751"/>
                <a:gd name="connsiteY3" fmla="*/ 0 h 3607676"/>
                <a:gd name="connsiteX0" fmla="*/ 0 w 410751"/>
                <a:gd name="connsiteY0" fmla="*/ 3421856 h 3421856"/>
                <a:gd name="connsiteX1" fmla="*/ 410751 w 410751"/>
                <a:gd name="connsiteY1" fmla="*/ 2798680 h 3421856"/>
                <a:gd name="connsiteX2" fmla="*/ 409575 w 410751"/>
                <a:gd name="connsiteY2" fmla="*/ 0 h 3421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0751" h="3421856">
                  <a:moveTo>
                    <a:pt x="0" y="3421856"/>
                  </a:moveTo>
                  <a:lnTo>
                    <a:pt x="410751" y="2798680"/>
                  </a:lnTo>
                  <a:lnTo>
                    <a:pt x="409575" y="0"/>
                  </a:lnTo>
                </a:path>
              </a:pathLst>
            </a:custGeom>
            <a:noFill/>
            <a:ln w="28575">
              <a:gradFill>
                <a:gsLst>
                  <a:gs pos="0">
                    <a:schemeClr val="accent1">
                      <a:lumMod val="75000"/>
                    </a:schemeClr>
                  </a:gs>
                  <a:gs pos="5000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zh-TW" altLang="en-US" noProof="0" dirty="0">
                <a:latin typeface="+mj-ea"/>
                <a:ea typeface="+mj-ea"/>
              </a:endParaRPr>
            </a:p>
          </p:txBody>
        </p:sp>
        <p:sp>
          <p:nvSpPr>
            <p:cNvPr id="14" name="手繪多邊形 13"/>
            <p:cNvSpPr/>
            <p:nvPr/>
          </p:nvSpPr>
          <p:spPr>
            <a:xfrm>
              <a:off x="-7144" y="-2381"/>
              <a:ext cx="238919" cy="2976561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  <a:gd name="connsiteX0" fmla="*/ 0 w 612775"/>
                <a:gd name="connsiteY0" fmla="*/ 3919538 h 3919538"/>
                <a:gd name="connsiteX1" fmla="*/ 373856 w 612775"/>
                <a:gd name="connsiteY1" fmla="*/ 3344891 h 3919538"/>
                <a:gd name="connsiteX2" fmla="*/ 612775 w 612775"/>
                <a:gd name="connsiteY2" fmla="*/ 2984500 h 3919538"/>
                <a:gd name="connsiteX3" fmla="*/ 612775 w 612775"/>
                <a:gd name="connsiteY3" fmla="*/ 0 h 3919538"/>
                <a:gd name="connsiteX0" fmla="*/ 0 w 238919"/>
                <a:gd name="connsiteY0" fmla="*/ 3344891 h 3344891"/>
                <a:gd name="connsiteX1" fmla="*/ 238919 w 238919"/>
                <a:gd name="connsiteY1" fmla="*/ 2984500 h 3344891"/>
                <a:gd name="connsiteX2" fmla="*/ 238919 w 238919"/>
                <a:gd name="connsiteY2" fmla="*/ 0 h 3344891"/>
                <a:gd name="connsiteX0" fmla="*/ 0 w 238919"/>
                <a:gd name="connsiteY0" fmla="*/ 3344891 h 3344891"/>
                <a:gd name="connsiteX1" fmla="*/ 238919 w 238919"/>
                <a:gd name="connsiteY1" fmla="*/ 2984500 h 3344891"/>
                <a:gd name="connsiteX2" fmla="*/ 238125 w 238919"/>
                <a:gd name="connsiteY2" fmla="*/ 368330 h 3344891"/>
                <a:gd name="connsiteX3" fmla="*/ 238919 w 238919"/>
                <a:gd name="connsiteY3" fmla="*/ 0 h 3344891"/>
                <a:gd name="connsiteX0" fmla="*/ 0 w 238919"/>
                <a:gd name="connsiteY0" fmla="*/ 2976561 h 2976561"/>
                <a:gd name="connsiteX1" fmla="*/ 238919 w 238919"/>
                <a:gd name="connsiteY1" fmla="*/ 2616170 h 2976561"/>
                <a:gd name="connsiteX2" fmla="*/ 238125 w 238919"/>
                <a:gd name="connsiteY2" fmla="*/ 0 h 2976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8919" h="2976561">
                  <a:moveTo>
                    <a:pt x="0" y="2976561"/>
                  </a:moveTo>
                  <a:lnTo>
                    <a:pt x="238919" y="2616170"/>
                  </a:lnTo>
                  <a:cubicBezTo>
                    <a:pt x="238654" y="1744113"/>
                    <a:pt x="238390" y="872057"/>
                    <a:pt x="238125" y="0"/>
                  </a:cubicBezTo>
                </a:path>
              </a:pathLst>
            </a:custGeom>
            <a:noFill/>
            <a:ln w="25400">
              <a:gradFill>
                <a:gsLst>
                  <a:gs pos="0">
                    <a:schemeClr val="accent1">
                      <a:lumMod val="5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zh-TW" altLang="en-US" noProof="0" dirty="0">
                <a:latin typeface="+mj-ea"/>
                <a:ea typeface="+mj-ea"/>
              </a:endParaRPr>
            </a:p>
          </p:txBody>
        </p:sp>
      </p:grpSp>
      <p:sp>
        <p:nvSpPr>
          <p:cNvPr id="2" name="標題預留位置 1"/>
          <p:cNvSpPr>
            <a:spLocks noGrp="1"/>
          </p:cNvSpPr>
          <p:nvPr>
            <p:ph type="title"/>
          </p:nvPr>
        </p:nvSpPr>
        <p:spPr>
          <a:xfrm>
            <a:off x="1218883" y="274637"/>
            <a:ext cx="10360501" cy="1223963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pPr rtl="0"/>
            <a:r>
              <a:rPr lang="zh-TW" altLang="en-US" noProof="0" dirty="0"/>
              <a:t>按一下以編輯母片標題樣式</a:t>
            </a:r>
          </a:p>
        </p:txBody>
      </p:sp>
      <p:sp>
        <p:nvSpPr>
          <p:cNvPr id="3" name="文字預留位置 2"/>
          <p:cNvSpPr>
            <a:spLocks noGrp="1"/>
          </p:cNvSpPr>
          <p:nvPr>
            <p:ph type="body" idx="1"/>
          </p:nvPr>
        </p:nvSpPr>
        <p:spPr>
          <a:xfrm>
            <a:off x="1218883" y="1701797"/>
            <a:ext cx="10360501" cy="4462272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 rtl="0"/>
            <a:r>
              <a:rPr lang="zh-TW" altLang="en-US" noProof="0" dirty="0"/>
              <a:t>編輯母片文字樣式</a:t>
            </a:r>
          </a:p>
          <a:p>
            <a:pPr lvl="1" rtl="0"/>
            <a:r>
              <a:rPr lang="zh-TW" altLang="en-US" noProof="0" dirty="0"/>
              <a:t>第二層</a:t>
            </a:r>
          </a:p>
          <a:p>
            <a:pPr lvl="2" rtl="0"/>
            <a:r>
              <a:rPr lang="zh-TW" altLang="en-US" noProof="0" dirty="0"/>
              <a:t>第三層</a:t>
            </a:r>
          </a:p>
          <a:p>
            <a:pPr lvl="3" rtl="0"/>
            <a:r>
              <a:rPr lang="zh-TW" altLang="en-US" noProof="0" dirty="0"/>
              <a:t>第四層</a:t>
            </a:r>
          </a:p>
          <a:p>
            <a:pPr lvl="4" rtl="0"/>
            <a:r>
              <a:rPr lang="zh-TW" altLang="en-US" noProof="0" dirty="0"/>
              <a:t>第五層</a:t>
            </a:r>
          </a:p>
        </p:txBody>
      </p:sp>
      <p:sp>
        <p:nvSpPr>
          <p:cNvPr id="4" name="日期預留位置 3"/>
          <p:cNvSpPr>
            <a:spLocks noGrp="1"/>
          </p:cNvSpPr>
          <p:nvPr>
            <p:ph type="dt" sz="half" idx="2"/>
          </p:nvPr>
        </p:nvSpPr>
        <p:spPr>
          <a:xfrm>
            <a:off x="1218882" y="6356352"/>
            <a:ext cx="2234618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l" rtl="0">
              <a:defRPr sz="1200">
                <a:solidFill>
                  <a:schemeClr val="tx1">
                    <a:tint val="75000"/>
                  </a:schemeClr>
                </a:solidFill>
                <a:latin typeface="+mj-ea"/>
                <a:ea typeface="+mj-ea"/>
              </a:defRPr>
            </a:lvl1pPr>
          </a:lstStyle>
          <a:p>
            <a:fld id="{9648EAF3-A6E8-4E9A-8D84-778422506FC2}" type="datetime1">
              <a:rPr lang="zh-TW" altLang="en-US" smtClean="0"/>
              <a:pPr/>
              <a:t>2019/4/23</a:t>
            </a:fld>
            <a:endParaRPr lang="zh-TW" altLang="en-US" dirty="0"/>
          </a:p>
        </p:txBody>
      </p:sp>
      <p:sp>
        <p:nvSpPr>
          <p:cNvPr id="5" name="頁尾預留位置 4"/>
          <p:cNvSpPr>
            <a:spLocks noGrp="1"/>
          </p:cNvSpPr>
          <p:nvPr>
            <p:ph type="ftr" sz="quarter" idx="3"/>
          </p:nvPr>
        </p:nvSpPr>
        <p:spPr>
          <a:xfrm>
            <a:off x="3453501" y="6356352"/>
            <a:ext cx="5281824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ctr" rtl="0">
              <a:defRPr sz="1200">
                <a:solidFill>
                  <a:schemeClr val="tx1">
                    <a:tint val="75000"/>
                  </a:schemeClr>
                </a:solidFill>
                <a:latin typeface="+mj-ea"/>
                <a:ea typeface="+mj-ea"/>
              </a:defRPr>
            </a:lvl1pPr>
          </a:lstStyle>
          <a:p>
            <a:endParaRPr lang="zh-TW" altLang="en-US" noProof="0" dirty="0"/>
          </a:p>
        </p:txBody>
      </p:sp>
      <p:sp>
        <p:nvSpPr>
          <p:cNvPr id="6" name="投影片編號預留位置 5"/>
          <p:cNvSpPr>
            <a:spLocks noGrp="1"/>
          </p:cNvSpPr>
          <p:nvPr>
            <p:ph type="sldNum" sz="quarter" idx="4"/>
          </p:nvPr>
        </p:nvSpPr>
        <p:spPr>
          <a:xfrm>
            <a:off x="10563649" y="6356352"/>
            <a:ext cx="1015735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r" rtl="0">
              <a:defRPr sz="1200">
                <a:solidFill>
                  <a:schemeClr val="tx1">
                    <a:tint val="75000"/>
                  </a:schemeClr>
                </a:solidFill>
                <a:latin typeface="+mj-ea"/>
                <a:ea typeface="+mj-ea"/>
              </a:defRPr>
            </a:lvl1pPr>
          </a:lstStyle>
          <a:p>
            <a:fld id="{C014DD1E-5D91-48A3-AD6D-45FBA980D106}" type="slidenum">
              <a:rPr lang="en-US" altLang="zh-TW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139527588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1218987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ea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0000"/>
        </a:lnSpc>
        <a:spcBef>
          <a:spcPts val="1600"/>
        </a:spcBef>
        <a:buClr>
          <a:schemeClr val="accent1"/>
        </a:buClr>
        <a:buSzPct val="100000"/>
        <a:buFont typeface="Arial" pitchFamily="34" charset="0"/>
        <a:buChar char="•"/>
        <a:defRPr sz="2800" kern="1200">
          <a:solidFill>
            <a:schemeClr val="tx1"/>
          </a:solidFill>
          <a:latin typeface="+mj-ea"/>
          <a:ea typeface="+mj-ea"/>
          <a:cs typeface="+mn-cs"/>
        </a:defRPr>
      </a:lvl1pPr>
      <a:lvl2pPr marL="609493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400" kern="1200">
          <a:solidFill>
            <a:schemeClr val="tx1"/>
          </a:solidFill>
          <a:latin typeface="+mj-ea"/>
          <a:ea typeface="+mj-ea"/>
          <a:cs typeface="+mn-cs"/>
        </a:defRPr>
      </a:lvl2pPr>
      <a:lvl3pPr marL="914240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j-ea"/>
          <a:ea typeface="+mj-ea"/>
          <a:cs typeface="+mn-cs"/>
        </a:defRPr>
      </a:lvl3pPr>
      <a:lvl4pPr marL="1218987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j-ea"/>
          <a:ea typeface="+mj-ea"/>
          <a:cs typeface="+mn-cs"/>
        </a:defRPr>
      </a:lvl4pPr>
      <a:lvl5pPr marL="1523733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j-ea"/>
          <a:ea typeface="+mj-ea"/>
          <a:cs typeface="+mn-cs"/>
        </a:defRPr>
      </a:lvl5pPr>
      <a:lvl6pPr marL="1828480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133227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2437973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742720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1.jpeg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9.jpeg"/><Relationship Id="rId1" Type="http://schemas.openxmlformats.org/officeDocument/2006/relationships/slideLayout" Target="../slideLayouts/slideLayout5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0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1.jpeg"/><Relationship Id="rId4" Type="http://schemas.openxmlformats.org/officeDocument/2006/relationships/image" Target="../media/image231.jpe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5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3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5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5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4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5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5.emf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37.jpeg"/><Relationship Id="rId4" Type="http://schemas.openxmlformats.org/officeDocument/2006/relationships/image" Target="../media/image236.jpe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8.emf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5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9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40.jpe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1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4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3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44.jpe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5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46.jpe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7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48.jpe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9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50.jpe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1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52.jpeg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3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54.jpe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5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56.jpe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5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56.jpe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7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58.jpeg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9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6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1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62.jpeg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3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62.jpeg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4.jpe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5.xml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5.jpe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68.jpeg"/><Relationship Id="rId5" Type="http://schemas.openxmlformats.org/officeDocument/2006/relationships/image" Target="../media/image267.jpeg"/><Relationship Id="rId4" Type="http://schemas.openxmlformats.org/officeDocument/2006/relationships/image" Target="../media/image266.jpeg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9.jpe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5.xml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0.jpe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5.xml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1.jpe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5.xml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2.jpe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5.xml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3.jpe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5.xml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4.jpe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10" Type="http://schemas.openxmlformats.org/officeDocument/2006/relationships/image" Target="../media/image34.jpeg"/><Relationship Id="rId4" Type="http://schemas.openxmlformats.org/officeDocument/2006/relationships/image" Target="../media/image28.jpeg"/><Relationship Id="rId9" Type="http://schemas.openxmlformats.org/officeDocument/2006/relationships/image" Target="../media/image33.jpeg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5.jpe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5.xml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6.jpe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5.xml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7.jpe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5.xml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8.jpe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5.xml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9.jpe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5.xml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0.jpe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5.xml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1.jpe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82.jpeg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3.jpe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84.jpeg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5.jpe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86.jpeg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7.jpe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89.jpeg"/><Relationship Id="rId4" Type="http://schemas.openxmlformats.org/officeDocument/2006/relationships/image" Target="../media/image288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0.jpe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91.jpeg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2.jpe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93.jpeg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4.jpe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96.jpeg"/><Relationship Id="rId4" Type="http://schemas.openxmlformats.org/officeDocument/2006/relationships/image" Target="../media/image295.jpeg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7.gif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98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10" Type="http://schemas.openxmlformats.org/officeDocument/2006/relationships/image" Target="../media/image43.jpeg"/><Relationship Id="rId4" Type="http://schemas.openxmlformats.org/officeDocument/2006/relationships/image" Target="../media/image37.jpeg"/><Relationship Id="rId9" Type="http://schemas.openxmlformats.org/officeDocument/2006/relationships/image" Target="../media/image4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gif"/><Relationship Id="rId3" Type="http://schemas.openxmlformats.org/officeDocument/2006/relationships/image" Target="../media/image44.jpe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7.jpeg"/><Relationship Id="rId11" Type="http://schemas.openxmlformats.org/officeDocument/2006/relationships/image" Target="../media/image52.jpeg"/><Relationship Id="rId5" Type="http://schemas.openxmlformats.org/officeDocument/2006/relationships/image" Target="../media/image46.jpeg"/><Relationship Id="rId10" Type="http://schemas.openxmlformats.org/officeDocument/2006/relationships/image" Target="../media/image51.jpeg"/><Relationship Id="rId4" Type="http://schemas.openxmlformats.org/officeDocument/2006/relationships/image" Target="../media/image45.jpeg"/><Relationship Id="rId9" Type="http://schemas.openxmlformats.org/officeDocument/2006/relationships/image" Target="../media/image50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7" Type="http://schemas.openxmlformats.org/officeDocument/2006/relationships/image" Target="../media/image57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0.png"/><Relationship Id="rId4" Type="http://schemas.openxmlformats.org/officeDocument/2006/relationships/image" Target="../media/image5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3.jpeg"/><Relationship Id="rId4" Type="http://schemas.openxmlformats.org/officeDocument/2006/relationships/image" Target="../media/image6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6.jpeg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eg"/><Relationship Id="rId3" Type="http://schemas.openxmlformats.org/officeDocument/2006/relationships/image" Target="../media/image67.jpeg"/><Relationship Id="rId7" Type="http://schemas.openxmlformats.org/officeDocument/2006/relationships/image" Target="../media/image7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0.jpeg"/><Relationship Id="rId11" Type="http://schemas.openxmlformats.org/officeDocument/2006/relationships/image" Target="../media/image75.jpeg"/><Relationship Id="rId5" Type="http://schemas.openxmlformats.org/officeDocument/2006/relationships/image" Target="../media/image69.jpeg"/><Relationship Id="rId10" Type="http://schemas.openxmlformats.org/officeDocument/2006/relationships/image" Target="../media/image74.jpeg"/><Relationship Id="rId4" Type="http://schemas.openxmlformats.org/officeDocument/2006/relationships/image" Target="../media/image68.jpeg"/><Relationship Id="rId9" Type="http://schemas.openxmlformats.org/officeDocument/2006/relationships/image" Target="../media/image7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8.jpeg"/><Relationship Id="rId4" Type="http://schemas.openxmlformats.org/officeDocument/2006/relationships/image" Target="../media/image7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7" Type="http://schemas.openxmlformats.org/officeDocument/2006/relationships/image" Target="../media/image88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7.jpeg"/><Relationship Id="rId5" Type="http://schemas.openxmlformats.org/officeDocument/2006/relationships/image" Target="../media/image86.jpeg"/><Relationship Id="rId4" Type="http://schemas.openxmlformats.org/officeDocument/2006/relationships/image" Target="../media/image85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0.jpeg"/><Relationship Id="rId4" Type="http://schemas.openxmlformats.org/officeDocument/2006/relationships/image" Target="../media/image89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7.jpeg"/><Relationship Id="rId4" Type="http://schemas.openxmlformats.org/officeDocument/2006/relationships/image" Target="../media/image9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eg"/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eg"/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2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5.jpe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eg"/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jpeg"/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eg"/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eg"/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eg"/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jpeg"/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8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jpeg"/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1.jpe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jpeg"/><Relationship Id="rId2" Type="http://schemas.openxmlformats.org/officeDocument/2006/relationships/image" Target="../media/image133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5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jpeg"/><Relationship Id="rId2" Type="http://schemas.openxmlformats.org/officeDocument/2006/relationships/image" Target="../media/image13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8.jpe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jpeg"/><Relationship Id="rId1" Type="http://schemas.openxmlformats.org/officeDocument/2006/relationships/slideLayout" Target="../slideLayouts/slideLayout5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jpeg"/><Relationship Id="rId2" Type="http://schemas.openxmlformats.org/officeDocument/2006/relationships/image" Target="../media/image140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2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jpeg"/><Relationship Id="rId2" Type="http://schemas.openxmlformats.org/officeDocument/2006/relationships/image" Target="../media/image143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5.jpe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50.png"/><Relationship Id="rId4" Type="http://schemas.openxmlformats.org/officeDocument/2006/relationships/image" Target="../media/image149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2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55.jpeg"/><Relationship Id="rId4" Type="http://schemas.openxmlformats.org/officeDocument/2006/relationships/image" Target="../media/image154.jpeg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6.jpeg"/><Relationship Id="rId1" Type="http://schemas.openxmlformats.org/officeDocument/2006/relationships/slideLayout" Target="../slideLayouts/slideLayout5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jpeg"/><Relationship Id="rId2" Type="http://schemas.openxmlformats.org/officeDocument/2006/relationships/image" Target="../media/image157.jpeg"/><Relationship Id="rId1" Type="http://schemas.openxmlformats.org/officeDocument/2006/relationships/slideLayout" Target="../slideLayouts/slideLayout5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jpeg"/><Relationship Id="rId2" Type="http://schemas.openxmlformats.org/officeDocument/2006/relationships/image" Target="../media/image159.jpeg"/><Relationship Id="rId1" Type="http://schemas.openxmlformats.org/officeDocument/2006/relationships/slideLayout" Target="../slideLayouts/slideLayout5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1.jpeg"/><Relationship Id="rId1" Type="http://schemas.openxmlformats.org/officeDocument/2006/relationships/slideLayout" Target="../slideLayouts/slideLayout5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jpeg"/><Relationship Id="rId2" Type="http://schemas.openxmlformats.org/officeDocument/2006/relationships/image" Target="../media/image162.jpeg"/><Relationship Id="rId1" Type="http://schemas.openxmlformats.org/officeDocument/2006/relationships/slideLayout" Target="../slideLayouts/slideLayout5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4.jpeg"/><Relationship Id="rId1" Type="http://schemas.openxmlformats.org/officeDocument/2006/relationships/slideLayout" Target="../slideLayouts/slideLayout5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jpeg"/><Relationship Id="rId2" Type="http://schemas.openxmlformats.org/officeDocument/2006/relationships/image" Target="../media/image16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7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6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9.jpeg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5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73.jpeg"/><Relationship Id="rId4" Type="http://schemas.openxmlformats.org/officeDocument/2006/relationships/image" Target="../media/image172.jpe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5.jpeg"/><Relationship Id="rId2" Type="http://schemas.openxmlformats.org/officeDocument/2006/relationships/image" Target="../media/image17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6.jpe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8.jpeg"/><Relationship Id="rId2" Type="http://schemas.openxmlformats.org/officeDocument/2006/relationships/image" Target="../media/image177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6.jpe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jpeg"/><Relationship Id="rId2" Type="http://schemas.openxmlformats.org/officeDocument/2006/relationships/image" Target="../media/image179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6.jpe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2.jpeg"/><Relationship Id="rId2" Type="http://schemas.openxmlformats.org/officeDocument/2006/relationships/image" Target="../media/image18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6.jpe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4.jpeg"/><Relationship Id="rId2" Type="http://schemas.openxmlformats.org/officeDocument/2006/relationships/image" Target="../media/image183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5.jpe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6.jpeg"/><Relationship Id="rId2" Type="http://schemas.openxmlformats.org/officeDocument/2006/relationships/image" Target="../media/image183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7.jpe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8.jpeg"/><Relationship Id="rId2" Type="http://schemas.openxmlformats.org/officeDocument/2006/relationships/image" Target="../media/image179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jpeg"/><Relationship Id="rId2" Type="http://schemas.openxmlformats.org/officeDocument/2006/relationships/image" Target="../media/image189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3.jpeg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1.gif"/><Relationship Id="rId1" Type="http://schemas.openxmlformats.org/officeDocument/2006/relationships/slideLayout" Target="../slideLayouts/slideLayout5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3.jpeg"/><Relationship Id="rId2" Type="http://schemas.openxmlformats.org/officeDocument/2006/relationships/image" Target="../media/image192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94.jpe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5.jpeg"/><Relationship Id="rId2" Type="http://schemas.openxmlformats.org/officeDocument/2006/relationships/image" Target="../media/image192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93.jpe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7.jpeg"/><Relationship Id="rId2" Type="http://schemas.openxmlformats.org/officeDocument/2006/relationships/image" Target="../media/image196.jpeg"/><Relationship Id="rId1" Type="http://schemas.openxmlformats.org/officeDocument/2006/relationships/slideLayout" Target="../slideLayouts/slideLayout5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9.jpeg"/><Relationship Id="rId2" Type="http://schemas.openxmlformats.org/officeDocument/2006/relationships/image" Target="../media/image198.jpeg"/><Relationship Id="rId1" Type="http://schemas.openxmlformats.org/officeDocument/2006/relationships/slideLayout" Target="../slideLayouts/slideLayout5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1.jpeg"/><Relationship Id="rId2" Type="http://schemas.openxmlformats.org/officeDocument/2006/relationships/image" Target="../media/image200.jpeg"/><Relationship Id="rId1" Type="http://schemas.openxmlformats.org/officeDocument/2006/relationships/slideLayout" Target="../slideLayouts/slideLayout5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3.gif"/><Relationship Id="rId2" Type="http://schemas.openxmlformats.org/officeDocument/2006/relationships/image" Target="../media/image202.jpeg"/><Relationship Id="rId1" Type="http://schemas.openxmlformats.org/officeDocument/2006/relationships/slideLayout" Target="../slideLayouts/slideLayout5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5.jpeg"/><Relationship Id="rId2" Type="http://schemas.openxmlformats.org/officeDocument/2006/relationships/image" Target="../media/image20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06.jpe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8.png"/><Relationship Id="rId2" Type="http://schemas.openxmlformats.org/officeDocument/2006/relationships/image" Target="../media/image20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9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1.jpeg"/><Relationship Id="rId5" Type="http://schemas.openxmlformats.org/officeDocument/2006/relationships/image" Target="../media/image210.jpeg"/><Relationship Id="rId4" Type="http://schemas.openxmlformats.org/officeDocument/2006/relationships/image" Target="../media/image44.jpe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2.gif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14.png"/><Relationship Id="rId4" Type="http://schemas.openxmlformats.org/officeDocument/2006/relationships/image" Target="../media/image213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5.gif"/><Relationship Id="rId2" Type="http://schemas.openxmlformats.org/officeDocument/2006/relationships/image" Target="../media/image211.jpeg"/><Relationship Id="rId1" Type="http://schemas.openxmlformats.org/officeDocument/2006/relationships/slideLayout" Target="../slideLayouts/slideLayout5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7.gif"/><Relationship Id="rId2" Type="http://schemas.openxmlformats.org/officeDocument/2006/relationships/image" Target="../media/image216.jpeg"/><Relationship Id="rId1" Type="http://schemas.openxmlformats.org/officeDocument/2006/relationships/slideLayout" Target="../slideLayouts/slideLayout5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9.jpeg"/><Relationship Id="rId2" Type="http://schemas.openxmlformats.org/officeDocument/2006/relationships/image" Target="../media/image218.jpeg"/><Relationship Id="rId1" Type="http://schemas.openxmlformats.org/officeDocument/2006/relationships/slideLayout" Target="../slideLayouts/slideLayout5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1.jpeg"/><Relationship Id="rId2" Type="http://schemas.openxmlformats.org/officeDocument/2006/relationships/image" Target="../media/image220.jpeg"/><Relationship Id="rId1" Type="http://schemas.openxmlformats.org/officeDocument/2006/relationships/slideLayout" Target="../slideLayouts/slideLayout5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3.jpeg"/><Relationship Id="rId2" Type="http://schemas.openxmlformats.org/officeDocument/2006/relationships/image" Target="../media/image222.jpeg"/><Relationship Id="rId1" Type="http://schemas.openxmlformats.org/officeDocument/2006/relationships/slideLayout" Target="../slideLayouts/slideLayout5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5.jpeg"/><Relationship Id="rId2" Type="http://schemas.openxmlformats.org/officeDocument/2006/relationships/image" Target="../media/image224.jpeg"/><Relationship Id="rId1" Type="http://schemas.openxmlformats.org/officeDocument/2006/relationships/slideLayout" Target="../slideLayouts/slideLayout5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4.jpeg"/><Relationship Id="rId2" Type="http://schemas.openxmlformats.org/officeDocument/2006/relationships/image" Target="../media/image220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27.jpeg"/><Relationship Id="rId4" Type="http://schemas.openxmlformats.org/officeDocument/2006/relationships/image" Target="../media/image226.jpeg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8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062503" y="263312"/>
            <a:ext cx="10360501" cy="645408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電子電路幫手簡介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418256" y="908720"/>
            <a:ext cx="5972300" cy="576064"/>
          </a:xfrm>
        </p:spPr>
        <p:txBody>
          <a:bodyPr rtlCol="0">
            <a:normAutofit/>
          </a:bodyPr>
          <a:lstStyle/>
          <a:p>
            <a:pPr rtl="0"/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三用電表（以</a:t>
            </a:r>
            <a:r>
              <a:rPr lang="en-US" altLang="zh-TW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dm</a:t>
            </a:r>
            <a:r>
              <a:rPr lang="en-US" altLang="zh-TW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-3000</a:t>
            </a:r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為例）</a:t>
            </a:r>
            <a:endParaRPr lang="zh-TW" altLang="en-US" dirty="0">
              <a:solidFill>
                <a:schemeClr val="accent1">
                  <a:lumMod val="60000"/>
                  <a:lumOff val="4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181911" y="908720"/>
            <a:ext cx="581715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■ 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3,1/2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位液晶顯示、最大讀數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1999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■ 防震耐摔，全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保護      ■ 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中文面板易操作</a:t>
            </a:r>
            <a:b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■ 體積小方便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攜帶        ■ 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電池電力不足警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示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■ 尺寸 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: </a:t>
            </a:r>
            <a:r>
              <a:rPr lang="en-US" altLang="zh-TW" sz="2000" dirty="0" err="1">
                <a:latin typeface="標楷體" panose="03000509000000000000" pitchFamily="65" charset="-120"/>
                <a:ea typeface="標楷體" panose="03000509000000000000" pitchFamily="65" charset="-120"/>
              </a:rPr>
              <a:t>126H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 × </a:t>
            </a:r>
            <a:r>
              <a:rPr lang="en-US" altLang="zh-TW" sz="2000" dirty="0" err="1">
                <a:latin typeface="標楷體" panose="03000509000000000000" pitchFamily="65" charset="-120"/>
                <a:ea typeface="標楷體" panose="03000509000000000000" pitchFamily="65" charset="-120"/>
              </a:rPr>
              <a:t>70W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 × </a:t>
            </a:r>
            <a:r>
              <a:rPr lang="en-US" altLang="zh-TW" sz="2000" dirty="0" err="1">
                <a:latin typeface="標楷體" panose="03000509000000000000" pitchFamily="65" charset="-120"/>
                <a:ea typeface="標楷體" panose="03000509000000000000" pitchFamily="65" charset="-120"/>
              </a:rPr>
              <a:t>26D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 / mm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■ 多種功能 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: AC/DC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電壓、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DC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電流、電阻、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LED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二極體、電晶體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、導通蜂鳴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測量等。</a:t>
            </a:r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11" name="表格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331609781"/>
              </p:ext>
            </p:extLst>
          </p:nvPr>
        </p:nvGraphicFramePr>
        <p:xfrm>
          <a:off x="3993818" y="3140968"/>
          <a:ext cx="7861234" cy="3024336"/>
        </p:xfrm>
        <a:graphic>
          <a:graphicData uri="http://schemas.openxmlformats.org/drawingml/2006/table">
            <a:tbl>
              <a:tblPr/>
              <a:tblGrid>
                <a:gridCol w="1925108"/>
                <a:gridCol w="4146390"/>
                <a:gridCol w="1789736"/>
              </a:tblGrid>
              <a:tr h="39229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1800" b="1" baseline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功     能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1800" b="1" baseline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檔         位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1800" b="1" baseline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精  確  度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278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1800" b="1" baseline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直流電壓  </a:t>
                      </a:r>
                      <a:r>
                        <a:rPr lang="en-US" sz="1800" b="1" baseline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DCV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baseline="0" dirty="0" err="1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2V</a:t>
                      </a:r>
                      <a:r>
                        <a:rPr lang="en-US" sz="1800" b="1" baseline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/</a:t>
                      </a:r>
                      <a:r>
                        <a:rPr lang="en-US" sz="1800" b="1" baseline="0" dirty="0" err="1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20V</a:t>
                      </a:r>
                      <a:r>
                        <a:rPr lang="en-US" sz="1800" b="1" baseline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/</a:t>
                      </a:r>
                      <a:r>
                        <a:rPr lang="en-US" sz="1800" b="1" baseline="0" dirty="0" err="1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200V</a:t>
                      </a:r>
                      <a:r>
                        <a:rPr lang="en-US" sz="1800" b="1" baseline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/</a:t>
                      </a:r>
                      <a:r>
                        <a:rPr lang="en-US" sz="1800" b="1" baseline="0" dirty="0" err="1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600V</a:t>
                      </a:r>
                      <a:endParaRPr lang="en-US" sz="1800" b="1" baseline="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baseline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±(0.5%+1dgts)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242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1800" b="1" baseline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交流電壓  </a:t>
                      </a:r>
                      <a:r>
                        <a:rPr lang="en-US" sz="1800" b="1" baseline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ACV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baseline="0" dirty="0" err="1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200V</a:t>
                      </a:r>
                      <a:r>
                        <a:rPr lang="en-US" sz="1800" b="1" baseline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/</a:t>
                      </a:r>
                      <a:r>
                        <a:rPr lang="en-US" sz="1800" b="1" baseline="0" dirty="0" err="1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600V</a:t>
                      </a:r>
                      <a:endParaRPr lang="en-US" sz="1800" b="1" baseline="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baseline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±(2.0%+3dgts)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268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1800" b="1" baseline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直流電流  </a:t>
                      </a:r>
                      <a:r>
                        <a:rPr lang="en-US" sz="1800" b="1" baseline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DCA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baseline="0" dirty="0" err="1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2mA</a:t>
                      </a:r>
                      <a:r>
                        <a:rPr lang="en-US" sz="1800" b="1" baseline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/</a:t>
                      </a:r>
                      <a:r>
                        <a:rPr lang="en-US" sz="1800" b="1" baseline="0" dirty="0" err="1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20mA</a:t>
                      </a:r>
                      <a:r>
                        <a:rPr lang="en-US" sz="1800" b="1" baseline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/</a:t>
                      </a:r>
                      <a:r>
                        <a:rPr lang="en-US" sz="1800" b="1" baseline="0" dirty="0" err="1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200mA</a:t>
                      </a:r>
                      <a:r>
                        <a:rPr lang="en-US" sz="1800" b="1" baseline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/</a:t>
                      </a:r>
                      <a:r>
                        <a:rPr lang="en-US" sz="1800" b="1" baseline="0" dirty="0" err="1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10A</a:t>
                      </a:r>
                      <a:endParaRPr lang="en-US" sz="1800" b="1" baseline="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baseline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±(1.5%+1dgts)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2562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1800" b="1" baseline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電    阻     </a:t>
                      </a:r>
                      <a:r>
                        <a:rPr lang="el-GR" sz="1800" b="1" baseline="0">
                          <a:solidFill>
                            <a:srgbClr val="FF0000"/>
                          </a:solidFill>
                          <a:effectLst/>
                          <a:latin typeface="Arial Unicode MS" panose="020B0604020202020204" pitchFamily="34" charset="-120"/>
                          <a:ea typeface="標楷體" panose="03000509000000000000" pitchFamily="65" charset="-120"/>
                        </a:rPr>
                        <a:t>Ω</a:t>
                      </a:r>
                      <a:endParaRPr lang="el-GR" sz="1800" b="1" baseline="0">
                        <a:solidFill>
                          <a:srgbClr val="FF0000"/>
                        </a:solidFill>
                        <a:effectLst/>
                        <a:ea typeface="標楷體" panose="03000509000000000000" pitchFamily="65" charset="-12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1800" b="1" baseline="0" dirty="0">
                          <a:solidFill>
                            <a:srgbClr val="FF0000"/>
                          </a:solidFill>
                          <a:effectLst/>
                          <a:latin typeface="Arial Unicode MS" panose="020B0604020202020204" pitchFamily="34" charset="-120"/>
                          <a:ea typeface="標楷體" panose="03000509000000000000" pitchFamily="65" charset="-120"/>
                        </a:rPr>
                        <a:t>200Ω/2</a:t>
                      </a:r>
                      <a:r>
                        <a:rPr lang="en-US" sz="1800" b="1" baseline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K</a:t>
                      </a:r>
                      <a:r>
                        <a:rPr lang="el-GR" sz="1800" b="1" baseline="0" dirty="0">
                          <a:solidFill>
                            <a:srgbClr val="FF0000"/>
                          </a:solidFill>
                          <a:effectLst/>
                          <a:latin typeface="Arial Unicode MS" panose="020B0604020202020204" pitchFamily="34" charset="-120"/>
                          <a:ea typeface="標楷體" panose="03000509000000000000" pitchFamily="65" charset="-120"/>
                        </a:rPr>
                        <a:t>Ω/20</a:t>
                      </a:r>
                      <a:r>
                        <a:rPr lang="en-US" sz="1800" b="1" baseline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K</a:t>
                      </a:r>
                      <a:r>
                        <a:rPr lang="el-GR" sz="1800" b="1" baseline="0" dirty="0">
                          <a:solidFill>
                            <a:srgbClr val="FF0000"/>
                          </a:solidFill>
                          <a:effectLst/>
                          <a:latin typeface="Arial Unicode MS" panose="020B0604020202020204" pitchFamily="34" charset="-120"/>
                          <a:ea typeface="標楷體" panose="03000509000000000000" pitchFamily="65" charset="-120"/>
                        </a:rPr>
                        <a:t>Ω/200</a:t>
                      </a:r>
                      <a:r>
                        <a:rPr lang="en-US" sz="1800" b="1" baseline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K</a:t>
                      </a:r>
                      <a:r>
                        <a:rPr lang="el-GR" sz="1800" b="1" baseline="0" dirty="0">
                          <a:solidFill>
                            <a:srgbClr val="FF0000"/>
                          </a:solidFill>
                          <a:effectLst/>
                          <a:latin typeface="Arial Unicode MS" panose="020B0604020202020204" pitchFamily="34" charset="-120"/>
                          <a:ea typeface="標楷體" panose="03000509000000000000" pitchFamily="65" charset="-120"/>
                        </a:rPr>
                        <a:t>Ω/2</a:t>
                      </a:r>
                      <a:r>
                        <a:rPr lang="en-US" sz="1800" b="1" baseline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M</a:t>
                      </a:r>
                      <a:r>
                        <a:rPr lang="el-GR" sz="1800" b="1" baseline="0" dirty="0">
                          <a:solidFill>
                            <a:srgbClr val="FF0000"/>
                          </a:solidFill>
                          <a:effectLst/>
                          <a:latin typeface="Arial Unicode MS" panose="020B0604020202020204" pitchFamily="34" charset="-120"/>
                          <a:ea typeface="標楷體" panose="03000509000000000000" pitchFamily="65" charset="-120"/>
                        </a:rPr>
                        <a:t>Ω/20</a:t>
                      </a:r>
                      <a:r>
                        <a:rPr lang="en-US" sz="1800" b="1" baseline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M</a:t>
                      </a:r>
                      <a:r>
                        <a:rPr lang="el-GR" sz="1800" b="1" baseline="0" dirty="0">
                          <a:solidFill>
                            <a:srgbClr val="FF0000"/>
                          </a:solidFill>
                          <a:effectLst/>
                          <a:latin typeface="Arial Unicode MS" panose="020B0604020202020204" pitchFamily="34" charset="-120"/>
                          <a:ea typeface="標楷體" panose="03000509000000000000" pitchFamily="65" charset="-120"/>
                        </a:rPr>
                        <a:t>Ω</a:t>
                      </a:r>
                      <a:endParaRPr lang="el-GR" sz="1800" b="1" baseline="0" dirty="0">
                        <a:solidFill>
                          <a:srgbClr val="FF0000"/>
                        </a:solidFill>
                        <a:effectLst/>
                        <a:ea typeface="標楷體" panose="03000509000000000000" pitchFamily="65" charset="-12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baseline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±(1.5%+2dgts)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9229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1800" b="1" baseline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二 極 體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1800" b="1" baseline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測試電流≒</a:t>
                      </a:r>
                      <a:r>
                        <a:rPr lang="en-US" altLang="zh-TW" sz="1800" b="1" baseline="0" dirty="0" err="1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1mA</a:t>
                      </a:r>
                      <a:r>
                        <a:rPr lang="en-US" altLang="zh-TW" sz="1800" b="1" baseline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  </a:t>
                      </a:r>
                      <a:r>
                        <a:rPr lang="zh-TW" altLang="en-US" sz="1800" b="1" baseline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開路電壓約</a:t>
                      </a:r>
                      <a:r>
                        <a:rPr lang="en-US" altLang="zh-TW" sz="1800" b="1" baseline="0" dirty="0" err="1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2.8V</a:t>
                      </a:r>
                      <a:endParaRPr lang="zh-TW" altLang="en-US" sz="1800" b="1" baseline="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baseline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3521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1800" b="1" baseline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導通蜂鳴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1800" b="1" baseline="0" dirty="0">
                          <a:solidFill>
                            <a:srgbClr val="FF0000"/>
                          </a:solidFill>
                          <a:effectLst/>
                          <a:latin typeface="Arial Unicode MS" panose="020B0604020202020204" pitchFamily="34" charset="-120"/>
                          <a:ea typeface="標楷體" panose="03000509000000000000" pitchFamily="65" charset="-120"/>
                        </a:rPr>
                        <a:t>&lt; 30Ω  ±5Ω  </a:t>
                      </a:r>
                      <a:r>
                        <a:rPr lang="zh-TW" altLang="en-US" sz="1800" b="1" baseline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響聲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baseline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2" name="圖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25860" y="1770152"/>
            <a:ext cx="2471839" cy="4395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720391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062503" y="246832"/>
            <a:ext cx="10360501" cy="661888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電子電路幫手簡介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418256" y="908720"/>
            <a:ext cx="5972300" cy="576064"/>
          </a:xfrm>
        </p:spPr>
        <p:txBody>
          <a:bodyPr rtlCol="0">
            <a:normAutofit/>
          </a:bodyPr>
          <a:lstStyle/>
          <a:p>
            <a:pPr rtl="0"/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三用電表（以</a:t>
            </a:r>
            <a:r>
              <a:rPr lang="en-US" altLang="zh-TW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dm</a:t>
            </a:r>
            <a:r>
              <a:rPr lang="en-US" altLang="zh-TW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-3000</a:t>
            </a:r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為例）</a:t>
            </a:r>
            <a:endParaRPr lang="zh-TW" altLang="en-US" dirty="0">
              <a:solidFill>
                <a:schemeClr val="accent1">
                  <a:lumMod val="60000"/>
                  <a:lumOff val="4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125860" y="1615246"/>
            <a:ext cx="10873208" cy="26058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800"/>
              </a:lnSpc>
            </a:pPr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三用電表 </a:t>
            </a:r>
            <a:r>
              <a:rPr lang="en-US" altLang="zh-TW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電阻歐姆</a:t>
            </a:r>
            <a:r>
              <a:rPr lang="el-GR" altLang="zh-TW" sz="2200" dirty="0" smtClean="0">
                <a:solidFill>
                  <a:srgbClr val="FFFF00"/>
                </a:solidFill>
                <a:latin typeface="+mn-ea"/>
                <a:ea typeface="標楷體" panose="03000509000000000000" pitchFamily="65" charset="-120"/>
              </a:rPr>
              <a:t>Ω</a:t>
            </a:r>
            <a:r>
              <a:rPr lang="en-US" altLang="zh-TW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功能區域使用說明：</a:t>
            </a:r>
            <a:endParaRPr lang="en-US" altLang="zh-TW" sz="2200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2800"/>
              </a:lnSpc>
            </a:pP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探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針線同電壓量測的接法，將旋鈕轉至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【 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電阻歐姆</a:t>
            </a:r>
            <a:r>
              <a:rPr lang="el-GR" altLang="zh-TW" sz="2000" dirty="0" smtClean="0">
                <a:latin typeface="+mn-ea"/>
                <a:ea typeface="標楷體" panose="03000509000000000000" pitchFamily="65" charset="-120"/>
              </a:rPr>
              <a:t>Ω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的功能區域。</a:t>
            </a:r>
            <a:endParaRPr lang="en-US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2800"/>
              </a:lnSpc>
            </a:pP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此功能區有 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200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2000"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2K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2000"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20K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2000"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200K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2000"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2M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及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200M 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等檔位，配合待測電阻器調整至適當段位。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2800"/>
              </a:lnSpc>
            </a:pP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（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若不知道待測電組的約略值，則轉至最高檔，再依實際測量值轉至最佳解析度為止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），並將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2800"/>
              </a:lnSpc>
            </a:pP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探針分別接到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待測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電阻器的</a:t>
            </a:r>
            <a:r>
              <a:rPr lang="zh-TW" altLang="en-US" sz="2000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兩端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，並從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液晶顯示器讀取待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測電阻器的電阻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值。 </a:t>
            </a:r>
            <a:r>
              <a:rPr lang="zh-TW" altLang="en-US" sz="2000" dirty="0">
                <a:solidFill>
                  <a:srgbClr val="FFFF00"/>
                </a:solidFill>
              </a:rPr>
              <a:t/>
            </a:r>
            <a:br>
              <a:rPr lang="zh-TW" altLang="en-US" sz="2000" dirty="0">
                <a:solidFill>
                  <a:srgbClr val="FFFF00"/>
                </a:solidFill>
              </a:rPr>
            </a:br>
            <a:r>
              <a:rPr lang="zh-TW" altLang="en-US" sz="2000" dirty="0">
                <a:solidFill>
                  <a:srgbClr val="FFFF00"/>
                </a:solidFill>
              </a:rPr>
              <a:t/>
            </a:r>
            <a:br>
              <a:rPr lang="zh-TW" altLang="en-US" sz="2000" dirty="0">
                <a:solidFill>
                  <a:srgbClr val="FFFF00"/>
                </a:solidFill>
              </a:rPr>
            </a:br>
            <a:endParaRPr lang="zh-TW" altLang="en-US" sz="2000" dirty="0">
              <a:solidFill>
                <a:srgbClr val="FFFF00"/>
              </a:solidFill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67026" y="3501008"/>
            <a:ext cx="2639125" cy="3168352"/>
          </a:xfrm>
          <a:prstGeom prst="rect">
            <a:avLst/>
          </a:prstGeom>
        </p:spPr>
      </p:pic>
      <p:sp>
        <p:nvSpPr>
          <p:cNvPr id="4" name="文字方塊 3"/>
          <p:cNvSpPr txBox="1"/>
          <p:nvPr/>
        </p:nvSpPr>
        <p:spPr>
          <a:xfrm>
            <a:off x="3995047" y="3717032"/>
            <a:ext cx="159530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電阻值量測</a:t>
            </a:r>
            <a:endParaRPr lang="zh-TW" altLang="en-US" sz="22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22912" y="3501008"/>
            <a:ext cx="5332140" cy="2993616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4649023" y="4930759"/>
            <a:ext cx="187743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導線導通測試</a:t>
            </a:r>
            <a:endParaRPr lang="en-US" altLang="zh-TW" sz="22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，若導線正常</a:t>
            </a:r>
            <a:endParaRPr lang="en-US" altLang="zh-TW" sz="22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會有蜂鳴聲</a:t>
            </a:r>
            <a:r>
              <a:rPr lang="en-US" altLang="zh-TW" sz="2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~~</a:t>
            </a:r>
            <a:endParaRPr lang="zh-TW" altLang="en-US" sz="22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09962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62503" y="73278"/>
            <a:ext cx="10360501" cy="763434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牛刀小試一下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409915" y="570384"/>
            <a:ext cx="5980641" cy="914400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請量測元件兩端的電壓值</a:t>
            </a:r>
            <a:endParaRPr lang="zh-TW" altLang="en-US" dirty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1341884" y="5530879"/>
            <a:ext cx="554510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電晶體 </a:t>
            </a:r>
            <a:r>
              <a:rPr lang="en-US" altLang="zh-TW" sz="2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C(3)</a:t>
            </a:r>
            <a:r>
              <a:rPr lang="zh-TW" altLang="en-US" sz="2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2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E(1)</a:t>
            </a:r>
            <a:r>
              <a:rPr lang="zh-TW" altLang="en-US" sz="2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腳兩端電壓～</a:t>
            </a:r>
            <a:r>
              <a:rPr lang="zh-TW" altLang="en-US" sz="2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～ </a:t>
            </a:r>
            <a:r>
              <a:rPr lang="en-US" altLang="zh-TW" sz="2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0.01</a:t>
            </a:r>
            <a:r>
              <a:rPr lang="zh-TW" altLang="en-US" sz="2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Ｖ</a:t>
            </a:r>
            <a:endParaRPr lang="zh-TW" altLang="en-US" sz="2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13892" y="2132856"/>
            <a:ext cx="4666286" cy="3298030"/>
          </a:xfrm>
          <a:prstGeom prst="rect">
            <a:avLst/>
          </a:prstGeom>
        </p:spPr>
      </p:pic>
      <p:sp>
        <p:nvSpPr>
          <p:cNvPr id="8" name="文字方塊 7"/>
          <p:cNvSpPr txBox="1"/>
          <p:nvPr/>
        </p:nvSpPr>
        <p:spPr>
          <a:xfrm>
            <a:off x="6743518" y="3020758"/>
            <a:ext cx="480131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電晶體</a:t>
            </a:r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三極管</a:t>
            </a:r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當成開關使用時，</a:t>
            </a:r>
            <a:endParaRPr lang="en-US" altLang="zh-TW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Ｃ</a:t>
            </a:r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３</a:t>
            </a:r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、Ｅ</a:t>
            </a:r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２</a:t>
            </a:r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腳兩端的電壓降極</a:t>
            </a:r>
            <a:endParaRPr lang="en-US" altLang="zh-TW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低，故適合做為開關使用。</a:t>
            </a:r>
            <a:endParaRPr lang="en-US" altLang="zh-TW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標題 1"/>
          <p:cNvSpPr txBox="1">
            <a:spLocks/>
          </p:cNvSpPr>
          <p:nvPr/>
        </p:nvSpPr>
        <p:spPr>
          <a:xfrm>
            <a:off x="-89625" y="6237312"/>
            <a:ext cx="10360501" cy="654438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>
            <a:lvl1pPr algn="l" defTabSz="121898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ea"/>
                <a:ea typeface="+mj-ea"/>
                <a:cs typeface="+mj-cs"/>
              </a:defRPr>
            </a:lvl1pPr>
          </a:lstStyle>
          <a:p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※</a:t>
            </a: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補充</a:t>
            </a:r>
            <a:endParaRPr lang="zh-TW" altLang="en-US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145131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062503" y="153120"/>
            <a:ext cx="10360501" cy="755600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電子電路元件簡介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011672" y="642392"/>
            <a:ext cx="5082740" cy="914400"/>
          </a:xfrm>
        </p:spPr>
        <p:txBody>
          <a:bodyPr rtlCol="0"/>
          <a:lstStyle/>
          <a:p>
            <a:pPr rtl="0"/>
            <a:r>
              <a:rPr lang="zh-TW" altLang="en-US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積體電路（</a:t>
            </a:r>
            <a:r>
              <a:rPr lang="en-US" altLang="zh-TW" dirty="0" err="1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ic</a:t>
            </a:r>
            <a:r>
              <a:rPr lang="zh-TW" altLang="en-US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）</a:t>
            </a:r>
            <a:endParaRPr lang="zh-TW" altLang="en-US" dirty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1269876" y="2276872"/>
            <a:ext cx="10341293" cy="17851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200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積體電路</a:t>
            </a:r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（</a:t>
            </a:r>
            <a:r>
              <a:rPr lang="en-US" altLang="zh-TW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integrated </a:t>
            </a:r>
            <a:r>
              <a:rPr lang="en-US" altLang="zh-TW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circuit</a:t>
            </a:r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，簡稱“</a:t>
            </a:r>
            <a:r>
              <a:rPr lang="en-US" altLang="zh-TW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IC</a:t>
            </a:r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”）：</a:t>
            </a:r>
            <a:endParaRPr lang="en-US" altLang="zh-TW" sz="2200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又稱</a:t>
            </a:r>
            <a:r>
              <a:rPr lang="zh-TW" altLang="en-US" sz="2200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微電路</a:t>
            </a:r>
            <a:r>
              <a:rPr lang="zh-TW" altLang="en-US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（</a:t>
            </a:r>
            <a:r>
              <a:rPr lang="en-US" altLang="zh-TW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microcircuit</a:t>
            </a:r>
            <a:r>
              <a:rPr lang="zh-TW" altLang="en-US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）、</a:t>
            </a:r>
            <a:r>
              <a:rPr lang="zh-TW" altLang="en-US" sz="2200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微晶片</a:t>
            </a:r>
            <a:r>
              <a:rPr lang="zh-TW" altLang="en-US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（</a:t>
            </a:r>
            <a:r>
              <a:rPr lang="en-US" altLang="zh-TW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microchip</a:t>
            </a:r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）、</a:t>
            </a:r>
            <a:r>
              <a:rPr lang="zh-TW" altLang="en-US" sz="2200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芯片</a:t>
            </a:r>
            <a:r>
              <a:rPr lang="en-US" altLang="zh-TW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晶片（</a:t>
            </a:r>
            <a:r>
              <a:rPr lang="en-US" altLang="zh-TW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chip</a:t>
            </a:r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），</a:t>
            </a:r>
            <a:endParaRPr lang="en-US" altLang="zh-TW" sz="2200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</a:t>
            </a:r>
            <a:r>
              <a:rPr lang="zh-TW" altLang="en-US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電子學中是一種把電路（主要包括半導體裝置，也包括被動</a:t>
            </a:r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元件等）</a:t>
            </a:r>
            <a:endParaRPr lang="en-US" altLang="zh-TW" sz="2200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小型</a:t>
            </a:r>
            <a:r>
              <a:rPr lang="zh-TW" altLang="en-US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化的方式</a:t>
            </a:r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整合到基板或線路板所構成的小型化</a:t>
            </a:r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電路，通時常製造</a:t>
            </a:r>
            <a:endParaRPr lang="en-US" altLang="zh-TW" sz="2200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在半導體晶圓</a:t>
            </a:r>
            <a:r>
              <a:rPr lang="zh-TW" altLang="en-US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表面上</a:t>
            </a:r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TW" altLang="en-US" sz="22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621803" y="4104362"/>
            <a:ext cx="11593289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zh-TW" altLang="en-US" sz="1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小型</a:t>
            </a:r>
            <a:r>
              <a:rPr lang="zh-TW" altLang="en-US" sz="18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積體電路  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en-US" altLang="zh-TW" sz="1800" dirty="0">
                <a:latin typeface="標楷體" panose="03000509000000000000" pitchFamily="65" charset="-120"/>
                <a:ea typeface="標楷體" panose="03000509000000000000" pitchFamily="65" charset="-120"/>
              </a:rPr>
              <a:t>SSI</a:t>
            </a:r>
            <a:r>
              <a:rPr lang="zh-TW" altLang="en-US" sz="1800" dirty="0">
                <a:latin typeface="標楷體" panose="03000509000000000000" pitchFamily="65" charset="-120"/>
                <a:ea typeface="標楷體" panose="03000509000000000000" pitchFamily="65" charset="-120"/>
              </a:rPr>
              <a:t>英文全名為</a:t>
            </a:r>
            <a:r>
              <a:rPr lang="en-US" altLang="zh-TW" sz="1800" dirty="0">
                <a:latin typeface="標楷體" panose="03000509000000000000" pitchFamily="65" charset="-120"/>
                <a:ea typeface="標楷體" panose="03000509000000000000" pitchFamily="65" charset="-120"/>
              </a:rPr>
              <a:t>Small Scale 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Integration)</a:t>
            </a:r>
            <a:r>
              <a:rPr lang="zh-TW" altLang="en-US" sz="1800" dirty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邏輯閘</a:t>
            </a:r>
            <a:r>
              <a:rPr lang="en-US" altLang="zh-TW" sz="1800" dirty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</a:t>
            </a:r>
            <a:r>
              <a:rPr lang="zh-TW" altLang="en-US" sz="1800" dirty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個以下或 電晶體</a:t>
            </a:r>
            <a:r>
              <a:rPr lang="en-US" altLang="zh-TW" sz="1800" dirty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100</a:t>
            </a:r>
            <a:r>
              <a:rPr lang="zh-TW" altLang="en-US" sz="1800" dirty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個以下</a:t>
            </a: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1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spcBef>
                <a:spcPts val="600"/>
              </a:spcBef>
            </a:pPr>
            <a:r>
              <a:rPr lang="zh-TW" altLang="en-US" sz="18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中型積體電路  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en-US" altLang="zh-TW" sz="1800" dirty="0">
                <a:latin typeface="標楷體" panose="03000509000000000000" pitchFamily="65" charset="-120"/>
                <a:ea typeface="標楷體" panose="03000509000000000000" pitchFamily="65" charset="-120"/>
              </a:rPr>
              <a:t>MSI</a:t>
            </a:r>
            <a:r>
              <a:rPr lang="zh-TW" altLang="en-US" sz="1800" dirty="0">
                <a:latin typeface="標楷體" panose="03000509000000000000" pitchFamily="65" charset="-120"/>
                <a:ea typeface="標楷體" panose="03000509000000000000" pitchFamily="65" charset="-120"/>
              </a:rPr>
              <a:t>英文全名為</a:t>
            </a:r>
            <a:r>
              <a:rPr lang="en-US" altLang="zh-TW" sz="1800" dirty="0">
                <a:latin typeface="標楷體" panose="03000509000000000000" pitchFamily="65" charset="-120"/>
                <a:ea typeface="標楷體" panose="03000509000000000000" pitchFamily="65" charset="-120"/>
              </a:rPr>
              <a:t>Medium Scale 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Integration)</a:t>
            </a:r>
            <a:r>
              <a:rPr lang="zh-TW" altLang="en-US" sz="1800" dirty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邏輯閘</a:t>
            </a:r>
            <a:r>
              <a:rPr lang="en-US" altLang="zh-TW" sz="1800" dirty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11~100</a:t>
            </a:r>
            <a:r>
              <a:rPr lang="zh-TW" altLang="en-US" sz="1800" dirty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個或 電晶體</a:t>
            </a:r>
            <a:r>
              <a:rPr lang="en-US" altLang="zh-TW" sz="1800" dirty="0" err="1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101~1k</a:t>
            </a:r>
            <a:r>
              <a:rPr lang="zh-TW" altLang="en-US" sz="1800" dirty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個</a:t>
            </a:r>
            <a:r>
              <a:rPr lang="zh-TW" altLang="en-US" sz="1800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</a:p>
          <a:p>
            <a:pPr>
              <a:spcBef>
                <a:spcPts val="600"/>
              </a:spcBef>
            </a:pPr>
            <a:r>
              <a:rPr lang="zh-TW" altLang="en-US" sz="18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大型積體電路  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en-US" altLang="zh-TW" sz="1800" dirty="0">
                <a:latin typeface="標楷體" panose="03000509000000000000" pitchFamily="65" charset="-120"/>
                <a:ea typeface="標楷體" panose="03000509000000000000" pitchFamily="65" charset="-120"/>
              </a:rPr>
              <a:t>LSI</a:t>
            </a:r>
            <a:r>
              <a:rPr lang="zh-TW" altLang="en-US" sz="1800" dirty="0">
                <a:latin typeface="標楷體" panose="03000509000000000000" pitchFamily="65" charset="-120"/>
                <a:ea typeface="標楷體" panose="03000509000000000000" pitchFamily="65" charset="-120"/>
              </a:rPr>
              <a:t>英文全名為</a:t>
            </a:r>
            <a:r>
              <a:rPr lang="en-US" altLang="zh-TW" sz="1800" dirty="0">
                <a:latin typeface="標楷體" panose="03000509000000000000" pitchFamily="65" charset="-120"/>
                <a:ea typeface="標楷體" panose="03000509000000000000" pitchFamily="65" charset="-120"/>
              </a:rPr>
              <a:t>Large Scale 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Integration)</a:t>
            </a:r>
            <a:r>
              <a:rPr lang="zh-TW" altLang="en-US" sz="1800" dirty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邏輯閘</a:t>
            </a:r>
            <a:r>
              <a:rPr lang="en-US" altLang="zh-TW" sz="1800" dirty="0" err="1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101~1k</a:t>
            </a:r>
            <a:r>
              <a:rPr lang="zh-TW" altLang="en-US" sz="1800" dirty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個或 電晶體</a:t>
            </a:r>
            <a:r>
              <a:rPr lang="en-US" altLang="zh-TW" sz="1800" dirty="0" err="1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1,001~10k</a:t>
            </a:r>
            <a:r>
              <a:rPr lang="zh-TW" altLang="en-US" sz="1800" dirty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個</a:t>
            </a:r>
            <a:r>
              <a:rPr lang="zh-TW" altLang="en-US" sz="1800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</a:p>
          <a:p>
            <a:pPr>
              <a:spcBef>
                <a:spcPts val="600"/>
              </a:spcBef>
            </a:pPr>
            <a:r>
              <a:rPr lang="zh-TW" altLang="en-US" sz="1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超</a:t>
            </a:r>
            <a:r>
              <a:rPr lang="zh-TW" altLang="en-US" sz="18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大型積體電路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en-US" altLang="zh-TW" sz="1800" dirty="0">
                <a:latin typeface="標楷體" panose="03000509000000000000" pitchFamily="65" charset="-120"/>
                <a:ea typeface="標楷體" panose="03000509000000000000" pitchFamily="65" charset="-120"/>
              </a:rPr>
              <a:t>VLSI</a:t>
            </a:r>
            <a:r>
              <a:rPr lang="zh-TW" altLang="en-US" sz="1800" dirty="0">
                <a:latin typeface="標楷體" panose="03000509000000000000" pitchFamily="65" charset="-120"/>
                <a:ea typeface="標楷體" panose="03000509000000000000" pitchFamily="65" charset="-120"/>
              </a:rPr>
              <a:t>英文全名為</a:t>
            </a:r>
            <a:r>
              <a:rPr lang="en-US" altLang="zh-TW" sz="1800" dirty="0">
                <a:latin typeface="標楷體" panose="03000509000000000000" pitchFamily="65" charset="-120"/>
                <a:ea typeface="標楷體" panose="03000509000000000000" pitchFamily="65" charset="-120"/>
              </a:rPr>
              <a:t>Very large scale 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integration)</a:t>
            </a:r>
            <a:r>
              <a:rPr lang="zh-TW" altLang="en-US" sz="1800" dirty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邏輯閘</a:t>
            </a:r>
            <a:r>
              <a:rPr lang="en-US" altLang="zh-TW" sz="1800" dirty="0" err="1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1,001~10k</a:t>
            </a:r>
            <a:r>
              <a:rPr lang="zh-TW" altLang="en-US" sz="1800" dirty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個或 電晶體</a:t>
            </a:r>
            <a:r>
              <a:rPr lang="en-US" altLang="zh-TW" sz="1800" dirty="0" err="1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10,001~100k</a:t>
            </a:r>
            <a:r>
              <a:rPr lang="zh-TW" altLang="en-US" sz="1800" dirty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個</a:t>
            </a:r>
            <a:r>
              <a:rPr lang="zh-TW" altLang="en-US" sz="1800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</a:p>
          <a:p>
            <a:pPr>
              <a:spcBef>
                <a:spcPts val="600"/>
              </a:spcBef>
            </a:pPr>
            <a:r>
              <a:rPr lang="zh-TW" altLang="en-US" sz="1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極</a:t>
            </a:r>
            <a:r>
              <a:rPr lang="zh-TW" altLang="en-US" sz="18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大型積體電路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en-US" altLang="zh-TW" sz="1800" dirty="0">
                <a:latin typeface="標楷體" panose="03000509000000000000" pitchFamily="65" charset="-120"/>
                <a:ea typeface="標楷體" panose="03000509000000000000" pitchFamily="65" charset="-120"/>
              </a:rPr>
              <a:t>ULSI</a:t>
            </a:r>
            <a:r>
              <a:rPr lang="zh-TW" altLang="en-US" sz="1800" dirty="0">
                <a:latin typeface="標楷體" panose="03000509000000000000" pitchFamily="65" charset="-120"/>
                <a:ea typeface="標楷體" panose="03000509000000000000" pitchFamily="65" charset="-120"/>
              </a:rPr>
              <a:t>英文全名為</a:t>
            </a:r>
            <a:r>
              <a:rPr lang="en-US" altLang="zh-TW" sz="1800" dirty="0">
                <a:latin typeface="標楷體" panose="03000509000000000000" pitchFamily="65" charset="-120"/>
                <a:ea typeface="標楷體" panose="03000509000000000000" pitchFamily="65" charset="-120"/>
              </a:rPr>
              <a:t>Ultra Large Scale 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Integration)</a:t>
            </a:r>
            <a:r>
              <a:rPr lang="zh-TW" altLang="en-US" sz="1800" dirty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邏輯閘</a:t>
            </a:r>
            <a:r>
              <a:rPr lang="en-US" altLang="zh-TW" sz="1800" dirty="0" err="1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10,001~1M</a:t>
            </a:r>
            <a:r>
              <a:rPr lang="zh-TW" altLang="en-US" sz="1800" dirty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個或 電晶體</a:t>
            </a:r>
            <a:r>
              <a:rPr lang="en-US" altLang="zh-TW" sz="1800" dirty="0" err="1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100,001~10M</a:t>
            </a:r>
            <a:r>
              <a:rPr lang="zh-TW" altLang="en-US" sz="1800" dirty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個</a:t>
            </a: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1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spcBef>
                <a:spcPts val="600"/>
              </a:spcBef>
            </a:pP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GLSI</a:t>
            </a: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英文全名為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Giga Scale Integration,</a:t>
            </a: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邏輯閘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1,000,001</a:t>
            </a: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個以上或 電晶體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10,000,001</a:t>
            </a: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個以上。</a:t>
            </a:r>
          </a:p>
          <a:p>
            <a:pPr>
              <a:spcBef>
                <a:spcPts val="600"/>
              </a:spcBef>
            </a:pP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※ </a:t>
            </a: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根據</a:t>
            </a:r>
            <a:r>
              <a:rPr lang="zh-TW" altLang="en-US" sz="1800" dirty="0">
                <a:latin typeface="標楷體" panose="03000509000000000000" pitchFamily="65" charset="-120"/>
                <a:ea typeface="標楷體" panose="03000509000000000000" pitchFamily="65" charset="-120"/>
              </a:rPr>
              <a:t>處理訊號的不同，可以分為類比積體電路、數位積體電路、和兼具類比與數位的混合訊號積體電路。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90556" y="476672"/>
            <a:ext cx="2052223" cy="1877666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58308" y="476672"/>
            <a:ext cx="1963833" cy="1476803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711194" y="476672"/>
            <a:ext cx="2071850" cy="2145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178878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062503" y="260561"/>
            <a:ext cx="10360501" cy="648159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電子電路元件簡介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362899" y="1052736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積體電路（</a:t>
            </a:r>
            <a:r>
              <a:rPr lang="en-US" altLang="zh-TW" dirty="0" err="1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ic</a:t>
            </a:r>
            <a:r>
              <a:rPr lang="zh-TW" altLang="en-US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）</a:t>
            </a:r>
            <a:endParaRPr lang="zh-TW" altLang="en-US" dirty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3852" y="1916832"/>
            <a:ext cx="10681353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140598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062503" y="10281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電子電路元件簡介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362899" y="1052736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積體電路（</a:t>
            </a:r>
            <a:r>
              <a:rPr lang="en-US" altLang="zh-TW" dirty="0" err="1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ic</a:t>
            </a:r>
            <a:r>
              <a:rPr lang="zh-TW" altLang="en-US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）</a:t>
            </a:r>
            <a:endParaRPr lang="zh-TW" altLang="en-US" dirty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9690" y="1628800"/>
            <a:ext cx="10915735" cy="496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292072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062503" y="174824"/>
            <a:ext cx="10360501" cy="733896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電子電路元件簡介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362899" y="1052736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積體電路（</a:t>
            </a:r>
            <a:r>
              <a:rPr lang="en-US" altLang="zh-TW" dirty="0" err="1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ic</a:t>
            </a:r>
            <a:r>
              <a:rPr lang="zh-TW" altLang="en-US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）</a:t>
            </a:r>
            <a:endParaRPr lang="zh-TW" altLang="en-US" dirty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837828" y="1794296"/>
            <a:ext cx="10956846" cy="41549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積體電路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基本上</a:t>
            </a:r>
            <a:r>
              <a:rPr lang="zh-TW" altLang="en-US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由數種金屬和半導體元件組合而成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，執行的又是看不到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功能，然而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所有現代電子產品都透過這些電路運轉，從個人電腦、智慧型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手機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到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電視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，無不仰賴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它來執行各種關鍵程序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積體電路</a:t>
            </a:r>
            <a:r>
              <a:rPr lang="zh-TW" altLang="en-US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由許多極微小的主動元件和被動元件組成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。主動元件包括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電晶體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和二極體，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被動元件則包括電容器和電阻器；這些組件一起鑲在薄薄的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半導體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材料上，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例如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矽（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美國製造晶片的地區「矽谷」即因此得名）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將</a:t>
            </a:r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上述</a:t>
            </a:r>
            <a:r>
              <a:rPr lang="zh-TW" altLang="en-US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元件合起來就成為電腦晶片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，大小通常從數公釐到數公分（例如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中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央處理器）。晶片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表面覆有塑膠殼來保護內部的眾多積體電路，而將多種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晶片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結合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在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一起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，就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能製造出許多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日常生活中不可或缺的超強力電子產品。</a:t>
            </a:r>
          </a:p>
        </p:txBody>
      </p:sp>
    </p:spTree>
    <p:extLst>
      <p:ext uri="{BB962C8B-B14F-4D97-AF65-F5344CB8AC3E}">
        <p14:creationId xmlns:p14="http://schemas.microsoft.com/office/powerpoint/2010/main" xmlns="" val="14736462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062503" y="10281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使用麵包板組裝觸控電路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362899" y="692696"/>
            <a:ext cx="7179785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準備大顯身手了</a:t>
            </a:r>
            <a:r>
              <a:rPr lang="en-US" altLang="zh-TW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（電路說明</a:t>
            </a:r>
            <a:r>
              <a:rPr lang="en-US" altLang="zh-TW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-</a:t>
            </a:r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原理圖）</a:t>
            </a:r>
            <a:endParaRPr lang="zh-TW" altLang="en-US" dirty="0">
              <a:solidFill>
                <a:schemeClr val="accent1">
                  <a:lumMod val="60000"/>
                  <a:lumOff val="4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981844" y="1412776"/>
            <a:ext cx="233606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使用元件：</a:t>
            </a:r>
            <a:endParaRPr lang="en-US" altLang="zh-TW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1200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５Ｖ電源    一組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可用行充取代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麵包板      一塊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SGL8022W    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一顆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000"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SS8050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 一顆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1W LED      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一組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47 K</a:t>
            </a:r>
            <a:r>
              <a:rPr lang="el-GR" altLang="zh-TW" sz="2000" dirty="0" smtClean="0">
                <a:ea typeface="標楷體" panose="03000509000000000000" pitchFamily="65" charset="-120"/>
              </a:rPr>
              <a:t>Ω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一個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1 K</a:t>
            </a:r>
            <a:r>
              <a:rPr lang="el-GR" altLang="zh-TW" sz="2000" dirty="0" smtClean="0">
                <a:ea typeface="標楷體" panose="03000509000000000000" pitchFamily="65" charset="-120"/>
              </a:rPr>
              <a:t>Ω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一個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000"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5R1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(5.1</a:t>
            </a:r>
            <a:r>
              <a:rPr lang="el-GR" altLang="zh-TW" sz="2000" dirty="0">
                <a:ea typeface="標楷體" panose="03000509000000000000" pitchFamily="65" charset="-120"/>
              </a:rPr>
              <a:t> </a:t>
            </a:r>
            <a:r>
              <a:rPr lang="el-GR" altLang="zh-TW" sz="2000" dirty="0" smtClean="0">
                <a:ea typeface="標楷體" panose="03000509000000000000" pitchFamily="65" charset="-120"/>
              </a:rPr>
              <a:t>Ω</a:t>
            </a:r>
            <a:r>
              <a:rPr lang="en-US" altLang="zh-TW" sz="2000" dirty="0" smtClean="0">
                <a:ea typeface="標楷體" panose="03000509000000000000" pitchFamily="65" charset="-120"/>
              </a:rPr>
              <a:t>)  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一個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10  </a:t>
            </a:r>
            <a:r>
              <a:rPr lang="en-US" altLang="zh-TW" sz="2000"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uF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/25V 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一個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0.01uF/25V 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一個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0.1 </a:t>
            </a:r>
            <a:r>
              <a:rPr lang="en-US" altLang="zh-TW" sz="2000"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uF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/25V 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一個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單心線     若干</a:t>
            </a:r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76195" y="1700808"/>
            <a:ext cx="8176794" cy="42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73872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062503" y="10281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使用麵包板組裝觸控電路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362899" y="1052736"/>
            <a:ext cx="7179785" cy="576064"/>
          </a:xfrm>
        </p:spPr>
        <p:txBody>
          <a:bodyPr rtlCol="0">
            <a:noAutofit/>
          </a:bodyPr>
          <a:lstStyle/>
          <a:p>
            <a:r>
              <a:rPr lang="en-US" altLang="zh-TW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(</a:t>
            </a:r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封裝及引腳說明）</a:t>
            </a:r>
            <a:endParaRPr lang="zh-TW" altLang="en-US" dirty="0">
              <a:solidFill>
                <a:schemeClr val="accent1">
                  <a:lumMod val="60000"/>
                  <a:lumOff val="4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54252" y="980728"/>
            <a:ext cx="7361188" cy="2484253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46540" y="3789040"/>
            <a:ext cx="4143411" cy="2520280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25859" y="3573016"/>
            <a:ext cx="5273273" cy="2985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1484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062503" y="10281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使用麵包板組裝觸控電路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218883" y="980728"/>
            <a:ext cx="7179785" cy="576064"/>
          </a:xfrm>
        </p:spPr>
        <p:txBody>
          <a:bodyPr rtlCol="0">
            <a:noAutofit/>
          </a:bodyPr>
          <a:lstStyle/>
          <a:p>
            <a:r>
              <a:rPr lang="en-US" altLang="zh-TW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(</a:t>
            </a:r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採樣電容及</a:t>
            </a:r>
            <a:r>
              <a:rPr lang="en-US" altLang="zh-TW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r3</a:t>
            </a:r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電阻選用說明）</a:t>
            </a:r>
            <a:endParaRPr lang="zh-TW" altLang="en-US" dirty="0">
              <a:solidFill>
                <a:schemeClr val="accent1">
                  <a:lumMod val="60000"/>
                  <a:lumOff val="4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62898" y="1628800"/>
            <a:ext cx="7216246" cy="3202707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1269876" y="4941168"/>
            <a:ext cx="187743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R3</a:t>
            </a:r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電阻選用：</a:t>
            </a:r>
            <a:endParaRPr lang="zh-TW" altLang="en-US" sz="22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2926060" y="4941168"/>
            <a:ext cx="792075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1W LED 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額定電壓約為 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3.2 ~ 3.4 V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，通常設定額定電壓為 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3.2 V</a:t>
            </a:r>
          </a:p>
          <a:p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  <a:sym typeface="Wingdings" panose="05000000000000000000" pitchFamily="2" charset="2"/>
              </a:rPr>
              <a:t>1W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  <a:sym typeface="Wingdings" panose="05000000000000000000" pitchFamily="2" charset="2"/>
              </a:rPr>
              <a:t> 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  <a:sym typeface="Wingdings" panose="05000000000000000000" pitchFamily="2" charset="2"/>
              </a:rPr>
              <a:t>LED 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  <a:sym typeface="Wingdings" panose="05000000000000000000" pitchFamily="2" charset="2"/>
              </a:rPr>
              <a:t>的額定電流約為 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  <a:sym typeface="Wingdings" panose="05000000000000000000" pitchFamily="2" charset="2"/>
              </a:rPr>
              <a:t>0.3125 ~ 0.33 A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  <a:sym typeface="Wingdings" panose="05000000000000000000" pitchFamily="2" charset="2"/>
              </a:rPr>
              <a:t>。</a:t>
            </a:r>
            <a:endParaRPr lang="en-US" altLang="zh-TW" sz="2000" dirty="0">
              <a:latin typeface="標楷體" panose="03000509000000000000" pitchFamily="65" charset="-120"/>
              <a:ea typeface="標楷體" panose="03000509000000000000" pitchFamily="65" charset="-120"/>
              <a:sym typeface="Wingdings" panose="05000000000000000000" pitchFamily="2" charset="2"/>
            </a:endParaRPr>
          </a:p>
          <a:p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依據 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P = E * I 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  <a:sym typeface="Wingdings" panose="05000000000000000000" pitchFamily="2" charset="2"/>
              </a:rPr>
              <a:t> 1 W = 3.2 V * I  I = 0.3125 A</a:t>
            </a:r>
          </a:p>
          <a:p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  <a:sym typeface="Wingdings" panose="05000000000000000000" pitchFamily="2" charset="2"/>
              </a:rPr>
              <a:t>限流電阻值選用計算： 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  <a:sym typeface="Wingdings" panose="05000000000000000000" pitchFamily="2" charset="2"/>
              </a:rPr>
              <a:t>R = ( 5 - 3.4 ) V / 0.3125 A = </a:t>
            </a:r>
            <a:r>
              <a:rPr lang="en-US" altLang="zh-TW" sz="2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Wingdings" panose="05000000000000000000" pitchFamily="2" charset="2"/>
              </a:rPr>
              <a:t>5.12 </a:t>
            </a:r>
            <a:r>
              <a:rPr lang="el-GR" altLang="zh-TW" sz="2000" dirty="0" smtClean="0">
                <a:solidFill>
                  <a:srgbClr val="FF0000"/>
                </a:solidFill>
                <a:ea typeface="標楷體" panose="03000509000000000000" pitchFamily="65" charset="-120"/>
              </a:rPr>
              <a:t>Ω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電阻瓦特數選用計算： 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0.3125 A * 0.3125 A * 5.12 </a:t>
            </a:r>
            <a:r>
              <a:rPr lang="el-GR" altLang="zh-TW" sz="2000" dirty="0" smtClean="0">
                <a:ea typeface="標楷體" panose="03000509000000000000" pitchFamily="65" charset="-120"/>
              </a:rPr>
              <a:t>Ω</a:t>
            </a:r>
            <a:r>
              <a:rPr lang="en-US" altLang="zh-TW" sz="2000" dirty="0" smtClean="0">
                <a:ea typeface="標楷體" panose="03000509000000000000" pitchFamily="65" charset="-120"/>
              </a:rPr>
              <a:t>  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= </a:t>
            </a:r>
            <a:r>
              <a:rPr lang="en-US" altLang="zh-TW" sz="2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0.5 W</a:t>
            </a:r>
          </a:p>
          <a:p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688255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062503" y="10281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使用麵包板組裝觸控電路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434907" y="1052736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大顯身手中</a:t>
            </a:r>
            <a:r>
              <a:rPr lang="en-US" altLang="zh-TW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9927" y="6309320"/>
            <a:ext cx="1980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麵包板試做</a:t>
            </a:r>
            <a:endParaRPr lang="zh-TW" altLang="en-US" sz="28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01411" y="1917312"/>
            <a:ext cx="5397648" cy="3600000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90701" y="837312"/>
            <a:ext cx="5008367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335746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062503" y="10281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使用麵包板組裝觸控電路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362899" y="1052736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大顯身手中</a:t>
            </a:r>
            <a:r>
              <a:rPr lang="en-US" altLang="zh-TW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9927" y="6309320"/>
            <a:ext cx="1980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麵包板試做</a:t>
            </a:r>
            <a:endParaRPr lang="zh-TW" altLang="en-US" sz="28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12791" y="1917232"/>
            <a:ext cx="5385677" cy="3600000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84782" y="837312"/>
            <a:ext cx="5014286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049204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062503" y="174824"/>
            <a:ext cx="10360501" cy="733896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電子電路幫手簡介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418256" y="908720"/>
            <a:ext cx="5972300" cy="576064"/>
          </a:xfrm>
        </p:spPr>
        <p:txBody>
          <a:bodyPr rtlCol="0">
            <a:normAutofit/>
          </a:bodyPr>
          <a:lstStyle/>
          <a:p>
            <a:pPr rtl="0"/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三用電表（以</a:t>
            </a:r>
            <a:r>
              <a:rPr lang="en-US" altLang="zh-TW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dm</a:t>
            </a:r>
            <a:r>
              <a:rPr lang="en-US" altLang="zh-TW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-3000</a:t>
            </a:r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為例）</a:t>
            </a:r>
            <a:endParaRPr lang="zh-TW" altLang="en-US" dirty="0">
              <a:solidFill>
                <a:schemeClr val="accent1">
                  <a:lumMod val="60000"/>
                  <a:lumOff val="4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125860" y="1630536"/>
            <a:ext cx="10873208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三用電表 </a:t>
            </a:r>
            <a:r>
              <a:rPr lang="en-US" altLang="zh-TW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20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二極體測試</a:t>
            </a:r>
            <a:r>
              <a:rPr lang="en-US" altLang="zh-TW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功能區域使用說明</a:t>
            </a:r>
            <a:r>
              <a:rPr lang="zh-TW" altLang="en-US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endParaRPr lang="en-US" altLang="zh-TW" sz="22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探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針線同電壓量測的接法，將旋鈕轉至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電阻歐姆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-2K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/     】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的檔位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將探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針分別接到待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測二極體的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兩端，</a:t>
            </a:r>
            <a:r>
              <a:rPr lang="zh-TW" altLang="en-US" sz="2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紅色探針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接觸處為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P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（＋）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、黑色探針接觸處為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N(-)</a:t>
            </a:r>
          </a:p>
          <a:p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，若導通（即可看有有數位數字出現在面板）。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 </a:t>
            </a: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22604" y="1964838"/>
            <a:ext cx="576064" cy="384042"/>
          </a:xfrm>
          <a:prstGeom prst="rect">
            <a:avLst/>
          </a:prstGeom>
        </p:spPr>
      </p:pic>
      <p:pic>
        <p:nvPicPr>
          <p:cNvPr id="2" name="圖片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03350" y="3103443"/>
            <a:ext cx="3306886" cy="3501008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82444" y="3103444"/>
            <a:ext cx="3383762" cy="3529848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4510236" y="3356992"/>
            <a:ext cx="15841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P+</a:t>
            </a:r>
            <a:r>
              <a:rPr lang="zh-TW" altLang="en-US" sz="2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2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N-</a:t>
            </a:r>
          </a:p>
          <a:p>
            <a:r>
              <a:rPr lang="zh-TW" altLang="en-US" sz="2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二極體導通</a:t>
            </a:r>
            <a:endParaRPr lang="zh-TW" altLang="en-US" sz="22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9766820" y="3212976"/>
            <a:ext cx="18728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P-</a:t>
            </a:r>
            <a:r>
              <a:rPr lang="zh-TW" altLang="en-US" sz="2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2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N+</a:t>
            </a:r>
          </a:p>
          <a:p>
            <a:r>
              <a:rPr lang="zh-TW" altLang="en-US" sz="2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二極體不導通</a:t>
            </a:r>
            <a:endParaRPr lang="zh-TW" altLang="en-US" sz="22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867406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062503" y="10281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使用麵包板組裝觸控電路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362899" y="1052736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大顯身手中</a:t>
            </a:r>
            <a:r>
              <a:rPr lang="en-US" altLang="zh-TW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9927" y="6309320"/>
            <a:ext cx="1980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麵包板試做</a:t>
            </a:r>
            <a:endParaRPr lang="zh-TW" altLang="en-US" sz="28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01422" y="1917232"/>
            <a:ext cx="5469054" cy="3600000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08576" y="837312"/>
            <a:ext cx="5062500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078011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062503" y="10281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使用麵包板組裝觸控電路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362899" y="1052736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大顯身手中</a:t>
            </a:r>
            <a:r>
              <a:rPr lang="en-US" altLang="zh-TW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9927" y="6309320"/>
            <a:ext cx="1980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麵包板試做</a:t>
            </a:r>
            <a:endParaRPr lang="zh-TW" altLang="en-US" sz="28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98468" y="1917232"/>
            <a:ext cx="5400000" cy="3600000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24930" y="837312"/>
            <a:ext cx="5074138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539157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062503" y="10281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使用麵包板組裝觸控電路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362899" y="1052736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大顯身手中</a:t>
            </a:r>
            <a:r>
              <a:rPr lang="en-US" altLang="zh-TW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9927" y="6309320"/>
            <a:ext cx="1980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麵包板試做</a:t>
            </a:r>
            <a:endParaRPr lang="zh-TW" altLang="en-US" sz="28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80225" y="1917232"/>
            <a:ext cx="5490251" cy="3600000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37178" y="837312"/>
            <a:ext cx="5033898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45971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062503" y="10281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使用麵包板組裝觸控電路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362899" y="1052736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大顯身手中</a:t>
            </a:r>
            <a:r>
              <a:rPr lang="en-US" altLang="zh-TW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9927" y="6309320"/>
            <a:ext cx="1980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麵包板試做</a:t>
            </a:r>
            <a:endParaRPr lang="zh-TW" altLang="en-US" sz="28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96108" y="1917232"/>
            <a:ext cx="5402360" cy="3600000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50788" y="837312"/>
            <a:ext cx="5120288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481994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062503" y="10281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使用麵包板組裝觸控電路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362899" y="1052736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大顯身手中</a:t>
            </a:r>
            <a:r>
              <a:rPr lang="en-US" altLang="zh-TW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75373" y="1917232"/>
            <a:ext cx="5351087" cy="3600000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9927" y="6309320"/>
            <a:ext cx="1980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麵包板試做</a:t>
            </a:r>
            <a:endParaRPr lang="zh-TW" altLang="en-US" sz="28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64770" y="837312"/>
            <a:ext cx="5134298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809327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062503" y="174824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使用麵包板組裝觸控電路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362899" y="1052736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大顯身手中</a:t>
            </a:r>
            <a:r>
              <a:rPr lang="en-US" altLang="zh-TW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9927" y="6309320"/>
            <a:ext cx="1980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麵包板試做</a:t>
            </a:r>
            <a:endParaRPr lang="zh-TW" altLang="en-US" sz="28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13117" y="1917232"/>
            <a:ext cx="5313343" cy="3600000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37405" y="837312"/>
            <a:ext cx="5089655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116056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062503" y="10281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使用麵包板組裝觸控電路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362899" y="1052736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大顯身手中</a:t>
            </a:r>
            <a:r>
              <a:rPr lang="en-US" altLang="zh-TW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9927" y="6309320"/>
            <a:ext cx="1980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麵包板試做</a:t>
            </a:r>
            <a:endParaRPr lang="zh-TW" altLang="en-US" sz="28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72732" y="1917232"/>
            <a:ext cx="5353728" cy="3600000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87796" y="765304"/>
            <a:ext cx="5111272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106307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062503" y="10281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使用麵包板組裝觸控電路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362899" y="1052736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大顯身手中</a:t>
            </a:r>
            <a:r>
              <a:rPr lang="en-US" altLang="zh-TW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9927" y="6309320"/>
            <a:ext cx="1980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麵包板試做</a:t>
            </a:r>
            <a:endParaRPr lang="zh-TW" altLang="en-US" sz="28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72732" y="1917232"/>
            <a:ext cx="5353728" cy="3600000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87796" y="765304"/>
            <a:ext cx="5111272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110554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062503" y="10281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使用麵包板組裝觸控電路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362899" y="1052736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大顯身手中</a:t>
            </a:r>
            <a:r>
              <a:rPr lang="en-US" altLang="zh-TW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9927" y="6309320"/>
            <a:ext cx="1980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麵包板試做</a:t>
            </a:r>
            <a:endParaRPr lang="zh-TW" altLang="en-US" sz="28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38225" y="1917232"/>
            <a:ext cx="5388235" cy="3600000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64003" y="837312"/>
            <a:ext cx="5135065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391329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062503" y="10281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使用麵包板組裝觸控電路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362899" y="1052736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大顯身手中</a:t>
            </a:r>
            <a:r>
              <a:rPr lang="en-US" altLang="zh-TW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9927" y="6309320"/>
            <a:ext cx="1980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麵包板試做</a:t>
            </a:r>
            <a:endParaRPr lang="zh-TW" altLang="en-US" sz="28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81411" y="765304"/>
            <a:ext cx="5045649" cy="5400000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80325" y="1917232"/>
            <a:ext cx="5346135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099690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062503" y="174824"/>
            <a:ext cx="10360501" cy="733896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電子電路幫手簡介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418256" y="908720"/>
            <a:ext cx="5972300" cy="576064"/>
          </a:xfrm>
        </p:spPr>
        <p:txBody>
          <a:bodyPr rtlCol="0">
            <a:normAutofit/>
          </a:bodyPr>
          <a:lstStyle/>
          <a:p>
            <a:pPr rtl="0"/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三用電表（以</a:t>
            </a:r>
            <a:r>
              <a:rPr lang="en-US" altLang="zh-TW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dm</a:t>
            </a:r>
            <a:r>
              <a:rPr lang="en-US" altLang="zh-TW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-3000</a:t>
            </a:r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為例）</a:t>
            </a:r>
            <a:endParaRPr lang="zh-TW" altLang="en-US" dirty="0">
              <a:solidFill>
                <a:schemeClr val="accent1">
                  <a:lumMod val="60000"/>
                  <a:lumOff val="4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125860" y="1412776"/>
            <a:ext cx="1087320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</a:t>
            </a:r>
            <a:r>
              <a:rPr lang="zh-TW" altLang="en-US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用電表 </a:t>
            </a:r>
            <a:r>
              <a:rPr lang="en-US" altLang="zh-TW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晶體測試</a:t>
            </a:r>
            <a:r>
              <a:rPr lang="en-US" altLang="zh-TW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r>
              <a:rPr lang="zh-TW" altLang="en-US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段位說明：</a:t>
            </a:r>
            <a:endParaRPr lang="en-US" altLang="zh-TW" sz="22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將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旋鈕轉至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晶體測試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的段位。</a:t>
            </a:r>
            <a:endParaRPr lang="en-US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ＰＮＰ段位：僅能判定ＰＮＰ型電晶體，若置入的電晶體能使液晶面板出現數值，此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        電晶體即為ＰＮＰ型電晶體，液晶面板上的數值即為該電晶體的</a:t>
            </a:r>
            <a:r>
              <a:rPr lang="en-US" altLang="zh-TW" sz="2000"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h</a:t>
            </a:r>
            <a:r>
              <a:rPr lang="en-US" altLang="zh-TW" sz="2000" baseline="-20000"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FE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值。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ＮＰＮ／ＬＥＤ段位：能判定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ＮＰＮ型電晶體，若置入的電晶體能使液晶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面板出現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數值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                ，此電晶體即為ＮＰＮ型電晶體，液晶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面板上的數值即為該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電晶體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                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的 </a:t>
            </a:r>
            <a:r>
              <a:rPr lang="en-US" altLang="zh-TW" sz="2000"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h</a:t>
            </a:r>
            <a:r>
              <a:rPr lang="en-US" altLang="zh-TW" sz="2000" baseline="-20000"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FE</a:t>
            </a:r>
            <a:r>
              <a:rPr lang="en-US" altLang="zh-TW" sz="2000" baseline="-20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el-GR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β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值。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                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若是置入的是 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LED (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請插入 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+ - 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插孔中，若正確即可使 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LED 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發光。</a:t>
            </a:r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78588" y="2324878"/>
            <a:ext cx="576064" cy="384042"/>
          </a:xfrm>
          <a:prstGeom prst="rect">
            <a:avLst/>
          </a:prstGeom>
        </p:spPr>
      </p:pic>
      <p:pic>
        <p:nvPicPr>
          <p:cNvPr id="2" name="圖片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01924" y="3212975"/>
            <a:ext cx="1800200" cy="3312653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6281174" y="3170230"/>
            <a:ext cx="2434787" cy="4392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611942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062503" y="10281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使用麵包板組裝觸控電路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362899" y="1052736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大顯身手中</a:t>
            </a:r>
            <a:r>
              <a:rPr lang="en-US" altLang="zh-TW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9927" y="6309320"/>
            <a:ext cx="1980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麵包板試做</a:t>
            </a:r>
            <a:endParaRPr lang="zh-TW" altLang="en-US" sz="28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48441" y="1917232"/>
            <a:ext cx="5378019" cy="3600000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59249" y="765304"/>
            <a:ext cx="5067811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370907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062503" y="10281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使用麵包板組裝觸控電路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362899" y="1052736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大顯身手中</a:t>
            </a:r>
            <a:r>
              <a:rPr lang="en-US" altLang="zh-TW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9927" y="6309320"/>
            <a:ext cx="1980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麵包板試做</a:t>
            </a:r>
            <a:endParaRPr lang="zh-TW" altLang="en-US" sz="28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57968" y="1917232"/>
            <a:ext cx="5440500" cy="3600000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31257" y="837312"/>
            <a:ext cx="5067811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99755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062503" y="10281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使用麵包板組裝觸控電路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362899" y="1052736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通電測試去</a:t>
            </a:r>
            <a:r>
              <a:rPr lang="en-US" altLang="zh-TW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54062" y="1636722"/>
            <a:ext cx="5748862" cy="4816614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9927" y="6309320"/>
            <a:ext cx="1980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麵包板試做</a:t>
            </a:r>
            <a:endParaRPr lang="zh-TW" altLang="en-US" sz="28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555412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062503" y="10281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使用印刷電路板焊接觸控電路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362899" y="980728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終極挑戰</a:t>
            </a:r>
            <a:r>
              <a:rPr lang="en-US" altLang="zh-TW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837828" y="1844824"/>
            <a:ext cx="4392488" cy="36830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800"/>
              </a:lnSpc>
            </a:pPr>
            <a:r>
              <a:rPr lang="zh-TW" altLang="en-US" sz="2800" b="1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使用元件：</a:t>
            </a:r>
            <a:endParaRPr lang="en-US" altLang="zh-TW" sz="2800" b="1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2800"/>
              </a:lnSpc>
            </a:pP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ＰＣＢ板    一塊    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SGL 8022W   </a:t>
            </a: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一顆</a:t>
            </a:r>
            <a:endParaRPr lang="en-US" altLang="zh-TW" sz="1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2800"/>
              </a:lnSpc>
            </a:pPr>
            <a:r>
              <a:rPr lang="en-US" altLang="zh-TW" sz="1800"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SS8050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</a:t>
            </a: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一顆    </a:t>
            </a:r>
            <a:r>
              <a:rPr lang="en-US" altLang="zh-TW" sz="1800"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1W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LED     </a:t>
            </a: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一組</a:t>
            </a:r>
            <a:endParaRPr lang="en-US" altLang="zh-TW" sz="1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2800"/>
              </a:lnSpc>
            </a:pP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47 K</a:t>
            </a:r>
            <a:r>
              <a:rPr lang="el-GR" altLang="zh-TW" sz="1800" dirty="0" smtClean="0">
                <a:ea typeface="標楷體" panose="03000509000000000000" pitchFamily="65" charset="-120"/>
              </a:rPr>
              <a:t>Ω</a:t>
            </a:r>
            <a:r>
              <a:rPr lang="en-US" altLang="zh-TW" sz="1800" dirty="0" smtClean="0">
                <a:ea typeface="標楷體" panose="03000509000000000000" pitchFamily="65" charset="-120"/>
              </a:rPr>
              <a:t>/(1/4W) </a:t>
            </a: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一個     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 K</a:t>
            </a:r>
            <a:r>
              <a:rPr lang="el-GR" altLang="zh-TW" sz="1800" dirty="0" smtClean="0">
                <a:ea typeface="標楷體" panose="03000509000000000000" pitchFamily="65" charset="-120"/>
              </a:rPr>
              <a:t>Ω</a:t>
            </a:r>
            <a:r>
              <a:rPr lang="en-US" altLang="zh-TW" sz="1800" dirty="0" smtClean="0">
                <a:ea typeface="標楷體" panose="03000509000000000000" pitchFamily="65" charset="-120"/>
              </a:rPr>
              <a:t>/(1/4W)</a:t>
            </a: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一個</a:t>
            </a:r>
            <a:endParaRPr lang="en-US" altLang="zh-TW" sz="1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2800"/>
              </a:lnSpc>
            </a:pP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5R1 </a:t>
            </a:r>
            <a:r>
              <a:rPr lang="el-GR" altLang="zh-TW" sz="1800" dirty="0" smtClean="0">
                <a:ea typeface="標楷體" panose="03000509000000000000" pitchFamily="65" charset="-120"/>
              </a:rPr>
              <a:t>Ω</a:t>
            </a:r>
            <a:r>
              <a:rPr lang="en-US" altLang="zh-TW" sz="1800" dirty="0" smtClean="0">
                <a:ea typeface="標楷體" panose="03000509000000000000" pitchFamily="65" charset="-120"/>
              </a:rPr>
              <a:t>/(1/2W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一個    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10 </a:t>
            </a:r>
            <a:r>
              <a:rPr lang="en-US" altLang="zh-TW" sz="1800"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uF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/25V   </a:t>
            </a: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一個</a:t>
            </a:r>
            <a:endParaRPr lang="en-US" altLang="zh-TW" sz="1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2800"/>
              </a:lnSpc>
            </a:pP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0.01 </a:t>
            </a:r>
            <a:r>
              <a:rPr lang="en-US" altLang="zh-TW" sz="1800"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uF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/25V </a:t>
            </a: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一個    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0.1 </a:t>
            </a:r>
            <a:r>
              <a:rPr lang="en-US" altLang="zh-TW" sz="1800"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uF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/25V  </a:t>
            </a: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一個</a:t>
            </a:r>
            <a:endParaRPr lang="en-US" altLang="zh-TW" sz="1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2800"/>
              </a:lnSpc>
            </a:pP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USB(</a:t>
            </a: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公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接頭 一組    ３Ｐ快接線  一組</a:t>
            </a:r>
            <a:endParaRPr lang="en-US" altLang="zh-TW" sz="1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2800"/>
              </a:lnSpc>
            </a:pP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排針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en-US" altLang="zh-TW" sz="1800"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3P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    </a:t>
            </a: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三個    跳線帽      三個</a:t>
            </a:r>
            <a:endParaRPr lang="en-US" altLang="zh-TW" sz="1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2800"/>
              </a:lnSpc>
            </a:pP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螺絲組      一組    束線        一條</a:t>
            </a:r>
            <a:endParaRPr lang="en-US" altLang="zh-TW" sz="1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2800"/>
              </a:lnSpc>
            </a:pP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５Ｖ電源</a:t>
            </a:r>
            <a:r>
              <a:rPr lang="en-US" altLang="zh-TW" sz="18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1800" dirty="0">
                <a:latin typeface="標楷體" panose="03000509000000000000" pitchFamily="65" charset="-120"/>
                <a:ea typeface="標楷體" panose="03000509000000000000" pitchFamily="65" charset="-120"/>
              </a:rPr>
              <a:t>可用行充</a:t>
            </a: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取代</a:t>
            </a:r>
            <a:r>
              <a:rPr lang="en-US" altLang="zh-TW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          </a:t>
            </a:r>
            <a:r>
              <a:rPr lang="zh-TW" altLang="en-US" sz="1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一組</a:t>
            </a:r>
            <a:endParaRPr lang="en-US" altLang="zh-TW" sz="1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29362" y="1268760"/>
            <a:ext cx="2260054" cy="2026543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232054" y="1268760"/>
            <a:ext cx="2262958" cy="2010642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29361" y="3799359"/>
            <a:ext cx="2303060" cy="2278516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244870" y="3783689"/>
            <a:ext cx="2250142" cy="2309607"/>
          </a:xfrm>
          <a:prstGeom prst="rect">
            <a:avLst/>
          </a:prstGeom>
        </p:spPr>
      </p:pic>
      <p:sp>
        <p:nvSpPr>
          <p:cNvPr id="10" name="文字方塊 9"/>
          <p:cNvSpPr txBox="1"/>
          <p:nvPr/>
        </p:nvSpPr>
        <p:spPr>
          <a:xfrm>
            <a:off x="9927" y="6309320"/>
            <a:ext cx="1980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電路板焊接</a:t>
            </a:r>
            <a:endParaRPr lang="zh-TW" altLang="en-US" sz="28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92980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062503" y="10281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使用印刷電路板焊接觸控電路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362899" y="1052736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終極挑戰</a:t>
            </a:r>
            <a:r>
              <a:rPr lang="en-US" altLang="zh-TW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18148" y="1772816"/>
            <a:ext cx="5243462" cy="4453143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9927" y="6309320"/>
            <a:ext cx="1980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電路板焊接</a:t>
            </a:r>
            <a:endParaRPr lang="zh-TW" altLang="en-US" sz="28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219413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062503" y="10281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使用印刷電路板焊接觸控電路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362899" y="980728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終極挑戰</a:t>
            </a:r>
            <a:r>
              <a:rPr lang="en-US" altLang="zh-TW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18148" y="1772816"/>
            <a:ext cx="6284770" cy="4453143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9927" y="6309320"/>
            <a:ext cx="1980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電路板焊接</a:t>
            </a:r>
            <a:endParaRPr lang="zh-TW" altLang="en-US" sz="28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471860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062503" y="10281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使用印刷電路板焊接觸控電路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362899" y="980728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終極挑戰</a:t>
            </a:r>
            <a:r>
              <a:rPr lang="en-US" altLang="zh-TW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18148" y="1777173"/>
            <a:ext cx="5184576" cy="4476970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9927" y="6309320"/>
            <a:ext cx="1980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電路板焊接</a:t>
            </a:r>
            <a:endParaRPr lang="zh-TW" altLang="en-US" sz="28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955588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062503" y="10281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使用印刷電路板焊接觸控電路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362899" y="980728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終極挑戰</a:t>
            </a:r>
            <a:r>
              <a:rPr lang="en-US" altLang="zh-TW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18148" y="1777173"/>
            <a:ext cx="5186873" cy="4476970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9927" y="6309320"/>
            <a:ext cx="1980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電路板焊接</a:t>
            </a:r>
            <a:endParaRPr lang="zh-TW" altLang="en-US" sz="28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642539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062503" y="10281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使用印刷電路板焊接觸控電路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341884" y="980728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終極挑戰</a:t>
            </a:r>
            <a:r>
              <a:rPr lang="en-US" altLang="zh-TW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18148" y="1791958"/>
            <a:ext cx="5353230" cy="4462186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9927" y="6309320"/>
            <a:ext cx="1980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電路板焊接</a:t>
            </a:r>
            <a:endParaRPr lang="zh-TW" altLang="en-US" sz="28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989369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062503" y="10281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使用印刷電路板焊接觸控電路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362899" y="980728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終極挑戰</a:t>
            </a:r>
            <a:r>
              <a:rPr lang="en-US" altLang="zh-TW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18147" y="1803360"/>
            <a:ext cx="5193857" cy="4470902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9927" y="6309320"/>
            <a:ext cx="1980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電路板焊接</a:t>
            </a:r>
            <a:endParaRPr lang="zh-TW" altLang="en-US" sz="28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535210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062503" y="260648"/>
            <a:ext cx="10360501" cy="648072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電子電路元件簡介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371712" y="784795"/>
            <a:ext cx="5082740" cy="771997"/>
          </a:xfrm>
        </p:spPr>
        <p:txBody>
          <a:bodyPr rtlCol="0"/>
          <a:lstStyle/>
          <a:p>
            <a:pPr rtl="0"/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直流電源</a:t>
            </a:r>
            <a:endParaRPr lang="zh-TW" altLang="en-US" dirty="0">
              <a:solidFill>
                <a:schemeClr val="accent1">
                  <a:lumMod val="60000"/>
                  <a:lumOff val="4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2" name="內容版面配置區 1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36340" y="1916832"/>
            <a:ext cx="2193776" cy="2193776"/>
          </a:xfr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9018" y="4437112"/>
            <a:ext cx="1889010" cy="1889010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72076" y="974697"/>
            <a:ext cx="1884269" cy="1884269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334772" y="1360044"/>
            <a:ext cx="2202944" cy="1653676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199812" y="3568481"/>
            <a:ext cx="2655483" cy="2743110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02353" y="1412776"/>
            <a:ext cx="2199987" cy="1891989"/>
          </a:xfrm>
          <a:prstGeom prst="rect">
            <a:avLst/>
          </a:prstGeom>
        </p:spPr>
      </p:pic>
      <p:pic>
        <p:nvPicPr>
          <p:cNvPr id="13" name="圖片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53439" y="4110608"/>
            <a:ext cx="2200983" cy="2200983"/>
          </a:xfrm>
          <a:prstGeom prst="rect">
            <a:avLst/>
          </a:prstGeom>
        </p:spPr>
      </p:pic>
      <p:pic>
        <p:nvPicPr>
          <p:cNvPr id="14" name="圖片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65694" y="3933056"/>
            <a:ext cx="2413868" cy="2413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482735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053852" y="10281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使用印刷電路板焊接觸控電路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362899" y="980728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終極挑戰</a:t>
            </a:r>
            <a:r>
              <a:rPr lang="en-US" altLang="zh-TW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90156" y="1803360"/>
            <a:ext cx="5156098" cy="4470902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9927" y="6309320"/>
            <a:ext cx="1980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電路板焊接</a:t>
            </a:r>
            <a:endParaRPr lang="zh-TW" altLang="en-US" sz="28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678604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062503" y="10281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使用印刷電路板焊接觸控電路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362899" y="980728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終極挑戰</a:t>
            </a:r>
            <a:r>
              <a:rPr lang="en-US" altLang="zh-TW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90156" y="1803360"/>
            <a:ext cx="5223287" cy="4470902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9927" y="6309320"/>
            <a:ext cx="1980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電路板焊接</a:t>
            </a:r>
            <a:endParaRPr lang="zh-TW" altLang="en-US" sz="28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9444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062503" y="10281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使用印刷電路板焊接觸控電路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362899" y="980728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終極挑戰</a:t>
            </a:r>
            <a:r>
              <a:rPr lang="en-US" altLang="zh-TW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80193" y="1803360"/>
            <a:ext cx="5122531" cy="4470902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9927" y="6309320"/>
            <a:ext cx="1980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電路板焊接</a:t>
            </a:r>
            <a:endParaRPr lang="zh-TW" altLang="en-US" sz="28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787978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062503" y="10281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使用印刷電路板焊接觸控電路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362899" y="980728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終極挑戰</a:t>
            </a:r>
            <a:r>
              <a:rPr lang="en-US" altLang="zh-TW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90156" y="1803360"/>
            <a:ext cx="5124184" cy="4470902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9927" y="6309320"/>
            <a:ext cx="1980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電路板焊接</a:t>
            </a:r>
            <a:endParaRPr lang="zh-TW" altLang="en-US" sz="28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18126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062503" y="10281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使用印刷電路板焊接觸控電路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362899" y="980728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終極挑戰</a:t>
            </a:r>
            <a:r>
              <a:rPr lang="en-US" altLang="zh-TW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90156" y="1803360"/>
            <a:ext cx="4824536" cy="4624110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9927" y="6309320"/>
            <a:ext cx="1980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電路板焊接</a:t>
            </a:r>
            <a:endParaRPr lang="zh-TW" altLang="en-US" sz="28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325593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062503" y="10281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使用印刷電路板焊接觸控電路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362899" y="980728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終極挑戰</a:t>
            </a:r>
            <a:r>
              <a:rPr lang="en-US" altLang="zh-TW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90156" y="1803360"/>
            <a:ext cx="4824536" cy="4699629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9927" y="6309320"/>
            <a:ext cx="1980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電路板焊接</a:t>
            </a:r>
            <a:endParaRPr lang="zh-TW" altLang="en-US" sz="28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14689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062503" y="10281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使用印刷電路板焊接觸控電路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362899" y="980728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終極挑戰</a:t>
            </a:r>
            <a:r>
              <a:rPr lang="en-US" altLang="zh-TW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30516" y="1803361"/>
            <a:ext cx="4370427" cy="4488070"/>
          </a:xfrm>
          <a:prstGeom prst="rect">
            <a:avLst/>
          </a:prstGeom>
        </p:spPr>
      </p:pic>
      <p:pic>
        <p:nvPicPr>
          <p:cNvPr id="2" name="圖片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73932" y="2342276"/>
            <a:ext cx="4032448" cy="3950432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9927" y="6309320"/>
            <a:ext cx="1980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電路板焊接</a:t>
            </a:r>
            <a:endParaRPr lang="zh-TW" altLang="en-US" sz="28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34492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062503" y="10281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使用印刷電路板焊接觸控電路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362899" y="980728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終極挑戰</a:t>
            </a:r>
            <a:r>
              <a:rPr lang="en-US" altLang="zh-TW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75583" y="2852936"/>
            <a:ext cx="3222685" cy="2880320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10497" y="1700808"/>
            <a:ext cx="5540499" cy="4727760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9927" y="6309320"/>
            <a:ext cx="1980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電路板焊接</a:t>
            </a:r>
            <a:endParaRPr lang="zh-TW" altLang="en-US" sz="28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051345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062503" y="10281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使用印刷電路板焊接觸控電路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362899" y="980728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終極挑戰</a:t>
            </a:r>
            <a:r>
              <a:rPr lang="en-US" altLang="zh-TW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41884" y="2380792"/>
            <a:ext cx="4732614" cy="4075172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25953" y="1772816"/>
            <a:ext cx="4941067" cy="4644777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9927" y="6309320"/>
            <a:ext cx="1980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電路板焊接</a:t>
            </a:r>
            <a:endParaRPr lang="zh-TW" altLang="en-US" sz="28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713556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062503" y="10281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使用印刷電路板焊接觸控電路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434907" y="980728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終極挑戰</a:t>
            </a:r>
            <a:r>
              <a:rPr lang="en-US" altLang="zh-TW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69876" y="3169793"/>
            <a:ext cx="2605697" cy="1699367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69111" y="1673693"/>
            <a:ext cx="6901408" cy="2259363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69111" y="4149080"/>
            <a:ext cx="6912768" cy="2220274"/>
          </a:xfrm>
          <a:prstGeom prst="rect">
            <a:avLst/>
          </a:prstGeom>
        </p:spPr>
      </p:pic>
      <p:sp>
        <p:nvSpPr>
          <p:cNvPr id="9" name="文字方塊 8"/>
          <p:cNvSpPr txBox="1"/>
          <p:nvPr/>
        </p:nvSpPr>
        <p:spPr>
          <a:xfrm>
            <a:off x="9927" y="6309320"/>
            <a:ext cx="1980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電路板焊接</a:t>
            </a:r>
            <a:endParaRPr lang="zh-TW" altLang="en-US" sz="28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933891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 dirty="0" smtClean="0"/>
              <a:t>2</a:t>
            </a:r>
            <a:endParaRPr lang="zh-TW" altLang="en-US" dirty="0"/>
          </a:p>
        </p:txBody>
      </p:sp>
      <p:pic>
        <p:nvPicPr>
          <p:cNvPr id="3074" name="Picture 2" descr="C:\Users\user\Downloads\images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70"/>
          <a:stretch/>
        </p:blipFill>
        <p:spPr bwMode="auto">
          <a:xfrm rot="10800000">
            <a:off x="1078854" y="2492895"/>
            <a:ext cx="5590214" cy="2877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文字方塊 4"/>
          <p:cNvSpPr txBox="1"/>
          <p:nvPr/>
        </p:nvSpPr>
        <p:spPr>
          <a:xfrm rot="5400000">
            <a:off x="1048415" y="4937938"/>
            <a:ext cx="441031" cy="2461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000" b="1" dirty="0">
                <a:solidFill>
                  <a:srgbClr val="FF0000"/>
                </a:solidFill>
              </a:rPr>
              <a:t>＋</a:t>
            </a:r>
            <a:r>
              <a:rPr lang="zh-TW" altLang="en-US" sz="1000" b="1" dirty="0">
                <a:solidFill>
                  <a:srgbClr val="1704A4"/>
                </a:solidFill>
              </a:rPr>
              <a:t>－</a:t>
            </a:r>
          </a:p>
        </p:txBody>
      </p:sp>
      <p:sp>
        <p:nvSpPr>
          <p:cNvPr id="7" name="文字方塊 6"/>
          <p:cNvSpPr txBox="1"/>
          <p:nvPr/>
        </p:nvSpPr>
        <p:spPr>
          <a:xfrm rot="5400000">
            <a:off x="998290" y="2687985"/>
            <a:ext cx="441031" cy="2461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000" b="1" dirty="0">
                <a:solidFill>
                  <a:srgbClr val="FF0000"/>
                </a:solidFill>
              </a:rPr>
              <a:t>＋</a:t>
            </a:r>
            <a:r>
              <a:rPr lang="zh-TW" altLang="en-US" sz="1000" b="1" dirty="0">
                <a:solidFill>
                  <a:srgbClr val="1704A4"/>
                </a:solidFill>
              </a:rPr>
              <a:t>－</a:t>
            </a:r>
          </a:p>
        </p:txBody>
      </p:sp>
      <p:sp>
        <p:nvSpPr>
          <p:cNvPr id="6" name="矩形 5"/>
          <p:cNvSpPr/>
          <p:nvPr/>
        </p:nvSpPr>
        <p:spPr>
          <a:xfrm>
            <a:off x="1271675" y="2555026"/>
            <a:ext cx="5256584" cy="14802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399"/>
          </a:p>
        </p:txBody>
      </p:sp>
      <p:cxnSp>
        <p:nvCxnSpPr>
          <p:cNvPr id="9" name="直線單箭頭接點 8"/>
          <p:cNvCxnSpPr/>
          <p:nvPr/>
        </p:nvCxnSpPr>
        <p:spPr>
          <a:xfrm flipV="1">
            <a:off x="6598468" y="2616591"/>
            <a:ext cx="1209101" cy="20321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字方塊 9"/>
          <p:cNvSpPr txBox="1"/>
          <p:nvPr/>
        </p:nvSpPr>
        <p:spPr>
          <a:xfrm>
            <a:off x="7894612" y="2304402"/>
            <a:ext cx="3570208" cy="4615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399" dirty="0">
                <a:latin typeface="標楷體" panose="03000509000000000000" pitchFamily="65" charset="-120"/>
                <a:ea typeface="標楷體" panose="03000509000000000000" pitchFamily="65" charset="-120"/>
              </a:rPr>
              <a:t>整</a:t>
            </a:r>
            <a:r>
              <a:rPr lang="zh-TW" altLang="en-US" sz="2399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條橫排</a:t>
            </a:r>
            <a:r>
              <a:rPr lang="en-US" altLang="zh-TW" sz="2399" dirty="0">
                <a:latin typeface="標楷體" panose="03000509000000000000" pitchFamily="65" charset="-120"/>
                <a:ea typeface="標楷體" panose="03000509000000000000" pitchFamily="65" charset="-120"/>
              </a:rPr>
              <a:t>“</a:t>
            </a:r>
            <a:r>
              <a:rPr lang="zh-TW" altLang="en-US" sz="2399" dirty="0">
                <a:latin typeface="標楷體" panose="03000509000000000000" pitchFamily="65" charset="-120"/>
                <a:ea typeface="標楷體" panose="03000509000000000000" pitchFamily="65" charset="-120"/>
              </a:rPr>
              <a:t>＋</a:t>
            </a:r>
            <a:r>
              <a:rPr lang="en-US" altLang="zh-TW" sz="2399" dirty="0">
                <a:latin typeface="標楷體" panose="03000509000000000000" pitchFamily="65" charset="-120"/>
                <a:ea typeface="標楷體" panose="03000509000000000000" pitchFamily="65" charset="-120"/>
              </a:rPr>
              <a:t>”</a:t>
            </a:r>
            <a:r>
              <a:rPr lang="zh-TW" altLang="en-US" sz="2399" dirty="0">
                <a:latin typeface="標楷體" panose="03000509000000000000" pitchFamily="65" charset="-120"/>
                <a:ea typeface="標楷體" panose="03000509000000000000" pitchFamily="65" charset="-120"/>
              </a:rPr>
              <a:t>為一通路</a:t>
            </a:r>
          </a:p>
        </p:txBody>
      </p:sp>
      <p:sp>
        <p:nvSpPr>
          <p:cNvPr id="12" name="矩形 11"/>
          <p:cNvSpPr/>
          <p:nvPr/>
        </p:nvSpPr>
        <p:spPr>
          <a:xfrm rot="5400000">
            <a:off x="5167410" y="3433559"/>
            <a:ext cx="634411" cy="7655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399"/>
          </a:p>
        </p:txBody>
      </p:sp>
      <p:cxnSp>
        <p:nvCxnSpPr>
          <p:cNvPr id="13" name="直線單箭頭接點 12"/>
          <p:cNvCxnSpPr/>
          <p:nvPr/>
        </p:nvCxnSpPr>
        <p:spPr>
          <a:xfrm flipV="1">
            <a:off x="5540283" y="3641676"/>
            <a:ext cx="2354329" cy="3348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文字方塊 15"/>
          <p:cNvSpPr txBox="1"/>
          <p:nvPr/>
        </p:nvSpPr>
        <p:spPr>
          <a:xfrm>
            <a:off x="7894612" y="3471519"/>
            <a:ext cx="3724096" cy="4615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399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每一直排 </a:t>
            </a:r>
            <a:r>
              <a:rPr lang="en-US" altLang="zh-TW" sz="2399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5 </a:t>
            </a:r>
            <a:r>
              <a:rPr lang="zh-TW" altLang="en-US" sz="2399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個孔為</a:t>
            </a:r>
            <a:r>
              <a:rPr lang="zh-TW" altLang="en-US" sz="2399" dirty="0">
                <a:latin typeface="標楷體" panose="03000509000000000000" pitchFamily="65" charset="-120"/>
                <a:ea typeface="標楷體" panose="03000509000000000000" pitchFamily="65" charset="-120"/>
              </a:rPr>
              <a:t>一通路</a:t>
            </a:r>
          </a:p>
        </p:txBody>
      </p:sp>
      <p:sp>
        <p:nvSpPr>
          <p:cNvPr id="17" name="文字方塊 16"/>
          <p:cNvSpPr txBox="1"/>
          <p:nvPr/>
        </p:nvSpPr>
        <p:spPr>
          <a:xfrm>
            <a:off x="6814492" y="4433937"/>
            <a:ext cx="5112568" cy="119994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2399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一般市售較完整的</a:t>
            </a:r>
            <a:r>
              <a:rPr lang="zh-TW" altLang="en-US" sz="2399" dirty="0">
                <a:latin typeface="標楷體" panose="03000509000000000000" pitchFamily="65" charset="-120"/>
                <a:ea typeface="標楷體" panose="03000509000000000000" pitchFamily="65" charset="-120"/>
              </a:rPr>
              <a:t>麵</a:t>
            </a:r>
            <a:r>
              <a:rPr lang="zh-TW" altLang="en-US" sz="2399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包板應該會有</a:t>
            </a:r>
            <a:endParaRPr lang="en-US" altLang="zh-TW" sz="2399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399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４ 組橫排通路及１</a:t>
            </a:r>
            <a:r>
              <a:rPr lang="zh-TW" altLang="en-US" sz="2399" dirty="0">
                <a:latin typeface="標楷體" panose="03000509000000000000" pitchFamily="65" charset="-120"/>
                <a:ea typeface="標楷體" panose="03000509000000000000" pitchFamily="65" charset="-120"/>
              </a:rPr>
              <a:t>２６</a:t>
            </a:r>
            <a:r>
              <a:rPr lang="zh-TW" altLang="en-US" sz="2399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組直排通路</a:t>
            </a:r>
            <a:endParaRPr lang="en-US" altLang="zh-TW" sz="2399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399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，但也有較小型的麵包板。</a:t>
            </a:r>
            <a:endParaRPr lang="en-US" altLang="zh-TW" sz="2399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4" name="標題 6"/>
          <p:cNvSpPr>
            <a:spLocks noGrp="1"/>
          </p:cNvSpPr>
          <p:nvPr>
            <p:ph type="title"/>
          </p:nvPr>
        </p:nvSpPr>
        <p:spPr>
          <a:xfrm>
            <a:off x="1062503" y="217298"/>
            <a:ext cx="10360501" cy="619414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電子電路元件簡介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15" name="文字預留位置 7"/>
          <p:cNvSpPr txBox="1">
            <a:spLocks/>
          </p:cNvSpPr>
          <p:nvPr/>
        </p:nvSpPr>
        <p:spPr>
          <a:xfrm>
            <a:off x="1363830" y="1002432"/>
            <a:ext cx="6602790" cy="91440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>
            <a:lvl1pPr marL="304747" indent="-304747" algn="l" defTabSz="1218987" rtl="0" eaLnBrk="1" latinLnBrk="0" hangingPunct="1">
              <a:lnSpc>
                <a:spcPct val="90000"/>
              </a:lnSpc>
              <a:spcBef>
                <a:spcPts val="16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1pPr>
            <a:lvl2pPr marL="609493" indent="-231607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2pPr>
            <a:lvl3pPr marL="914240" indent="-231607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3pPr>
            <a:lvl4pPr marL="1218987" indent="-231607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4pPr>
            <a:lvl5pPr marL="1523733" indent="-231607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5pPr>
            <a:lvl6pPr marL="1828480" indent="-231607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33227" indent="-231607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37973" indent="-231607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2720" indent="-231607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麵包板（電子電路元件測試用接線板）</a:t>
            </a:r>
            <a:endParaRPr lang="zh-TW" altLang="en-US" dirty="0">
              <a:solidFill>
                <a:schemeClr val="accent1">
                  <a:lumMod val="60000"/>
                  <a:lumOff val="4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1291535" y="2919075"/>
            <a:ext cx="5232447" cy="149885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399"/>
          </a:p>
        </p:txBody>
      </p:sp>
      <p:cxnSp>
        <p:nvCxnSpPr>
          <p:cNvPr id="20" name="直線單箭頭接點 19"/>
          <p:cNvCxnSpPr/>
          <p:nvPr/>
        </p:nvCxnSpPr>
        <p:spPr>
          <a:xfrm>
            <a:off x="6598468" y="2968413"/>
            <a:ext cx="1221659" cy="7788"/>
          </a:xfrm>
          <a:prstGeom prst="straightConnector1">
            <a:avLst/>
          </a:prstGeom>
          <a:ln w="1905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文字方塊 20"/>
          <p:cNvSpPr txBox="1"/>
          <p:nvPr/>
        </p:nvSpPr>
        <p:spPr>
          <a:xfrm>
            <a:off x="7894612" y="2780928"/>
            <a:ext cx="3570208" cy="4615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399" dirty="0">
                <a:latin typeface="標楷體" panose="03000509000000000000" pitchFamily="65" charset="-120"/>
                <a:ea typeface="標楷體" panose="03000509000000000000" pitchFamily="65" charset="-120"/>
              </a:rPr>
              <a:t>整</a:t>
            </a:r>
            <a:r>
              <a:rPr lang="zh-TW" altLang="en-US" sz="2399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條橫排</a:t>
            </a:r>
            <a:r>
              <a:rPr lang="en-US" altLang="zh-TW" sz="2399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“</a:t>
            </a:r>
            <a:r>
              <a:rPr lang="zh-TW" altLang="en-US" sz="2399" dirty="0">
                <a:latin typeface="標楷體" panose="03000509000000000000" pitchFamily="65" charset="-120"/>
                <a:ea typeface="標楷體" panose="03000509000000000000" pitchFamily="65" charset="-120"/>
              </a:rPr>
              <a:t>－</a:t>
            </a:r>
            <a:r>
              <a:rPr lang="en-US" altLang="zh-TW" sz="2399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”</a:t>
            </a:r>
            <a:r>
              <a:rPr lang="zh-TW" altLang="en-US" sz="2399" dirty="0">
                <a:latin typeface="標楷體" panose="03000509000000000000" pitchFamily="65" charset="-120"/>
                <a:ea typeface="標楷體" panose="03000509000000000000" pitchFamily="65" charset="-120"/>
              </a:rPr>
              <a:t>為一通路</a:t>
            </a:r>
          </a:p>
        </p:txBody>
      </p:sp>
      <p:sp>
        <p:nvSpPr>
          <p:cNvPr id="18" name="矩形 17"/>
          <p:cNvSpPr/>
          <p:nvPr/>
        </p:nvSpPr>
        <p:spPr>
          <a:xfrm rot="5400000">
            <a:off x="5501794" y="4320959"/>
            <a:ext cx="634411" cy="7655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399"/>
          </a:p>
        </p:txBody>
      </p:sp>
      <p:cxnSp>
        <p:nvCxnSpPr>
          <p:cNvPr id="22" name="直線單箭頭接點 21"/>
          <p:cNvCxnSpPr/>
          <p:nvPr/>
        </p:nvCxnSpPr>
        <p:spPr>
          <a:xfrm flipV="1">
            <a:off x="5891808" y="3877409"/>
            <a:ext cx="1985858" cy="556528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8780829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062503" y="10281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使用印刷電路板焊接觸控電路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074867" y="980728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終極挑戰</a:t>
            </a:r>
            <a:r>
              <a:rPr lang="en-US" altLang="zh-TW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88811" y="2323056"/>
            <a:ext cx="3393433" cy="4158017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79615" y="1772816"/>
            <a:ext cx="6631421" cy="4680520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9927" y="6309320"/>
            <a:ext cx="1980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電路板焊接</a:t>
            </a:r>
            <a:endParaRPr lang="zh-TW" altLang="en-US" sz="28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681296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062503" y="10281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使用印刷電路板焊接觸控電路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362899" y="980728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終極挑戰</a:t>
            </a:r>
            <a:r>
              <a:rPr lang="en-US" altLang="zh-TW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3852" y="2276872"/>
            <a:ext cx="4845633" cy="3838748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38428" y="1484784"/>
            <a:ext cx="5583464" cy="3974256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9927" y="6309320"/>
            <a:ext cx="1980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電路板焊接</a:t>
            </a:r>
            <a:endParaRPr lang="zh-TW" altLang="en-US" sz="28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903759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062503" y="10281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使用印刷電路板焊接觸控電路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362899" y="980728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終極挑戰</a:t>
            </a:r>
            <a:r>
              <a:rPr lang="en-US" altLang="zh-TW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66020" y="4095954"/>
            <a:ext cx="3284079" cy="2141358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75631" y="2060848"/>
            <a:ext cx="6630949" cy="1485369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22604" y="2276872"/>
            <a:ext cx="3916263" cy="3944471"/>
          </a:xfrm>
          <a:prstGeom prst="rect">
            <a:avLst/>
          </a:prstGeom>
        </p:spPr>
      </p:pic>
      <p:sp>
        <p:nvSpPr>
          <p:cNvPr id="10" name="文字方塊 9"/>
          <p:cNvSpPr txBox="1"/>
          <p:nvPr/>
        </p:nvSpPr>
        <p:spPr>
          <a:xfrm>
            <a:off x="9927" y="6309320"/>
            <a:ext cx="1980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電路板焊接</a:t>
            </a:r>
            <a:endParaRPr lang="zh-TW" altLang="en-US" sz="28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979751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846479" y="404664"/>
            <a:ext cx="10360501" cy="1512168"/>
          </a:xfrm>
        </p:spPr>
        <p:txBody>
          <a:bodyPr rtlCol="0">
            <a:normAutofit/>
          </a:bodyPr>
          <a:lstStyle/>
          <a:p>
            <a:pPr rtl="0"/>
            <a:r>
              <a:rPr lang="zh-TW" altLang="en-US" sz="32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當</a:t>
            </a:r>
            <a:r>
              <a:rPr lang="en-US" altLang="zh-TW" sz="3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『</a:t>
            </a:r>
            <a:r>
              <a:rPr lang="zh-TW" altLang="en-US" sz="3200" dirty="0" smtClean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觸控調光電路</a:t>
            </a:r>
            <a:r>
              <a:rPr lang="en-US" altLang="zh-TW" sz="3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』</a:t>
            </a:r>
            <a:br>
              <a:rPr lang="en-US" altLang="zh-TW" sz="3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</a:br>
            <a:r>
              <a:rPr lang="en-US" altLang="zh-TW" sz="3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/>
            </a:r>
            <a:br>
              <a:rPr lang="en-US" altLang="zh-TW" sz="3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</a:br>
            <a:r>
              <a:rPr lang="en-US" altLang="zh-TW" sz="3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 </a:t>
            </a:r>
            <a:r>
              <a:rPr lang="zh-TW" altLang="en-US" sz="3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遇到</a:t>
            </a:r>
            <a:r>
              <a:rPr lang="en-US" altLang="zh-TW" sz="3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『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ＩＱ－ＬＩＧＨＴ</a:t>
            </a:r>
            <a:r>
              <a:rPr lang="en-US" altLang="zh-TW" sz="3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』</a:t>
            </a:r>
            <a:endParaRPr lang="zh-TW" altLang="en-US" sz="32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981844" y="2276872"/>
            <a:ext cx="6243681" cy="576064"/>
          </a:xfrm>
        </p:spPr>
        <p:txBody>
          <a:bodyPr rtlCol="0">
            <a:noAutofit/>
          </a:bodyPr>
          <a:lstStyle/>
          <a:p>
            <a:r>
              <a:rPr lang="zh-TW" altLang="en-US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甜蜜時刻</a:t>
            </a:r>
            <a:r>
              <a:rPr lang="en-US" altLang="zh-TW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~~~~</a:t>
            </a:r>
            <a:endParaRPr lang="zh-TW" altLang="en-US" dirty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9927" y="6309320"/>
            <a:ext cx="26981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8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IQ-LIGHT </a:t>
            </a:r>
            <a:r>
              <a:rPr lang="zh-TW" altLang="en-US" sz="28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組裝</a:t>
            </a:r>
            <a:endParaRPr lang="zh-TW" altLang="en-US" sz="28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5" name="Picture 2" descr="ç¸éåç">
            <a:extLst>
              <a:ext uri="{FF2B5EF4-FFF2-40B4-BE49-F238E27FC236}">
                <a16:creationId xmlns="" xmlns:a16="http://schemas.microsoft.com/office/drawing/2014/main" id="{E3CF5DD7-02C1-4155-9FA2-E10B74A804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1806"/>
          <a:stretch/>
        </p:blipFill>
        <p:spPr bwMode="auto">
          <a:xfrm>
            <a:off x="6067762" y="188640"/>
            <a:ext cx="5931306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「iq light」的圖片搜尋結果">
            <a:extLst>
              <a:ext uri="{FF2B5EF4-FFF2-40B4-BE49-F238E27FC236}">
                <a16:creationId xmlns="" xmlns:a16="http://schemas.microsoft.com/office/drawing/2014/main" id="{1E89D779-7B9B-4902-9198-7FD30EAA73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53142" y="3506317"/>
            <a:ext cx="4007957" cy="18668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0373538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062503" y="260648"/>
            <a:ext cx="10360501" cy="648072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電子電路元件簡介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371712" y="1074440"/>
            <a:ext cx="5082740" cy="482352"/>
          </a:xfrm>
        </p:spPr>
        <p:txBody>
          <a:bodyPr rtlCol="0">
            <a:normAutofit lnSpcReduction="10000"/>
          </a:bodyPr>
          <a:lstStyle/>
          <a:p>
            <a:pPr rtl="0"/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常見的元件</a:t>
            </a:r>
            <a:endParaRPr lang="zh-TW" altLang="en-US" dirty="0">
              <a:solidFill>
                <a:schemeClr val="accent1">
                  <a:lumMod val="60000"/>
                  <a:lumOff val="4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302901550"/>
              </p:ext>
            </p:extLst>
          </p:nvPr>
        </p:nvGraphicFramePr>
        <p:xfrm>
          <a:off x="1269875" y="1628800"/>
          <a:ext cx="10297145" cy="48020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6191"/>
                <a:gridCol w="1891567"/>
                <a:gridCol w="1540814"/>
                <a:gridCol w="1716191"/>
                <a:gridCol w="1992221"/>
                <a:gridCol w="1440161"/>
              </a:tblGrid>
              <a:tr h="748192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元件名稱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符號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代號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使用單位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公式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圖樣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</a:tr>
              <a:tr h="810724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電阻器</a:t>
                      </a:r>
                      <a:endParaRPr lang="en-US" altLang="zh-TW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r>
                        <a:rPr lang="en-US" altLang="zh-TW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Resistor</a:t>
                      </a:r>
                      <a:endParaRPr lang="zh-TW" altLang="en-US" sz="20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  <a:cs typeface="+mn-cs"/>
                        </a:rPr>
                        <a:t>R</a:t>
                      </a:r>
                      <a:endParaRPr lang="zh-TW" altLang="en-US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0" i="0" u="none" kern="1200" dirty="0" smtClean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歐姆（</a:t>
                      </a:r>
                      <a:r>
                        <a:rPr lang="el-GR" altLang="zh-TW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+mn-cs"/>
                        </a:rPr>
                        <a:t>Ω</a:t>
                      </a:r>
                      <a:r>
                        <a:rPr lang="zh-TW" altLang="en-US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）</a:t>
                      </a:r>
                      <a:endParaRPr lang="en-US" altLang="zh-TW" sz="2400" b="0" i="0" kern="1200" dirty="0" smtClean="0">
                        <a:solidFill>
                          <a:schemeClr val="dk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ohm</a:t>
                      </a:r>
                      <a:endParaRPr lang="zh-TW" altLang="en-US" u="none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V=I*R</a:t>
                      </a:r>
                      <a:endParaRPr lang="zh-TW" altLang="en-US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</a:tr>
              <a:tr h="810724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電容器</a:t>
                      </a:r>
                      <a:endParaRPr lang="en-US" altLang="zh-TW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r>
                        <a:rPr lang="en-US" altLang="zh-TW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capacitor</a:t>
                      </a:r>
                      <a:endParaRPr lang="zh-TW" altLang="en-US" sz="20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zh-TW" dirty="0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C</a:t>
                      </a:r>
                      <a:endParaRPr lang="zh-TW" altLang="en-US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法拉（</a:t>
                      </a:r>
                      <a:r>
                        <a:rPr lang="en-US" altLang="zh-TW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F</a:t>
                      </a:r>
                      <a:r>
                        <a:rPr lang="zh-TW" altLang="en-US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）</a:t>
                      </a:r>
                      <a:endParaRPr lang="en-US" altLang="zh-TW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farad</a:t>
                      </a:r>
                      <a:endParaRPr lang="en-US" altLang="zh-TW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C=Q/V</a:t>
                      </a:r>
                      <a:endParaRPr lang="zh-TW" altLang="en-US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</a:tr>
              <a:tr h="810724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電感器</a:t>
                      </a:r>
                      <a:endParaRPr lang="en-US" altLang="zh-TW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r>
                        <a:rPr lang="en-US" altLang="zh-TW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inductor</a:t>
                      </a:r>
                      <a:endParaRPr lang="zh-TW" altLang="en-US" sz="20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zh-TW" dirty="0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L</a:t>
                      </a:r>
                      <a:endParaRPr lang="zh-TW" altLang="en-US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亨利</a:t>
                      </a:r>
                      <a:r>
                        <a:rPr lang="en-US" altLang="zh-TW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(H)</a:t>
                      </a:r>
                    </a:p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henry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l-GR" altLang="zh-TW" dirty="0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ε</a:t>
                      </a:r>
                      <a:r>
                        <a:rPr lang="en-US" altLang="zh-TW" dirty="0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=-</a:t>
                      </a:r>
                      <a:r>
                        <a:rPr lang="en-US" altLang="zh-TW" i="1" dirty="0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L*di/</a:t>
                      </a:r>
                      <a:r>
                        <a:rPr lang="en-US" altLang="zh-TW" i="1" dirty="0" err="1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dt</a:t>
                      </a:r>
                      <a:endParaRPr lang="zh-TW" altLang="en-US" i="1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</a:tr>
              <a:tr h="1140116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電源</a:t>
                      </a:r>
                      <a:endParaRPr lang="en-US" altLang="zh-TW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r>
                        <a:rPr lang="en-US" altLang="zh-TW" sz="1500" b="0" i="0" kern="1200" dirty="0" smtClean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Alternating Current</a:t>
                      </a:r>
                    </a:p>
                    <a:p>
                      <a:pPr algn="ctr"/>
                      <a:endParaRPr lang="en-US" altLang="zh-TW" sz="800" b="0" i="0" kern="1200" dirty="0" smtClean="0">
                        <a:solidFill>
                          <a:schemeClr val="dk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  <a:p>
                      <a:pPr algn="ctr"/>
                      <a:r>
                        <a:rPr lang="en-US" altLang="zh-TW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Direct current</a:t>
                      </a:r>
                      <a:endParaRPr lang="zh-TW" altLang="en-US" sz="1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zh-TW" sz="1600" dirty="0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ACV</a:t>
                      </a:r>
                      <a:r>
                        <a:rPr lang="zh-TW" altLang="en-US" sz="1600" dirty="0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交流電壓源</a:t>
                      </a:r>
                      <a:endParaRPr lang="en-US" altLang="zh-TW" sz="1600" dirty="0" smtClean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  <a:p>
                      <a:pPr lvl="0" algn="ctr"/>
                      <a:endParaRPr lang="en-US" altLang="zh-TW" sz="1600" dirty="0" smtClean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  <a:p>
                      <a:pPr lvl="0" algn="ctr"/>
                      <a:r>
                        <a:rPr lang="en-US" altLang="zh-TW" sz="1600" dirty="0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DCV</a:t>
                      </a:r>
                      <a:r>
                        <a:rPr lang="zh-TW" altLang="en-US" sz="1600" dirty="0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直流電壓源</a:t>
                      </a:r>
                      <a:endParaRPr lang="zh-TW" altLang="en-US" sz="1600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伏特（</a:t>
                      </a:r>
                      <a:r>
                        <a:rPr lang="en-US" altLang="zh-TW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V</a:t>
                      </a:r>
                      <a:r>
                        <a:rPr lang="zh-TW" altLang="en-US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）</a:t>
                      </a:r>
                      <a:endParaRPr lang="en-US" altLang="zh-TW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Voltage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58108" y="2420888"/>
            <a:ext cx="1008112" cy="714290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61359" y="3212976"/>
            <a:ext cx="1392893" cy="813076"/>
          </a:xfrm>
          <a:prstGeom prst="rect">
            <a:avLst/>
          </a:prstGeom>
        </p:spPr>
      </p:pic>
      <p:pic>
        <p:nvPicPr>
          <p:cNvPr id="13" name="圖片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70076" y="4126010"/>
            <a:ext cx="1728192" cy="671142"/>
          </a:xfrm>
          <a:prstGeom prst="rect">
            <a:avLst/>
          </a:prstGeom>
        </p:spPr>
      </p:pic>
      <p:pic>
        <p:nvPicPr>
          <p:cNvPr id="17" name="圖片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74750" y="4077072"/>
            <a:ext cx="732230" cy="707984"/>
          </a:xfrm>
          <a:prstGeom prst="rect">
            <a:avLst/>
          </a:prstGeom>
        </p:spPr>
      </p:pic>
      <p:pic>
        <p:nvPicPr>
          <p:cNvPr id="18" name="圖片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198868" y="3284984"/>
            <a:ext cx="1296144" cy="638522"/>
          </a:xfrm>
          <a:prstGeom prst="rect">
            <a:avLst/>
          </a:prstGeom>
        </p:spPr>
      </p:pic>
      <p:pic>
        <p:nvPicPr>
          <p:cNvPr id="19" name="圖片 1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270876" y="2492896"/>
            <a:ext cx="1205199" cy="586637"/>
          </a:xfrm>
          <a:prstGeom prst="rect">
            <a:avLst/>
          </a:prstGeom>
        </p:spPr>
      </p:pic>
      <p:pic>
        <p:nvPicPr>
          <p:cNvPr id="26" name="圖片 2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22783" y="5145331"/>
            <a:ext cx="1847493" cy="947965"/>
          </a:xfrm>
          <a:prstGeom prst="rect">
            <a:avLst/>
          </a:prstGeom>
        </p:spPr>
      </p:pic>
      <p:pic>
        <p:nvPicPr>
          <p:cNvPr id="27" name="圖片 2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42884" y="5181248"/>
            <a:ext cx="952621" cy="98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461979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062503" y="241722"/>
            <a:ext cx="10360501" cy="666998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電子電路元件簡介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371712" y="642392"/>
            <a:ext cx="5082740" cy="914400"/>
          </a:xfrm>
        </p:spPr>
        <p:txBody>
          <a:bodyPr rtlCol="0"/>
          <a:lstStyle/>
          <a:p>
            <a:pPr rtl="0"/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常用元件</a:t>
            </a:r>
            <a:endParaRPr lang="zh-TW" altLang="en-US" dirty="0">
              <a:solidFill>
                <a:schemeClr val="accent1">
                  <a:lumMod val="60000"/>
                  <a:lumOff val="4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09613533"/>
              </p:ext>
            </p:extLst>
          </p:nvPr>
        </p:nvGraphicFramePr>
        <p:xfrm>
          <a:off x="1269876" y="1628800"/>
          <a:ext cx="10211178" cy="47069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42236"/>
                <a:gridCol w="2250930"/>
                <a:gridCol w="1833540"/>
                <a:gridCol w="2370706"/>
                <a:gridCol w="1713766"/>
              </a:tblGrid>
              <a:tr h="775050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元件名稱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符號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代號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簡圖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圖樣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</a:tr>
              <a:tr h="817646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二極體</a:t>
                      </a:r>
                      <a:endParaRPr lang="en-US" altLang="zh-TW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r>
                        <a:rPr lang="en-US" altLang="zh-TW" sz="2400" b="1" i="0" kern="1200" dirty="0" smtClean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Diode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altLang="zh-TW" dirty="0" smtClean="0"/>
                    </a:p>
                    <a:p>
                      <a:pPr algn="ctr"/>
                      <a:endParaRPr lang="en-US" altLang="zh-TW" dirty="0" smtClean="0"/>
                    </a:p>
                    <a:p>
                      <a:pPr algn="ctr"/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dirty="0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D</a:t>
                      </a:r>
                      <a:endParaRPr lang="zh-TW" altLang="en-US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</a:tr>
              <a:tr h="817646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電晶體</a:t>
                      </a:r>
                      <a:endParaRPr lang="en-US" altLang="zh-TW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r>
                        <a:rPr lang="en-US" altLang="zh-TW" sz="2400" b="1" i="0" kern="1200" dirty="0" smtClean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transistor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altLang="zh-TW" dirty="0" smtClean="0"/>
                    </a:p>
                    <a:p>
                      <a:pPr algn="ctr"/>
                      <a:endParaRPr lang="en-US" altLang="zh-TW" dirty="0" smtClean="0"/>
                    </a:p>
                    <a:p>
                      <a:pPr algn="ctr"/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dirty="0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Q</a:t>
                      </a:r>
                      <a:endParaRPr lang="zh-TW" altLang="en-US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</a:tr>
              <a:tr h="775050">
                <a:tc>
                  <a:txBody>
                    <a:bodyPr/>
                    <a:lstStyle/>
                    <a:p>
                      <a:pPr marL="0" marR="0" lvl="0" indent="0" algn="ctr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積體電路</a:t>
                      </a:r>
                      <a:r>
                        <a:rPr lang="en-US" altLang="zh-TW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(IC)</a:t>
                      </a:r>
                    </a:p>
                    <a:p>
                      <a:pPr marL="0" marR="0" lvl="0" indent="0" algn="ctr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8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0" marR="0" lvl="0" indent="0" algn="ctr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8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Integrated</a:t>
                      </a:r>
                    </a:p>
                    <a:p>
                      <a:pPr algn="ctr"/>
                      <a:endParaRPr lang="en-US" altLang="zh-TW" sz="800" b="0" i="0" kern="1200" dirty="0" smtClean="0">
                        <a:solidFill>
                          <a:schemeClr val="dk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circuit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zh-TW" dirty="0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U</a:t>
                      </a:r>
                    </a:p>
                    <a:p>
                      <a:pPr lvl="0" algn="ctr"/>
                      <a:endParaRPr lang="en-US" altLang="zh-TW" dirty="0" smtClean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  <a:p>
                      <a:pPr lvl="0" algn="ctr"/>
                      <a:r>
                        <a:rPr lang="en-US" altLang="zh-TW" sz="2000" dirty="0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(</a:t>
                      </a:r>
                      <a:r>
                        <a:rPr lang="zh-TW" altLang="en-US" sz="1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例</a:t>
                      </a:r>
                      <a:r>
                        <a:rPr lang="zh-TW" altLang="en-US" sz="2000" dirty="0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：</a:t>
                      </a:r>
                      <a:r>
                        <a:rPr lang="en-US" altLang="zh-TW" sz="1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SGL8022W</a:t>
                      </a:r>
                      <a:r>
                        <a:rPr lang="en-US" altLang="zh-TW" sz="2000" dirty="0" smtClean="0">
                          <a:latin typeface="ＤＦ中太楷書体" panose="02010609010101010101" pitchFamily="1" charset="-128"/>
                          <a:ea typeface="ＤＦ中太楷書体" panose="02010609010101010101" pitchFamily="1" charset="-128"/>
                        </a:rPr>
                        <a:t>)</a:t>
                      </a:r>
                      <a:endParaRPr lang="zh-TW" altLang="en-US" sz="2000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ＤＦ中太楷書体" panose="02010609010101010101" pitchFamily="1" charset="-128"/>
                        <a:ea typeface="ＤＦ中太楷書体" panose="02010609010101010101" pitchFamily="1" charset="-128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1" name="圖片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02124" y="3645024"/>
            <a:ext cx="1902671" cy="1040127"/>
          </a:xfrm>
          <a:prstGeom prst="rect">
            <a:avLst/>
          </a:prstGeom>
        </p:spPr>
      </p:pic>
      <p:pic>
        <p:nvPicPr>
          <p:cNvPr id="22" name="圖片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34572" y="3645024"/>
            <a:ext cx="2088232" cy="1141566"/>
          </a:xfrm>
          <a:prstGeom prst="rect">
            <a:avLst/>
          </a:prstGeom>
        </p:spPr>
      </p:pic>
      <p:pic>
        <p:nvPicPr>
          <p:cNvPr id="15" name="圖片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65267" y="2548311"/>
            <a:ext cx="1321033" cy="880689"/>
          </a:xfrm>
          <a:prstGeom prst="rect">
            <a:avLst/>
          </a:prstGeom>
        </p:spPr>
      </p:pic>
      <p:pic>
        <p:nvPicPr>
          <p:cNvPr id="16" name="圖片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96801" y="2602333"/>
            <a:ext cx="1282187" cy="754659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91200" y="2492896"/>
            <a:ext cx="2203612" cy="996710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58109" y="4797152"/>
            <a:ext cx="2160239" cy="1487747"/>
          </a:xfrm>
          <a:prstGeom prst="rect">
            <a:avLst/>
          </a:prstGeom>
        </p:spPr>
      </p:pic>
      <p:pic>
        <p:nvPicPr>
          <p:cNvPr id="2" name="圖片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38282" y="4882886"/>
            <a:ext cx="2256530" cy="1372562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10836" y="4832483"/>
            <a:ext cx="1426203" cy="1476837"/>
          </a:xfrm>
          <a:prstGeom prst="rect">
            <a:avLst/>
          </a:prstGeom>
        </p:spPr>
      </p:pic>
      <p:pic>
        <p:nvPicPr>
          <p:cNvPr id="13" name="圖片 1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6200000">
            <a:off x="10112658" y="3414798"/>
            <a:ext cx="1039754" cy="1580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319753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062503" y="174824"/>
            <a:ext cx="10360501" cy="733896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電子電路元件簡介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371712" y="1002432"/>
            <a:ext cx="5082740" cy="554360"/>
          </a:xfrm>
        </p:spPr>
        <p:txBody>
          <a:bodyPr rtlCol="0"/>
          <a:lstStyle/>
          <a:p>
            <a:pPr rtl="0"/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常用的科學符號簡介</a:t>
            </a:r>
            <a:endParaRPr lang="zh-TW" altLang="en-US" dirty="0">
              <a:solidFill>
                <a:schemeClr val="accent1">
                  <a:lumMod val="60000"/>
                  <a:lumOff val="4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078088634"/>
              </p:ext>
            </p:extLst>
          </p:nvPr>
        </p:nvGraphicFramePr>
        <p:xfrm>
          <a:off x="1125852" y="1841924"/>
          <a:ext cx="10441168" cy="43953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05146"/>
                <a:gridCol w="1305146"/>
                <a:gridCol w="1305146"/>
                <a:gridCol w="1305146"/>
                <a:gridCol w="1305146"/>
                <a:gridCol w="1305146"/>
                <a:gridCol w="1305146"/>
                <a:gridCol w="1305146"/>
              </a:tblGrid>
              <a:tr h="872705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代號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代表數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代號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代表數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代號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代表數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代號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代表數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</a:tr>
              <a:tr h="880671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K</a:t>
                      </a:r>
                    </a:p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kilo</a:t>
                      </a:r>
                      <a:endParaRPr lang="zh-TW" altLang="en-US" dirty="0">
                        <a:solidFill>
                          <a:srgbClr val="FF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10</a:t>
                      </a:r>
                      <a:r>
                        <a:rPr lang="en-US" altLang="zh-TW" sz="2400" b="0" i="0" kern="1200" baseline="300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3</a:t>
                      </a:r>
                    </a:p>
                    <a:p>
                      <a:pPr algn="ctr"/>
                      <a:r>
                        <a:rPr lang="zh-TW" altLang="en-US" sz="1800" b="0" i="0" kern="1200" baseline="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千</a:t>
                      </a:r>
                      <a:endParaRPr lang="zh-TW" altLang="en-US" sz="1800" baseline="0" dirty="0">
                        <a:solidFill>
                          <a:srgbClr val="FF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M</a:t>
                      </a:r>
                    </a:p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Mega</a:t>
                      </a:r>
                      <a:endParaRPr lang="zh-TW" altLang="en-US" dirty="0">
                        <a:solidFill>
                          <a:srgbClr val="FF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 10</a:t>
                      </a:r>
                      <a:r>
                        <a:rPr lang="en-US" altLang="zh-TW" sz="2400" b="0" i="0" kern="1200" baseline="300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6</a:t>
                      </a:r>
                    </a:p>
                    <a:p>
                      <a:pPr algn="ctr"/>
                      <a:r>
                        <a:rPr lang="zh-TW" altLang="en-US" sz="1800" b="0" i="0" kern="1200" baseline="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百萬</a:t>
                      </a:r>
                      <a:endParaRPr lang="zh-TW" altLang="en-US" sz="1800" baseline="0" dirty="0">
                        <a:solidFill>
                          <a:srgbClr val="FF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G</a:t>
                      </a:r>
                    </a:p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Giga</a:t>
                      </a:r>
                      <a:endParaRPr lang="zh-TW" altLang="en-US" dirty="0">
                        <a:solidFill>
                          <a:srgbClr val="FF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0" i="0" kern="12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 </a:t>
                      </a:r>
                      <a:r>
                        <a:rPr lang="en-US" altLang="zh-TW" sz="2400" b="0" i="0" kern="12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10</a:t>
                      </a:r>
                      <a:r>
                        <a:rPr lang="en-US" altLang="zh-TW" sz="2400" b="0" i="0" kern="1200" baseline="300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9</a:t>
                      </a:r>
                    </a:p>
                    <a:p>
                      <a:pPr algn="ctr"/>
                      <a:r>
                        <a:rPr lang="zh-TW" altLang="en-US" sz="1800" b="0" i="0" kern="1200" baseline="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十億</a:t>
                      </a:r>
                      <a:endParaRPr lang="zh-TW" altLang="en-US" sz="1800" baseline="0" dirty="0">
                        <a:solidFill>
                          <a:srgbClr val="FF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T</a:t>
                      </a:r>
                    </a:p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Tera</a:t>
                      </a:r>
                      <a:endParaRPr lang="zh-TW" altLang="en-US" dirty="0">
                        <a:solidFill>
                          <a:srgbClr val="FF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10</a:t>
                      </a:r>
                      <a:r>
                        <a:rPr lang="en-US" altLang="zh-TW" sz="2400" b="0" i="0" kern="1200" baseline="300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12</a:t>
                      </a:r>
                    </a:p>
                    <a:p>
                      <a:pPr algn="ctr"/>
                      <a:r>
                        <a:rPr lang="zh-TW" altLang="en-US" sz="1800" b="0" i="0" kern="1200" baseline="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兆</a:t>
                      </a:r>
                      <a:endParaRPr lang="zh-TW" altLang="en-US" sz="1800" baseline="0" dirty="0">
                        <a:solidFill>
                          <a:srgbClr val="FF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</a:tr>
              <a:tr h="880671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P</a:t>
                      </a:r>
                    </a:p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Peta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10</a:t>
                      </a:r>
                      <a:r>
                        <a:rPr lang="en-US" altLang="zh-TW" sz="2400" b="0" i="0" kern="1200" baseline="30000" dirty="0" smtClean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15</a:t>
                      </a:r>
                    </a:p>
                    <a:p>
                      <a:pPr algn="ctr"/>
                      <a:r>
                        <a:rPr lang="zh-TW" altLang="en-US" sz="18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拍</a:t>
                      </a:r>
                      <a:r>
                        <a:rPr lang="en-US" altLang="zh-TW" sz="18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(</a:t>
                      </a:r>
                      <a:r>
                        <a:rPr lang="zh-TW" altLang="en-US" sz="18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千兆</a:t>
                      </a:r>
                      <a:r>
                        <a:rPr lang="en-US" altLang="zh-TW" sz="18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)</a:t>
                      </a:r>
                      <a:endParaRPr lang="zh-TW" altLang="en-US" sz="1800" baseline="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E</a:t>
                      </a:r>
                    </a:p>
                    <a:p>
                      <a:pPr algn="ctr"/>
                      <a:r>
                        <a:rPr lang="en-US" altLang="zh-TW" sz="2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Exa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10</a:t>
                      </a:r>
                      <a:r>
                        <a:rPr lang="en-US" altLang="zh-TW" sz="2400" b="0" i="0" kern="1200" baseline="30000" dirty="0" smtClean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18</a:t>
                      </a:r>
                    </a:p>
                    <a:p>
                      <a:pPr algn="ctr"/>
                      <a:r>
                        <a:rPr lang="zh-TW" altLang="en-US" sz="18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艾</a:t>
                      </a:r>
                      <a:r>
                        <a:rPr lang="en-US" altLang="zh-TW" sz="18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(</a:t>
                      </a:r>
                      <a:r>
                        <a:rPr lang="zh-TW" altLang="en-US" sz="18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百京</a:t>
                      </a:r>
                      <a:r>
                        <a:rPr lang="en-US" altLang="zh-TW" sz="18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)</a:t>
                      </a:r>
                      <a:endParaRPr lang="zh-TW" altLang="en-US" sz="1800" baseline="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Z</a:t>
                      </a:r>
                    </a:p>
                    <a:p>
                      <a:pPr algn="ctr"/>
                      <a:r>
                        <a:rPr lang="en-US" altLang="zh-TW" sz="2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Zetta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10</a:t>
                      </a:r>
                      <a:r>
                        <a:rPr lang="en-US" altLang="zh-TW" sz="2400" b="0" i="0" kern="1200" baseline="30000" dirty="0" smtClean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21</a:t>
                      </a:r>
                    </a:p>
                    <a:p>
                      <a:pPr algn="ctr"/>
                      <a:r>
                        <a:rPr lang="en-US" altLang="zh-TW" sz="1800" baseline="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baseline="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十垓</a:t>
                      </a:r>
                      <a:r>
                        <a:rPr lang="en-US" altLang="zh-TW" sz="1800" baseline="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zh-TW" altLang="en-US" sz="1800" baseline="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Y</a:t>
                      </a:r>
                    </a:p>
                    <a:p>
                      <a:pPr algn="ctr"/>
                      <a:r>
                        <a:rPr lang="en-US" altLang="zh-TW" sz="2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Yotta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10</a:t>
                      </a:r>
                      <a:r>
                        <a:rPr lang="en-US" altLang="zh-TW" sz="2400" b="0" i="0" kern="1200" baseline="30000" dirty="0" smtClean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24</a:t>
                      </a:r>
                    </a:p>
                    <a:p>
                      <a:pPr algn="ctr"/>
                      <a:r>
                        <a:rPr lang="zh-TW" altLang="en-US" sz="1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秭</a:t>
                      </a:r>
                      <a:endParaRPr lang="zh-TW" altLang="en-US" sz="1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</a:tr>
              <a:tr h="880671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m</a:t>
                      </a:r>
                    </a:p>
                    <a:p>
                      <a:pPr algn="ctr"/>
                      <a:r>
                        <a:rPr lang="en-US" altLang="zh-TW" sz="2400" b="0" i="0" kern="1200" dirty="0" err="1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milli</a:t>
                      </a:r>
                      <a:endParaRPr lang="zh-TW" altLang="en-US" dirty="0">
                        <a:solidFill>
                          <a:srgbClr val="FF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10</a:t>
                      </a:r>
                      <a:r>
                        <a:rPr lang="en-US" altLang="zh-TW" sz="2400" b="0" i="0" kern="1200" baseline="300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-3</a:t>
                      </a:r>
                    </a:p>
                    <a:p>
                      <a:pPr algn="ctr"/>
                      <a:r>
                        <a:rPr lang="zh-TW" altLang="en-US" sz="1800" b="0" i="0" kern="1200" baseline="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毫</a:t>
                      </a:r>
                      <a:endParaRPr lang="zh-TW" altLang="en-US" sz="1800" baseline="0" dirty="0">
                        <a:solidFill>
                          <a:srgbClr val="FF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µ</a:t>
                      </a:r>
                    </a:p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micro</a:t>
                      </a:r>
                      <a:endParaRPr lang="zh-TW" altLang="en-US" dirty="0">
                        <a:solidFill>
                          <a:srgbClr val="FF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i="0" kern="1200" dirty="0" err="1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I0</a:t>
                      </a:r>
                      <a:r>
                        <a:rPr lang="en-US" altLang="zh-TW" sz="2400" b="0" i="0" kern="1200" baseline="300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-6</a:t>
                      </a:r>
                    </a:p>
                    <a:p>
                      <a:pPr algn="ctr"/>
                      <a:r>
                        <a:rPr lang="zh-TW" altLang="en-US" sz="1800" b="0" i="0" kern="1200" baseline="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微</a:t>
                      </a:r>
                      <a:endParaRPr lang="zh-TW" altLang="en-US" sz="1800" baseline="0" dirty="0">
                        <a:solidFill>
                          <a:srgbClr val="FF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n</a:t>
                      </a:r>
                    </a:p>
                    <a:p>
                      <a:pPr algn="ctr"/>
                      <a:r>
                        <a:rPr lang="en-US" altLang="zh-TW" sz="2400" b="0" i="0" kern="1200" dirty="0" err="1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nano</a:t>
                      </a:r>
                      <a:endParaRPr lang="zh-TW" altLang="en-US" dirty="0">
                        <a:solidFill>
                          <a:srgbClr val="FF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10</a:t>
                      </a:r>
                      <a:r>
                        <a:rPr lang="en-US" altLang="zh-TW" sz="2400" b="0" i="0" kern="1200" baseline="300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-9</a:t>
                      </a:r>
                    </a:p>
                    <a:p>
                      <a:pPr algn="ctr"/>
                      <a:r>
                        <a:rPr lang="zh-TW" altLang="en-US" sz="1800" b="0" i="0" kern="1200" baseline="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奈</a:t>
                      </a:r>
                      <a:endParaRPr lang="zh-TW" altLang="en-US" sz="1800" baseline="0" dirty="0">
                        <a:solidFill>
                          <a:srgbClr val="FF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p</a:t>
                      </a:r>
                    </a:p>
                    <a:p>
                      <a:pPr algn="ctr"/>
                      <a:r>
                        <a:rPr lang="en-US" altLang="zh-TW" sz="2400" b="0" i="0" kern="1200" dirty="0" err="1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pico</a:t>
                      </a:r>
                      <a:endParaRPr lang="zh-TW" altLang="en-US" dirty="0">
                        <a:solidFill>
                          <a:srgbClr val="FF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10</a:t>
                      </a:r>
                      <a:r>
                        <a:rPr lang="en-US" altLang="zh-TW" sz="2400" b="0" i="0" kern="1200" baseline="300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-12</a:t>
                      </a:r>
                    </a:p>
                    <a:p>
                      <a:pPr algn="ctr"/>
                      <a:r>
                        <a:rPr lang="zh-TW" altLang="en-US" sz="1800" b="0" i="0" kern="1200" baseline="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皮</a:t>
                      </a:r>
                      <a:endParaRPr lang="zh-TW" altLang="en-US" sz="1800" baseline="0" dirty="0">
                        <a:solidFill>
                          <a:srgbClr val="FF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</a:tr>
              <a:tr h="880671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f</a:t>
                      </a:r>
                    </a:p>
                    <a:p>
                      <a:pPr algn="ctr"/>
                      <a:r>
                        <a:rPr lang="en-US" altLang="zh-TW" sz="2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femto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10</a:t>
                      </a:r>
                      <a:r>
                        <a:rPr lang="en-US" altLang="zh-TW" sz="2400" b="0" i="0" kern="1200" baseline="30000" dirty="0" smtClean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-15</a:t>
                      </a:r>
                    </a:p>
                    <a:p>
                      <a:pPr algn="ctr"/>
                      <a:r>
                        <a:rPr lang="zh-TW" altLang="en-US" sz="18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飛</a:t>
                      </a:r>
                      <a:endParaRPr lang="zh-TW" altLang="en-US" sz="1800" baseline="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a</a:t>
                      </a:r>
                    </a:p>
                    <a:p>
                      <a:pPr algn="ctr"/>
                      <a:r>
                        <a:rPr lang="en-US" altLang="zh-TW" sz="2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atto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10</a:t>
                      </a:r>
                      <a:r>
                        <a:rPr lang="en-US" altLang="zh-TW" sz="2400" b="0" i="0" kern="1200" baseline="30000" dirty="0" smtClean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-18</a:t>
                      </a:r>
                    </a:p>
                    <a:p>
                      <a:pPr algn="ctr"/>
                      <a:r>
                        <a:rPr lang="zh-TW" altLang="en-US" sz="18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阿</a:t>
                      </a:r>
                      <a:endParaRPr lang="zh-TW" altLang="en-US" sz="1800" baseline="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z</a:t>
                      </a:r>
                    </a:p>
                    <a:p>
                      <a:pPr algn="ctr"/>
                      <a:r>
                        <a:rPr lang="en-US" altLang="zh-TW" sz="2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zepto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10</a:t>
                      </a:r>
                      <a:r>
                        <a:rPr lang="en-US" altLang="zh-TW" sz="2400" b="0" i="0" kern="1200" baseline="30000" dirty="0" smtClean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-21</a:t>
                      </a:r>
                    </a:p>
                    <a:p>
                      <a:pPr algn="ctr"/>
                      <a:r>
                        <a:rPr lang="en-US" altLang="zh-TW" sz="1800" baseline="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(1/</a:t>
                      </a:r>
                      <a:r>
                        <a:rPr lang="zh-TW" altLang="en-US" sz="1800" baseline="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十垓</a:t>
                      </a:r>
                      <a:r>
                        <a:rPr lang="en-US" altLang="zh-TW" sz="1800" baseline="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zh-TW" altLang="en-US" sz="1800" baseline="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y</a:t>
                      </a:r>
                    </a:p>
                    <a:p>
                      <a:pPr algn="ctr"/>
                      <a:r>
                        <a:rPr lang="en-US" altLang="zh-TW" sz="2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yocto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10</a:t>
                      </a:r>
                      <a:r>
                        <a:rPr lang="en-US" altLang="zh-TW" sz="2400" b="0" i="0" kern="1200" baseline="30000" dirty="0" smtClean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-24</a:t>
                      </a:r>
                    </a:p>
                    <a:p>
                      <a:pPr algn="ctr"/>
                      <a:r>
                        <a:rPr lang="en-US" altLang="zh-TW" sz="1800" baseline="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(1/</a:t>
                      </a:r>
                      <a:r>
                        <a:rPr lang="zh-TW" altLang="en-US" sz="1800" baseline="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秭</a:t>
                      </a:r>
                      <a:r>
                        <a:rPr lang="en-US" altLang="zh-TW" sz="1800" baseline="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zh-TW" altLang="en-US" sz="1800" baseline="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0974234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062503" y="174824"/>
            <a:ext cx="10360501" cy="733896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電子電路元件簡介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371712" y="930424"/>
            <a:ext cx="5082740" cy="626368"/>
          </a:xfrm>
        </p:spPr>
        <p:txBody>
          <a:bodyPr rtlCol="0"/>
          <a:lstStyle/>
          <a:p>
            <a:pPr rtl="0"/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電阻器的功能：</a:t>
            </a:r>
            <a:endParaRPr lang="zh-TW" altLang="en-US" dirty="0">
              <a:solidFill>
                <a:schemeClr val="accent1">
                  <a:lumMod val="60000"/>
                  <a:lumOff val="4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1081711" y="1751325"/>
            <a:ext cx="10341293" cy="28007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物體</a:t>
            </a:r>
            <a:r>
              <a:rPr lang="zh-TW" altLang="en-US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對</a:t>
            </a:r>
            <a:r>
              <a:rPr lang="zh-TW" altLang="en-US" sz="2200" dirty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電流通過的阻礙作用</a:t>
            </a:r>
            <a:r>
              <a:rPr lang="zh-TW" altLang="en-US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稱為</a:t>
            </a:r>
            <a:r>
              <a:rPr lang="zh-TW" altLang="en-US" sz="2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電阻</a:t>
            </a:r>
            <a:r>
              <a:rPr lang="zh-TW" altLang="en-US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，利用這種阻礙作用做成的元件稱</a:t>
            </a:r>
            <a:r>
              <a:rPr lang="zh-TW" altLang="en-US" sz="2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電阻器</a:t>
            </a:r>
            <a:endParaRPr lang="en-US" altLang="zh-TW" sz="22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，簡稱</a:t>
            </a:r>
            <a:r>
              <a:rPr lang="en-US" altLang="zh-TW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2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電阻</a:t>
            </a:r>
            <a:r>
              <a:rPr lang="en-US" altLang="zh-TW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電阻器</a:t>
            </a:r>
            <a:r>
              <a:rPr lang="zh-TW" altLang="en-US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的功能就是藉由限制電流的流量，讓電子電路能順利工作，是</a:t>
            </a:r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電子電路</a:t>
            </a:r>
            <a:endParaRPr lang="en-US" altLang="zh-TW" sz="2200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所</a:t>
            </a:r>
            <a:r>
              <a:rPr lang="zh-TW" altLang="en-US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不可或</a:t>
            </a:r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缺的</a:t>
            </a:r>
            <a:r>
              <a:rPr lang="zh-TW" altLang="en-US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零件之一</a:t>
            </a:r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200" dirty="0" smtClean="0"/>
          </a:p>
          <a:p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在</a:t>
            </a:r>
            <a:r>
              <a:rPr lang="zh-TW" altLang="en-US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電路中，電阻器的作用主要是穩定和調節電路</a:t>
            </a:r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中的</a:t>
            </a:r>
            <a:r>
              <a:rPr lang="zh-TW" altLang="en-US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電流和電壓，即起降壓</a:t>
            </a:r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endParaRPr lang="en-US" altLang="zh-TW" sz="2200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分</a:t>
            </a:r>
            <a:r>
              <a:rPr lang="zh-TW" altLang="en-US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壓、限流</a:t>
            </a:r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、分流、隔離</a:t>
            </a:r>
            <a:r>
              <a:rPr lang="zh-TW" altLang="en-US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、過濾（與電容器配合</a:t>
            </a:r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），</a:t>
            </a:r>
            <a:r>
              <a:rPr lang="zh-TW" altLang="en-US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匹配和信號</a:t>
            </a:r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幅</a:t>
            </a:r>
            <a:r>
              <a:rPr lang="zh-TW" altLang="en-US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度調節等作用。</a:t>
            </a:r>
            <a:r>
              <a:rPr lang="zh-TW" altLang="en-US" sz="2200" dirty="0" smtClean="0"/>
              <a:t/>
            </a:r>
            <a:br>
              <a:rPr lang="zh-TW" altLang="en-US" sz="2200" dirty="0" smtClean="0"/>
            </a:br>
            <a:r>
              <a:rPr lang="zh-TW" altLang="en-US" sz="2200" dirty="0" smtClean="0"/>
              <a:t/>
            </a:r>
            <a:br>
              <a:rPr lang="zh-TW" altLang="en-US" sz="2200" dirty="0" smtClean="0"/>
            </a:br>
            <a:endParaRPr lang="zh-TW" altLang="en-US" sz="22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960420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062503" y="283466"/>
            <a:ext cx="10360501" cy="625254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電子電路元件簡介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371712" y="852457"/>
            <a:ext cx="5082740" cy="704335"/>
          </a:xfrm>
        </p:spPr>
        <p:txBody>
          <a:bodyPr rtlCol="0"/>
          <a:lstStyle/>
          <a:p>
            <a:pPr rtl="0"/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常見的固定電阻器種類：</a:t>
            </a:r>
            <a:endParaRPr lang="zh-TW" altLang="en-US" dirty="0">
              <a:solidFill>
                <a:schemeClr val="accent1">
                  <a:lumMod val="60000"/>
                  <a:lumOff val="4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graphicFrame>
        <p:nvGraphicFramePr>
          <p:cNvPr id="17" name="表格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587591851"/>
              </p:ext>
            </p:extLst>
          </p:nvPr>
        </p:nvGraphicFramePr>
        <p:xfrm>
          <a:off x="909836" y="1916832"/>
          <a:ext cx="11161240" cy="44470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4176"/>
                <a:gridCol w="1412130"/>
                <a:gridCol w="8164934"/>
              </a:tblGrid>
              <a:tr h="576064">
                <a:tc>
                  <a:txBody>
                    <a:bodyPr/>
                    <a:lstStyle/>
                    <a:p>
                      <a:r>
                        <a:rPr lang="zh-TW" altLang="en-US" sz="22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碳膜電阻</a:t>
                      </a:r>
                      <a:endParaRPr lang="zh-TW" altLang="en-US" sz="22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000" b="0" i="0" kern="1200" dirty="0" smtClean="0">
                          <a:solidFill>
                            <a:schemeClr val="lt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碳膜電阻是早期普遍使用的電阻器，價格最便宜，品質穩定性信賴度高。</a:t>
                      </a:r>
                      <a:endParaRPr lang="zh-TW" altLang="en-US" sz="20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</a:tr>
              <a:tr h="727273">
                <a:tc>
                  <a:txBody>
                    <a:bodyPr/>
                    <a:lstStyle/>
                    <a:p>
                      <a:pPr marL="0" marR="0" lvl="0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b="1" i="0" kern="1200" dirty="0" smtClean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金屬膜</a:t>
                      </a:r>
                      <a:endParaRPr lang="en-US" altLang="zh-TW" sz="2200" b="1" i="0" kern="1200" dirty="0" smtClean="0">
                        <a:solidFill>
                          <a:schemeClr val="dk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  <a:p>
                      <a:pPr marL="0" marR="0" lvl="0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b="1" i="0" kern="1200" dirty="0" smtClean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電阻器</a:t>
                      </a:r>
                      <a:endParaRPr lang="zh-TW" altLang="en-US" sz="2200" b="1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0" i="0" kern="1200" spc="-100" baseline="0" dirty="0" smtClean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金屬膜電阻器是應用較為廣泛的電阻，其精度高，性能穩定，結構簡單輕巧。耐熱性、噪聲電勢、溫度係數、電壓係數等電性能比碳膜電阻器優良。</a:t>
                      </a:r>
                      <a:endParaRPr lang="zh-TW" altLang="en-US" sz="2000" spc="-100" baseline="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</a:tr>
              <a:tr h="727273">
                <a:tc>
                  <a:txBody>
                    <a:bodyPr/>
                    <a:lstStyle/>
                    <a:p>
                      <a:pPr marL="0" marR="0" lvl="0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b="1" i="0" kern="1200" dirty="0" smtClean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金屬氧化膜</a:t>
                      </a:r>
                      <a:endParaRPr lang="en-US" altLang="zh-TW" sz="2200" b="1" i="0" kern="1200" dirty="0" smtClean="0">
                        <a:solidFill>
                          <a:schemeClr val="dk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  <a:p>
                      <a:pPr marL="0" marR="0" lvl="0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b="1" i="0" kern="1200" dirty="0" smtClean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電阻器</a:t>
                      </a:r>
                      <a:endParaRPr lang="zh-TW" altLang="en-US" sz="2200" b="1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金屬氧化膜電阻電阻器的工作溫度範圍為</a:t>
                      </a:r>
                      <a:r>
                        <a:rPr lang="en-US" altLang="zh-TW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+140~235℃</a:t>
                      </a:r>
                      <a:r>
                        <a:rPr lang="zh-TW" altLang="en-US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在短時間內可超負荷使用；電阻溫度係數為</a:t>
                      </a:r>
                      <a:r>
                        <a:rPr lang="en-US" altLang="zh-TW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±3×10-4/℃</a:t>
                      </a:r>
                      <a:r>
                        <a:rPr lang="zh-TW" altLang="en-US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；化學穩定性好。小功率電阻器的阻值不超過</a:t>
                      </a:r>
                      <a:r>
                        <a:rPr lang="en-US" altLang="zh-TW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100</a:t>
                      </a:r>
                      <a:r>
                        <a:rPr lang="zh-TW" altLang="en-US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千歐，因此應用範圍受到限制。</a:t>
                      </a:r>
                      <a:endParaRPr lang="zh-TW" altLang="en-US" sz="20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</a:tr>
              <a:tr h="752440">
                <a:tc>
                  <a:txBody>
                    <a:bodyPr/>
                    <a:lstStyle/>
                    <a:p>
                      <a:pPr marL="0" marR="0" lvl="0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b="1" i="0" kern="1200" dirty="0" smtClean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繞線</a:t>
                      </a:r>
                      <a:endParaRPr lang="en-US" altLang="zh-TW" sz="2200" b="1" i="0" kern="1200" dirty="0" smtClean="0">
                        <a:solidFill>
                          <a:schemeClr val="dk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  <a:p>
                      <a:pPr marL="0" marR="0" lvl="0" indent="0" algn="l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b="1" i="0" kern="1200" dirty="0" smtClean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電阻器</a:t>
                      </a:r>
                      <a:endParaRPr lang="zh-TW" altLang="en-US" sz="2200" b="1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endParaRPr lang="zh-TW" altLang="en-US" sz="22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繞線電阻器它的特點是工作穩定，耐熱性能好，誤差範圍小，適用於大功率的場合。</a:t>
                      </a:r>
                      <a:endParaRPr lang="zh-TW" altLang="en-US" sz="20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</a:tr>
              <a:tr h="727273">
                <a:tc>
                  <a:txBody>
                    <a:bodyPr/>
                    <a:lstStyle/>
                    <a:p>
                      <a:r>
                        <a:rPr lang="zh-TW" altLang="en-US" sz="2200" b="1" i="0" kern="1200" dirty="0" smtClean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水泥型繞線</a:t>
                      </a:r>
                      <a:endParaRPr lang="en-US" altLang="zh-TW" sz="2200" b="1" i="0" kern="1200" dirty="0" smtClean="0">
                        <a:solidFill>
                          <a:schemeClr val="dk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  <a:p>
                      <a:r>
                        <a:rPr lang="zh-TW" altLang="en-US" sz="2200" b="1" i="0" kern="1200" dirty="0" smtClean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電阻器</a:t>
                      </a:r>
                      <a:endParaRPr lang="zh-TW" altLang="en-US" sz="22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水泥型電阻器是把電阻體放入方形瓷器框內，用特殊不燃性耐熱水泥充填密封而成。具有耐高功率、散熱容易、穩定性高等特點，額定功率一般在 </a:t>
                      </a:r>
                      <a:r>
                        <a:rPr lang="en-US" altLang="zh-TW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1</a:t>
                      </a:r>
                      <a:r>
                        <a:rPr lang="zh-TW" altLang="en-US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瓦以上。</a:t>
                      </a:r>
                      <a:endParaRPr lang="zh-TW" altLang="en-US" sz="20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9" name="圖片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66020" y="1945709"/>
            <a:ext cx="1266476" cy="507870"/>
          </a:xfrm>
          <a:prstGeom prst="rect">
            <a:avLst/>
          </a:prstGeom>
        </p:spPr>
      </p:pic>
      <p:pic>
        <p:nvPicPr>
          <p:cNvPr id="21" name="圖片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66020" y="2609274"/>
            <a:ext cx="1266477" cy="531694"/>
          </a:xfrm>
          <a:prstGeom prst="rect">
            <a:avLst/>
          </a:prstGeom>
        </p:spPr>
      </p:pic>
      <p:pic>
        <p:nvPicPr>
          <p:cNvPr id="23" name="圖片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94011" y="4437112"/>
            <a:ext cx="1397721" cy="668143"/>
          </a:xfrm>
          <a:prstGeom prst="rect">
            <a:avLst/>
          </a:prstGeom>
        </p:spPr>
      </p:pic>
      <p:pic>
        <p:nvPicPr>
          <p:cNvPr id="24" name="圖片 2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88001" y="5445224"/>
            <a:ext cx="1397379" cy="811993"/>
          </a:xfrm>
          <a:prstGeom prst="rect">
            <a:avLst/>
          </a:prstGeom>
        </p:spPr>
      </p:pic>
      <p:sp>
        <p:nvSpPr>
          <p:cNvPr id="2" name="文字方塊 1"/>
          <p:cNvSpPr txBox="1"/>
          <p:nvPr/>
        </p:nvSpPr>
        <p:spPr>
          <a:xfrm>
            <a:off x="5469462" y="931367"/>
            <a:ext cx="667362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電阻器的</a:t>
            </a:r>
            <a:r>
              <a:rPr lang="zh-TW" altLang="en-US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功能就是藉由限制電流的流量，</a:t>
            </a:r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讓</a:t>
            </a:r>
            <a:r>
              <a:rPr lang="zh-TW" altLang="en-US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電子電路</a:t>
            </a:r>
            <a:endParaRPr lang="en-US" altLang="zh-TW" sz="2200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能</a:t>
            </a:r>
            <a:r>
              <a:rPr lang="zh-TW" altLang="en-US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順利工作</a:t>
            </a:r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，是</a:t>
            </a:r>
            <a:r>
              <a:rPr lang="zh-TW" altLang="en-US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電子電路所不可或缺的零件之</a:t>
            </a:r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一。</a:t>
            </a:r>
            <a:endParaRPr lang="zh-TW" altLang="en-US" sz="22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4415" y="3573016"/>
            <a:ext cx="1355400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915412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062503" y="-27211"/>
            <a:ext cx="10360501" cy="935931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電子電路幫手簡介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418256" y="908720"/>
            <a:ext cx="5972300" cy="576064"/>
          </a:xfrm>
        </p:spPr>
        <p:txBody>
          <a:bodyPr rtlCol="0">
            <a:normAutofit/>
          </a:bodyPr>
          <a:lstStyle/>
          <a:p>
            <a:pPr rtl="0"/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三用電表（以</a:t>
            </a:r>
            <a:r>
              <a:rPr lang="en-US" altLang="zh-TW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dm</a:t>
            </a:r>
            <a:r>
              <a:rPr lang="en-US" altLang="zh-TW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-3000</a:t>
            </a:r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為例</a:t>
            </a:r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Salesforce Sans"/>
              </a:rPr>
              <a:t>）</a:t>
            </a:r>
            <a:endParaRPr lang="zh-TW" altLang="en-US" dirty="0">
              <a:solidFill>
                <a:schemeClr val="accent1">
                  <a:lumMod val="60000"/>
                  <a:lumOff val="40000"/>
                </a:schemeClr>
              </a:solidFill>
              <a:sym typeface="Salesforce Sans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125860" y="1829430"/>
            <a:ext cx="10657184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</a:t>
            </a:r>
            <a:r>
              <a:rPr lang="zh-TW" altLang="en-US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用</a:t>
            </a:r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電表功能區域說明：</a:t>
            </a:r>
            <a:endParaRPr lang="en-US" altLang="zh-TW" sz="2200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功能區堿分為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交流電壓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量測區、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直流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電壓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r>
              <a:rPr lang="zh-TW" altLang="en-US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量測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區、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電阻歐姆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量測區、</a:t>
            </a:r>
            <a:endParaRPr lang="en-US" altLang="zh-TW" sz="2000" dirty="0" smtClean="0">
              <a:solidFill>
                <a:schemeClr val="bg2">
                  <a:lumMod val="60000"/>
                  <a:lumOff val="4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直流電流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量測區、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en-US" altLang="zh-TW" sz="2000"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h</a:t>
            </a:r>
            <a:r>
              <a:rPr lang="en-US" altLang="zh-TW" sz="1400"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FE</a:t>
            </a:r>
            <a:r>
              <a:rPr lang="en-US" altLang="zh-TW" sz="1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晶體測試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r>
              <a:rPr lang="zh-TW" altLang="en-US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量測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區。</a:t>
            </a:r>
            <a:endParaRPr lang="en-US" altLang="zh-TW" sz="2000" dirty="0" smtClean="0">
              <a:solidFill>
                <a:schemeClr val="bg2">
                  <a:lumMod val="60000"/>
                  <a:lumOff val="4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在一般的量測時，請將 </a:t>
            </a:r>
            <a:r>
              <a:rPr lang="zh-TW" altLang="en-US" sz="2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紅色探針線 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接至電錶的左下</a:t>
            </a:r>
            <a:r>
              <a:rPr lang="en-US" altLang="zh-TW" sz="20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20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電壓 電阻 電流</a:t>
            </a:r>
            <a:r>
              <a:rPr lang="en-US" altLang="zh-TW" sz="20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插孔中，</a:t>
            </a:r>
            <a:endParaRPr lang="en-US" altLang="zh-TW" sz="2000" dirty="0" smtClean="0">
              <a:solidFill>
                <a:schemeClr val="bg2">
                  <a:lumMod val="60000"/>
                  <a:lumOff val="4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將 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黑色探針線 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接至電錶中下的</a:t>
            </a:r>
            <a:r>
              <a:rPr lang="en-US" altLang="zh-TW" sz="20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20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共通點</a:t>
            </a:r>
            <a:r>
              <a:rPr lang="en-US" altLang="zh-TW" sz="20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插</a:t>
            </a:r>
            <a:r>
              <a:rPr lang="zh-TW" altLang="en-US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孔，並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將量測功能旋鈕</a:t>
            </a:r>
            <a:r>
              <a:rPr lang="zh-TW" altLang="en-US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轉欲量測的功能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區域</a:t>
            </a:r>
            <a:endParaRPr lang="en-US" altLang="zh-TW" sz="2000" dirty="0" smtClean="0">
              <a:solidFill>
                <a:schemeClr val="bg2">
                  <a:lumMod val="60000"/>
                  <a:lumOff val="4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及適當的段位。</a:t>
            </a:r>
            <a:endParaRPr lang="en-US" altLang="zh-TW" sz="2000" dirty="0">
              <a:solidFill>
                <a:schemeClr val="bg2">
                  <a:lumMod val="60000"/>
                  <a:lumOff val="4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P.S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：若要量測大於 </a:t>
            </a:r>
            <a:r>
              <a:rPr lang="en-US" altLang="zh-TW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200mA 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至 小於 </a:t>
            </a:r>
            <a:r>
              <a:rPr lang="en-US" altLang="zh-TW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10A 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的電流時，請改將 </a:t>
            </a:r>
            <a:r>
              <a:rPr lang="zh-TW" altLang="en-US" sz="2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紅色</a:t>
            </a:r>
            <a:r>
              <a:rPr lang="zh-TW" altLang="en-US" sz="2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探</a:t>
            </a:r>
            <a:r>
              <a:rPr lang="zh-TW" altLang="en-US" sz="2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針線 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接</a:t>
            </a:r>
            <a:r>
              <a:rPr lang="zh-TW" altLang="en-US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至電錶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的右下</a:t>
            </a:r>
            <a:endParaRPr lang="en-US" altLang="zh-TW" sz="2000" dirty="0" smtClean="0">
              <a:solidFill>
                <a:schemeClr val="bg2">
                  <a:lumMod val="60000"/>
                  <a:lumOff val="4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</a:t>
            </a:r>
            <a:r>
              <a:rPr lang="en-US" altLang="zh-TW" sz="20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【10A</a:t>
            </a:r>
            <a:r>
              <a:rPr lang="zh-TW" altLang="en-US" sz="20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電流</a:t>
            </a:r>
            <a:r>
              <a:rPr lang="en-US" altLang="zh-TW" sz="20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插孔，且需與電路串聯接線。</a:t>
            </a:r>
            <a:endParaRPr lang="en-US" altLang="zh-TW" sz="2000" dirty="0" smtClean="0">
              <a:solidFill>
                <a:schemeClr val="bg2">
                  <a:lumMod val="60000"/>
                  <a:lumOff val="4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714566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062503" y="-85403"/>
            <a:ext cx="10360501" cy="994123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電子電路元件簡介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371712" y="836712"/>
            <a:ext cx="5082740" cy="720080"/>
          </a:xfrm>
        </p:spPr>
        <p:txBody>
          <a:bodyPr rtlCol="0"/>
          <a:lstStyle/>
          <a:p>
            <a:pPr rtl="0"/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色碼電阻的辨別</a:t>
            </a:r>
            <a:endParaRPr lang="zh-TW" altLang="en-US" dirty="0">
              <a:solidFill>
                <a:schemeClr val="accent1">
                  <a:lumMod val="60000"/>
                  <a:lumOff val="4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54452" y="692696"/>
            <a:ext cx="5160665" cy="2419366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18548" y="4005064"/>
            <a:ext cx="3654881" cy="1680066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18883" y="1772816"/>
            <a:ext cx="4680520" cy="4687969"/>
          </a:xfrm>
          <a:prstGeom prst="rect">
            <a:avLst/>
          </a:prstGeom>
        </p:spPr>
      </p:pic>
      <p:sp>
        <p:nvSpPr>
          <p:cNvPr id="2" name="文字方塊 1"/>
          <p:cNvSpPr txBox="1"/>
          <p:nvPr/>
        </p:nvSpPr>
        <p:spPr>
          <a:xfrm>
            <a:off x="6454452" y="3140968"/>
            <a:ext cx="52100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800" b="1" dirty="0">
                <a:solidFill>
                  <a:srgbClr val="FFFF00"/>
                </a:solidFill>
                <a:latin typeface="+mn-ea"/>
              </a:rPr>
              <a:t>2</a:t>
            </a:r>
            <a:r>
              <a:rPr lang="en-US" altLang="zh-TW" sz="2800" b="1" dirty="0" smtClean="0">
                <a:solidFill>
                  <a:srgbClr val="FFFF00"/>
                </a:solidFill>
                <a:latin typeface="+mn-ea"/>
              </a:rPr>
              <a:t>   0  </a:t>
            </a:r>
            <a:r>
              <a:rPr lang="zh-TW" altLang="en-US" sz="2800" b="1" dirty="0" smtClean="0">
                <a:solidFill>
                  <a:srgbClr val="FFFF00"/>
                </a:solidFill>
                <a:latin typeface="+mn-ea"/>
              </a:rPr>
              <a:t>*  </a:t>
            </a:r>
            <a:r>
              <a:rPr lang="en-US" altLang="zh-TW" sz="2800" b="1" dirty="0" smtClean="0">
                <a:solidFill>
                  <a:srgbClr val="FFFF00"/>
                </a:solidFill>
                <a:latin typeface="+mn-ea"/>
              </a:rPr>
              <a:t>10</a:t>
            </a:r>
            <a:r>
              <a:rPr lang="en-US" altLang="zh-TW" sz="2800" b="1" baseline="30000" dirty="0" smtClean="0">
                <a:solidFill>
                  <a:srgbClr val="FFFF00"/>
                </a:solidFill>
                <a:latin typeface="+mn-ea"/>
              </a:rPr>
              <a:t>2</a:t>
            </a:r>
            <a:r>
              <a:rPr lang="en-US" altLang="zh-TW" sz="2800" b="1" dirty="0" smtClean="0">
                <a:solidFill>
                  <a:srgbClr val="FFFF00"/>
                </a:solidFill>
                <a:latin typeface="+mn-ea"/>
              </a:rPr>
              <a:t>  =  2,000</a:t>
            </a:r>
            <a:r>
              <a:rPr lang="el-GR" altLang="zh-TW" sz="2800" b="1" dirty="0" smtClean="0">
                <a:solidFill>
                  <a:srgbClr val="FFFF00"/>
                </a:solidFill>
                <a:latin typeface="+mn-ea"/>
              </a:rPr>
              <a:t>Ω</a:t>
            </a:r>
            <a:r>
              <a:rPr lang="en-US" altLang="zh-TW" sz="2800" b="1" dirty="0" smtClean="0">
                <a:solidFill>
                  <a:srgbClr val="FFFF00"/>
                </a:solidFill>
                <a:latin typeface="+mn-ea"/>
              </a:rPr>
              <a:t>  =  </a:t>
            </a:r>
            <a:r>
              <a:rPr lang="en-US" altLang="zh-TW" sz="2800" b="1" dirty="0" err="1" smtClean="0">
                <a:solidFill>
                  <a:srgbClr val="FFFF00"/>
                </a:solidFill>
                <a:latin typeface="+mn-ea"/>
              </a:rPr>
              <a:t>2K</a:t>
            </a:r>
            <a:r>
              <a:rPr lang="el-GR" altLang="zh-TW" sz="2800" b="1" dirty="0" smtClean="0">
                <a:solidFill>
                  <a:srgbClr val="FFFF00"/>
                </a:solidFill>
                <a:latin typeface="+mn-ea"/>
              </a:rPr>
              <a:t>Ω</a:t>
            </a:r>
            <a:endParaRPr lang="zh-TW" altLang="en-US" sz="2800" b="1" dirty="0">
              <a:solidFill>
                <a:srgbClr val="FFFF00"/>
              </a:solidFill>
              <a:latin typeface="+mn-ea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6094412" y="5733256"/>
            <a:ext cx="60628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800" b="1" dirty="0" smtClean="0">
                <a:solidFill>
                  <a:srgbClr val="FFFF00"/>
                </a:solidFill>
                <a:latin typeface="+mn-ea"/>
              </a:rPr>
              <a:t>1   0  </a:t>
            </a:r>
            <a:r>
              <a:rPr lang="zh-TW" altLang="en-US" sz="2800" b="1" dirty="0" smtClean="0">
                <a:solidFill>
                  <a:srgbClr val="FFFF00"/>
                </a:solidFill>
                <a:latin typeface="+mn-ea"/>
              </a:rPr>
              <a:t>*  </a:t>
            </a:r>
            <a:r>
              <a:rPr lang="en-US" altLang="zh-TW" sz="2800" b="1" dirty="0" smtClean="0">
                <a:solidFill>
                  <a:srgbClr val="FFFF00"/>
                </a:solidFill>
                <a:latin typeface="+mn-ea"/>
              </a:rPr>
              <a:t>10</a:t>
            </a:r>
            <a:r>
              <a:rPr lang="en-US" altLang="zh-TW" sz="2800" b="1" baseline="30000" dirty="0">
                <a:solidFill>
                  <a:srgbClr val="FFFF00"/>
                </a:solidFill>
                <a:latin typeface="+mn-ea"/>
              </a:rPr>
              <a:t>4</a:t>
            </a:r>
            <a:r>
              <a:rPr lang="en-US" altLang="zh-TW" sz="2800" b="1" dirty="0" smtClean="0">
                <a:solidFill>
                  <a:srgbClr val="FFFF00"/>
                </a:solidFill>
                <a:latin typeface="+mn-ea"/>
              </a:rPr>
              <a:t>  =  100,000</a:t>
            </a:r>
            <a:r>
              <a:rPr lang="el-GR" altLang="zh-TW" sz="2800" b="1" dirty="0" smtClean="0">
                <a:solidFill>
                  <a:srgbClr val="FFFF00"/>
                </a:solidFill>
                <a:latin typeface="+mn-ea"/>
              </a:rPr>
              <a:t>Ω</a:t>
            </a:r>
            <a:r>
              <a:rPr lang="en-US" altLang="zh-TW" sz="2800" b="1" dirty="0" smtClean="0">
                <a:solidFill>
                  <a:srgbClr val="FFFF00"/>
                </a:solidFill>
                <a:latin typeface="+mn-ea"/>
              </a:rPr>
              <a:t>  =  </a:t>
            </a:r>
            <a:r>
              <a:rPr lang="en-US" altLang="zh-TW" sz="2800" b="1" dirty="0" err="1" smtClean="0">
                <a:solidFill>
                  <a:srgbClr val="FFFF00"/>
                </a:solidFill>
                <a:latin typeface="+mn-ea"/>
              </a:rPr>
              <a:t>100K</a:t>
            </a:r>
            <a:r>
              <a:rPr lang="el-GR" altLang="zh-TW" sz="2800" b="1" dirty="0" smtClean="0">
                <a:solidFill>
                  <a:srgbClr val="FFFF00"/>
                </a:solidFill>
                <a:latin typeface="+mn-ea"/>
              </a:rPr>
              <a:t>Ω</a:t>
            </a:r>
            <a:endParaRPr lang="zh-TW" altLang="en-US" sz="2800" b="1" dirty="0">
              <a:solidFill>
                <a:srgbClr val="FFFF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438176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062503" y="174824"/>
            <a:ext cx="10360501" cy="733896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電子電路元件簡介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371712" y="930424"/>
            <a:ext cx="5082740" cy="626368"/>
          </a:xfrm>
        </p:spPr>
        <p:txBody>
          <a:bodyPr rtlCol="0"/>
          <a:lstStyle/>
          <a:p>
            <a:pPr rtl="0"/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色碼電阻的辨別</a:t>
            </a:r>
            <a:endParaRPr lang="zh-TW" altLang="en-US" dirty="0">
              <a:solidFill>
                <a:schemeClr val="accent1">
                  <a:lumMod val="60000"/>
                  <a:lumOff val="4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35514" y="692696"/>
            <a:ext cx="4975522" cy="2542079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25860" y="1772816"/>
            <a:ext cx="5082740" cy="4603018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62564" y="4221088"/>
            <a:ext cx="3888432" cy="1571919"/>
          </a:xfrm>
          <a:prstGeom prst="rect">
            <a:avLst/>
          </a:prstGeom>
        </p:spPr>
      </p:pic>
      <p:sp>
        <p:nvSpPr>
          <p:cNvPr id="9" name="文字方塊 8"/>
          <p:cNvSpPr txBox="1"/>
          <p:nvPr/>
        </p:nvSpPr>
        <p:spPr>
          <a:xfrm>
            <a:off x="6526460" y="3356992"/>
            <a:ext cx="5537093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600" b="1" dirty="0" smtClean="0">
                <a:solidFill>
                  <a:srgbClr val="FFFF00"/>
                </a:solidFill>
                <a:latin typeface="+mn-ea"/>
              </a:rPr>
              <a:t>2  2  0  </a:t>
            </a:r>
            <a:r>
              <a:rPr lang="zh-TW" altLang="en-US" sz="2600" b="1" dirty="0" smtClean="0">
                <a:solidFill>
                  <a:srgbClr val="FFFF00"/>
                </a:solidFill>
                <a:latin typeface="+mn-ea"/>
              </a:rPr>
              <a:t>*  </a:t>
            </a:r>
            <a:r>
              <a:rPr lang="en-US" altLang="zh-TW" sz="2600" b="1" dirty="0" smtClean="0">
                <a:solidFill>
                  <a:srgbClr val="FFFF00"/>
                </a:solidFill>
                <a:latin typeface="+mn-ea"/>
              </a:rPr>
              <a:t>10</a:t>
            </a:r>
            <a:r>
              <a:rPr lang="en-US" altLang="zh-TW" sz="2600" b="1" baseline="30000" dirty="0" smtClean="0">
                <a:solidFill>
                  <a:srgbClr val="FFFF00"/>
                </a:solidFill>
                <a:latin typeface="+mn-ea"/>
              </a:rPr>
              <a:t>2</a:t>
            </a:r>
            <a:r>
              <a:rPr lang="en-US" altLang="zh-TW" sz="2600" b="1" dirty="0" smtClean="0">
                <a:solidFill>
                  <a:srgbClr val="FFFF00"/>
                </a:solidFill>
                <a:latin typeface="+mn-ea"/>
              </a:rPr>
              <a:t>  =  22,000</a:t>
            </a:r>
            <a:r>
              <a:rPr lang="el-GR" altLang="zh-TW" sz="2600" b="1" dirty="0" smtClean="0">
                <a:solidFill>
                  <a:srgbClr val="FFFF00"/>
                </a:solidFill>
                <a:latin typeface="+mn-ea"/>
              </a:rPr>
              <a:t>Ω</a:t>
            </a:r>
            <a:r>
              <a:rPr lang="en-US" altLang="zh-TW" sz="2600" b="1" dirty="0" smtClean="0">
                <a:solidFill>
                  <a:srgbClr val="FFFF00"/>
                </a:solidFill>
                <a:latin typeface="+mn-ea"/>
              </a:rPr>
              <a:t>  =  </a:t>
            </a:r>
            <a:r>
              <a:rPr lang="en-US" altLang="zh-TW" sz="2600" b="1" dirty="0" err="1" smtClean="0">
                <a:solidFill>
                  <a:srgbClr val="FFFF00"/>
                </a:solidFill>
                <a:latin typeface="+mn-ea"/>
              </a:rPr>
              <a:t>22K</a:t>
            </a:r>
            <a:r>
              <a:rPr lang="el-GR" altLang="zh-TW" sz="2600" b="1" dirty="0" smtClean="0">
                <a:solidFill>
                  <a:srgbClr val="FFFF00"/>
                </a:solidFill>
                <a:latin typeface="+mn-ea"/>
              </a:rPr>
              <a:t>Ω</a:t>
            </a:r>
            <a:endParaRPr lang="zh-TW" altLang="en-US" sz="2600" b="1" dirty="0">
              <a:solidFill>
                <a:srgbClr val="FFFF00"/>
              </a:solidFill>
              <a:latin typeface="+mn-ea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6533983" y="5877272"/>
            <a:ext cx="5735866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600" b="1" dirty="0" smtClean="0">
                <a:solidFill>
                  <a:srgbClr val="FFFF00"/>
                </a:solidFill>
                <a:latin typeface="+mn-ea"/>
              </a:rPr>
              <a:t>4  6  0  </a:t>
            </a:r>
            <a:r>
              <a:rPr lang="zh-TW" altLang="en-US" sz="2600" b="1" dirty="0" smtClean="0">
                <a:solidFill>
                  <a:srgbClr val="FFFF00"/>
                </a:solidFill>
                <a:latin typeface="+mn-ea"/>
              </a:rPr>
              <a:t>*  </a:t>
            </a:r>
            <a:r>
              <a:rPr lang="en-US" altLang="zh-TW" sz="2600" b="1" dirty="0" smtClean="0">
                <a:solidFill>
                  <a:srgbClr val="FFFF00"/>
                </a:solidFill>
                <a:latin typeface="+mn-ea"/>
              </a:rPr>
              <a:t>10</a:t>
            </a:r>
            <a:r>
              <a:rPr lang="en-US" altLang="zh-TW" sz="2600" b="1" baseline="30000" dirty="0" smtClean="0">
                <a:solidFill>
                  <a:srgbClr val="FFFF00"/>
                </a:solidFill>
                <a:latin typeface="+mn-ea"/>
              </a:rPr>
              <a:t>2</a:t>
            </a:r>
            <a:r>
              <a:rPr lang="en-US" altLang="zh-TW" sz="2600" b="1" dirty="0" smtClean="0">
                <a:solidFill>
                  <a:srgbClr val="FFFF00"/>
                </a:solidFill>
                <a:latin typeface="+mn-ea"/>
              </a:rPr>
              <a:t>  =  46,000</a:t>
            </a:r>
            <a:r>
              <a:rPr lang="el-GR" altLang="zh-TW" sz="2600" b="1" dirty="0" smtClean="0">
                <a:solidFill>
                  <a:srgbClr val="FFFF00"/>
                </a:solidFill>
                <a:latin typeface="+mn-ea"/>
              </a:rPr>
              <a:t>Ω</a:t>
            </a:r>
            <a:r>
              <a:rPr lang="en-US" altLang="zh-TW" sz="2600" b="1" dirty="0" smtClean="0">
                <a:solidFill>
                  <a:srgbClr val="FFFF00"/>
                </a:solidFill>
                <a:latin typeface="+mn-ea"/>
              </a:rPr>
              <a:t>  =  </a:t>
            </a:r>
            <a:r>
              <a:rPr lang="en-US" altLang="zh-TW" sz="2600" b="1" dirty="0" err="1" smtClean="0">
                <a:solidFill>
                  <a:srgbClr val="FFFF00"/>
                </a:solidFill>
                <a:latin typeface="+mn-ea"/>
              </a:rPr>
              <a:t>46K</a:t>
            </a:r>
            <a:r>
              <a:rPr lang="el-GR" altLang="zh-TW" sz="2600" b="1" dirty="0" smtClean="0">
                <a:solidFill>
                  <a:srgbClr val="FFFF00"/>
                </a:solidFill>
                <a:latin typeface="+mn-ea"/>
              </a:rPr>
              <a:t>Ω</a:t>
            </a:r>
            <a:endParaRPr lang="zh-TW" altLang="en-US" sz="2600" b="1" dirty="0">
              <a:solidFill>
                <a:srgbClr val="FFFF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42777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062503" y="174824"/>
            <a:ext cx="10360501" cy="733896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電子電路元件簡介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371712" y="930424"/>
            <a:ext cx="5082740" cy="626368"/>
          </a:xfrm>
        </p:spPr>
        <p:txBody>
          <a:bodyPr rtlCol="0"/>
          <a:lstStyle/>
          <a:p>
            <a:pPr rtl="0"/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色碼電阻的辨別</a:t>
            </a:r>
            <a:r>
              <a:rPr lang="en-US" altLang="zh-TW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-</a:t>
            </a:r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小試身手</a:t>
            </a:r>
            <a:endParaRPr lang="zh-TW" altLang="en-US" dirty="0">
              <a:solidFill>
                <a:schemeClr val="accent1">
                  <a:lumMod val="60000"/>
                  <a:lumOff val="4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25860" y="1772816"/>
            <a:ext cx="5082740" cy="4603018"/>
          </a:xfrm>
          <a:prstGeom prst="rect">
            <a:avLst/>
          </a:prstGeom>
        </p:spPr>
      </p:pic>
      <p:pic>
        <p:nvPicPr>
          <p:cNvPr id="2" name="圖片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18548" y="476672"/>
            <a:ext cx="3456384" cy="1189681"/>
          </a:xfrm>
          <a:prstGeom prst="rect">
            <a:avLst/>
          </a:prstGeom>
        </p:spPr>
      </p:pic>
      <p:sp>
        <p:nvSpPr>
          <p:cNvPr id="3" name="流程圖: 程序 2"/>
          <p:cNvSpPr/>
          <p:nvPr/>
        </p:nvSpPr>
        <p:spPr>
          <a:xfrm>
            <a:off x="6391351" y="1700808"/>
            <a:ext cx="5688632" cy="504056"/>
          </a:xfrm>
          <a:prstGeom prst="flowChartProcess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800"/>
          </a:p>
        </p:txBody>
      </p:sp>
      <p:sp>
        <p:nvSpPr>
          <p:cNvPr id="9" name="文字方塊 8"/>
          <p:cNvSpPr txBox="1"/>
          <p:nvPr/>
        </p:nvSpPr>
        <p:spPr>
          <a:xfrm>
            <a:off x="6350101" y="1700808"/>
            <a:ext cx="57711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黃</a:t>
            </a:r>
            <a:r>
              <a:rPr lang="zh-TW" altLang="en-US" b="1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紫</a:t>
            </a:r>
            <a:r>
              <a:rPr lang="zh-TW" alt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黑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紅</a:t>
            </a:r>
            <a:r>
              <a:rPr lang="zh-TW" altLang="en-US" b="1" dirty="0" smtClean="0">
                <a:solidFill>
                  <a:schemeClr val="accent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棕</a:t>
            </a:r>
            <a:r>
              <a:rPr lang="zh-TW" altLang="en-US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en-US" altLang="zh-TW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 7 0 * 10</a:t>
            </a:r>
            <a:r>
              <a:rPr lang="en-US" altLang="zh-TW" b="1" baseline="300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en-US" altLang="zh-TW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± 1% = 47 K</a:t>
            </a:r>
            <a:r>
              <a:rPr lang="el-GR" altLang="zh-TW" b="1" dirty="0" smtClean="0">
                <a:solidFill>
                  <a:schemeClr val="bg1"/>
                </a:solidFill>
                <a:latin typeface="+mn-ea"/>
                <a:ea typeface="標楷體" panose="03000509000000000000" pitchFamily="65" charset="-120"/>
              </a:rPr>
              <a:t>Ω</a:t>
            </a:r>
            <a:endParaRPr lang="zh-TW" altLang="en-US" b="1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18548" y="2564904"/>
            <a:ext cx="3456384" cy="1112551"/>
          </a:xfrm>
          <a:prstGeom prst="rect">
            <a:avLst/>
          </a:prstGeom>
        </p:spPr>
      </p:pic>
      <p:sp>
        <p:nvSpPr>
          <p:cNvPr id="14" name="流程圖: 程序 13"/>
          <p:cNvSpPr/>
          <p:nvPr/>
        </p:nvSpPr>
        <p:spPr>
          <a:xfrm>
            <a:off x="6382444" y="3717032"/>
            <a:ext cx="5688632" cy="504056"/>
          </a:xfrm>
          <a:prstGeom prst="flowChartProcess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800"/>
          </a:p>
        </p:txBody>
      </p:sp>
      <p:sp>
        <p:nvSpPr>
          <p:cNvPr id="13" name="文字方塊 12"/>
          <p:cNvSpPr txBox="1"/>
          <p:nvPr/>
        </p:nvSpPr>
        <p:spPr>
          <a:xfrm>
            <a:off x="6341194" y="3728133"/>
            <a:ext cx="58737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chemeClr val="accent1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綠</a:t>
            </a:r>
            <a:r>
              <a:rPr lang="zh-TW" altLang="en-US" b="1" dirty="0" smtClean="0">
                <a:solidFill>
                  <a:schemeClr val="accent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棕</a:t>
            </a:r>
            <a:r>
              <a:rPr lang="zh-TW" alt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黑</a:t>
            </a:r>
            <a:r>
              <a:rPr lang="zh-TW" alt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銀</a:t>
            </a:r>
            <a:r>
              <a:rPr lang="zh-TW" altLang="en-US" b="1" dirty="0">
                <a:solidFill>
                  <a:schemeClr val="accent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棕</a:t>
            </a:r>
            <a:r>
              <a:rPr lang="zh-TW" altLang="en-US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en-US" altLang="zh-TW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5 </a:t>
            </a:r>
            <a:r>
              <a:rPr lang="en-US" altLang="zh-TW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en-US" altLang="zh-TW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0 * 10</a:t>
            </a:r>
            <a:r>
              <a:rPr lang="en-US" altLang="zh-TW" b="1" baseline="300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-2</a:t>
            </a:r>
            <a:r>
              <a:rPr lang="en-US" altLang="zh-TW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± 1% = 5.1 </a:t>
            </a:r>
            <a:r>
              <a:rPr lang="el-GR" altLang="zh-TW" b="1" dirty="0" smtClean="0">
                <a:solidFill>
                  <a:schemeClr val="bg1"/>
                </a:solidFill>
                <a:latin typeface="+mn-ea"/>
                <a:ea typeface="標楷體" panose="03000509000000000000" pitchFamily="65" charset="-120"/>
              </a:rPr>
              <a:t>Ω</a:t>
            </a:r>
            <a:endParaRPr lang="zh-TW" altLang="en-US" b="1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6" name="流程圖: 程序 15"/>
          <p:cNvSpPr/>
          <p:nvPr/>
        </p:nvSpPr>
        <p:spPr>
          <a:xfrm>
            <a:off x="6373537" y="5733256"/>
            <a:ext cx="5688632" cy="504056"/>
          </a:xfrm>
          <a:prstGeom prst="flowChartProcess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800"/>
          </a:p>
        </p:txBody>
      </p:sp>
      <p:sp>
        <p:nvSpPr>
          <p:cNvPr id="15" name="文字方塊 14"/>
          <p:cNvSpPr txBox="1"/>
          <p:nvPr/>
        </p:nvSpPr>
        <p:spPr>
          <a:xfrm>
            <a:off x="6310436" y="5732412"/>
            <a:ext cx="57711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chemeClr val="accent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棕</a:t>
            </a:r>
            <a:r>
              <a:rPr lang="zh-TW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黑</a:t>
            </a:r>
            <a:r>
              <a:rPr lang="zh-TW" alt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黑</a:t>
            </a:r>
            <a:r>
              <a:rPr lang="zh-TW" altLang="en-US" b="1" dirty="0" smtClean="0">
                <a:solidFill>
                  <a:schemeClr val="accent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棕</a:t>
            </a:r>
            <a:r>
              <a:rPr lang="zh-TW" altLang="en-US" b="1" dirty="0">
                <a:solidFill>
                  <a:schemeClr val="accent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棕</a:t>
            </a:r>
            <a:r>
              <a:rPr lang="zh-TW" altLang="en-US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en-US" altLang="zh-TW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 0 0 * 10</a:t>
            </a:r>
            <a:r>
              <a:rPr lang="en-US" altLang="zh-TW" b="1" baseline="300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en-US" altLang="zh-TW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± 1% = </a:t>
            </a:r>
            <a:r>
              <a:rPr lang="en-US" altLang="zh-TW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 </a:t>
            </a:r>
            <a:r>
              <a:rPr lang="en-US" altLang="zh-TW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K</a:t>
            </a:r>
            <a:r>
              <a:rPr lang="el-GR" altLang="zh-TW" b="1" dirty="0" smtClean="0">
                <a:solidFill>
                  <a:schemeClr val="bg1"/>
                </a:solidFill>
                <a:latin typeface="+mn-ea"/>
                <a:ea typeface="標楷體" panose="03000509000000000000" pitchFamily="65" charset="-120"/>
              </a:rPr>
              <a:t>Ω</a:t>
            </a:r>
            <a:endParaRPr lang="zh-TW" altLang="en-US" b="1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15981" y="4652292"/>
            <a:ext cx="3458952" cy="1055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389207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062503" y="240604"/>
            <a:ext cx="10360501" cy="668116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電子電路元件簡介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443720" y="714400"/>
            <a:ext cx="5082740" cy="914400"/>
          </a:xfrm>
        </p:spPr>
        <p:txBody>
          <a:bodyPr rtlCol="0"/>
          <a:lstStyle/>
          <a:p>
            <a:pPr rtl="0"/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其他電阻器</a:t>
            </a:r>
            <a:r>
              <a:rPr lang="zh-TW" altLang="en-US" sz="24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（請上網查詢</a:t>
            </a:r>
            <a:r>
              <a:rPr lang="zh-TW" altLang="en-US" sz="2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Salesforce Sans"/>
              </a:rPr>
              <a:t>）</a:t>
            </a:r>
            <a:endParaRPr lang="zh-TW" altLang="en-US" sz="2400" dirty="0">
              <a:solidFill>
                <a:schemeClr val="accent1">
                  <a:lumMod val="60000"/>
                  <a:lumOff val="40000"/>
                </a:schemeClr>
              </a:solidFill>
              <a:sym typeface="Salesforce Sans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41514" y="5589240"/>
            <a:ext cx="1286802" cy="791974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41514" y="3645024"/>
            <a:ext cx="1321570" cy="680031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90066" y="2708920"/>
            <a:ext cx="1238250" cy="752039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90066" y="1844824"/>
            <a:ext cx="1249389" cy="676275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41514" y="4509120"/>
            <a:ext cx="1286802" cy="857868"/>
          </a:xfrm>
          <a:prstGeom prst="rect">
            <a:avLst/>
          </a:prstGeom>
        </p:spPr>
      </p:pic>
      <p:sp>
        <p:nvSpPr>
          <p:cNvPr id="12" name="文字方塊 11"/>
          <p:cNvSpPr txBox="1"/>
          <p:nvPr/>
        </p:nvSpPr>
        <p:spPr>
          <a:xfrm>
            <a:off x="2566020" y="1916832"/>
            <a:ext cx="9412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dirty="0" err="1" smtClean="0"/>
              <a:t>49.9K</a:t>
            </a:r>
            <a:r>
              <a:rPr lang="el-GR" altLang="zh-TW" sz="2000" dirty="0" smtClean="0"/>
              <a:t>Ω</a:t>
            </a:r>
            <a:endParaRPr lang="zh-TW" altLang="en-US" sz="2000" dirty="0"/>
          </a:p>
        </p:txBody>
      </p:sp>
      <p:sp>
        <p:nvSpPr>
          <p:cNvPr id="13" name="文字方塊 12"/>
          <p:cNvSpPr txBox="1"/>
          <p:nvPr/>
        </p:nvSpPr>
        <p:spPr>
          <a:xfrm>
            <a:off x="2566020" y="2852936"/>
            <a:ext cx="9236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dirty="0" smtClean="0"/>
              <a:t>49.9  </a:t>
            </a:r>
            <a:r>
              <a:rPr lang="el-GR" altLang="zh-TW" sz="2000" dirty="0" smtClean="0"/>
              <a:t>Ω</a:t>
            </a:r>
            <a:endParaRPr lang="zh-TW" altLang="en-US" sz="2000" dirty="0"/>
          </a:p>
        </p:txBody>
      </p:sp>
      <p:sp>
        <p:nvSpPr>
          <p:cNvPr id="14" name="文字方塊 13"/>
          <p:cNvSpPr txBox="1"/>
          <p:nvPr/>
        </p:nvSpPr>
        <p:spPr>
          <a:xfrm>
            <a:off x="2494012" y="3789040"/>
            <a:ext cx="9781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dirty="0" smtClean="0"/>
              <a:t>  10  K</a:t>
            </a:r>
            <a:r>
              <a:rPr lang="el-GR" altLang="zh-TW" sz="2000" dirty="0" smtClean="0"/>
              <a:t>Ω</a:t>
            </a:r>
            <a:endParaRPr lang="zh-TW" altLang="en-US" sz="2000" dirty="0"/>
          </a:p>
        </p:txBody>
      </p:sp>
      <p:sp>
        <p:nvSpPr>
          <p:cNvPr id="15" name="文字方塊 14"/>
          <p:cNvSpPr txBox="1"/>
          <p:nvPr/>
        </p:nvSpPr>
        <p:spPr>
          <a:xfrm>
            <a:off x="2527305" y="4797152"/>
            <a:ext cx="9028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dirty="0" smtClean="0"/>
              <a:t>  68   </a:t>
            </a:r>
            <a:r>
              <a:rPr lang="el-GR" altLang="zh-TW" sz="2000" dirty="0" smtClean="0"/>
              <a:t>Ω</a:t>
            </a:r>
            <a:endParaRPr lang="zh-TW" altLang="en-US" sz="2000" dirty="0"/>
          </a:p>
        </p:txBody>
      </p:sp>
      <p:sp>
        <p:nvSpPr>
          <p:cNvPr id="16" name="文字方塊 15"/>
          <p:cNvSpPr txBox="1"/>
          <p:nvPr/>
        </p:nvSpPr>
        <p:spPr>
          <a:xfrm>
            <a:off x="2578601" y="5733256"/>
            <a:ext cx="8515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dirty="0" smtClean="0"/>
              <a:t> 3.6  </a:t>
            </a:r>
            <a:r>
              <a:rPr lang="el-GR" altLang="zh-TW" sz="2000" dirty="0" smtClean="0"/>
              <a:t>Ω</a:t>
            </a:r>
            <a:endParaRPr lang="zh-TW" altLang="en-US" sz="2000" dirty="0"/>
          </a:p>
        </p:txBody>
      </p:sp>
      <p:pic>
        <p:nvPicPr>
          <p:cNvPr id="17" name="圖片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66220" y="3717032"/>
            <a:ext cx="3174710" cy="2417000"/>
          </a:xfrm>
          <a:prstGeom prst="rect">
            <a:avLst/>
          </a:prstGeom>
        </p:spPr>
      </p:pic>
      <p:pic>
        <p:nvPicPr>
          <p:cNvPr id="18" name="圖片 1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23508" y="1628800"/>
            <a:ext cx="2160240" cy="2016224"/>
          </a:xfrm>
          <a:prstGeom prst="rect">
            <a:avLst/>
          </a:prstGeom>
        </p:spPr>
      </p:pic>
      <p:pic>
        <p:nvPicPr>
          <p:cNvPr id="19" name="圖片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94612" y="3068960"/>
            <a:ext cx="3501008" cy="3501008"/>
          </a:xfrm>
          <a:prstGeom prst="rect">
            <a:avLst/>
          </a:prstGeom>
        </p:spPr>
      </p:pic>
      <p:pic>
        <p:nvPicPr>
          <p:cNvPr id="20" name="圖片 1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88978" y="475199"/>
            <a:ext cx="3598938" cy="2451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333320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062503" y="174824"/>
            <a:ext cx="10360501" cy="733896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電子電路元件簡介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485900" y="950682"/>
            <a:ext cx="7467818" cy="606110"/>
          </a:xfrm>
        </p:spPr>
        <p:txBody>
          <a:bodyPr rtlCol="0"/>
          <a:lstStyle/>
          <a:p>
            <a:pPr rtl="0"/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其他電阻器</a:t>
            </a:r>
            <a:r>
              <a:rPr lang="en-US" altLang="zh-TW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-</a:t>
            </a:r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環境電阻</a:t>
            </a:r>
            <a:r>
              <a:rPr lang="zh-TW" altLang="en-US" sz="24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（詳請請上網查詢）</a:t>
            </a:r>
            <a:endParaRPr lang="zh-TW" altLang="en-US" sz="2400" dirty="0">
              <a:solidFill>
                <a:schemeClr val="accent1">
                  <a:lumMod val="60000"/>
                  <a:lumOff val="4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1026" name="Picture 2" descr="http://img.pcstore.com.tw/~prod/M06473126_big.jpg?pimg=static&amp;P=144290303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22650" y="1916832"/>
            <a:ext cx="2423490" cy="2423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shin-hang.com.tw/cache/1345000549.w_36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94212" y="1988840"/>
            <a:ext cx="3594486" cy="2406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VARISTOR å£æé»é»(çªæ³¢å¸æ¶) (TKS èå¤ TVR20470KS ) 20â® 47V 20A Â±10%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98668" y="1988840"/>
            <a:ext cx="2880792" cy="2406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文字方塊 4"/>
          <p:cNvSpPr txBox="1"/>
          <p:nvPr/>
        </p:nvSpPr>
        <p:spPr>
          <a:xfrm>
            <a:off x="1218882" y="4581128"/>
            <a:ext cx="16209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光敏電阻</a:t>
            </a:r>
            <a:endParaRPr lang="zh-TW" altLang="en-US" sz="28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4294212" y="4509120"/>
            <a:ext cx="16209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熱</a:t>
            </a:r>
            <a:r>
              <a:rPr lang="zh-TW" altLang="en-US" sz="28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敏電阻</a:t>
            </a:r>
            <a:endParaRPr lang="zh-TW" altLang="en-US" sz="28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8326660" y="4509120"/>
            <a:ext cx="16209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壓敏電阻</a:t>
            </a:r>
            <a:endParaRPr lang="zh-TW" altLang="en-US" sz="28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1250681" y="5085184"/>
            <a:ext cx="215956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會因受光的強弱</a:t>
            </a:r>
            <a:endParaRPr lang="en-US" altLang="zh-TW" sz="2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而</a:t>
            </a:r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改變電阻值</a:t>
            </a:r>
            <a:endParaRPr lang="zh-TW" altLang="en-US" sz="2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4294212" y="5013176"/>
            <a:ext cx="300595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會因溫度</a:t>
            </a: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的變化而改變</a:t>
            </a:r>
            <a:endParaRPr lang="en-US" altLang="zh-TW" sz="2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電阻值，有正溫度變化</a:t>
            </a:r>
            <a:endParaRPr lang="en-US" altLang="zh-TW" sz="2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及負溫度變化之分。</a:t>
            </a:r>
            <a:endParaRPr lang="zh-TW" altLang="en-US" sz="2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8326660" y="5013176"/>
            <a:ext cx="300595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會因電壓</a:t>
            </a: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的變化而</a:t>
            </a:r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改變</a:t>
            </a:r>
            <a:endParaRPr lang="en-US" altLang="zh-TW" sz="2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電阻值，又稱變阻器或</a:t>
            </a:r>
            <a:endParaRPr lang="en-US" altLang="zh-TW" sz="2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突波吸收器。</a:t>
            </a:r>
            <a:endParaRPr lang="zh-TW" altLang="en-US" sz="2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384820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18348" y="1844824"/>
            <a:ext cx="6156701" cy="4343397"/>
          </a:xfrm>
          <a:prstGeom prst="rect">
            <a:avLst/>
          </a:prstGeom>
        </p:spPr>
      </p:pic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062503" y="174824"/>
            <a:ext cx="10360501" cy="733896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電子電路元件簡介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485900" y="950682"/>
            <a:ext cx="7467818" cy="606110"/>
          </a:xfrm>
        </p:spPr>
        <p:txBody>
          <a:bodyPr rtlCol="0">
            <a:normAutofit fontScale="92500"/>
          </a:bodyPr>
          <a:lstStyle/>
          <a:p>
            <a:pPr rtl="0"/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自製電阻分壓限流的小工具</a:t>
            </a:r>
            <a:r>
              <a:rPr lang="en-US" altLang="zh-TW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-</a:t>
            </a:r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交流火線驗電筆</a:t>
            </a:r>
            <a:endParaRPr lang="zh-TW" altLang="en-US" sz="2400" dirty="0">
              <a:solidFill>
                <a:schemeClr val="accent1">
                  <a:lumMod val="60000"/>
                  <a:lumOff val="4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6526460" y="3771576"/>
            <a:ext cx="902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火線</a:t>
            </a:r>
            <a:endParaRPr lang="zh-TW" altLang="en-US" sz="28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8571647" y="3754912"/>
            <a:ext cx="16209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地</a:t>
            </a:r>
            <a:r>
              <a:rPr lang="en-US" altLang="zh-TW" sz="28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8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水</a:t>
            </a:r>
            <a:r>
              <a:rPr lang="en-US" altLang="zh-TW" sz="28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8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線</a:t>
            </a:r>
            <a:endParaRPr lang="zh-TW" altLang="en-US" sz="2800" b="1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8431961" y="1988840"/>
            <a:ext cx="902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氖燈</a:t>
            </a: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6977865" y="2744300"/>
            <a:ext cx="12838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 smtClean="0"/>
              <a:t>430k</a:t>
            </a:r>
            <a:r>
              <a:rPr lang="el-GR" altLang="zh-TW" sz="2800" b="1" dirty="0">
                <a:latin typeface="+mn-ea"/>
                <a:ea typeface="標楷體" panose="03000509000000000000" pitchFamily="65" charset="-120"/>
              </a:rPr>
              <a:t> Ω</a:t>
            </a:r>
            <a:endParaRPr lang="zh-TW" altLang="en-US" sz="2800" dirty="0"/>
          </a:p>
        </p:txBody>
      </p:sp>
      <p:pic>
        <p:nvPicPr>
          <p:cNvPr id="16" name="圖片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22929" y="3099648"/>
            <a:ext cx="4572491" cy="1343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79179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062503" y="174824"/>
            <a:ext cx="10360501" cy="733896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電子電路元件簡介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485900" y="950682"/>
            <a:ext cx="7467818" cy="606110"/>
          </a:xfrm>
        </p:spPr>
        <p:txBody>
          <a:bodyPr rtlCol="0">
            <a:normAutofit fontScale="92500"/>
          </a:bodyPr>
          <a:lstStyle/>
          <a:p>
            <a:pPr rtl="0"/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自製電阻分壓限流的小工具</a:t>
            </a:r>
            <a:r>
              <a:rPr lang="en-US" altLang="zh-TW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-</a:t>
            </a:r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交流火線驗電筆</a:t>
            </a:r>
            <a:endParaRPr lang="zh-TW" altLang="en-US" sz="2400" dirty="0">
              <a:solidFill>
                <a:schemeClr val="accent1">
                  <a:lumMod val="60000"/>
                  <a:lumOff val="4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69224" y="2276872"/>
            <a:ext cx="5457236" cy="3672408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22341" y="2276872"/>
            <a:ext cx="5032711" cy="3672408"/>
          </a:xfrm>
          <a:prstGeom prst="rect">
            <a:avLst/>
          </a:prstGeom>
        </p:spPr>
      </p:pic>
      <p:sp>
        <p:nvSpPr>
          <p:cNvPr id="12" name="文字方塊 11"/>
          <p:cNvSpPr txBox="1"/>
          <p:nvPr/>
        </p:nvSpPr>
        <p:spPr>
          <a:xfrm>
            <a:off x="1989956" y="3851466"/>
            <a:ext cx="902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火線</a:t>
            </a:r>
            <a:endParaRPr lang="zh-TW" altLang="en-US" sz="28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9118748" y="2780928"/>
            <a:ext cx="23391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手指充當迴路</a:t>
            </a:r>
            <a:endParaRPr lang="zh-TW" altLang="en-US" sz="28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912587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89625" y="6237312"/>
            <a:ext cx="10360501" cy="654438"/>
          </a:xfrm>
        </p:spPr>
        <p:txBody>
          <a:bodyPr/>
          <a:lstStyle/>
          <a:p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※</a:t>
            </a: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補充</a:t>
            </a:r>
            <a:endParaRPr lang="zh-TW" altLang="en-US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413892" y="996523"/>
            <a:ext cx="5523602" cy="632277"/>
          </a:xfrm>
        </p:spPr>
        <p:txBody>
          <a:bodyPr>
            <a:normAutofit/>
          </a:bodyPr>
          <a:lstStyle/>
          <a:p>
            <a:r>
              <a:rPr lang="zh-TW" altLang="en-US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試著判讀手邊電阻器的電阻值</a:t>
            </a:r>
            <a:endParaRPr lang="zh-TW" altLang="en-US" b="1" dirty="0">
              <a:solidFill>
                <a:schemeClr val="accent1">
                  <a:lumMod val="60000"/>
                  <a:lumOff val="4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7" name="內容版面配置區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6621" y="1902994"/>
            <a:ext cx="2016224" cy="2016224"/>
          </a:xfrm>
        </p:spPr>
      </p:pic>
      <p:pic>
        <p:nvPicPr>
          <p:cNvPr id="8" name="內容版面配置區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475335">
            <a:off x="2598276" y="4108363"/>
            <a:ext cx="2476796" cy="1991311"/>
          </a:xfr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65193">
            <a:off x="3534798" y="1891675"/>
            <a:ext cx="1744895" cy="1744895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 rot="1267676">
            <a:off x="902745" y="2873547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？</a:t>
            </a:r>
            <a:endParaRPr lang="zh-TW" alt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11" name="矩形 10"/>
          <p:cNvSpPr/>
          <p:nvPr/>
        </p:nvSpPr>
        <p:spPr>
          <a:xfrm rot="19779935">
            <a:off x="1406245" y="4022391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？</a:t>
            </a:r>
            <a:endParaRPr lang="zh-TW" alt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12" name="矩形 11"/>
          <p:cNvSpPr/>
          <p:nvPr/>
        </p:nvSpPr>
        <p:spPr>
          <a:xfrm rot="8653448">
            <a:off x="1719483" y="1740484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？</a:t>
            </a:r>
            <a:endParaRPr lang="zh-TW" altLang="en-US" sz="54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4066212" y="3452652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？</a:t>
            </a:r>
            <a:endParaRPr lang="zh-TW" alt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14" name="矩形 13"/>
          <p:cNvSpPr/>
          <p:nvPr/>
        </p:nvSpPr>
        <p:spPr>
          <a:xfrm rot="1262126">
            <a:off x="2338409" y="5270243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？</a:t>
            </a:r>
            <a:endParaRPr lang="zh-TW" altLang="en-US" sz="54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rgbClr val="FFC00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15" name="矩形 14"/>
          <p:cNvSpPr/>
          <p:nvPr/>
        </p:nvSpPr>
        <p:spPr>
          <a:xfrm rot="16898263">
            <a:off x="2496294" y="4210337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zh-TW" altLang="en-US" sz="5400" b="1" cap="none" spc="0" dirty="0" smtClean="0">
                <a:ln/>
                <a:solidFill>
                  <a:schemeClr val="accent3"/>
                </a:solidFill>
                <a:effectLst/>
              </a:rPr>
              <a:t>？</a:t>
            </a:r>
            <a:endParaRPr lang="zh-TW" altLang="en-US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16" name="矩形 15"/>
          <p:cNvSpPr/>
          <p:nvPr/>
        </p:nvSpPr>
        <p:spPr>
          <a:xfrm rot="19859370">
            <a:off x="4381184" y="4531751"/>
            <a:ext cx="88357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？</a:t>
            </a:r>
            <a:endParaRPr lang="zh-TW" altLang="en-US" sz="5400" b="1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17" name="矩形 16"/>
          <p:cNvSpPr/>
          <p:nvPr/>
        </p:nvSpPr>
        <p:spPr>
          <a:xfrm rot="20217867">
            <a:off x="3918155" y="2318103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？</a:t>
            </a:r>
            <a:endParaRPr lang="zh-TW" altLang="en-U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pic>
        <p:nvPicPr>
          <p:cNvPr id="22" name="圖片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874294" y="2418643"/>
            <a:ext cx="3010009" cy="2101170"/>
          </a:xfrm>
          <a:prstGeom prst="rect">
            <a:avLst/>
          </a:prstGeom>
        </p:spPr>
      </p:pic>
      <p:sp>
        <p:nvSpPr>
          <p:cNvPr id="23" name="文字方塊 22"/>
          <p:cNvSpPr txBox="1"/>
          <p:nvPr/>
        </p:nvSpPr>
        <p:spPr>
          <a:xfrm>
            <a:off x="6247024" y="3394130"/>
            <a:ext cx="26837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solidFill>
                  <a:srgbClr val="FFFF00"/>
                </a:solidFill>
              </a:rPr>
              <a:t>黃</a:t>
            </a:r>
            <a:r>
              <a:rPr lang="zh-TW" altLang="en-US" sz="2800" dirty="0" smtClean="0">
                <a:solidFill>
                  <a:srgbClr val="00B0F0"/>
                </a:solidFill>
              </a:rPr>
              <a:t>    </a:t>
            </a:r>
            <a:r>
              <a:rPr lang="zh-TW" altLang="en-US" sz="2800" dirty="0" smtClean="0">
                <a:solidFill>
                  <a:srgbClr val="7030A0"/>
                </a:solidFill>
              </a:rPr>
              <a:t>紫</a:t>
            </a:r>
            <a:r>
              <a:rPr lang="zh-TW" altLang="en-US" sz="2800" dirty="0" smtClean="0">
                <a:solidFill>
                  <a:srgbClr val="00B0F0"/>
                </a:solidFill>
              </a:rPr>
              <a:t>     </a:t>
            </a:r>
            <a:r>
              <a:rPr lang="zh-TW" altLang="en-US" sz="2800" dirty="0" smtClean="0">
                <a:solidFill>
                  <a:srgbClr val="FF0000"/>
                </a:solidFill>
              </a:rPr>
              <a:t>紅    </a:t>
            </a:r>
            <a:r>
              <a:rPr lang="zh-TW" altLang="en-US" sz="2800" dirty="0" smtClean="0">
                <a:solidFill>
                  <a:srgbClr val="CC9B00"/>
                </a:solidFill>
              </a:rPr>
              <a:t>金</a:t>
            </a:r>
            <a:endParaRPr lang="zh-TW" altLang="en-US" sz="2800" dirty="0">
              <a:solidFill>
                <a:srgbClr val="CC9B00"/>
              </a:solidFill>
            </a:endParaRPr>
          </a:p>
        </p:txBody>
      </p:sp>
      <p:pic>
        <p:nvPicPr>
          <p:cNvPr id="24" name="圖片 2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18348" y="4305448"/>
            <a:ext cx="3326577" cy="2055948"/>
          </a:xfrm>
          <a:prstGeom prst="rect">
            <a:avLst/>
          </a:prstGeom>
        </p:spPr>
      </p:pic>
      <p:sp>
        <p:nvSpPr>
          <p:cNvPr id="27" name="文字方塊 26"/>
          <p:cNvSpPr txBox="1"/>
          <p:nvPr/>
        </p:nvSpPr>
        <p:spPr>
          <a:xfrm>
            <a:off x="8830716" y="5786100"/>
            <a:ext cx="26837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>
                <a:solidFill>
                  <a:schemeClr val="accent2"/>
                </a:solidFill>
              </a:rPr>
              <a:t>橙</a:t>
            </a:r>
            <a:r>
              <a:rPr lang="zh-TW" altLang="en-US" sz="2800" dirty="0" smtClean="0">
                <a:solidFill>
                  <a:srgbClr val="00B0F0"/>
                </a:solidFill>
              </a:rPr>
              <a:t>    </a:t>
            </a:r>
            <a:r>
              <a:rPr lang="zh-TW" altLang="en-US" sz="2800" dirty="0" smtClean="0">
                <a:solidFill>
                  <a:srgbClr val="0070C0"/>
                </a:solidFill>
              </a:rPr>
              <a:t>藍</a:t>
            </a:r>
            <a:r>
              <a:rPr lang="zh-TW" altLang="en-US" sz="2800" dirty="0" smtClean="0">
                <a:solidFill>
                  <a:srgbClr val="00B0F0"/>
                </a:solidFill>
              </a:rPr>
              <a:t>     </a:t>
            </a:r>
            <a:r>
              <a:rPr lang="zh-TW" altLang="en-US" sz="2800" dirty="0" smtClean="0">
                <a:solidFill>
                  <a:srgbClr val="FF0000"/>
                </a:solidFill>
              </a:rPr>
              <a:t>紅    </a:t>
            </a:r>
            <a:r>
              <a:rPr lang="zh-TW" altLang="en-US" sz="2800" dirty="0" smtClean="0">
                <a:solidFill>
                  <a:srgbClr val="CC9B00"/>
                </a:solidFill>
              </a:rPr>
              <a:t>金</a:t>
            </a:r>
            <a:endParaRPr lang="zh-TW" altLang="en-US" sz="2800" dirty="0">
              <a:solidFill>
                <a:srgbClr val="CC9B00"/>
              </a:solidFill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139089">
            <a:off x="6864438" y="600340"/>
            <a:ext cx="2363900" cy="2363900"/>
          </a:xfrm>
          <a:prstGeom prst="rect">
            <a:avLst/>
          </a:prstGeom>
        </p:spPr>
      </p:pic>
      <p:sp>
        <p:nvSpPr>
          <p:cNvPr id="20" name="標題 1"/>
          <p:cNvSpPr txBox="1">
            <a:spLocks/>
          </p:cNvSpPr>
          <p:nvPr/>
        </p:nvSpPr>
        <p:spPr>
          <a:xfrm>
            <a:off x="990495" y="254282"/>
            <a:ext cx="10360501" cy="654438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>
            <a:lvl1pPr algn="l" defTabSz="121898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ea"/>
                <a:ea typeface="+mj-ea"/>
                <a:cs typeface="+mj-cs"/>
              </a:defRPr>
            </a:lvl1pPr>
          </a:lstStyle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牛刀小試一下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283317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90495" y="246832"/>
            <a:ext cx="10360501" cy="661888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牛刀小試一下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92715" y="642392"/>
            <a:ext cx="5277761" cy="914400"/>
          </a:xfrm>
        </p:spPr>
        <p:txBody>
          <a:bodyPr>
            <a:normAutofit/>
          </a:bodyPr>
          <a:lstStyle/>
          <a:p>
            <a:r>
              <a:rPr lang="zh-TW" altLang="en-US" dirty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請</a:t>
            </a:r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用三用電錶來量測電阻值</a:t>
            </a:r>
            <a:endParaRPr lang="zh-TW" altLang="en-US" dirty="0">
              <a:solidFill>
                <a:schemeClr val="accent1">
                  <a:lumMod val="60000"/>
                  <a:lumOff val="4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3" name="圖片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11201" y="4221088"/>
            <a:ext cx="2418915" cy="1688550"/>
          </a:xfrm>
          <a:prstGeom prst="rect">
            <a:avLst/>
          </a:prstGeom>
        </p:spPr>
      </p:pic>
      <p:sp>
        <p:nvSpPr>
          <p:cNvPr id="25" name="文字方塊 24"/>
          <p:cNvSpPr txBox="1"/>
          <p:nvPr/>
        </p:nvSpPr>
        <p:spPr>
          <a:xfrm>
            <a:off x="981844" y="3091607"/>
            <a:ext cx="353173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200" dirty="0" smtClean="0">
                <a:solidFill>
                  <a:srgbClr val="FFFF00"/>
                </a:solidFill>
              </a:rPr>
              <a:t>黃</a:t>
            </a:r>
            <a:r>
              <a:rPr lang="zh-TW" altLang="en-US" sz="2200" dirty="0" smtClean="0">
                <a:solidFill>
                  <a:srgbClr val="00B0F0"/>
                </a:solidFill>
              </a:rPr>
              <a:t>    </a:t>
            </a:r>
            <a:r>
              <a:rPr lang="zh-TW" altLang="en-US" sz="2200" dirty="0" smtClean="0">
                <a:solidFill>
                  <a:srgbClr val="7030A0"/>
                </a:solidFill>
              </a:rPr>
              <a:t>紫</a:t>
            </a:r>
            <a:r>
              <a:rPr lang="zh-TW" altLang="en-US" sz="2200" dirty="0" smtClean="0">
                <a:solidFill>
                  <a:srgbClr val="00B0F0"/>
                </a:solidFill>
              </a:rPr>
              <a:t>         </a:t>
            </a:r>
            <a:r>
              <a:rPr lang="zh-TW" altLang="en-US" sz="2200" dirty="0" smtClean="0">
                <a:solidFill>
                  <a:srgbClr val="FF0000"/>
                </a:solidFill>
              </a:rPr>
              <a:t>紅         </a:t>
            </a:r>
            <a:r>
              <a:rPr lang="zh-TW" altLang="en-US" sz="2000" dirty="0" smtClean="0">
                <a:solidFill>
                  <a:srgbClr val="CC9B00"/>
                </a:solidFill>
              </a:rPr>
              <a:t>金</a:t>
            </a:r>
            <a:endParaRPr lang="en-US" altLang="zh-TW" sz="2200" dirty="0" smtClean="0">
              <a:solidFill>
                <a:schemeClr val="accent2"/>
              </a:solidFill>
            </a:endParaRPr>
          </a:p>
          <a:p>
            <a:r>
              <a:rPr lang="zh-TW" altLang="en-US" sz="2200" dirty="0" smtClean="0"/>
              <a:t>４    ７  ＊  </a:t>
            </a:r>
            <a:r>
              <a:rPr lang="en-US" altLang="zh-TW" sz="2200" dirty="0" smtClean="0"/>
              <a:t>10</a:t>
            </a:r>
            <a:r>
              <a:rPr lang="zh-TW" altLang="en-US" sz="2200" baseline="30000" dirty="0" smtClean="0"/>
              <a:t>２</a:t>
            </a:r>
            <a:r>
              <a:rPr lang="zh-TW" altLang="en-US" sz="2200" dirty="0" smtClean="0"/>
              <a:t>＝ ４</a:t>
            </a:r>
            <a:r>
              <a:rPr lang="en-US" altLang="zh-TW" sz="2200" dirty="0" smtClean="0"/>
              <a:t>.</a:t>
            </a:r>
            <a:r>
              <a:rPr lang="zh-TW" altLang="en-US" sz="2200" dirty="0" smtClean="0"/>
              <a:t>７ Ｋ</a:t>
            </a:r>
            <a:r>
              <a:rPr lang="el-GR" altLang="zh-TW" sz="2200" dirty="0" smtClean="0"/>
              <a:t>Ω</a:t>
            </a:r>
            <a:endParaRPr lang="zh-TW" altLang="en-US" sz="2200" dirty="0"/>
          </a:p>
        </p:txBody>
      </p:sp>
      <p:pic>
        <p:nvPicPr>
          <p:cNvPr id="27" name="圖片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14692" y="3948462"/>
            <a:ext cx="2654821" cy="1640778"/>
          </a:xfrm>
          <a:prstGeom prst="rect">
            <a:avLst/>
          </a:prstGeom>
        </p:spPr>
      </p:pic>
      <p:sp>
        <p:nvSpPr>
          <p:cNvPr id="28" name="文字方塊 27"/>
          <p:cNvSpPr txBox="1"/>
          <p:nvPr/>
        </p:nvSpPr>
        <p:spPr>
          <a:xfrm>
            <a:off x="8254652" y="5733256"/>
            <a:ext cx="345639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200" dirty="0">
                <a:solidFill>
                  <a:schemeClr val="accent2"/>
                </a:solidFill>
              </a:rPr>
              <a:t>橙</a:t>
            </a:r>
            <a:r>
              <a:rPr lang="zh-TW" altLang="en-US" sz="2200" dirty="0" smtClean="0">
                <a:solidFill>
                  <a:srgbClr val="00B0F0"/>
                </a:solidFill>
              </a:rPr>
              <a:t>    </a:t>
            </a:r>
            <a:r>
              <a:rPr lang="zh-TW" altLang="en-US" sz="2200" dirty="0">
                <a:solidFill>
                  <a:srgbClr val="0070C0"/>
                </a:solidFill>
              </a:rPr>
              <a:t>藍</a:t>
            </a:r>
            <a:r>
              <a:rPr lang="zh-TW" altLang="en-US" sz="2200" dirty="0" smtClean="0">
                <a:solidFill>
                  <a:srgbClr val="00B0F0"/>
                </a:solidFill>
              </a:rPr>
              <a:t>        </a:t>
            </a:r>
            <a:r>
              <a:rPr lang="zh-TW" altLang="en-US" sz="2200" dirty="0" smtClean="0">
                <a:solidFill>
                  <a:srgbClr val="FF0000"/>
                </a:solidFill>
              </a:rPr>
              <a:t>紅        </a:t>
            </a:r>
            <a:r>
              <a:rPr lang="zh-TW" altLang="en-US" sz="2000" dirty="0" smtClean="0">
                <a:solidFill>
                  <a:srgbClr val="CC9B00"/>
                </a:solidFill>
              </a:rPr>
              <a:t>金</a:t>
            </a:r>
            <a:endParaRPr lang="en-US" altLang="zh-TW" sz="2200" dirty="0" smtClean="0">
              <a:solidFill>
                <a:schemeClr val="accent2"/>
              </a:solidFill>
            </a:endParaRPr>
          </a:p>
          <a:p>
            <a:r>
              <a:rPr lang="zh-TW" altLang="en-US" sz="2200" dirty="0" smtClean="0"/>
              <a:t>３     </a:t>
            </a:r>
            <a:r>
              <a:rPr lang="en-US" altLang="zh-TW" sz="2200" dirty="0" smtClean="0"/>
              <a:t>6</a:t>
            </a:r>
            <a:r>
              <a:rPr lang="zh-TW" altLang="en-US" sz="2200" dirty="0" smtClean="0"/>
              <a:t>  ＊  </a:t>
            </a:r>
            <a:r>
              <a:rPr lang="en-US" altLang="zh-TW" sz="2200" dirty="0" smtClean="0"/>
              <a:t>10</a:t>
            </a:r>
            <a:r>
              <a:rPr lang="zh-TW" altLang="en-US" sz="2200" baseline="30000" dirty="0" smtClean="0"/>
              <a:t>２</a:t>
            </a:r>
            <a:r>
              <a:rPr lang="zh-TW" altLang="en-US" sz="2200" dirty="0" smtClean="0"/>
              <a:t>＝ ３</a:t>
            </a:r>
            <a:r>
              <a:rPr lang="en-US" altLang="zh-TW" sz="2200" dirty="0" smtClean="0"/>
              <a:t>.</a:t>
            </a:r>
            <a:r>
              <a:rPr lang="zh-TW" altLang="en-US" sz="2200" dirty="0" smtClean="0"/>
              <a:t>６</a:t>
            </a:r>
            <a:r>
              <a:rPr lang="en-US" altLang="zh-TW" sz="2200" dirty="0" smtClean="0"/>
              <a:t> </a:t>
            </a:r>
            <a:r>
              <a:rPr lang="zh-TW" altLang="en-US" sz="2200" dirty="0" smtClean="0"/>
              <a:t>Ｋ</a:t>
            </a:r>
            <a:r>
              <a:rPr lang="el-GR" altLang="zh-TW" sz="2200" dirty="0" smtClean="0"/>
              <a:t>Ω</a:t>
            </a:r>
            <a:endParaRPr lang="zh-TW" altLang="en-US" sz="2200" dirty="0"/>
          </a:p>
        </p:txBody>
      </p:sp>
      <p:pic>
        <p:nvPicPr>
          <p:cNvPr id="29" name="圖片 2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90156" y="3861048"/>
            <a:ext cx="3868579" cy="2625794"/>
          </a:xfrm>
          <a:prstGeom prst="rect">
            <a:avLst/>
          </a:prstGeom>
        </p:spPr>
      </p:pic>
      <p:pic>
        <p:nvPicPr>
          <p:cNvPr id="30" name="圖片 2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18548" y="605090"/>
            <a:ext cx="3961836" cy="3024277"/>
          </a:xfrm>
          <a:prstGeom prst="rect">
            <a:avLst/>
          </a:prstGeom>
        </p:spPr>
      </p:pic>
      <p:sp>
        <p:nvSpPr>
          <p:cNvPr id="11" name="標題 1"/>
          <p:cNvSpPr txBox="1">
            <a:spLocks/>
          </p:cNvSpPr>
          <p:nvPr/>
        </p:nvSpPr>
        <p:spPr>
          <a:xfrm>
            <a:off x="-89625" y="6237312"/>
            <a:ext cx="10360501" cy="654438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>
            <a:lvl1pPr algn="l" defTabSz="121898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ea"/>
                <a:ea typeface="+mj-ea"/>
                <a:cs typeface="+mj-cs"/>
              </a:defRPr>
            </a:lvl1pPr>
          </a:lstStyle>
          <a:p>
            <a:r>
              <a:rPr lang="en-US" altLang="zh-TW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※</a:t>
            </a:r>
            <a:r>
              <a:rPr lang="zh-TW" altLang="en-US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補充</a:t>
            </a:r>
            <a:endParaRPr lang="zh-TW" altLang="en-US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138496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90495" y="246832"/>
            <a:ext cx="10360501" cy="661888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牛刀小試一下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92715" y="1001440"/>
            <a:ext cx="5277761" cy="555352"/>
          </a:xfrm>
        </p:spPr>
        <p:txBody>
          <a:bodyPr>
            <a:normAutofit/>
          </a:bodyPr>
          <a:lstStyle/>
          <a:p>
            <a:r>
              <a:rPr lang="zh-TW" altLang="en-US" dirty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請</a:t>
            </a:r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用三用電錶來量測電阻值</a:t>
            </a:r>
            <a:endParaRPr lang="zh-TW" altLang="en-US" dirty="0">
              <a:solidFill>
                <a:schemeClr val="accent1">
                  <a:lumMod val="60000"/>
                  <a:lumOff val="4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3" name="圖片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11201" y="3108602"/>
            <a:ext cx="2418915" cy="1688550"/>
          </a:xfrm>
          <a:prstGeom prst="rect">
            <a:avLst/>
          </a:prstGeom>
        </p:spPr>
      </p:pic>
      <p:pic>
        <p:nvPicPr>
          <p:cNvPr id="24" name="圖片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90156" y="3861048"/>
            <a:ext cx="3868577" cy="2625794"/>
          </a:xfrm>
          <a:prstGeom prst="rect">
            <a:avLst/>
          </a:prstGeom>
        </p:spPr>
      </p:pic>
      <p:sp>
        <p:nvSpPr>
          <p:cNvPr id="25" name="文字方塊 24"/>
          <p:cNvSpPr txBox="1"/>
          <p:nvPr/>
        </p:nvSpPr>
        <p:spPr>
          <a:xfrm>
            <a:off x="981844" y="1988840"/>
            <a:ext cx="353173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200" dirty="0" smtClean="0">
                <a:solidFill>
                  <a:srgbClr val="FFFF00"/>
                </a:solidFill>
              </a:rPr>
              <a:t>黃</a:t>
            </a:r>
            <a:r>
              <a:rPr lang="zh-TW" altLang="en-US" sz="2200" dirty="0" smtClean="0">
                <a:solidFill>
                  <a:srgbClr val="00B0F0"/>
                </a:solidFill>
              </a:rPr>
              <a:t>    </a:t>
            </a:r>
            <a:r>
              <a:rPr lang="zh-TW" altLang="en-US" sz="2200" dirty="0" smtClean="0">
                <a:solidFill>
                  <a:srgbClr val="7030A0"/>
                </a:solidFill>
              </a:rPr>
              <a:t>紫</a:t>
            </a:r>
            <a:r>
              <a:rPr lang="zh-TW" altLang="en-US" sz="2200" dirty="0" smtClean="0">
                <a:solidFill>
                  <a:srgbClr val="00B0F0"/>
                </a:solidFill>
              </a:rPr>
              <a:t>         </a:t>
            </a:r>
            <a:r>
              <a:rPr lang="zh-TW" altLang="en-US" sz="2200" dirty="0" smtClean="0">
                <a:solidFill>
                  <a:srgbClr val="FF0000"/>
                </a:solidFill>
              </a:rPr>
              <a:t>紅         </a:t>
            </a:r>
            <a:r>
              <a:rPr lang="zh-TW" altLang="en-US" sz="2000" dirty="0" smtClean="0">
                <a:solidFill>
                  <a:srgbClr val="CC9B00"/>
                </a:solidFill>
              </a:rPr>
              <a:t>金</a:t>
            </a:r>
            <a:endParaRPr lang="en-US" altLang="zh-TW" sz="2200" dirty="0" smtClean="0">
              <a:solidFill>
                <a:schemeClr val="accent2"/>
              </a:solidFill>
            </a:endParaRPr>
          </a:p>
          <a:p>
            <a:r>
              <a:rPr lang="zh-TW" altLang="en-US" sz="2200" dirty="0" smtClean="0"/>
              <a:t>４    ７  ＊  </a:t>
            </a:r>
            <a:r>
              <a:rPr lang="en-US" altLang="zh-TW" sz="2200" dirty="0" smtClean="0"/>
              <a:t>10</a:t>
            </a:r>
            <a:r>
              <a:rPr lang="zh-TW" altLang="en-US" sz="2200" baseline="30000" dirty="0" smtClean="0"/>
              <a:t>２</a:t>
            </a:r>
            <a:r>
              <a:rPr lang="zh-TW" altLang="en-US" sz="2200" dirty="0" smtClean="0"/>
              <a:t>＝ ４</a:t>
            </a:r>
            <a:r>
              <a:rPr lang="en-US" altLang="zh-TW" sz="2200" dirty="0" smtClean="0"/>
              <a:t>.</a:t>
            </a:r>
            <a:r>
              <a:rPr lang="zh-TW" altLang="en-US" sz="2200" dirty="0" smtClean="0"/>
              <a:t>７ Ｋ</a:t>
            </a:r>
            <a:r>
              <a:rPr lang="el-GR" altLang="zh-TW" sz="2200" dirty="0" smtClean="0"/>
              <a:t>Ω</a:t>
            </a:r>
            <a:endParaRPr lang="zh-TW" altLang="en-US" sz="2200" dirty="0"/>
          </a:p>
        </p:txBody>
      </p:sp>
      <p:pic>
        <p:nvPicPr>
          <p:cNvPr id="26" name="圖片 2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18548" y="605090"/>
            <a:ext cx="3960440" cy="3023211"/>
          </a:xfrm>
          <a:prstGeom prst="rect">
            <a:avLst/>
          </a:prstGeom>
        </p:spPr>
      </p:pic>
      <p:pic>
        <p:nvPicPr>
          <p:cNvPr id="27" name="圖片 2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14692" y="3948462"/>
            <a:ext cx="2654821" cy="1640778"/>
          </a:xfrm>
          <a:prstGeom prst="rect">
            <a:avLst/>
          </a:prstGeom>
        </p:spPr>
      </p:pic>
      <p:sp>
        <p:nvSpPr>
          <p:cNvPr id="28" name="文字方塊 27"/>
          <p:cNvSpPr txBox="1"/>
          <p:nvPr/>
        </p:nvSpPr>
        <p:spPr>
          <a:xfrm>
            <a:off x="8254652" y="5733256"/>
            <a:ext cx="352051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200" dirty="0">
                <a:solidFill>
                  <a:schemeClr val="accent2"/>
                </a:solidFill>
              </a:rPr>
              <a:t>橙</a:t>
            </a:r>
            <a:r>
              <a:rPr lang="zh-TW" altLang="en-US" sz="2200" dirty="0" smtClean="0">
                <a:solidFill>
                  <a:srgbClr val="00B0F0"/>
                </a:solidFill>
              </a:rPr>
              <a:t>    </a:t>
            </a:r>
            <a:r>
              <a:rPr lang="zh-TW" altLang="en-US" sz="2200" dirty="0">
                <a:solidFill>
                  <a:srgbClr val="0070C0"/>
                </a:solidFill>
              </a:rPr>
              <a:t>藍</a:t>
            </a:r>
            <a:r>
              <a:rPr lang="zh-TW" altLang="en-US" sz="2200" dirty="0" smtClean="0">
                <a:solidFill>
                  <a:srgbClr val="00B0F0"/>
                </a:solidFill>
              </a:rPr>
              <a:t>        </a:t>
            </a:r>
            <a:r>
              <a:rPr lang="zh-TW" altLang="en-US" sz="2200" dirty="0" smtClean="0">
                <a:solidFill>
                  <a:srgbClr val="FF0000"/>
                </a:solidFill>
              </a:rPr>
              <a:t>紅        </a:t>
            </a:r>
            <a:r>
              <a:rPr lang="zh-TW" altLang="en-US" sz="2000" dirty="0" smtClean="0">
                <a:solidFill>
                  <a:srgbClr val="CC9B00"/>
                </a:solidFill>
              </a:rPr>
              <a:t>金</a:t>
            </a:r>
            <a:endParaRPr lang="en-US" altLang="zh-TW" sz="2200" dirty="0" smtClean="0">
              <a:solidFill>
                <a:schemeClr val="accent2"/>
              </a:solidFill>
            </a:endParaRPr>
          </a:p>
          <a:p>
            <a:r>
              <a:rPr lang="zh-TW" altLang="en-US" sz="2200" dirty="0" smtClean="0"/>
              <a:t>３     </a:t>
            </a:r>
            <a:r>
              <a:rPr lang="en-US" altLang="zh-TW" sz="2200" dirty="0" smtClean="0"/>
              <a:t>6</a:t>
            </a:r>
            <a:r>
              <a:rPr lang="zh-TW" altLang="en-US" sz="2200" dirty="0" smtClean="0"/>
              <a:t>  ＊  </a:t>
            </a:r>
            <a:r>
              <a:rPr lang="en-US" altLang="zh-TW" sz="2200" dirty="0" smtClean="0"/>
              <a:t>10</a:t>
            </a:r>
            <a:r>
              <a:rPr lang="zh-TW" altLang="en-US" sz="2200" baseline="30000" dirty="0" smtClean="0"/>
              <a:t>２</a:t>
            </a:r>
            <a:r>
              <a:rPr lang="zh-TW" altLang="en-US" sz="2200" dirty="0" smtClean="0"/>
              <a:t>＝ ３</a:t>
            </a:r>
            <a:r>
              <a:rPr lang="en-US" altLang="zh-TW" sz="2200" dirty="0" smtClean="0"/>
              <a:t>.</a:t>
            </a:r>
            <a:r>
              <a:rPr lang="zh-TW" altLang="en-US" sz="2200" dirty="0" smtClean="0"/>
              <a:t>６ Ｋ</a:t>
            </a:r>
            <a:r>
              <a:rPr lang="el-GR" altLang="zh-TW" sz="2200" dirty="0" smtClean="0"/>
              <a:t>Ω</a:t>
            </a:r>
            <a:endParaRPr lang="zh-TW" altLang="en-US" sz="2200" dirty="0"/>
          </a:p>
        </p:txBody>
      </p:sp>
      <p:sp>
        <p:nvSpPr>
          <p:cNvPr id="10" name="標題 1"/>
          <p:cNvSpPr txBox="1">
            <a:spLocks/>
          </p:cNvSpPr>
          <p:nvPr/>
        </p:nvSpPr>
        <p:spPr>
          <a:xfrm>
            <a:off x="-89625" y="6237312"/>
            <a:ext cx="10360501" cy="654438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>
            <a:lvl1pPr algn="l" defTabSz="121898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ea"/>
                <a:ea typeface="+mj-ea"/>
                <a:cs typeface="+mj-cs"/>
              </a:defRPr>
            </a:lvl1pPr>
          </a:lstStyle>
          <a:p>
            <a:r>
              <a:rPr lang="en-US" altLang="zh-TW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※</a:t>
            </a:r>
            <a:r>
              <a:rPr lang="zh-TW" altLang="en-US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補充</a:t>
            </a:r>
            <a:endParaRPr lang="zh-TW" altLang="en-US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198786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062503" y="174824"/>
            <a:ext cx="10360501" cy="733896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電子電路幫手簡介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418256" y="836712"/>
            <a:ext cx="5972300" cy="648072"/>
          </a:xfrm>
        </p:spPr>
        <p:txBody>
          <a:bodyPr rtlCol="0">
            <a:normAutofit/>
          </a:bodyPr>
          <a:lstStyle/>
          <a:p>
            <a:pPr rtl="0"/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三用電表（以</a:t>
            </a:r>
            <a:r>
              <a:rPr lang="en-US" altLang="zh-TW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dm</a:t>
            </a:r>
            <a:r>
              <a:rPr lang="en-US" altLang="zh-TW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-3000</a:t>
            </a:r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為例）</a:t>
            </a:r>
            <a:endParaRPr lang="zh-TW" altLang="en-US" dirty="0">
              <a:solidFill>
                <a:schemeClr val="accent1">
                  <a:lumMod val="60000"/>
                  <a:lumOff val="4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125860" y="1616020"/>
            <a:ext cx="10657184" cy="47397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</a:t>
            </a:r>
            <a:r>
              <a:rPr lang="zh-TW" altLang="en-US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用</a:t>
            </a:r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電表</a:t>
            </a:r>
            <a:r>
              <a:rPr lang="en-US" altLang="zh-TW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直流電壓Ｖ</a:t>
            </a:r>
            <a:r>
              <a:rPr lang="en-US" altLang="zh-TW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功能區域使用說明：</a:t>
            </a:r>
            <a:endParaRPr lang="en-US" altLang="zh-TW" sz="2200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zh-TW" altLang="en-US" sz="2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紅色</a:t>
            </a:r>
            <a:r>
              <a:rPr lang="zh-TW" altLang="en-US" sz="2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探</a:t>
            </a:r>
            <a:r>
              <a:rPr lang="zh-TW" altLang="en-US" sz="2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針線 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接至電表左下測量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電壓 電阻 電流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插孔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，黑色探針線接至電表中下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共通點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插孔，將旋鈕轉至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直流電壓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的功能區域。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檔位   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 【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量測範圍上限為 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DC   2V】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檔位  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20 【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量測範圍上限為 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DC  20V】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檔位 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200 【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量測範圍上限為 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DC 200V】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檔位 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600 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量測範圍上限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為 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DC 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600V】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所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要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測量線路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零件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電壓，越接近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指定檔位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電壓，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精密度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準確度越高，但是所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要量測的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電壓不能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高於該指定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段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位的上限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電壓，依最適合的檔位選取。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例如：所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要測量的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電壓若為大於 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DC 2V 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至小於 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DC 5V 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之間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必須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轉至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20 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的檔位。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P.S</a:t>
            </a:r>
            <a:r>
              <a:rPr lang="zh-TW" altLang="en-US" sz="2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：將“探針依正負極性與</a:t>
            </a:r>
            <a:r>
              <a:rPr lang="zh-TW" altLang="en-US" sz="2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待測</a:t>
            </a:r>
            <a:r>
              <a:rPr lang="zh-TW" altLang="en-US" sz="2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線路</a:t>
            </a:r>
            <a:r>
              <a:rPr lang="en-US" altLang="zh-TW" sz="2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零件</a:t>
            </a:r>
            <a:r>
              <a:rPr lang="en-US" altLang="zh-TW" sz="2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並聯”接好，即可</a:t>
            </a:r>
            <a:endParaRPr lang="en-US" altLang="zh-TW" sz="20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zh-TW" altLang="en-US" sz="2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從</a:t>
            </a:r>
            <a:r>
              <a:rPr lang="zh-TW" altLang="en-US" sz="2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液晶顯示器讀取待測電壓值</a:t>
            </a:r>
            <a:r>
              <a:rPr lang="zh-TW" altLang="en-US" sz="2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0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70676" y="692696"/>
            <a:ext cx="3170811" cy="1592414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43149" y="2492896"/>
            <a:ext cx="2235839" cy="3933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005692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90495" y="138955"/>
            <a:ext cx="10360501" cy="697757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牛刀小試一下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通電量測（電流量測）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62899" y="910354"/>
            <a:ext cx="5667617" cy="574430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請用三用電錶量測電流值</a:t>
            </a:r>
            <a:endParaRPr lang="zh-TW" altLang="en-US" dirty="0">
              <a:solidFill>
                <a:schemeClr val="accent1">
                  <a:lumMod val="60000"/>
                  <a:lumOff val="4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1917948" y="3068960"/>
            <a:ext cx="288032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6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電壓：</a:t>
            </a:r>
            <a:r>
              <a:rPr lang="en-US" altLang="zh-TW" sz="26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3.08  </a:t>
            </a:r>
            <a:r>
              <a:rPr lang="zh-TW" altLang="en-US" sz="26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Ｖ</a:t>
            </a:r>
            <a:endParaRPr lang="en-US" altLang="zh-TW" sz="2600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6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電阻：</a:t>
            </a:r>
            <a:r>
              <a:rPr lang="en-US" altLang="zh-TW" sz="26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4.7    K</a:t>
            </a:r>
            <a:r>
              <a:rPr lang="el-GR" altLang="zh-TW" sz="2600" dirty="0" smtClean="0">
                <a:solidFill>
                  <a:srgbClr val="FFFF00"/>
                </a:solidFill>
                <a:ea typeface="標楷體" panose="03000509000000000000" pitchFamily="65" charset="-120"/>
              </a:rPr>
              <a:t> Ω</a:t>
            </a:r>
            <a:endParaRPr lang="en-US" altLang="zh-TW" sz="2600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6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　　　</a:t>
            </a:r>
            <a:r>
              <a:rPr lang="en-US" altLang="zh-TW" sz="26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or</a:t>
            </a:r>
          </a:p>
          <a:p>
            <a:r>
              <a:rPr lang="en-US" altLang="zh-TW" sz="26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3.6    K</a:t>
            </a:r>
            <a:r>
              <a:rPr lang="el-GR" altLang="zh-TW" sz="2600" dirty="0" smtClean="0">
                <a:solidFill>
                  <a:srgbClr val="FFFF00"/>
                </a:solidFill>
                <a:ea typeface="標楷體" panose="03000509000000000000" pitchFamily="65" charset="-120"/>
              </a:rPr>
              <a:t>Ω</a:t>
            </a:r>
            <a:endParaRPr lang="en-US" altLang="zh-TW" sz="2600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6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電流：？？</a:t>
            </a:r>
            <a:r>
              <a:rPr lang="en-US" altLang="zh-TW" sz="26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m</a:t>
            </a:r>
            <a:r>
              <a:rPr lang="zh-TW" altLang="en-US" sz="26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Ａ</a:t>
            </a:r>
            <a:endParaRPr lang="zh-TW" altLang="en-US" sz="26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66420" y="2591048"/>
            <a:ext cx="3672408" cy="3391117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 rot="1267676">
            <a:off x="4842270" y="3745267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？</a:t>
            </a:r>
            <a:endParaRPr lang="zh-TW" alt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11" name="矩形 10"/>
          <p:cNvSpPr/>
          <p:nvPr/>
        </p:nvSpPr>
        <p:spPr>
          <a:xfrm rot="8653448">
            <a:off x="9019440" y="2985186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？</a:t>
            </a:r>
            <a:endParaRPr lang="zh-TW" altLang="en-US" sz="54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6344892" y="3043783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？</a:t>
            </a:r>
            <a:endParaRPr lang="zh-TW" alt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15" name="矩形 14"/>
          <p:cNvSpPr/>
          <p:nvPr/>
        </p:nvSpPr>
        <p:spPr>
          <a:xfrm rot="1262126">
            <a:off x="5960551" y="5095787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？</a:t>
            </a:r>
            <a:endParaRPr lang="zh-TW" altLang="en-US" sz="54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rgbClr val="FFC00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16" name="矩形 15"/>
          <p:cNvSpPr/>
          <p:nvPr/>
        </p:nvSpPr>
        <p:spPr>
          <a:xfrm rot="16898263">
            <a:off x="8416246" y="4974554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zh-TW" altLang="en-US" sz="5400" b="1" cap="none" spc="0" dirty="0" smtClean="0">
                <a:ln/>
                <a:solidFill>
                  <a:schemeClr val="accent3"/>
                </a:solidFill>
                <a:effectLst/>
              </a:rPr>
              <a:t>？</a:t>
            </a:r>
            <a:endParaRPr lang="zh-TW" altLang="en-US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17" name="矩形 16"/>
          <p:cNvSpPr/>
          <p:nvPr/>
        </p:nvSpPr>
        <p:spPr>
          <a:xfrm rot="20217867">
            <a:off x="7334977" y="3775921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？</a:t>
            </a:r>
            <a:endParaRPr lang="zh-TW" altLang="en-U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13" name="標題 1"/>
          <p:cNvSpPr txBox="1">
            <a:spLocks/>
          </p:cNvSpPr>
          <p:nvPr/>
        </p:nvSpPr>
        <p:spPr>
          <a:xfrm>
            <a:off x="-89625" y="6237312"/>
            <a:ext cx="10360501" cy="654438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>
            <a:lvl1pPr algn="l" defTabSz="121898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ea"/>
                <a:ea typeface="+mj-ea"/>
                <a:cs typeface="+mj-cs"/>
              </a:defRPr>
            </a:lvl1pPr>
          </a:lstStyle>
          <a:p>
            <a:r>
              <a:rPr lang="en-US" altLang="zh-TW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※</a:t>
            </a:r>
            <a:r>
              <a:rPr lang="zh-TW" altLang="en-US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補充</a:t>
            </a:r>
            <a:endParaRPr lang="zh-TW" altLang="en-US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257278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62503" y="30808"/>
            <a:ext cx="10360501" cy="877912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牛刀小試一下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通電量測（電流量測）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62899" y="570384"/>
            <a:ext cx="5667617" cy="914400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請用三用電錶量測電流值</a:t>
            </a:r>
            <a:endParaRPr lang="zh-TW" altLang="en-US" dirty="0">
              <a:solidFill>
                <a:schemeClr val="accent1">
                  <a:lumMod val="60000"/>
                  <a:lumOff val="4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4438228" y="2780928"/>
            <a:ext cx="25922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電壓：</a:t>
            </a:r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3.08  </a:t>
            </a: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Ｖ</a:t>
            </a:r>
            <a:endParaRPr lang="en-US" altLang="zh-TW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電阻：</a:t>
            </a:r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4.7  K</a:t>
            </a:r>
            <a:r>
              <a:rPr lang="el-GR" altLang="zh-TW" dirty="0" smtClean="0">
                <a:solidFill>
                  <a:srgbClr val="FFFF00"/>
                </a:solidFill>
                <a:ea typeface="標楷體" panose="03000509000000000000" pitchFamily="65" charset="-120"/>
              </a:rPr>
              <a:t> </a:t>
            </a:r>
            <a:r>
              <a:rPr lang="el-GR" altLang="zh-TW" dirty="0">
                <a:solidFill>
                  <a:srgbClr val="FFFF00"/>
                </a:solidFill>
                <a:ea typeface="標楷體" panose="03000509000000000000" pitchFamily="65" charset="-120"/>
              </a:rPr>
              <a:t>Ω</a:t>
            </a:r>
            <a:endParaRPr lang="en-US" altLang="zh-TW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電流：？？</a:t>
            </a:r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m</a:t>
            </a: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Ａ</a:t>
            </a:r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      </a:t>
            </a:r>
            <a:endParaRPr lang="zh-TW" altLang="en-US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5374332" y="4509120"/>
            <a:ext cx="27363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電壓：</a:t>
            </a:r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3.08  </a:t>
            </a: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Ｖ</a:t>
            </a:r>
            <a:endParaRPr lang="en-US" altLang="zh-TW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電阻：</a:t>
            </a:r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3.6  K</a:t>
            </a:r>
            <a:r>
              <a:rPr lang="el-GR" altLang="zh-TW" dirty="0" smtClean="0">
                <a:solidFill>
                  <a:srgbClr val="FFFF00"/>
                </a:solidFill>
                <a:ea typeface="標楷體" panose="03000509000000000000" pitchFamily="65" charset="-120"/>
              </a:rPr>
              <a:t> </a:t>
            </a:r>
            <a:r>
              <a:rPr lang="el-GR" altLang="zh-TW" dirty="0">
                <a:solidFill>
                  <a:srgbClr val="FFFF00"/>
                </a:solidFill>
                <a:ea typeface="標楷體" panose="03000509000000000000" pitchFamily="65" charset="-120"/>
              </a:rPr>
              <a:t>Ω</a:t>
            </a:r>
            <a:endParaRPr lang="en-US" altLang="zh-TW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電流：？？</a:t>
            </a:r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m</a:t>
            </a: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Ａ</a:t>
            </a:r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      </a:t>
            </a:r>
            <a:endParaRPr lang="zh-TW" altLang="en-US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4796" y="2708920"/>
            <a:ext cx="3605440" cy="3092695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19112" y="1772816"/>
            <a:ext cx="4235940" cy="3543342"/>
          </a:xfrm>
          <a:prstGeom prst="rect">
            <a:avLst/>
          </a:prstGeom>
        </p:spPr>
      </p:pic>
      <p:sp>
        <p:nvSpPr>
          <p:cNvPr id="9" name="標題 1"/>
          <p:cNvSpPr txBox="1">
            <a:spLocks/>
          </p:cNvSpPr>
          <p:nvPr/>
        </p:nvSpPr>
        <p:spPr>
          <a:xfrm>
            <a:off x="-89625" y="6237312"/>
            <a:ext cx="10360501" cy="654438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>
            <a:lvl1pPr algn="l" defTabSz="121898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ea"/>
                <a:ea typeface="+mj-ea"/>
                <a:cs typeface="+mj-cs"/>
              </a:defRPr>
            </a:lvl1pPr>
          </a:lstStyle>
          <a:p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※</a:t>
            </a: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補充</a:t>
            </a:r>
            <a:endParaRPr lang="zh-TW" altLang="en-US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074873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62503" y="246832"/>
            <a:ext cx="10360501" cy="661888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牛刀小試一下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通電量測（電流量測）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62899" y="857424"/>
            <a:ext cx="5667617" cy="699368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請用三用電錶量測電流值</a:t>
            </a:r>
            <a:endParaRPr lang="zh-TW" altLang="en-US" dirty="0">
              <a:solidFill>
                <a:schemeClr val="accent1">
                  <a:lumMod val="60000"/>
                  <a:lumOff val="4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4582244" y="2276872"/>
            <a:ext cx="25922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電壓：</a:t>
            </a:r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3.08  </a:t>
            </a: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Ｖ</a:t>
            </a:r>
            <a:endParaRPr lang="en-US" altLang="zh-TW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電阻：</a:t>
            </a:r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4.7  K</a:t>
            </a:r>
            <a:r>
              <a:rPr lang="el-GR" altLang="zh-TW" dirty="0" smtClean="0">
                <a:solidFill>
                  <a:srgbClr val="FFFF00"/>
                </a:solidFill>
                <a:ea typeface="標楷體" panose="03000509000000000000" pitchFamily="65" charset="-120"/>
              </a:rPr>
              <a:t> </a:t>
            </a:r>
            <a:r>
              <a:rPr lang="el-GR" altLang="zh-TW" dirty="0">
                <a:solidFill>
                  <a:srgbClr val="FFFF00"/>
                </a:solidFill>
                <a:ea typeface="標楷體" panose="03000509000000000000" pitchFamily="65" charset="-120"/>
              </a:rPr>
              <a:t>Ω</a:t>
            </a:r>
            <a:endParaRPr lang="en-US" altLang="zh-TW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電流：</a:t>
            </a:r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0.64 m</a:t>
            </a: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Ａ</a:t>
            </a:r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      </a:t>
            </a:r>
            <a:endParaRPr lang="zh-TW" altLang="en-US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1844" y="2276872"/>
            <a:ext cx="3602515" cy="3090186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06580" y="1772816"/>
            <a:ext cx="4235940" cy="3543342"/>
          </a:xfrm>
          <a:prstGeom prst="rect">
            <a:avLst/>
          </a:prstGeom>
        </p:spPr>
      </p:pic>
      <p:sp>
        <p:nvSpPr>
          <p:cNvPr id="8" name="文字方塊 7"/>
          <p:cNvSpPr txBox="1"/>
          <p:nvPr/>
        </p:nvSpPr>
        <p:spPr>
          <a:xfrm>
            <a:off x="5304440" y="4293096"/>
            <a:ext cx="26621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電壓：</a:t>
            </a:r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3.08  </a:t>
            </a: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Ｖ</a:t>
            </a:r>
            <a:endParaRPr lang="en-US" altLang="zh-TW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電阻：</a:t>
            </a:r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3.6  K</a:t>
            </a:r>
            <a:r>
              <a:rPr lang="el-GR" altLang="zh-TW" dirty="0" smtClean="0">
                <a:solidFill>
                  <a:srgbClr val="FFFF00"/>
                </a:solidFill>
                <a:ea typeface="標楷體" panose="03000509000000000000" pitchFamily="65" charset="-120"/>
              </a:rPr>
              <a:t> </a:t>
            </a:r>
            <a:r>
              <a:rPr lang="el-GR" altLang="zh-TW" dirty="0">
                <a:solidFill>
                  <a:srgbClr val="FFFF00"/>
                </a:solidFill>
                <a:ea typeface="標楷體" panose="03000509000000000000" pitchFamily="65" charset="-120"/>
              </a:rPr>
              <a:t>Ω</a:t>
            </a:r>
            <a:endParaRPr lang="en-US" altLang="zh-TW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電流：</a:t>
            </a:r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0.85 m</a:t>
            </a: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Ａ</a:t>
            </a:r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      </a:t>
            </a:r>
            <a:endParaRPr lang="zh-TW" altLang="en-US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3862164" y="5733256"/>
            <a:ext cx="43396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※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Ｖ＝Ｉ </a:t>
            </a:r>
            <a:r>
              <a:rPr lang="zh-TW" altLang="en-US" sz="1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╳ 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Ｒ（毆姆定律）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9" name="標題 1"/>
          <p:cNvSpPr txBox="1">
            <a:spLocks/>
          </p:cNvSpPr>
          <p:nvPr/>
        </p:nvSpPr>
        <p:spPr>
          <a:xfrm>
            <a:off x="-89625" y="6237312"/>
            <a:ext cx="10360501" cy="654438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>
            <a:lvl1pPr algn="l" defTabSz="121898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ea"/>
                <a:ea typeface="+mj-ea"/>
                <a:cs typeface="+mj-cs"/>
              </a:defRPr>
            </a:lvl1pPr>
          </a:lstStyle>
          <a:p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※</a:t>
            </a: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補充</a:t>
            </a:r>
            <a:endParaRPr lang="zh-TW" altLang="en-US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875044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62503" y="152272"/>
            <a:ext cx="10360501" cy="756448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牛刀小試一下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62899" y="879452"/>
            <a:ext cx="5379585" cy="677340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請串接兩或多個電阻器試試看</a:t>
            </a:r>
            <a:endParaRPr lang="zh-TW" altLang="en-US" dirty="0">
              <a:solidFill>
                <a:schemeClr val="accent1">
                  <a:lumMod val="60000"/>
                  <a:lumOff val="4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3" name="圖片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25860" y="3416994"/>
            <a:ext cx="4517665" cy="1020118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 rot="1267676">
            <a:off x="1334131" y="2840534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？</a:t>
            </a:r>
            <a:endParaRPr lang="zh-TW" alt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15" name="矩形 14"/>
          <p:cNvSpPr/>
          <p:nvPr/>
        </p:nvSpPr>
        <p:spPr>
          <a:xfrm rot="8653448">
            <a:off x="4135578" y="3773686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？</a:t>
            </a:r>
            <a:endParaRPr lang="zh-TW" altLang="en-US" sz="54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2982220" y="2522158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？</a:t>
            </a:r>
            <a:endParaRPr lang="zh-TW" alt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17" name="矩形 16"/>
          <p:cNvSpPr/>
          <p:nvPr/>
        </p:nvSpPr>
        <p:spPr>
          <a:xfrm rot="1262126">
            <a:off x="2045627" y="4346769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？</a:t>
            </a:r>
            <a:endParaRPr lang="zh-TW" altLang="en-US" sz="54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rgbClr val="FFC00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18" name="矩形 17"/>
          <p:cNvSpPr/>
          <p:nvPr/>
        </p:nvSpPr>
        <p:spPr>
          <a:xfrm rot="16898263">
            <a:off x="3961448" y="4412401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zh-TW" altLang="en-US" sz="5400" b="1" cap="none" spc="0" dirty="0" smtClean="0">
                <a:ln/>
                <a:solidFill>
                  <a:schemeClr val="accent3"/>
                </a:solidFill>
                <a:effectLst/>
              </a:rPr>
              <a:t>？</a:t>
            </a:r>
            <a:endParaRPr lang="zh-TW" altLang="en-US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20" name="矩形 19"/>
          <p:cNvSpPr/>
          <p:nvPr/>
        </p:nvSpPr>
        <p:spPr>
          <a:xfrm rot="20217867">
            <a:off x="4006652" y="2717304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？</a:t>
            </a:r>
            <a:endParaRPr lang="zh-TW" altLang="en-U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pic>
        <p:nvPicPr>
          <p:cNvPr id="21" name="圖片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31532" y="2348880"/>
            <a:ext cx="4343400" cy="2562225"/>
          </a:xfrm>
          <a:prstGeom prst="rect">
            <a:avLst/>
          </a:prstGeom>
        </p:spPr>
      </p:pic>
      <p:sp>
        <p:nvSpPr>
          <p:cNvPr id="24" name="文字方塊 23"/>
          <p:cNvSpPr txBox="1"/>
          <p:nvPr/>
        </p:nvSpPr>
        <p:spPr>
          <a:xfrm>
            <a:off x="6749524" y="5843166"/>
            <a:ext cx="902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solidFill>
                  <a:schemeClr val="accent5"/>
                </a:solidFill>
              </a:rPr>
              <a:t>串聯</a:t>
            </a:r>
            <a:endParaRPr lang="zh-TW" altLang="en-US" sz="2800" dirty="0">
              <a:solidFill>
                <a:schemeClr val="accent5"/>
              </a:solidFill>
            </a:endParaRPr>
          </a:p>
        </p:txBody>
      </p:sp>
      <p:sp>
        <p:nvSpPr>
          <p:cNvPr id="25" name="矩形 24"/>
          <p:cNvSpPr/>
          <p:nvPr/>
        </p:nvSpPr>
        <p:spPr>
          <a:xfrm rot="8653448">
            <a:off x="8089089" y="4043855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？</a:t>
            </a:r>
            <a:endParaRPr lang="zh-TW" altLang="en-US" sz="54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6659415" y="3523437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？</a:t>
            </a:r>
            <a:endParaRPr lang="zh-TW" alt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27" name="矩形 26"/>
          <p:cNvSpPr/>
          <p:nvPr/>
        </p:nvSpPr>
        <p:spPr>
          <a:xfrm rot="16898263">
            <a:off x="9433018" y="3490029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zh-TW" altLang="en-US" sz="5400" b="1" cap="none" spc="0" dirty="0" smtClean="0">
                <a:ln/>
                <a:solidFill>
                  <a:schemeClr val="accent3"/>
                </a:solidFill>
                <a:effectLst/>
              </a:rPr>
              <a:t>？</a:t>
            </a:r>
            <a:endParaRPr lang="zh-TW" altLang="en-US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28" name="文字方塊 27"/>
          <p:cNvSpPr txBox="1"/>
          <p:nvPr/>
        </p:nvSpPr>
        <p:spPr>
          <a:xfrm>
            <a:off x="5326058" y="4891051"/>
            <a:ext cx="353173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200" dirty="0" smtClean="0">
                <a:solidFill>
                  <a:srgbClr val="FFFF00"/>
                </a:solidFill>
              </a:rPr>
              <a:t>黃</a:t>
            </a:r>
            <a:r>
              <a:rPr lang="zh-TW" altLang="en-US" sz="2200" dirty="0" smtClean="0">
                <a:solidFill>
                  <a:srgbClr val="00B0F0"/>
                </a:solidFill>
              </a:rPr>
              <a:t>    </a:t>
            </a:r>
            <a:r>
              <a:rPr lang="zh-TW" altLang="en-US" sz="2200" dirty="0" smtClean="0">
                <a:solidFill>
                  <a:srgbClr val="7030A0"/>
                </a:solidFill>
              </a:rPr>
              <a:t>紫</a:t>
            </a:r>
            <a:r>
              <a:rPr lang="zh-TW" altLang="en-US" sz="2200" dirty="0" smtClean="0">
                <a:solidFill>
                  <a:srgbClr val="00B0F0"/>
                </a:solidFill>
              </a:rPr>
              <a:t>          </a:t>
            </a:r>
            <a:r>
              <a:rPr lang="zh-TW" altLang="en-US" sz="2200" dirty="0" smtClean="0">
                <a:solidFill>
                  <a:srgbClr val="FF0000"/>
                </a:solidFill>
              </a:rPr>
              <a:t>紅         </a:t>
            </a:r>
            <a:r>
              <a:rPr lang="zh-TW" altLang="en-US" sz="2000" dirty="0" smtClean="0">
                <a:solidFill>
                  <a:srgbClr val="CC9B00"/>
                </a:solidFill>
              </a:rPr>
              <a:t>金</a:t>
            </a:r>
            <a:endParaRPr lang="en-US" altLang="zh-TW" sz="2200" dirty="0" smtClean="0">
              <a:solidFill>
                <a:schemeClr val="accent2"/>
              </a:solidFill>
            </a:endParaRPr>
          </a:p>
          <a:p>
            <a:r>
              <a:rPr lang="zh-TW" altLang="en-US" sz="2200" dirty="0" smtClean="0"/>
              <a:t>４    ７  ＊  </a:t>
            </a:r>
            <a:r>
              <a:rPr lang="en-US" altLang="zh-TW" sz="2200" dirty="0" smtClean="0"/>
              <a:t>10</a:t>
            </a:r>
            <a:r>
              <a:rPr lang="zh-TW" altLang="en-US" sz="2200" baseline="30000" dirty="0" smtClean="0"/>
              <a:t>２</a:t>
            </a:r>
            <a:r>
              <a:rPr lang="zh-TW" altLang="en-US" sz="2200" dirty="0" smtClean="0"/>
              <a:t>＝ ４</a:t>
            </a:r>
            <a:r>
              <a:rPr lang="en-US" altLang="zh-TW" sz="2200" dirty="0" smtClean="0"/>
              <a:t>.</a:t>
            </a:r>
            <a:r>
              <a:rPr lang="zh-TW" altLang="en-US" sz="2200" dirty="0" smtClean="0"/>
              <a:t>７ Ｋ</a:t>
            </a:r>
            <a:r>
              <a:rPr lang="el-GR" altLang="zh-TW" sz="2200" dirty="0" smtClean="0"/>
              <a:t>Ω</a:t>
            </a:r>
            <a:endParaRPr lang="zh-TW" altLang="en-US" sz="2200" dirty="0"/>
          </a:p>
        </p:txBody>
      </p:sp>
      <p:sp>
        <p:nvSpPr>
          <p:cNvPr id="29" name="文字方塊 28"/>
          <p:cNvSpPr txBox="1"/>
          <p:nvPr/>
        </p:nvSpPr>
        <p:spPr>
          <a:xfrm>
            <a:off x="7901948" y="5667348"/>
            <a:ext cx="339227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200" dirty="0">
                <a:solidFill>
                  <a:schemeClr val="accent2"/>
                </a:solidFill>
              </a:rPr>
              <a:t>橙</a:t>
            </a:r>
            <a:r>
              <a:rPr lang="zh-TW" altLang="en-US" sz="2200" dirty="0" smtClean="0">
                <a:solidFill>
                  <a:srgbClr val="00B0F0"/>
                </a:solidFill>
              </a:rPr>
              <a:t>    </a:t>
            </a:r>
            <a:r>
              <a:rPr lang="zh-TW" altLang="en-US" sz="2200" dirty="0">
                <a:solidFill>
                  <a:srgbClr val="0070C0"/>
                </a:solidFill>
              </a:rPr>
              <a:t>藍</a:t>
            </a:r>
            <a:r>
              <a:rPr lang="zh-TW" altLang="en-US" sz="2200" dirty="0" smtClean="0">
                <a:solidFill>
                  <a:srgbClr val="00B0F0"/>
                </a:solidFill>
              </a:rPr>
              <a:t>          </a:t>
            </a:r>
            <a:r>
              <a:rPr lang="zh-TW" altLang="en-US" sz="2200" dirty="0" smtClean="0">
                <a:solidFill>
                  <a:srgbClr val="FF0000"/>
                </a:solidFill>
              </a:rPr>
              <a:t>紅        </a:t>
            </a:r>
            <a:r>
              <a:rPr lang="zh-TW" altLang="en-US" sz="2000" dirty="0" smtClean="0">
                <a:solidFill>
                  <a:srgbClr val="CC9B00"/>
                </a:solidFill>
              </a:rPr>
              <a:t>金</a:t>
            </a:r>
            <a:endParaRPr lang="en-US" altLang="zh-TW" sz="2200" dirty="0" smtClean="0">
              <a:solidFill>
                <a:schemeClr val="accent2"/>
              </a:solidFill>
            </a:endParaRPr>
          </a:p>
          <a:p>
            <a:r>
              <a:rPr lang="zh-TW" altLang="en-US" sz="2200" dirty="0" smtClean="0"/>
              <a:t>３    </a:t>
            </a:r>
            <a:r>
              <a:rPr lang="en-US" altLang="zh-TW" sz="2200" dirty="0" smtClean="0"/>
              <a:t>6</a:t>
            </a:r>
            <a:r>
              <a:rPr lang="zh-TW" altLang="en-US" sz="2200" dirty="0" smtClean="0"/>
              <a:t>  ＊  </a:t>
            </a:r>
            <a:r>
              <a:rPr lang="en-US" altLang="zh-TW" sz="2200" dirty="0" smtClean="0"/>
              <a:t>10</a:t>
            </a:r>
            <a:r>
              <a:rPr lang="zh-TW" altLang="en-US" sz="2200" baseline="30000" dirty="0" smtClean="0"/>
              <a:t>２</a:t>
            </a:r>
            <a:r>
              <a:rPr lang="zh-TW" altLang="en-US" sz="2200" dirty="0" smtClean="0"/>
              <a:t>＝ ３</a:t>
            </a:r>
            <a:r>
              <a:rPr lang="en-US" altLang="zh-TW" sz="2200" dirty="0" smtClean="0"/>
              <a:t>.</a:t>
            </a:r>
            <a:r>
              <a:rPr lang="zh-TW" altLang="en-US" sz="2200" dirty="0" smtClean="0"/>
              <a:t>６</a:t>
            </a:r>
            <a:r>
              <a:rPr lang="en-US" altLang="zh-TW" sz="2200" dirty="0" smtClean="0"/>
              <a:t> </a:t>
            </a:r>
            <a:r>
              <a:rPr lang="zh-TW" altLang="en-US" sz="2200" dirty="0" smtClean="0"/>
              <a:t>Ｋ</a:t>
            </a:r>
            <a:r>
              <a:rPr lang="el-GR" altLang="zh-TW" sz="2200" dirty="0" smtClean="0"/>
              <a:t>Ω</a:t>
            </a:r>
            <a:endParaRPr lang="zh-TW" altLang="en-US" sz="2200" dirty="0"/>
          </a:p>
        </p:txBody>
      </p:sp>
      <p:sp>
        <p:nvSpPr>
          <p:cNvPr id="19" name="標題 1"/>
          <p:cNvSpPr txBox="1">
            <a:spLocks/>
          </p:cNvSpPr>
          <p:nvPr/>
        </p:nvSpPr>
        <p:spPr>
          <a:xfrm>
            <a:off x="-89625" y="6237312"/>
            <a:ext cx="10360501" cy="654438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>
            <a:lvl1pPr algn="l" defTabSz="121898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ea"/>
                <a:ea typeface="+mj-ea"/>
                <a:cs typeface="+mj-cs"/>
              </a:defRPr>
            </a:lvl1pPr>
          </a:lstStyle>
          <a:p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※</a:t>
            </a: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補充</a:t>
            </a:r>
            <a:endParaRPr lang="zh-TW" altLang="en-US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560821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62503" y="246832"/>
            <a:ext cx="10360501" cy="661888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牛刀小試一下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71712" y="642392"/>
            <a:ext cx="5082740" cy="914400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請用三用電錶量測電阻值</a:t>
            </a:r>
            <a:endParaRPr lang="zh-TW" altLang="en-US" dirty="0">
              <a:solidFill>
                <a:schemeClr val="accent1">
                  <a:lumMod val="60000"/>
                  <a:lumOff val="4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238428" y="4941168"/>
            <a:ext cx="4787870" cy="1224136"/>
          </a:xfrm>
        </p:spPr>
        <p:txBody>
          <a:bodyPr/>
          <a:lstStyle/>
          <a:p>
            <a:pPr marL="0" indent="0">
              <a:buNone/>
            </a:pP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※ 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電阻串聯：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Ｒ＝Ｒ</a:t>
            </a:r>
            <a:r>
              <a:rPr lang="zh-TW" altLang="en-US" baseline="-25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１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＋Ｒ</a:t>
            </a:r>
            <a:r>
              <a:rPr lang="zh-TW" altLang="en-US" baseline="-25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２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＋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····+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Ｒ</a:t>
            </a:r>
            <a:r>
              <a:rPr lang="en-US" altLang="zh-TW" baseline="-25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n</a:t>
            </a:r>
            <a:endParaRPr lang="zh-TW" altLang="en-US" baseline="-25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6912323" y="2672651"/>
            <a:ext cx="4651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200" dirty="0" smtClean="0">
                <a:solidFill>
                  <a:srgbClr val="FFFF00"/>
                </a:solidFill>
              </a:rPr>
              <a:t>&amp;</a:t>
            </a:r>
            <a:endParaRPr lang="zh-TW" altLang="en-US" sz="3200" dirty="0">
              <a:solidFill>
                <a:srgbClr val="FFFF00"/>
              </a:solidFill>
            </a:endParaRPr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97868" y="1916832"/>
            <a:ext cx="4680520" cy="3650728"/>
          </a:xfrm>
          <a:prstGeom prst="rect">
            <a:avLst/>
          </a:prstGeom>
        </p:spPr>
      </p:pic>
      <p:sp>
        <p:nvSpPr>
          <p:cNvPr id="13" name="文字方塊 12"/>
          <p:cNvSpPr txBox="1"/>
          <p:nvPr/>
        </p:nvSpPr>
        <p:spPr>
          <a:xfrm>
            <a:off x="6059070" y="1834086"/>
            <a:ext cx="353173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200" dirty="0" smtClean="0">
                <a:solidFill>
                  <a:srgbClr val="FFFF00"/>
                </a:solidFill>
              </a:rPr>
              <a:t>黃</a:t>
            </a:r>
            <a:r>
              <a:rPr lang="zh-TW" altLang="en-US" sz="2200" dirty="0" smtClean="0">
                <a:solidFill>
                  <a:srgbClr val="00B0F0"/>
                </a:solidFill>
              </a:rPr>
              <a:t>    </a:t>
            </a:r>
            <a:r>
              <a:rPr lang="zh-TW" altLang="en-US" sz="2200" dirty="0" smtClean="0">
                <a:solidFill>
                  <a:srgbClr val="7030A0"/>
                </a:solidFill>
              </a:rPr>
              <a:t>紫</a:t>
            </a:r>
            <a:r>
              <a:rPr lang="zh-TW" altLang="en-US" sz="2200" dirty="0" smtClean="0">
                <a:solidFill>
                  <a:srgbClr val="00B0F0"/>
                </a:solidFill>
              </a:rPr>
              <a:t>          </a:t>
            </a:r>
            <a:r>
              <a:rPr lang="zh-TW" altLang="en-US" sz="2200" dirty="0" smtClean="0">
                <a:solidFill>
                  <a:srgbClr val="FF0000"/>
                </a:solidFill>
              </a:rPr>
              <a:t>紅         </a:t>
            </a:r>
            <a:r>
              <a:rPr lang="zh-TW" altLang="en-US" sz="2000" dirty="0" smtClean="0">
                <a:solidFill>
                  <a:srgbClr val="CC9B00"/>
                </a:solidFill>
              </a:rPr>
              <a:t>金</a:t>
            </a:r>
            <a:endParaRPr lang="en-US" altLang="zh-TW" sz="2200" dirty="0" smtClean="0">
              <a:solidFill>
                <a:schemeClr val="accent2"/>
              </a:solidFill>
            </a:endParaRPr>
          </a:p>
          <a:p>
            <a:r>
              <a:rPr lang="zh-TW" altLang="en-US" sz="2200" dirty="0" smtClean="0"/>
              <a:t>４    ７  ＊  </a:t>
            </a:r>
            <a:r>
              <a:rPr lang="en-US" altLang="zh-TW" sz="2200" dirty="0" smtClean="0"/>
              <a:t>10</a:t>
            </a:r>
            <a:r>
              <a:rPr lang="zh-TW" altLang="en-US" sz="2200" baseline="30000" dirty="0" smtClean="0"/>
              <a:t>２</a:t>
            </a:r>
            <a:r>
              <a:rPr lang="zh-TW" altLang="en-US" sz="2200" dirty="0" smtClean="0"/>
              <a:t>＝ ４</a:t>
            </a:r>
            <a:r>
              <a:rPr lang="en-US" altLang="zh-TW" sz="2200" dirty="0" smtClean="0"/>
              <a:t>.</a:t>
            </a:r>
            <a:r>
              <a:rPr lang="zh-TW" altLang="en-US" sz="2200" dirty="0" smtClean="0"/>
              <a:t>７ Ｋ</a:t>
            </a:r>
            <a:r>
              <a:rPr lang="el-GR" altLang="zh-TW" sz="2200" dirty="0" smtClean="0"/>
              <a:t>Ω</a:t>
            </a:r>
            <a:endParaRPr lang="zh-TW" altLang="en-US" sz="2200" dirty="0"/>
          </a:p>
        </p:txBody>
      </p:sp>
      <p:sp>
        <p:nvSpPr>
          <p:cNvPr id="14" name="文字方塊 13"/>
          <p:cNvSpPr txBox="1"/>
          <p:nvPr/>
        </p:nvSpPr>
        <p:spPr>
          <a:xfrm>
            <a:off x="7390556" y="2672651"/>
            <a:ext cx="345639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200" dirty="0">
                <a:solidFill>
                  <a:schemeClr val="accent2"/>
                </a:solidFill>
              </a:rPr>
              <a:t>橙</a:t>
            </a:r>
            <a:r>
              <a:rPr lang="zh-TW" altLang="en-US" sz="2200" dirty="0" smtClean="0">
                <a:solidFill>
                  <a:srgbClr val="00B0F0"/>
                </a:solidFill>
              </a:rPr>
              <a:t>    </a:t>
            </a:r>
            <a:r>
              <a:rPr lang="zh-TW" altLang="en-US" sz="2200" dirty="0">
                <a:solidFill>
                  <a:srgbClr val="0070C0"/>
                </a:solidFill>
              </a:rPr>
              <a:t>藍</a:t>
            </a:r>
            <a:r>
              <a:rPr lang="zh-TW" altLang="en-US" sz="2200" dirty="0" smtClean="0">
                <a:solidFill>
                  <a:srgbClr val="00B0F0"/>
                </a:solidFill>
              </a:rPr>
              <a:t>          </a:t>
            </a:r>
            <a:r>
              <a:rPr lang="zh-TW" altLang="en-US" sz="2200" dirty="0" smtClean="0">
                <a:solidFill>
                  <a:srgbClr val="FF0000"/>
                </a:solidFill>
              </a:rPr>
              <a:t>紅        </a:t>
            </a:r>
            <a:r>
              <a:rPr lang="zh-TW" altLang="en-US" sz="2000" dirty="0" smtClean="0">
                <a:solidFill>
                  <a:srgbClr val="CC9B00"/>
                </a:solidFill>
              </a:rPr>
              <a:t>金</a:t>
            </a:r>
            <a:endParaRPr lang="en-US" altLang="zh-TW" sz="2200" dirty="0" smtClean="0">
              <a:solidFill>
                <a:schemeClr val="accent2"/>
              </a:solidFill>
            </a:endParaRPr>
          </a:p>
          <a:p>
            <a:r>
              <a:rPr lang="zh-TW" altLang="en-US" sz="2200" dirty="0" smtClean="0"/>
              <a:t>３    </a:t>
            </a:r>
            <a:r>
              <a:rPr lang="en-US" altLang="zh-TW" sz="2200" dirty="0" smtClean="0"/>
              <a:t>6</a:t>
            </a:r>
            <a:r>
              <a:rPr lang="zh-TW" altLang="en-US" sz="2200" dirty="0" smtClean="0"/>
              <a:t>  ＊  </a:t>
            </a:r>
            <a:r>
              <a:rPr lang="en-US" altLang="zh-TW" sz="2200" dirty="0" smtClean="0"/>
              <a:t>10</a:t>
            </a:r>
            <a:r>
              <a:rPr lang="zh-TW" altLang="en-US" sz="2200" baseline="30000" dirty="0" smtClean="0"/>
              <a:t>２</a:t>
            </a:r>
            <a:r>
              <a:rPr lang="zh-TW" altLang="en-US" sz="2200" dirty="0" smtClean="0"/>
              <a:t>＝ ３</a:t>
            </a:r>
            <a:r>
              <a:rPr lang="en-US" altLang="zh-TW" sz="2200" dirty="0" smtClean="0"/>
              <a:t>.</a:t>
            </a:r>
            <a:r>
              <a:rPr lang="zh-TW" altLang="en-US" sz="2200" dirty="0" smtClean="0"/>
              <a:t>６ Ｋ</a:t>
            </a:r>
            <a:r>
              <a:rPr lang="el-GR" altLang="zh-TW" sz="2200" dirty="0" smtClean="0"/>
              <a:t>Ω</a:t>
            </a:r>
            <a:endParaRPr lang="zh-TW" altLang="en-US" sz="2200" dirty="0"/>
          </a:p>
        </p:txBody>
      </p:sp>
      <p:sp>
        <p:nvSpPr>
          <p:cNvPr id="15" name="文字方塊 14"/>
          <p:cNvSpPr txBox="1"/>
          <p:nvPr/>
        </p:nvSpPr>
        <p:spPr>
          <a:xfrm>
            <a:off x="7685629" y="3777578"/>
            <a:ext cx="21162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200" dirty="0" smtClean="0">
                <a:solidFill>
                  <a:srgbClr val="FFFF00"/>
                </a:solidFill>
                <a:sym typeface="Wingdings" panose="05000000000000000000" pitchFamily="2" charset="2"/>
              </a:rPr>
              <a:t>  8.17 </a:t>
            </a:r>
            <a:r>
              <a:rPr lang="en-US" altLang="zh-TW" sz="3200" dirty="0" smtClean="0">
                <a:solidFill>
                  <a:srgbClr val="FFFF00"/>
                </a:solidFill>
              </a:rPr>
              <a:t>K</a:t>
            </a:r>
            <a:r>
              <a:rPr lang="el-GR" altLang="zh-TW" sz="3200" dirty="0" smtClean="0">
                <a:solidFill>
                  <a:srgbClr val="FFFF00"/>
                </a:solidFill>
              </a:rPr>
              <a:t>Ω</a:t>
            </a:r>
            <a:endParaRPr lang="zh-TW" altLang="en-US" sz="3200" dirty="0">
              <a:solidFill>
                <a:srgbClr val="FFFF00"/>
              </a:solidFill>
            </a:endParaRPr>
          </a:p>
        </p:txBody>
      </p:sp>
      <p:sp>
        <p:nvSpPr>
          <p:cNvPr id="11" name="標題 1"/>
          <p:cNvSpPr txBox="1">
            <a:spLocks/>
          </p:cNvSpPr>
          <p:nvPr/>
        </p:nvSpPr>
        <p:spPr>
          <a:xfrm>
            <a:off x="-89625" y="6237312"/>
            <a:ext cx="10360501" cy="654438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>
            <a:lvl1pPr algn="l" defTabSz="121898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ea"/>
                <a:ea typeface="+mj-ea"/>
                <a:cs typeface="+mj-cs"/>
              </a:defRPr>
            </a:lvl1pPr>
          </a:lstStyle>
          <a:p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※</a:t>
            </a: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補充</a:t>
            </a:r>
            <a:endParaRPr lang="zh-TW" altLang="en-US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837578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62503" y="148090"/>
            <a:ext cx="10360501" cy="760630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牛刀小試一下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通電量測（電阻分壓）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62899" y="642392"/>
            <a:ext cx="5667617" cy="914400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請串接兩或多個電阻器試試看</a:t>
            </a:r>
            <a:endParaRPr lang="zh-TW" altLang="en-US" dirty="0">
              <a:solidFill>
                <a:schemeClr val="accent1">
                  <a:lumMod val="60000"/>
                  <a:lumOff val="4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6742484" y="1340768"/>
            <a:ext cx="44318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電源電壓：</a:t>
            </a:r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3.08  V</a:t>
            </a:r>
          </a:p>
        </p:txBody>
      </p:sp>
      <p:pic>
        <p:nvPicPr>
          <p:cNvPr id="1026" name="Picture 2" descr="ãé»é»ä¸²è¯é»å£éæ¸¬ãçåçæå°çµæ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69876" y="2420888"/>
            <a:ext cx="4464496" cy="3189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矩形 12"/>
          <p:cNvSpPr/>
          <p:nvPr/>
        </p:nvSpPr>
        <p:spPr>
          <a:xfrm rot="1267676">
            <a:off x="1190316" y="2703486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？</a:t>
            </a:r>
            <a:endParaRPr lang="zh-TW" alt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14" name="矩形 13"/>
          <p:cNvSpPr/>
          <p:nvPr/>
        </p:nvSpPr>
        <p:spPr>
          <a:xfrm rot="8653448">
            <a:off x="4396785" y="3681701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？</a:t>
            </a:r>
            <a:endParaRPr lang="zh-TW" altLang="en-US" sz="54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2738893" y="3569785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？</a:t>
            </a:r>
            <a:endParaRPr lang="zh-TW" alt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18" name="矩形 17"/>
          <p:cNvSpPr/>
          <p:nvPr/>
        </p:nvSpPr>
        <p:spPr>
          <a:xfrm rot="1262126">
            <a:off x="1897205" y="4755163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？</a:t>
            </a:r>
            <a:endParaRPr lang="zh-TW" altLang="en-US" sz="54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rgbClr val="FFC00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19" name="矩形 18"/>
          <p:cNvSpPr/>
          <p:nvPr/>
        </p:nvSpPr>
        <p:spPr>
          <a:xfrm rot="16898263">
            <a:off x="3259960" y="5096373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zh-TW" altLang="en-US" sz="5400" b="1" cap="none" spc="0" dirty="0" smtClean="0">
                <a:ln/>
                <a:solidFill>
                  <a:schemeClr val="accent3"/>
                </a:solidFill>
                <a:effectLst/>
              </a:rPr>
              <a:t>？</a:t>
            </a:r>
            <a:endParaRPr lang="zh-TW" altLang="en-US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20" name="矩形 19"/>
          <p:cNvSpPr/>
          <p:nvPr/>
        </p:nvSpPr>
        <p:spPr>
          <a:xfrm rot="20217867">
            <a:off x="4006652" y="2717304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？</a:t>
            </a:r>
            <a:endParaRPr lang="zh-TW" altLang="en-U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6710236" y="5517232"/>
            <a:ext cx="449674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請猜猜看Ｒ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、Ｒ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兩個電阻兩端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的電壓有什麼差異～～？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？</a:t>
            </a:r>
          </a:p>
        </p:txBody>
      </p:sp>
      <p:pic>
        <p:nvPicPr>
          <p:cNvPr id="12" name="圖片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86499" y="1844824"/>
            <a:ext cx="4116072" cy="3569791"/>
          </a:xfrm>
          <a:prstGeom prst="rect">
            <a:avLst/>
          </a:prstGeom>
        </p:spPr>
      </p:pic>
      <p:sp>
        <p:nvSpPr>
          <p:cNvPr id="16" name="標題 1"/>
          <p:cNvSpPr txBox="1">
            <a:spLocks/>
          </p:cNvSpPr>
          <p:nvPr/>
        </p:nvSpPr>
        <p:spPr>
          <a:xfrm>
            <a:off x="-89625" y="6237312"/>
            <a:ext cx="10360501" cy="654438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>
            <a:lvl1pPr algn="l" defTabSz="121898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ea"/>
                <a:ea typeface="+mj-ea"/>
                <a:cs typeface="+mj-cs"/>
              </a:defRPr>
            </a:lvl1pPr>
          </a:lstStyle>
          <a:p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※</a:t>
            </a: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補充</a:t>
            </a:r>
            <a:endParaRPr lang="zh-TW" altLang="en-US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00096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62503" y="187346"/>
            <a:ext cx="10360501" cy="721374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牛刀小試一下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通電量測（電阻分壓）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62899" y="1002432"/>
            <a:ext cx="5667617" cy="914400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請用三用電錶量測每個電阻器</a:t>
            </a:r>
            <a:endParaRPr lang="en-US" altLang="zh-TW" dirty="0" smtClean="0">
              <a:solidFill>
                <a:schemeClr val="accent1">
                  <a:lumMod val="60000"/>
                  <a:lumOff val="4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兩端的電壓看看</a:t>
            </a:r>
            <a:r>
              <a:rPr lang="en-US" altLang="zh-TW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~~~</a:t>
            </a:r>
            <a:endParaRPr lang="zh-TW" altLang="en-US" dirty="0">
              <a:solidFill>
                <a:schemeClr val="accent1">
                  <a:lumMod val="60000"/>
                  <a:lumOff val="4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943727" y="5445224"/>
            <a:ext cx="4070565" cy="576064"/>
          </a:xfrm>
        </p:spPr>
        <p:txBody>
          <a:bodyPr/>
          <a:lstStyle/>
          <a:p>
            <a:pPr marL="0" indent="0">
              <a:buNone/>
            </a:pPr>
            <a:r>
              <a:rPr lang="zh-TW" altLang="en-US" sz="2400" dirty="0" smtClean="0"/>
              <a:t>Ｖ</a:t>
            </a:r>
            <a:r>
              <a:rPr lang="en-US" altLang="zh-TW" sz="2400" baseline="-25000" dirty="0" err="1" smtClean="0"/>
              <a:t>R1</a:t>
            </a:r>
            <a:r>
              <a:rPr lang="zh-TW" altLang="en-US" sz="2400" dirty="0" smtClean="0"/>
              <a:t>＝？？</a:t>
            </a:r>
            <a:endParaRPr lang="zh-TW" altLang="en-US" sz="2400" baseline="-25000" dirty="0"/>
          </a:p>
        </p:txBody>
      </p:sp>
      <p:sp>
        <p:nvSpPr>
          <p:cNvPr id="7" name="文字方塊 6"/>
          <p:cNvSpPr txBox="1"/>
          <p:nvPr/>
        </p:nvSpPr>
        <p:spPr>
          <a:xfrm>
            <a:off x="4870276" y="2930168"/>
            <a:ext cx="309634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rgbClr val="FFFF00"/>
                </a:solidFill>
              </a:rPr>
              <a:t>電壓：</a:t>
            </a:r>
            <a:r>
              <a:rPr lang="en-US" altLang="zh-TW" dirty="0" smtClean="0">
                <a:solidFill>
                  <a:srgbClr val="FFFF00"/>
                </a:solidFill>
              </a:rPr>
              <a:t>3.08 V</a:t>
            </a:r>
          </a:p>
          <a:p>
            <a:r>
              <a:rPr lang="zh-TW" altLang="en-US" dirty="0">
                <a:solidFill>
                  <a:srgbClr val="FFFF00"/>
                </a:solidFill>
              </a:rPr>
              <a:t>電阻</a:t>
            </a:r>
            <a:r>
              <a:rPr lang="zh-TW" altLang="en-US" dirty="0" smtClean="0">
                <a:solidFill>
                  <a:srgbClr val="FFFF00"/>
                </a:solidFill>
              </a:rPr>
              <a:t>： Ｒ</a:t>
            </a:r>
            <a:r>
              <a:rPr lang="en-US" altLang="zh-TW" baseline="-25000" dirty="0" smtClean="0">
                <a:solidFill>
                  <a:srgbClr val="FFFF00"/>
                </a:solidFill>
              </a:rPr>
              <a:t>1  </a:t>
            </a:r>
            <a:r>
              <a:rPr lang="zh-TW" altLang="en-US" dirty="0" smtClean="0">
                <a:solidFill>
                  <a:srgbClr val="FFFF00"/>
                </a:solidFill>
              </a:rPr>
              <a:t>： </a:t>
            </a:r>
            <a:r>
              <a:rPr lang="en-US" altLang="zh-TW" dirty="0" smtClean="0">
                <a:solidFill>
                  <a:srgbClr val="FFFF00"/>
                </a:solidFill>
              </a:rPr>
              <a:t>4.7  K</a:t>
            </a:r>
            <a:r>
              <a:rPr lang="el-GR" altLang="zh-TW" dirty="0" smtClean="0">
                <a:solidFill>
                  <a:srgbClr val="FFFF00"/>
                </a:solidFill>
              </a:rPr>
              <a:t>Ω</a:t>
            </a:r>
            <a:endParaRPr lang="en-US" altLang="zh-TW" dirty="0" smtClean="0">
              <a:solidFill>
                <a:srgbClr val="FFFF00"/>
              </a:solidFill>
            </a:endParaRPr>
          </a:p>
          <a:p>
            <a:r>
              <a:rPr lang="en-US" altLang="zh-TW" dirty="0">
                <a:solidFill>
                  <a:srgbClr val="FFFF00"/>
                </a:solidFill>
              </a:rPr>
              <a:t> </a:t>
            </a:r>
            <a:r>
              <a:rPr lang="en-US" altLang="zh-TW" dirty="0" smtClean="0">
                <a:solidFill>
                  <a:srgbClr val="FFFF00"/>
                </a:solidFill>
              </a:rPr>
              <a:t>             </a:t>
            </a:r>
            <a:r>
              <a:rPr lang="zh-TW" altLang="en-US" dirty="0" smtClean="0">
                <a:solidFill>
                  <a:srgbClr val="FFFF00"/>
                </a:solidFill>
              </a:rPr>
              <a:t>Ｖ</a:t>
            </a:r>
            <a:r>
              <a:rPr lang="en-US" altLang="zh-TW" baseline="-25000" dirty="0" err="1" smtClean="0">
                <a:solidFill>
                  <a:srgbClr val="FFFF00"/>
                </a:solidFill>
              </a:rPr>
              <a:t>R1</a:t>
            </a:r>
            <a:r>
              <a:rPr lang="zh-TW" altLang="en-US" dirty="0" smtClean="0">
                <a:solidFill>
                  <a:srgbClr val="FFFF00"/>
                </a:solidFill>
              </a:rPr>
              <a:t>： ？</a:t>
            </a:r>
            <a:r>
              <a:rPr lang="zh-TW" altLang="en-US" dirty="0">
                <a:solidFill>
                  <a:srgbClr val="FFFF00"/>
                </a:solidFill>
              </a:rPr>
              <a:t>？</a:t>
            </a:r>
            <a:r>
              <a:rPr lang="en-US" altLang="zh-TW" dirty="0" smtClean="0">
                <a:solidFill>
                  <a:srgbClr val="FFFF00"/>
                </a:solidFill>
              </a:rPr>
              <a:t> </a:t>
            </a:r>
            <a:r>
              <a:rPr lang="zh-TW" altLang="en-US" dirty="0" smtClean="0">
                <a:solidFill>
                  <a:srgbClr val="FFFF00"/>
                </a:solidFill>
              </a:rPr>
              <a:t>Ｖ</a:t>
            </a:r>
            <a:endParaRPr lang="en-US" altLang="zh-TW" dirty="0" smtClean="0">
              <a:solidFill>
                <a:srgbClr val="FFFF00"/>
              </a:solidFill>
            </a:endParaRPr>
          </a:p>
          <a:p>
            <a:r>
              <a:rPr lang="en-US" altLang="zh-TW" dirty="0">
                <a:solidFill>
                  <a:srgbClr val="FFFF00"/>
                </a:solidFill>
              </a:rPr>
              <a:t> </a:t>
            </a:r>
            <a:r>
              <a:rPr lang="en-US" altLang="zh-TW" dirty="0" smtClean="0">
                <a:solidFill>
                  <a:srgbClr val="FFFF00"/>
                </a:solidFill>
              </a:rPr>
              <a:t>             </a:t>
            </a:r>
            <a:r>
              <a:rPr lang="zh-TW" altLang="en-US" dirty="0" smtClean="0">
                <a:solidFill>
                  <a:srgbClr val="FFFF00"/>
                </a:solidFill>
              </a:rPr>
              <a:t>Ｒ</a:t>
            </a:r>
            <a:r>
              <a:rPr lang="en-US" altLang="zh-TW" baseline="-25000" dirty="0" smtClean="0">
                <a:solidFill>
                  <a:srgbClr val="FFFF00"/>
                </a:solidFill>
              </a:rPr>
              <a:t>2   </a:t>
            </a:r>
            <a:r>
              <a:rPr lang="zh-TW" altLang="en-US" dirty="0" smtClean="0">
                <a:solidFill>
                  <a:srgbClr val="FFFF00"/>
                </a:solidFill>
              </a:rPr>
              <a:t>： </a:t>
            </a:r>
            <a:r>
              <a:rPr lang="en-US" altLang="zh-TW" dirty="0" smtClean="0">
                <a:solidFill>
                  <a:srgbClr val="FFFF00"/>
                </a:solidFill>
              </a:rPr>
              <a:t>3.6 K</a:t>
            </a:r>
            <a:r>
              <a:rPr lang="el-GR" altLang="zh-TW" dirty="0" smtClean="0">
                <a:solidFill>
                  <a:srgbClr val="FFFF00"/>
                </a:solidFill>
              </a:rPr>
              <a:t>Ω</a:t>
            </a:r>
            <a:endParaRPr lang="en-US" altLang="zh-TW" dirty="0" smtClean="0">
              <a:solidFill>
                <a:srgbClr val="FFFF00"/>
              </a:solidFill>
            </a:endParaRPr>
          </a:p>
          <a:p>
            <a:r>
              <a:rPr lang="en-US" altLang="zh-TW" dirty="0">
                <a:solidFill>
                  <a:srgbClr val="FFFF00"/>
                </a:solidFill>
              </a:rPr>
              <a:t> </a:t>
            </a:r>
            <a:r>
              <a:rPr lang="en-US" altLang="zh-TW" dirty="0" smtClean="0">
                <a:solidFill>
                  <a:srgbClr val="FFFF00"/>
                </a:solidFill>
              </a:rPr>
              <a:t>             </a:t>
            </a:r>
            <a:r>
              <a:rPr lang="zh-TW" altLang="en-US" dirty="0" smtClean="0">
                <a:solidFill>
                  <a:srgbClr val="FFFF00"/>
                </a:solidFill>
              </a:rPr>
              <a:t>Ｖ</a:t>
            </a:r>
            <a:r>
              <a:rPr lang="en-US" altLang="zh-TW" baseline="-25000" dirty="0" err="1" smtClean="0">
                <a:solidFill>
                  <a:srgbClr val="FFFF00"/>
                </a:solidFill>
              </a:rPr>
              <a:t>R2</a:t>
            </a:r>
            <a:r>
              <a:rPr lang="zh-TW" altLang="en-US" dirty="0" smtClean="0">
                <a:solidFill>
                  <a:srgbClr val="FFFF00"/>
                </a:solidFill>
              </a:rPr>
              <a:t>： ？</a:t>
            </a:r>
            <a:r>
              <a:rPr lang="zh-TW" altLang="en-US" dirty="0">
                <a:solidFill>
                  <a:srgbClr val="FFFF00"/>
                </a:solidFill>
              </a:rPr>
              <a:t>？</a:t>
            </a:r>
            <a:r>
              <a:rPr lang="en-US" altLang="zh-TW" dirty="0" smtClean="0">
                <a:solidFill>
                  <a:srgbClr val="FFFF00"/>
                </a:solidFill>
              </a:rPr>
              <a:t> </a:t>
            </a:r>
            <a:r>
              <a:rPr lang="zh-TW" altLang="en-US" dirty="0">
                <a:solidFill>
                  <a:srgbClr val="FFFF00"/>
                </a:solidFill>
              </a:rPr>
              <a:t>Ｖ</a:t>
            </a:r>
          </a:p>
        </p:txBody>
      </p:sp>
      <p:sp>
        <p:nvSpPr>
          <p:cNvPr id="16" name="內容版面配置區 3"/>
          <p:cNvSpPr>
            <a:spLocks noGrp="1"/>
          </p:cNvSpPr>
          <p:nvPr>
            <p:ph sz="half" idx="2"/>
          </p:nvPr>
        </p:nvSpPr>
        <p:spPr>
          <a:xfrm>
            <a:off x="7857691" y="2132856"/>
            <a:ext cx="3960440" cy="576064"/>
          </a:xfrm>
        </p:spPr>
        <p:txBody>
          <a:bodyPr/>
          <a:lstStyle/>
          <a:p>
            <a:pPr marL="0" indent="0">
              <a:buNone/>
            </a:pPr>
            <a:r>
              <a:rPr lang="zh-TW" altLang="en-US" sz="2400" dirty="0" smtClean="0"/>
              <a:t>Ｖ</a:t>
            </a:r>
            <a:r>
              <a:rPr lang="en-US" altLang="zh-TW" sz="2400" baseline="-25000" dirty="0" err="1" smtClean="0"/>
              <a:t>R2</a:t>
            </a:r>
            <a:r>
              <a:rPr lang="zh-TW" altLang="en-US" sz="2400" dirty="0" smtClean="0"/>
              <a:t>＝？？</a:t>
            </a:r>
            <a:endParaRPr lang="zh-TW" altLang="en-US" sz="2400" baseline="-25000" dirty="0"/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86495" y="2276872"/>
            <a:ext cx="3439765" cy="3032299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66620" y="2708920"/>
            <a:ext cx="3621209" cy="3333040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 rot="1267676">
            <a:off x="456727" y="4742709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？</a:t>
            </a:r>
            <a:endParaRPr lang="zh-TW" alt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12" name="矩形 11"/>
          <p:cNvSpPr/>
          <p:nvPr/>
        </p:nvSpPr>
        <p:spPr>
          <a:xfrm rot="8653448">
            <a:off x="6783441" y="5352419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？</a:t>
            </a:r>
            <a:endParaRPr lang="zh-TW" altLang="en-US" sz="54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3916710" y="4085847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？</a:t>
            </a:r>
            <a:endParaRPr lang="zh-TW" alt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14" name="矩形 13"/>
          <p:cNvSpPr/>
          <p:nvPr/>
        </p:nvSpPr>
        <p:spPr>
          <a:xfrm rot="1262126">
            <a:off x="4609518" y="5172552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？</a:t>
            </a:r>
            <a:endParaRPr lang="zh-TW" altLang="en-US" sz="54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rgbClr val="FFC00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15" name="矩形 14"/>
          <p:cNvSpPr/>
          <p:nvPr/>
        </p:nvSpPr>
        <p:spPr>
          <a:xfrm rot="16898263">
            <a:off x="4713725" y="2220028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zh-TW" altLang="en-US" sz="5400" b="1" cap="none" spc="0" dirty="0" smtClean="0">
                <a:ln/>
                <a:solidFill>
                  <a:schemeClr val="accent3"/>
                </a:solidFill>
                <a:effectLst/>
              </a:rPr>
              <a:t>？</a:t>
            </a:r>
            <a:endParaRPr lang="zh-TW" altLang="en-US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17" name="矩形 16"/>
          <p:cNvSpPr/>
          <p:nvPr/>
        </p:nvSpPr>
        <p:spPr>
          <a:xfrm rot="20217867">
            <a:off x="9922903" y="1836606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？</a:t>
            </a:r>
            <a:endParaRPr lang="zh-TW" altLang="en-U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18" name="標題 1"/>
          <p:cNvSpPr txBox="1">
            <a:spLocks/>
          </p:cNvSpPr>
          <p:nvPr/>
        </p:nvSpPr>
        <p:spPr>
          <a:xfrm>
            <a:off x="-89625" y="6237312"/>
            <a:ext cx="10360501" cy="654438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>
            <a:lvl1pPr algn="l" defTabSz="121898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ea"/>
                <a:ea typeface="+mj-ea"/>
                <a:cs typeface="+mj-cs"/>
              </a:defRPr>
            </a:lvl1pPr>
          </a:lstStyle>
          <a:p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※</a:t>
            </a: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補充</a:t>
            </a:r>
            <a:endParaRPr lang="zh-TW" altLang="en-US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335482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62503" y="246832"/>
            <a:ext cx="10360501" cy="661888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牛刀小試一下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通電量測（電阻分壓）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62899" y="1002432"/>
            <a:ext cx="5667617" cy="914400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請用三用電錶量測每個電阻器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兩端的電壓看看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~~~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943727" y="5445224"/>
            <a:ext cx="4070565" cy="576064"/>
          </a:xfrm>
        </p:spPr>
        <p:txBody>
          <a:bodyPr/>
          <a:lstStyle/>
          <a:p>
            <a:pPr marL="0" indent="0">
              <a:buNone/>
            </a:pPr>
            <a:r>
              <a:rPr lang="zh-TW" altLang="en-US" sz="2400" dirty="0" smtClean="0"/>
              <a:t>Ｖ</a:t>
            </a:r>
            <a:r>
              <a:rPr lang="en-US" altLang="zh-TW" sz="2400" baseline="-25000" dirty="0" err="1" smtClean="0"/>
              <a:t>R1</a:t>
            </a:r>
            <a:r>
              <a:rPr lang="zh-TW" altLang="en-US" sz="2400" dirty="0" smtClean="0"/>
              <a:t>＝</a:t>
            </a:r>
            <a:r>
              <a:rPr lang="en-US" altLang="zh-TW" sz="2400" dirty="0" smtClean="0"/>
              <a:t>V*</a:t>
            </a:r>
            <a:r>
              <a:rPr lang="zh-TW" altLang="en-US" sz="2400" dirty="0" smtClean="0"/>
              <a:t>Ｒ</a:t>
            </a:r>
            <a:r>
              <a:rPr lang="zh-TW" altLang="en-US" sz="2400" baseline="-25000" dirty="0" smtClean="0"/>
              <a:t>１</a:t>
            </a:r>
            <a:r>
              <a:rPr lang="en-US" altLang="zh-TW" sz="2400" dirty="0" smtClean="0"/>
              <a:t>/</a:t>
            </a:r>
            <a:r>
              <a:rPr lang="zh-TW" altLang="en-US" sz="2400" dirty="0" smtClean="0"/>
              <a:t>（</a:t>
            </a:r>
            <a:r>
              <a:rPr lang="en-US" altLang="zh-TW" sz="2400" dirty="0" err="1" smtClean="0"/>
              <a:t>R</a:t>
            </a:r>
            <a:r>
              <a:rPr lang="en-US" altLang="zh-TW" sz="2400" baseline="-25000" dirty="0" err="1" smtClean="0"/>
              <a:t>1</a:t>
            </a:r>
            <a:r>
              <a:rPr lang="zh-TW" altLang="en-US" sz="2400" dirty="0" smtClean="0"/>
              <a:t>＋Ｒ</a:t>
            </a:r>
            <a:r>
              <a:rPr lang="zh-TW" altLang="en-US" sz="2400" baseline="-25000" dirty="0" smtClean="0"/>
              <a:t>２</a:t>
            </a:r>
            <a:r>
              <a:rPr lang="zh-TW" altLang="en-US" sz="2400" dirty="0" smtClean="0"/>
              <a:t>）</a:t>
            </a:r>
            <a:endParaRPr lang="zh-TW" altLang="en-US" sz="2400" baseline="-25000" dirty="0"/>
          </a:p>
        </p:txBody>
      </p:sp>
      <p:sp>
        <p:nvSpPr>
          <p:cNvPr id="7" name="文字方塊 6"/>
          <p:cNvSpPr txBox="1"/>
          <p:nvPr/>
        </p:nvSpPr>
        <p:spPr>
          <a:xfrm>
            <a:off x="4870276" y="2564904"/>
            <a:ext cx="309634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rgbClr val="FFFF00"/>
                </a:solidFill>
              </a:rPr>
              <a:t>電壓：</a:t>
            </a:r>
            <a:r>
              <a:rPr lang="en-US" altLang="zh-TW" dirty="0" smtClean="0">
                <a:solidFill>
                  <a:srgbClr val="FFFF00"/>
                </a:solidFill>
              </a:rPr>
              <a:t>3.08 V</a:t>
            </a:r>
          </a:p>
          <a:p>
            <a:r>
              <a:rPr lang="zh-TW" altLang="en-US" dirty="0">
                <a:solidFill>
                  <a:srgbClr val="FFFF00"/>
                </a:solidFill>
              </a:rPr>
              <a:t>電阻</a:t>
            </a:r>
            <a:r>
              <a:rPr lang="zh-TW" altLang="en-US" dirty="0" smtClean="0">
                <a:solidFill>
                  <a:srgbClr val="FFFF00"/>
                </a:solidFill>
              </a:rPr>
              <a:t>： Ｒ</a:t>
            </a:r>
            <a:r>
              <a:rPr lang="en-US" altLang="zh-TW" baseline="-25000" dirty="0" smtClean="0">
                <a:solidFill>
                  <a:srgbClr val="FFFF00"/>
                </a:solidFill>
              </a:rPr>
              <a:t>1  </a:t>
            </a:r>
            <a:r>
              <a:rPr lang="zh-TW" altLang="en-US" dirty="0" smtClean="0">
                <a:solidFill>
                  <a:srgbClr val="FFFF00"/>
                </a:solidFill>
              </a:rPr>
              <a:t>： </a:t>
            </a:r>
            <a:r>
              <a:rPr lang="en-US" altLang="zh-TW" dirty="0" smtClean="0">
                <a:solidFill>
                  <a:srgbClr val="FFFF00"/>
                </a:solidFill>
              </a:rPr>
              <a:t>4.7  K</a:t>
            </a:r>
            <a:r>
              <a:rPr lang="el-GR" altLang="zh-TW" dirty="0" smtClean="0">
                <a:solidFill>
                  <a:srgbClr val="FFFF00"/>
                </a:solidFill>
              </a:rPr>
              <a:t>Ω</a:t>
            </a:r>
            <a:endParaRPr lang="en-US" altLang="zh-TW" dirty="0" smtClean="0">
              <a:solidFill>
                <a:srgbClr val="FFFF00"/>
              </a:solidFill>
            </a:endParaRPr>
          </a:p>
          <a:p>
            <a:r>
              <a:rPr lang="en-US" altLang="zh-TW" dirty="0">
                <a:solidFill>
                  <a:srgbClr val="FFFF00"/>
                </a:solidFill>
              </a:rPr>
              <a:t> </a:t>
            </a:r>
            <a:r>
              <a:rPr lang="en-US" altLang="zh-TW" dirty="0" smtClean="0">
                <a:solidFill>
                  <a:srgbClr val="FFFF00"/>
                </a:solidFill>
              </a:rPr>
              <a:t>             </a:t>
            </a:r>
            <a:r>
              <a:rPr lang="zh-TW" altLang="en-US" dirty="0" smtClean="0">
                <a:solidFill>
                  <a:srgbClr val="FFFF00"/>
                </a:solidFill>
              </a:rPr>
              <a:t>Ｖ</a:t>
            </a:r>
            <a:r>
              <a:rPr lang="en-US" altLang="zh-TW" baseline="-25000" dirty="0" err="1" smtClean="0">
                <a:solidFill>
                  <a:srgbClr val="FFFF00"/>
                </a:solidFill>
              </a:rPr>
              <a:t>R1</a:t>
            </a:r>
            <a:r>
              <a:rPr lang="zh-TW" altLang="en-US" dirty="0" smtClean="0">
                <a:solidFill>
                  <a:srgbClr val="FFFF00"/>
                </a:solidFill>
              </a:rPr>
              <a:t>： </a:t>
            </a:r>
            <a:r>
              <a:rPr lang="en-US" altLang="zh-TW" dirty="0" smtClean="0">
                <a:solidFill>
                  <a:srgbClr val="FFFF00"/>
                </a:solidFill>
              </a:rPr>
              <a:t>1.75 </a:t>
            </a:r>
            <a:r>
              <a:rPr lang="zh-TW" altLang="en-US" dirty="0" smtClean="0">
                <a:solidFill>
                  <a:srgbClr val="FFFF00"/>
                </a:solidFill>
              </a:rPr>
              <a:t>Ｖ</a:t>
            </a:r>
            <a:endParaRPr lang="en-US" altLang="zh-TW" dirty="0" smtClean="0">
              <a:solidFill>
                <a:srgbClr val="FFFF00"/>
              </a:solidFill>
            </a:endParaRPr>
          </a:p>
          <a:p>
            <a:endParaRPr lang="en-US" altLang="zh-TW" sz="800" dirty="0" smtClean="0">
              <a:solidFill>
                <a:srgbClr val="FFFF00"/>
              </a:solidFill>
            </a:endParaRPr>
          </a:p>
          <a:p>
            <a:r>
              <a:rPr lang="en-US" altLang="zh-TW" dirty="0">
                <a:solidFill>
                  <a:srgbClr val="FFFF00"/>
                </a:solidFill>
              </a:rPr>
              <a:t> </a:t>
            </a:r>
            <a:r>
              <a:rPr lang="en-US" altLang="zh-TW" dirty="0" smtClean="0">
                <a:solidFill>
                  <a:srgbClr val="FFFF00"/>
                </a:solidFill>
              </a:rPr>
              <a:t>             </a:t>
            </a:r>
            <a:r>
              <a:rPr lang="zh-TW" altLang="en-US" dirty="0" smtClean="0">
                <a:solidFill>
                  <a:srgbClr val="FFFF00"/>
                </a:solidFill>
              </a:rPr>
              <a:t>Ｒ</a:t>
            </a:r>
            <a:r>
              <a:rPr lang="en-US" altLang="zh-TW" baseline="-25000" dirty="0" smtClean="0">
                <a:solidFill>
                  <a:srgbClr val="FFFF00"/>
                </a:solidFill>
              </a:rPr>
              <a:t>2   </a:t>
            </a:r>
            <a:r>
              <a:rPr lang="zh-TW" altLang="en-US" dirty="0" smtClean="0">
                <a:solidFill>
                  <a:srgbClr val="FFFF00"/>
                </a:solidFill>
              </a:rPr>
              <a:t>： </a:t>
            </a:r>
            <a:r>
              <a:rPr lang="en-US" altLang="zh-TW" dirty="0" smtClean="0">
                <a:solidFill>
                  <a:srgbClr val="FFFF00"/>
                </a:solidFill>
              </a:rPr>
              <a:t>3.6 K</a:t>
            </a:r>
            <a:r>
              <a:rPr lang="el-GR" altLang="zh-TW" dirty="0" smtClean="0">
                <a:solidFill>
                  <a:srgbClr val="FFFF00"/>
                </a:solidFill>
              </a:rPr>
              <a:t>Ω</a:t>
            </a:r>
            <a:endParaRPr lang="en-US" altLang="zh-TW" dirty="0" smtClean="0">
              <a:solidFill>
                <a:srgbClr val="FFFF00"/>
              </a:solidFill>
            </a:endParaRPr>
          </a:p>
          <a:p>
            <a:r>
              <a:rPr lang="en-US" altLang="zh-TW" dirty="0">
                <a:solidFill>
                  <a:srgbClr val="FFFF00"/>
                </a:solidFill>
              </a:rPr>
              <a:t> </a:t>
            </a:r>
            <a:r>
              <a:rPr lang="en-US" altLang="zh-TW" dirty="0" smtClean="0">
                <a:solidFill>
                  <a:srgbClr val="FFFF00"/>
                </a:solidFill>
              </a:rPr>
              <a:t>             </a:t>
            </a:r>
            <a:r>
              <a:rPr lang="zh-TW" altLang="en-US" dirty="0" smtClean="0">
                <a:solidFill>
                  <a:srgbClr val="FFFF00"/>
                </a:solidFill>
              </a:rPr>
              <a:t>Ｖ</a:t>
            </a:r>
            <a:r>
              <a:rPr lang="en-US" altLang="zh-TW" baseline="-25000" dirty="0" err="1" smtClean="0">
                <a:solidFill>
                  <a:srgbClr val="FFFF00"/>
                </a:solidFill>
              </a:rPr>
              <a:t>R2</a:t>
            </a:r>
            <a:r>
              <a:rPr lang="zh-TW" altLang="en-US" dirty="0" smtClean="0">
                <a:solidFill>
                  <a:srgbClr val="FFFF00"/>
                </a:solidFill>
              </a:rPr>
              <a:t>： </a:t>
            </a:r>
            <a:r>
              <a:rPr lang="en-US" altLang="zh-TW" dirty="0" smtClean="0">
                <a:solidFill>
                  <a:srgbClr val="FFFF00"/>
                </a:solidFill>
              </a:rPr>
              <a:t>1.33 </a:t>
            </a:r>
            <a:r>
              <a:rPr lang="zh-TW" altLang="en-US" dirty="0">
                <a:solidFill>
                  <a:srgbClr val="FFFF00"/>
                </a:solidFill>
              </a:rPr>
              <a:t>Ｖ</a:t>
            </a:r>
          </a:p>
        </p:txBody>
      </p:sp>
      <p:sp>
        <p:nvSpPr>
          <p:cNvPr id="16" name="內容版面配置區 3"/>
          <p:cNvSpPr>
            <a:spLocks noGrp="1"/>
          </p:cNvSpPr>
          <p:nvPr>
            <p:ph sz="half" idx="2"/>
          </p:nvPr>
        </p:nvSpPr>
        <p:spPr>
          <a:xfrm>
            <a:off x="7857691" y="2348880"/>
            <a:ext cx="3960440" cy="576064"/>
          </a:xfrm>
        </p:spPr>
        <p:txBody>
          <a:bodyPr/>
          <a:lstStyle/>
          <a:p>
            <a:pPr marL="0" indent="0">
              <a:buNone/>
            </a:pPr>
            <a:r>
              <a:rPr lang="zh-TW" altLang="en-US" sz="2400" dirty="0" smtClean="0"/>
              <a:t>Ｖ</a:t>
            </a:r>
            <a:r>
              <a:rPr lang="en-US" altLang="zh-TW" sz="2400" baseline="-25000" dirty="0" err="1" smtClean="0"/>
              <a:t>R2</a:t>
            </a:r>
            <a:r>
              <a:rPr lang="zh-TW" altLang="en-US" sz="2400" dirty="0" smtClean="0"/>
              <a:t>＝</a:t>
            </a:r>
            <a:r>
              <a:rPr lang="en-US" altLang="zh-TW" sz="2400" dirty="0" smtClean="0"/>
              <a:t>V*</a:t>
            </a:r>
            <a:r>
              <a:rPr lang="zh-TW" altLang="en-US" sz="2400" dirty="0" smtClean="0"/>
              <a:t>Ｒ</a:t>
            </a:r>
            <a:r>
              <a:rPr lang="en-US" altLang="zh-TW" sz="2400" baseline="-25000" dirty="0"/>
              <a:t>2</a:t>
            </a:r>
            <a:r>
              <a:rPr lang="en-US" altLang="zh-TW" sz="2400" dirty="0" smtClean="0"/>
              <a:t>/</a:t>
            </a:r>
            <a:r>
              <a:rPr lang="zh-TW" altLang="en-US" sz="2400" dirty="0" smtClean="0"/>
              <a:t>（</a:t>
            </a:r>
            <a:r>
              <a:rPr lang="en-US" altLang="zh-TW" sz="2400" dirty="0" err="1" smtClean="0"/>
              <a:t>R</a:t>
            </a:r>
            <a:r>
              <a:rPr lang="en-US" altLang="zh-TW" sz="2400" baseline="-25000" dirty="0" err="1" smtClean="0"/>
              <a:t>1</a:t>
            </a:r>
            <a:r>
              <a:rPr lang="zh-TW" altLang="en-US" sz="2400" dirty="0" smtClean="0"/>
              <a:t>＋Ｒ</a:t>
            </a:r>
            <a:r>
              <a:rPr lang="zh-TW" altLang="en-US" sz="2400" baseline="-25000" dirty="0" smtClean="0"/>
              <a:t>２</a:t>
            </a:r>
            <a:r>
              <a:rPr lang="zh-TW" altLang="en-US" sz="2400" dirty="0" smtClean="0"/>
              <a:t>）</a:t>
            </a:r>
            <a:endParaRPr lang="zh-TW" altLang="en-US" sz="2400" baseline="-25000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80828" y="2348880"/>
            <a:ext cx="3589448" cy="3032299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22604" y="2924944"/>
            <a:ext cx="3928099" cy="3333040"/>
          </a:xfrm>
          <a:prstGeom prst="rect">
            <a:avLst/>
          </a:prstGeom>
        </p:spPr>
      </p:pic>
      <p:sp>
        <p:nvSpPr>
          <p:cNvPr id="9" name="標題 1"/>
          <p:cNvSpPr txBox="1">
            <a:spLocks/>
          </p:cNvSpPr>
          <p:nvPr/>
        </p:nvSpPr>
        <p:spPr>
          <a:xfrm>
            <a:off x="-89625" y="6237312"/>
            <a:ext cx="10360501" cy="654438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>
            <a:lvl1pPr algn="l" defTabSz="121898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ea"/>
                <a:ea typeface="+mj-ea"/>
                <a:cs typeface="+mj-cs"/>
              </a:defRPr>
            </a:lvl1pPr>
          </a:lstStyle>
          <a:p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※</a:t>
            </a: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補充</a:t>
            </a:r>
            <a:endParaRPr lang="zh-TW" altLang="en-US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927768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62503" y="174824"/>
            <a:ext cx="10360501" cy="733896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牛刀小試一下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通電量測（電流量測）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62899" y="642392"/>
            <a:ext cx="5667617" cy="914400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請串接兩個或多個電阻器試試看</a:t>
            </a:r>
            <a:endParaRPr lang="zh-TW" altLang="en-US" dirty="0">
              <a:solidFill>
                <a:schemeClr val="accent1">
                  <a:lumMod val="60000"/>
                  <a:lumOff val="4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73932" y="2060848"/>
            <a:ext cx="3384376" cy="3747987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30515" y="1412776"/>
            <a:ext cx="3672409" cy="4523983"/>
          </a:xfrm>
          <a:prstGeom prst="rect">
            <a:avLst/>
          </a:prstGeom>
        </p:spPr>
      </p:pic>
      <p:sp>
        <p:nvSpPr>
          <p:cNvPr id="6" name="標題 1"/>
          <p:cNvSpPr txBox="1">
            <a:spLocks/>
          </p:cNvSpPr>
          <p:nvPr/>
        </p:nvSpPr>
        <p:spPr>
          <a:xfrm>
            <a:off x="-89625" y="6237312"/>
            <a:ext cx="10360501" cy="654438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>
            <a:lvl1pPr algn="l" defTabSz="121898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ea"/>
                <a:ea typeface="+mj-ea"/>
                <a:cs typeface="+mj-cs"/>
              </a:defRPr>
            </a:lvl1pPr>
          </a:lstStyle>
          <a:p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※</a:t>
            </a: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補充</a:t>
            </a:r>
            <a:endParaRPr lang="zh-TW" altLang="en-US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443151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62503" y="241953"/>
            <a:ext cx="10360501" cy="666767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牛刀小試一下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通電量測（電流量測）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62899" y="642392"/>
            <a:ext cx="5667617" cy="914400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請用三用電錶量測電流值</a:t>
            </a:r>
            <a:endParaRPr lang="zh-TW" altLang="en-US" dirty="0">
              <a:solidFill>
                <a:schemeClr val="accent1">
                  <a:lumMod val="60000"/>
                  <a:lumOff val="4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50395" y="1484784"/>
            <a:ext cx="5325665" cy="4536504"/>
          </a:xfrm>
          <a:prstGeom prst="rect">
            <a:avLst/>
          </a:prstGeom>
        </p:spPr>
      </p:pic>
      <p:sp>
        <p:nvSpPr>
          <p:cNvPr id="8" name="文字方塊 7"/>
          <p:cNvSpPr txBox="1"/>
          <p:nvPr/>
        </p:nvSpPr>
        <p:spPr>
          <a:xfrm>
            <a:off x="1661458" y="3443541"/>
            <a:ext cx="37848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rgbClr val="FFFF00"/>
                </a:solidFill>
              </a:rPr>
              <a:t>電壓：</a:t>
            </a:r>
            <a:r>
              <a:rPr lang="en-US" altLang="zh-TW" dirty="0" smtClean="0">
                <a:solidFill>
                  <a:srgbClr val="FFFF00"/>
                </a:solidFill>
              </a:rPr>
              <a:t>3.08 </a:t>
            </a:r>
            <a:r>
              <a:rPr lang="zh-TW" altLang="en-US" dirty="0" smtClean="0">
                <a:solidFill>
                  <a:srgbClr val="FFFF00"/>
                </a:solidFill>
              </a:rPr>
              <a:t>Ｖ</a:t>
            </a:r>
            <a:endParaRPr lang="en-US" altLang="zh-TW" dirty="0" smtClean="0">
              <a:solidFill>
                <a:srgbClr val="FFFF00"/>
              </a:solidFill>
            </a:endParaRPr>
          </a:p>
          <a:p>
            <a:r>
              <a:rPr lang="zh-TW" altLang="en-US" dirty="0" smtClean="0">
                <a:solidFill>
                  <a:srgbClr val="FFFF00"/>
                </a:solidFill>
              </a:rPr>
              <a:t>電阻：</a:t>
            </a:r>
            <a:r>
              <a:rPr lang="en-US" altLang="zh-TW" dirty="0" smtClean="0">
                <a:solidFill>
                  <a:srgbClr val="FFFF00"/>
                </a:solidFill>
              </a:rPr>
              <a:t>4.7  k</a:t>
            </a:r>
            <a:r>
              <a:rPr lang="el-GR" altLang="zh-TW" dirty="0" smtClean="0">
                <a:solidFill>
                  <a:srgbClr val="FFFF00"/>
                </a:solidFill>
              </a:rPr>
              <a:t>Ω</a:t>
            </a:r>
            <a:r>
              <a:rPr lang="en-US" altLang="zh-TW" dirty="0" smtClean="0">
                <a:solidFill>
                  <a:srgbClr val="FFFF00"/>
                </a:solidFill>
              </a:rPr>
              <a:t>  </a:t>
            </a:r>
            <a:r>
              <a:rPr lang="zh-TW" altLang="en-US" dirty="0" smtClean="0">
                <a:solidFill>
                  <a:srgbClr val="FFFF00"/>
                </a:solidFill>
              </a:rPr>
              <a:t>＋</a:t>
            </a:r>
            <a:r>
              <a:rPr lang="en-US" altLang="zh-TW" dirty="0" smtClean="0">
                <a:solidFill>
                  <a:srgbClr val="FFFF00"/>
                </a:solidFill>
              </a:rPr>
              <a:t> 3.6 K</a:t>
            </a:r>
            <a:r>
              <a:rPr lang="el-GR" altLang="zh-TW" dirty="0" smtClean="0">
                <a:solidFill>
                  <a:srgbClr val="FFFF00"/>
                </a:solidFill>
              </a:rPr>
              <a:t>Ω</a:t>
            </a:r>
            <a:endParaRPr lang="en-US" altLang="zh-TW" dirty="0" smtClean="0">
              <a:solidFill>
                <a:srgbClr val="FFFF00"/>
              </a:solidFill>
            </a:endParaRPr>
          </a:p>
          <a:p>
            <a:r>
              <a:rPr lang="zh-TW" altLang="en-US" dirty="0" smtClean="0">
                <a:solidFill>
                  <a:srgbClr val="FFFF00"/>
                </a:solidFill>
              </a:rPr>
              <a:t>電流：？？ </a:t>
            </a:r>
            <a:r>
              <a:rPr lang="en-US" altLang="zh-TW" dirty="0" smtClean="0">
                <a:solidFill>
                  <a:srgbClr val="FFFF00"/>
                </a:solidFill>
              </a:rPr>
              <a:t>m</a:t>
            </a:r>
            <a:r>
              <a:rPr lang="zh-TW" altLang="en-US" dirty="0" smtClean="0">
                <a:solidFill>
                  <a:srgbClr val="FFFF00"/>
                </a:solidFill>
              </a:rPr>
              <a:t>Ａ</a:t>
            </a:r>
            <a:endParaRPr lang="zh-TW" altLang="en-US" dirty="0">
              <a:solidFill>
                <a:srgbClr val="FFFF00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 rot="1267676">
            <a:off x="3742408" y="4442509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？</a:t>
            </a:r>
            <a:endParaRPr lang="zh-TW" alt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10" name="矩形 9"/>
          <p:cNvSpPr/>
          <p:nvPr/>
        </p:nvSpPr>
        <p:spPr>
          <a:xfrm rot="8653448">
            <a:off x="9017857" y="5352123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？</a:t>
            </a:r>
            <a:endParaRPr lang="zh-TW" altLang="en-US" sz="54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2982220" y="2522158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？</a:t>
            </a:r>
            <a:endParaRPr lang="zh-TW" alt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12" name="矩形 11"/>
          <p:cNvSpPr/>
          <p:nvPr/>
        </p:nvSpPr>
        <p:spPr>
          <a:xfrm rot="1262126">
            <a:off x="2477057" y="5263502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？</a:t>
            </a:r>
            <a:endParaRPr lang="zh-TW" altLang="en-US" sz="54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rgbClr val="FFC00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13" name="矩形 12"/>
          <p:cNvSpPr/>
          <p:nvPr/>
        </p:nvSpPr>
        <p:spPr>
          <a:xfrm rot="16898263">
            <a:off x="6842773" y="2203174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zh-TW" altLang="en-US" sz="5400" b="1" cap="none" spc="0" dirty="0" smtClean="0">
                <a:ln/>
                <a:solidFill>
                  <a:schemeClr val="accent3"/>
                </a:solidFill>
                <a:effectLst/>
              </a:rPr>
              <a:t>？</a:t>
            </a:r>
            <a:endParaRPr lang="zh-TW" altLang="en-US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15" name="矩形 14"/>
          <p:cNvSpPr/>
          <p:nvPr/>
        </p:nvSpPr>
        <p:spPr>
          <a:xfrm rot="20217867">
            <a:off x="10488563" y="1655345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？</a:t>
            </a:r>
            <a:endParaRPr lang="zh-TW" altLang="en-U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14" name="標題 1"/>
          <p:cNvSpPr txBox="1">
            <a:spLocks/>
          </p:cNvSpPr>
          <p:nvPr/>
        </p:nvSpPr>
        <p:spPr>
          <a:xfrm>
            <a:off x="-89625" y="6237312"/>
            <a:ext cx="10360501" cy="654438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>
            <a:lvl1pPr algn="l" defTabSz="121898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ea"/>
                <a:ea typeface="+mj-ea"/>
                <a:cs typeface="+mj-cs"/>
              </a:defRPr>
            </a:lvl1pPr>
          </a:lstStyle>
          <a:p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※</a:t>
            </a: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補充</a:t>
            </a:r>
            <a:endParaRPr lang="zh-TW" altLang="en-US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589520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062503" y="174824"/>
            <a:ext cx="10360501" cy="733896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電子電路幫手簡介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418256" y="836712"/>
            <a:ext cx="5972300" cy="648072"/>
          </a:xfrm>
        </p:spPr>
        <p:txBody>
          <a:bodyPr rtlCol="0">
            <a:normAutofit/>
          </a:bodyPr>
          <a:lstStyle/>
          <a:p>
            <a:pPr rtl="0"/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三用電表（以</a:t>
            </a:r>
            <a:r>
              <a:rPr lang="en-US" altLang="zh-TW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dm</a:t>
            </a:r>
            <a:r>
              <a:rPr lang="en-US" altLang="zh-TW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-3000</a:t>
            </a:r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為例）</a:t>
            </a:r>
            <a:endParaRPr lang="zh-TW" altLang="en-US" dirty="0">
              <a:solidFill>
                <a:schemeClr val="accent1">
                  <a:lumMod val="60000"/>
                  <a:lumOff val="4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0936" y="1698767"/>
            <a:ext cx="3011818" cy="1198275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07602" y="1698766"/>
            <a:ext cx="2134482" cy="3843745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24032" y="3015409"/>
            <a:ext cx="1917107" cy="3437927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86500" y="423121"/>
            <a:ext cx="2123535" cy="3797967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9783631" y="278241"/>
            <a:ext cx="1424447" cy="2574379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468587" y="2420888"/>
            <a:ext cx="2098433" cy="3797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487526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62503" y="246832"/>
            <a:ext cx="10360501" cy="661888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牛刀小試一下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通電量測（電流量測）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62899" y="642392"/>
            <a:ext cx="5667617" cy="914400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請用三用電錶量測電流值</a:t>
            </a:r>
            <a:endParaRPr lang="zh-TW" altLang="en-US" dirty="0">
              <a:solidFill>
                <a:schemeClr val="accent1">
                  <a:lumMod val="60000"/>
                  <a:lumOff val="4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1053852" y="5373216"/>
            <a:ext cx="55446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rgbClr val="FFFF00"/>
                </a:solidFill>
              </a:rPr>
              <a:t>電壓：</a:t>
            </a:r>
            <a:r>
              <a:rPr lang="en-US" altLang="zh-TW" dirty="0" smtClean="0">
                <a:solidFill>
                  <a:srgbClr val="FFFF00"/>
                </a:solidFill>
              </a:rPr>
              <a:t>3.08 </a:t>
            </a:r>
            <a:r>
              <a:rPr lang="zh-TW" altLang="en-US" dirty="0" smtClean="0">
                <a:solidFill>
                  <a:srgbClr val="FFFF00"/>
                </a:solidFill>
              </a:rPr>
              <a:t>Ｖ  電阻：</a:t>
            </a:r>
            <a:r>
              <a:rPr lang="en-US" altLang="zh-TW" dirty="0" smtClean="0">
                <a:solidFill>
                  <a:srgbClr val="FFFF00"/>
                </a:solidFill>
              </a:rPr>
              <a:t>4.7 k</a:t>
            </a:r>
            <a:r>
              <a:rPr lang="el-GR" altLang="zh-TW" dirty="0" smtClean="0">
                <a:solidFill>
                  <a:srgbClr val="FFFF00"/>
                </a:solidFill>
              </a:rPr>
              <a:t>Ω</a:t>
            </a:r>
            <a:r>
              <a:rPr lang="en-US" altLang="zh-TW" dirty="0" smtClean="0">
                <a:solidFill>
                  <a:srgbClr val="FFFF00"/>
                </a:solidFill>
              </a:rPr>
              <a:t> &amp; 3.6 K</a:t>
            </a:r>
            <a:r>
              <a:rPr lang="el-GR" altLang="zh-TW" dirty="0" smtClean="0">
                <a:solidFill>
                  <a:srgbClr val="FFFF00"/>
                </a:solidFill>
              </a:rPr>
              <a:t>Ω</a:t>
            </a:r>
            <a:endParaRPr lang="zh-TW" altLang="en-US" dirty="0">
              <a:solidFill>
                <a:srgbClr val="FFFF00"/>
              </a:solidFill>
            </a:endParaRPr>
          </a:p>
        </p:txBody>
      </p:sp>
      <p:sp>
        <p:nvSpPr>
          <p:cNvPr id="14" name="內容版面配置區 3"/>
          <p:cNvSpPr>
            <a:spLocks noGrp="1"/>
          </p:cNvSpPr>
          <p:nvPr>
            <p:ph sz="half" idx="2"/>
          </p:nvPr>
        </p:nvSpPr>
        <p:spPr>
          <a:xfrm>
            <a:off x="7678588" y="5373216"/>
            <a:ext cx="3350485" cy="576064"/>
          </a:xfrm>
        </p:spPr>
        <p:txBody>
          <a:bodyPr/>
          <a:lstStyle/>
          <a:p>
            <a:pPr marL="0" indent="0">
              <a:buNone/>
            </a:pPr>
            <a:r>
              <a:rPr lang="zh-TW" altLang="en-US" sz="2400" dirty="0" smtClean="0"/>
              <a:t>Ｉ＝</a:t>
            </a:r>
            <a:r>
              <a:rPr lang="en-US" altLang="zh-TW" sz="2400" dirty="0" smtClean="0"/>
              <a:t>V /</a:t>
            </a:r>
            <a:r>
              <a:rPr lang="zh-TW" altLang="en-US" sz="2400" dirty="0" smtClean="0"/>
              <a:t>（</a:t>
            </a:r>
            <a:r>
              <a:rPr lang="en-US" altLang="zh-TW" sz="2400" dirty="0" err="1" smtClean="0"/>
              <a:t>R</a:t>
            </a:r>
            <a:r>
              <a:rPr lang="en-US" altLang="zh-TW" sz="2400" baseline="-25000" dirty="0" err="1" smtClean="0"/>
              <a:t>1</a:t>
            </a:r>
            <a:r>
              <a:rPr lang="zh-TW" altLang="en-US" sz="2400" dirty="0" smtClean="0"/>
              <a:t>＋Ｒ</a:t>
            </a:r>
            <a:r>
              <a:rPr lang="zh-TW" altLang="en-US" sz="2400" baseline="-25000" dirty="0" smtClean="0"/>
              <a:t>２</a:t>
            </a:r>
            <a:r>
              <a:rPr lang="zh-TW" altLang="en-US" sz="2400" dirty="0" smtClean="0"/>
              <a:t>）</a:t>
            </a:r>
            <a:endParaRPr lang="zh-TW" altLang="en-US" sz="2400" baseline="-25000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9836" y="2224043"/>
            <a:ext cx="3528392" cy="3005551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26260" y="2224043"/>
            <a:ext cx="3345445" cy="3005551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98668" y="2204864"/>
            <a:ext cx="3411766" cy="3024730"/>
          </a:xfrm>
          <a:prstGeom prst="rect">
            <a:avLst/>
          </a:prstGeom>
        </p:spPr>
      </p:pic>
      <p:sp>
        <p:nvSpPr>
          <p:cNvPr id="9" name="標題 1"/>
          <p:cNvSpPr txBox="1">
            <a:spLocks/>
          </p:cNvSpPr>
          <p:nvPr/>
        </p:nvSpPr>
        <p:spPr>
          <a:xfrm>
            <a:off x="-89625" y="6237312"/>
            <a:ext cx="10360501" cy="654438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>
            <a:lvl1pPr algn="l" defTabSz="121898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ea"/>
                <a:ea typeface="+mj-ea"/>
                <a:cs typeface="+mj-cs"/>
              </a:defRPr>
            </a:lvl1pPr>
          </a:lstStyle>
          <a:p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※</a:t>
            </a: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補充</a:t>
            </a:r>
            <a:endParaRPr lang="zh-TW" altLang="en-US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297443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64936" y="4468172"/>
            <a:ext cx="3369135" cy="2127439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29916" y="2420888"/>
            <a:ext cx="3761712" cy="2211887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62503" y="246832"/>
            <a:ext cx="10360501" cy="661888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牛刀小試一下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62899" y="642392"/>
            <a:ext cx="5379585" cy="914400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請並接兩或多個電阻器試試看</a:t>
            </a:r>
            <a:endParaRPr lang="zh-TW" altLang="en-US" dirty="0">
              <a:solidFill>
                <a:schemeClr val="accent1">
                  <a:lumMod val="60000"/>
                  <a:lumOff val="4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2982220" y="2793702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？</a:t>
            </a:r>
            <a:endParaRPr lang="zh-TW" alt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17" name="矩形 16"/>
          <p:cNvSpPr/>
          <p:nvPr/>
        </p:nvSpPr>
        <p:spPr>
          <a:xfrm rot="1262126">
            <a:off x="2075713" y="4899289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？</a:t>
            </a:r>
            <a:endParaRPr lang="zh-TW" altLang="en-US" sz="54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rgbClr val="FFC00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18" name="矩形 17"/>
          <p:cNvSpPr/>
          <p:nvPr/>
        </p:nvSpPr>
        <p:spPr>
          <a:xfrm rot="16898263">
            <a:off x="7645095" y="5421981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zh-TW" altLang="en-US" sz="5400" b="1" cap="none" spc="0" dirty="0" smtClean="0">
                <a:ln/>
                <a:solidFill>
                  <a:schemeClr val="accent3"/>
                </a:solidFill>
                <a:effectLst/>
              </a:rPr>
              <a:t>？</a:t>
            </a:r>
            <a:endParaRPr lang="zh-TW" altLang="en-US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20" name="矩形 19"/>
          <p:cNvSpPr/>
          <p:nvPr/>
        </p:nvSpPr>
        <p:spPr>
          <a:xfrm rot="20217867">
            <a:off x="9779749" y="4899288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？</a:t>
            </a:r>
            <a:endParaRPr lang="zh-TW" altLang="en-U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2779717" y="5157192"/>
            <a:ext cx="29546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600" dirty="0" smtClean="0"/>
              <a:t>Ｒ＝～～？？</a:t>
            </a:r>
            <a:endParaRPr lang="zh-TW" altLang="en-US" sz="3600" dirty="0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22726" y="478414"/>
            <a:ext cx="4542313" cy="3680097"/>
          </a:xfrm>
          <a:prstGeom prst="rect">
            <a:avLst/>
          </a:prstGeom>
        </p:spPr>
      </p:pic>
      <p:sp>
        <p:nvSpPr>
          <p:cNvPr id="19" name="矩形 18"/>
          <p:cNvSpPr/>
          <p:nvPr/>
        </p:nvSpPr>
        <p:spPr>
          <a:xfrm rot="1267676">
            <a:off x="1356100" y="2655294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？</a:t>
            </a:r>
            <a:endParaRPr lang="zh-TW" alt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21" name="矩形 20"/>
          <p:cNvSpPr/>
          <p:nvPr/>
        </p:nvSpPr>
        <p:spPr>
          <a:xfrm rot="8653448">
            <a:off x="4616211" y="2640685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？</a:t>
            </a:r>
            <a:endParaRPr lang="zh-TW" altLang="en-US" sz="54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9396394" y="3076502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？</a:t>
            </a:r>
            <a:endParaRPr lang="zh-TW" alt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24" name="矩形 23"/>
          <p:cNvSpPr/>
          <p:nvPr/>
        </p:nvSpPr>
        <p:spPr>
          <a:xfrm rot="16898263">
            <a:off x="3961448" y="4412401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zh-TW" altLang="en-US" sz="5400" b="1" cap="none" spc="0" dirty="0" smtClean="0">
                <a:ln/>
                <a:solidFill>
                  <a:schemeClr val="accent3"/>
                </a:solidFill>
                <a:effectLst/>
              </a:rPr>
              <a:t>？</a:t>
            </a:r>
            <a:endParaRPr lang="zh-TW" altLang="en-US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25" name="矩形 24"/>
          <p:cNvSpPr/>
          <p:nvPr/>
        </p:nvSpPr>
        <p:spPr>
          <a:xfrm rot="20217867">
            <a:off x="9195489" y="413693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？</a:t>
            </a:r>
            <a:endParaRPr lang="zh-TW" altLang="en-U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23" name="標題 1"/>
          <p:cNvSpPr txBox="1">
            <a:spLocks/>
          </p:cNvSpPr>
          <p:nvPr/>
        </p:nvSpPr>
        <p:spPr>
          <a:xfrm>
            <a:off x="-89625" y="6237312"/>
            <a:ext cx="10360501" cy="654438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>
            <a:lvl1pPr algn="l" defTabSz="121898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ea"/>
                <a:ea typeface="+mj-ea"/>
                <a:cs typeface="+mj-cs"/>
              </a:defRPr>
            </a:lvl1pPr>
          </a:lstStyle>
          <a:p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※</a:t>
            </a: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補充</a:t>
            </a:r>
            <a:endParaRPr lang="zh-TW" altLang="en-US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763261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25527" y="1916832"/>
            <a:ext cx="4392488" cy="3558712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62503" y="30808"/>
            <a:ext cx="10360501" cy="877912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牛刀小試一下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1371712" y="642392"/>
            <a:ext cx="5082740" cy="914400"/>
          </a:xfrm>
        </p:spPr>
        <p:txBody>
          <a:bodyPr/>
          <a:lstStyle/>
          <a:p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請用三用電錶量測電阻值</a:t>
            </a:r>
            <a:endParaRPr lang="zh-TW" altLang="en-US" dirty="0">
              <a:solidFill>
                <a:schemeClr val="accent1">
                  <a:lumMod val="60000"/>
                  <a:lumOff val="4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6094412" y="2694900"/>
            <a:ext cx="47436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200" dirty="0" smtClean="0">
                <a:solidFill>
                  <a:srgbClr val="FFFF00"/>
                </a:solidFill>
              </a:rPr>
              <a:t>4.7 k</a:t>
            </a:r>
            <a:r>
              <a:rPr lang="el-GR" altLang="zh-TW" sz="3200" dirty="0" smtClean="0">
                <a:solidFill>
                  <a:srgbClr val="FFFF00"/>
                </a:solidFill>
              </a:rPr>
              <a:t>Ω</a:t>
            </a:r>
            <a:r>
              <a:rPr lang="en-US" altLang="zh-TW" sz="3200" dirty="0" smtClean="0">
                <a:solidFill>
                  <a:srgbClr val="FFFF00"/>
                </a:solidFill>
              </a:rPr>
              <a:t>  &amp;  3.6 K</a:t>
            </a:r>
            <a:r>
              <a:rPr lang="el-GR" altLang="zh-TW" sz="3200" dirty="0" smtClean="0">
                <a:solidFill>
                  <a:srgbClr val="FFFF00"/>
                </a:solidFill>
              </a:rPr>
              <a:t>Ω</a:t>
            </a:r>
            <a:r>
              <a:rPr lang="en-US" altLang="zh-TW" sz="3200" dirty="0" smtClean="0">
                <a:solidFill>
                  <a:srgbClr val="FFFF00"/>
                </a:solidFill>
              </a:rPr>
              <a:t> </a:t>
            </a:r>
            <a:r>
              <a:rPr lang="zh-TW" altLang="en-US" sz="3200" dirty="0" smtClean="0">
                <a:solidFill>
                  <a:srgbClr val="FFFF00"/>
                </a:solidFill>
              </a:rPr>
              <a:t>＝？？？</a:t>
            </a:r>
            <a:endParaRPr lang="zh-TW" altLang="en-US" sz="3200" dirty="0">
              <a:solidFill>
                <a:srgbClr val="FFFF00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 rot="1267676">
            <a:off x="3241513" y="2874236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？</a:t>
            </a:r>
            <a:endParaRPr lang="zh-TW" alt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11" name="矩形 10"/>
          <p:cNvSpPr/>
          <p:nvPr/>
        </p:nvSpPr>
        <p:spPr>
          <a:xfrm rot="8653448">
            <a:off x="8729825" y="4862554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？</a:t>
            </a:r>
            <a:endParaRPr lang="zh-TW" altLang="en-US" sz="54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6930706" y="3418085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？</a:t>
            </a:r>
            <a:endParaRPr lang="zh-TW" alt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14" name="矩形 13"/>
          <p:cNvSpPr/>
          <p:nvPr/>
        </p:nvSpPr>
        <p:spPr>
          <a:xfrm rot="1262126">
            <a:off x="3947731" y="5279244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？</a:t>
            </a:r>
            <a:endParaRPr lang="zh-TW" altLang="en-US" sz="54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rgbClr val="FFC00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15" name="矩形 14"/>
          <p:cNvSpPr/>
          <p:nvPr/>
        </p:nvSpPr>
        <p:spPr>
          <a:xfrm rot="16898263">
            <a:off x="7563457" y="1257781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zh-TW" altLang="en-US" sz="5400" b="1" cap="none" spc="0" dirty="0" smtClean="0">
                <a:ln/>
                <a:solidFill>
                  <a:schemeClr val="accent3"/>
                </a:solidFill>
                <a:effectLst/>
              </a:rPr>
              <a:t>？</a:t>
            </a:r>
            <a:endParaRPr lang="zh-TW" altLang="en-US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16" name="矩形 15"/>
          <p:cNvSpPr/>
          <p:nvPr/>
        </p:nvSpPr>
        <p:spPr>
          <a:xfrm rot="20217867">
            <a:off x="5655830" y="4201821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？</a:t>
            </a:r>
            <a:endParaRPr lang="zh-TW" altLang="en-U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17" name="標題 1"/>
          <p:cNvSpPr txBox="1">
            <a:spLocks/>
          </p:cNvSpPr>
          <p:nvPr/>
        </p:nvSpPr>
        <p:spPr>
          <a:xfrm>
            <a:off x="-89625" y="6237312"/>
            <a:ext cx="10360501" cy="654438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>
            <a:lvl1pPr algn="l" defTabSz="121898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ea"/>
                <a:ea typeface="+mj-ea"/>
                <a:cs typeface="+mj-cs"/>
              </a:defRPr>
            </a:lvl1pPr>
          </a:lstStyle>
          <a:p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※</a:t>
            </a: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補充</a:t>
            </a:r>
            <a:endParaRPr lang="zh-TW" altLang="en-US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511281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62503" y="246832"/>
            <a:ext cx="10360501" cy="661888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牛刀小試一下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1443720" y="642392"/>
            <a:ext cx="5082740" cy="914400"/>
          </a:xfrm>
        </p:spPr>
        <p:txBody>
          <a:bodyPr/>
          <a:lstStyle/>
          <a:p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請用三用電錶量測電阻值</a:t>
            </a:r>
            <a:endParaRPr lang="zh-TW" altLang="en-US" dirty="0">
              <a:solidFill>
                <a:schemeClr val="accent1">
                  <a:lumMod val="60000"/>
                  <a:lumOff val="4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5878388" y="4376521"/>
            <a:ext cx="5976664" cy="495176"/>
          </a:xfrm>
        </p:spPr>
        <p:txBody>
          <a:bodyPr/>
          <a:lstStyle/>
          <a:p>
            <a:r>
              <a:rPr lang="en-US" altLang="zh-TW" dirty="0" smtClean="0"/>
              <a:t>1/</a:t>
            </a:r>
            <a:r>
              <a:rPr lang="zh-TW" altLang="en-US" dirty="0" smtClean="0"/>
              <a:t>Ｒ＝</a:t>
            </a:r>
            <a:r>
              <a:rPr lang="en-US" altLang="zh-TW" dirty="0" smtClean="0"/>
              <a:t>1/</a:t>
            </a:r>
            <a:r>
              <a:rPr lang="zh-TW" altLang="en-US" dirty="0" smtClean="0"/>
              <a:t>Ｒ</a:t>
            </a:r>
            <a:r>
              <a:rPr lang="zh-TW" altLang="en-US" baseline="-25000" dirty="0" smtClean="0"/>
              <a:t>１</a:t>
            </a:r>
            <a:r>
              <a:rPr lang="zh-TW" altLang="en-US" dirty="0" smtClean="0"/>
              <a:t>＋</a:t>
            </a:r>
            <a:r>
              <a:rPr lang="en-US" altLang="zh-TW" dirty="0" smtClean="0"/>
              <a:t>1/</a:t>
            </a:r>
            <a:r>
              <a:rPr lang="zh-TW" altLang="en-US" dirty="0" smtClean="0"/>
              <a:t>Ｒ</a:t>
            </a:r>
            <a:r>
              <a:rPr lang="zh-TW" altLang="en-US" baseline="-25000" dirty="0" smtClean="0"/>
              <a:t>２</a:t>
            </a:r>
            <a:r>
              <a:rPr lang="zh-TW" altLang="en-US" dirty="0" smtClean="0"/>
              <a:t>＋</a:t>
            </a:r>
            <a:r>
              <a:rPr lang="en-US" altLang="zh-TW" dirty="0" smtClean="0"/>
              <a:t>····+1</a:t>
            </a:r>
            <a:r>
              <a:rPr lang="zh-TW" altLang="en-US" dirty="0" smtClean="0"/>
              <a:t>／Ｒ</a:t>
            </a:r>
            <a:r>
              <a:rPr lang="en-US" altLang="zh-TW" baseline="-25000" dirty="0" smtClean="0"/>
              <a:t>n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12" name="文字方塊 11"/>
          <p:cNvSpPr txBox="1"/>
          <p:nvPr/>
        </p:nvSpPr>
        <p:spPr>
          <a:xfrm>
            <a:off x="6094412" y="3068960"/>
            <a:ext cx="49183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200" dirty="0" smtClean="0">
                <a:solidFill>
                  <a:srgbClr val="FFFF00"/>
                </a:solidFill>
              </a:rPr>
              <a:t>4.7 k</a:t>
            </a:r>
            <a:r>
              <a:rPr lang="el-GR" altLang="zh-TW" sz="3200" dirty="0" smtClean="0">
                <a:solidFill>
                  <a:srgbClr val="FFFF00"/>
                </a:solidFill>
              </a:rPr>
              <a:t>Ω</a:t>
            </a:r>
            <a:r>
              <a:rPr lang="en-US" altLang="zh-TW" sz="3200" dirty="0" smtClean="0">
                <a:solidFill>
                  <a:srgbClr val="FFFF00"/>
                </a:solidFill>
              </a:rPr>
              <a:t>  &amp;  3.6 K</a:t>
            </a:r>
            <a:r>
              <a:rPr lang="el-GR" altLang="zh-TW" sz="3200" dirty="0" smtClean="0">
                <a:solidFill>
                  <a:srgbClr val="FFFF00"/>
                </a:solidFill>
              </a:rPr>
              <a:t>Ω</a:t>
            </a:r>
            <a:r>
              <a:rPr lang="en-US" altLang="zh-TW" sz="3200" dirty="0" smtClean="0">
                <a:solidFill>
                  <a:srgbClr val="FFFF00"/>
                </a:solidFill>
              </a:rPr>
              <a:t> </a:t>
            </a:r>
            <a:r>
              <a:rPr lang="en-US" altLang="zh-TW" sz="3200" dirty="0" smtClean="0">
                <a:solidFill>
                  <a:srgbClr val="FFFF00"/>
                </a:solidFill>
                <a:sym typeface="Wingdings" panose="05000000000000000000" pitchFamily="2" charset="2"/>
              </a:rPr>
              <a:t>  2.0 </a:t>
            </a:r>
            <a:r>
              <a:rPr lang="en-US" altLang="zh-TW" sz="3200" dirty="0">
                <a:solidFill>
                  <a:srgbClr val="FFFF00"/>
                </a:solidFill>
              </a:rPr>
              <a:t>K</a:t>
            </a:r>
            <a:r>
              <a:rPr lang="el-GR" altLang="zh-TW" sz="3200" dirty="0">
                <a:solidFill>
                  <a:srgbClr val="FFFF00"/>
                </a:solidFill>
              </a:rPr>
              <a:t>Ω</a:t>
            </a:r>
            <a:r>
              <a:rPr lang="en-US" altLang="zh-TW" sz="3200" dirty="0">
                <a:solidFill>
                  <a:srgbClr val="FFFF00"/>
                </a:solidFill>
              </a:rPr>
              <a:t> </a:t>
            </a:r>
            <a:endParaRPr lang="zh-TW" altLang="en-US" sz="3200" dirty="0">
              <a:solidFill>
                <a:srgbClr val="FFFF00"/>
              </a:solidFill>
            </a:endParaRPr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13892" y="2204864"/>
            <a:ext cx="4176464" cy="3383692"/>
          </a:xfrm>
          <a:prstGeom prst="rect">
            <a:avLst/>
          </a:prstGeom>
        </p:spPr>
      </p:pic>
      <p:sp>
        <p:nvSpPr>
          <p:cNvPr id="7" name="標題 1"/>
          <p:cNvSpPr txBox="1">
            <a:spLocks/>
          </p:cNvSpPr>
          <p:nvPr/>
        </p:nvSpPr>
        <p:spPr>
          <a:xfrm>
            <a:off x="-89625" y="6237312"/>
            <a:ext cx="10360501" cy="654438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>
            <a:lvl1pPr algn="l" defTabSz="121898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ea"/>
                <a:ea typeface="+mj-ea"/>
                <a:cs typeface="+mj-cs"/>
              </a:defRPr>
            </a:lvl1pPr>
          </a:lstStyle>
          <a:p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※</a:t>
            </a: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補充</a:t>
            </a:r>
            <a:endParaRPr lang="zh-TW" altLang="en-US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814248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62503" y="174824"/>
            <a:ext cx="10360501" cy="733896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牛刀小試一下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通電量測（並聯電阻電壓）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62898" y="642392"/>
            <a:ext cx="6531714" cy="914400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請並接兩或多個電阻器試試看</a:t>
            </a:r>
            <a:endParaRPr lang="zh-TW" altLang="en-US" dirty="0">
              <a:solidFill>
                <a:schemeClr val="accent1">
                  <a:lumMod val="60000"/>
                  <a:lumOff val="4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2061964" y="4581128"/>
            <a:ext cx="32403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rgbClr val="FFFF00"/>
                </a:solidFill>
              </a:rPr>
              <a:t>電壓： Ｖ： </a:t>
            </a:r>
            <a:r>
              <a:rPr lang="en-US" altLang="zh-TW" dirty="0" smtClean="0">
                <a:solidFill>
                  <a:srgbClr val="FFFF00"/>
                </a:solidFill>
              </a:rPr>
              <a:t>3.08  </a:t>
            </a:r>
            <a:r>
              <a:rPr lang="zh-TW" altLang="en-US" dirty="0" smtClean="0">
                <a:solidFill>
                  <a:srgbClr val="FFFF00"/>
                </a:solidFill>
              </a:rPr>
              <a:t>Ｖ</a:t>
            </a:r>
            <a:endParaRPr lang="en-US" altLang="zh-TW" dirty="0" smtClean="0">
              <a:solidFill>
                <a:srgbClr val="FFFF00"/>
              </a:solidFill>
            </a:endParaRPr>
          </a:p>
          <a:p>
            <a:r>
              <a:rPr lang="zh-TW" altLang="en-US" dirty="0" smtClean="0">
                <a:solidFill>
                  <a:srgbClr val="FFFF00"/>
                </a:solidFill>
              </a:rPr>
              <a:t>電阻：Ｒ</a:t>
            </a:r>
            <a:r>
              <a:rPr lang="en-US" altLang="zh-TW" baseline="-25000" dirty="0" smtClean="0">
                <a:solidFill>
                  <a:srgbClr val="FFFF00"/>
                </a:solidFill>
              </a:rPr>
              <a:t>1</a:t>
            </a:r>
            <a:r>
              <a:rPr lang="zh-TW" altLang="en-US" dirty="0" smtClean="0">
                <a:solidFill>
                  <a:srgbClr val="FFFF00"/>
                </a:solidFill>
              </a:rPr>
              <a:t>：  </a:t>
            </a:r>
            <a:r>
              <a:rPr lang="en-US" altLang="zh-TW" dirty="0" smtClean="0">
                <a:solidFill>
                  <a:srgbClr val="FFFF00"/>
                </a:solidFill>
              </a:rPr>
              <a:t>4.7   k</a:t>
            </a:r>
            <a:r>
              <a:rPr lang="el-GR" altLang="zh-TW" dirty="0" smtClean="0">
                <a:solidFill>
                  <a:srgbClr val="FFFF00"/>
                </a:solidFill>
              </a:rPr>
              <a:t>Ω</a:t>
            </a:r>
            <a:endParaRPr lang="en-US" altLang="zh-TW" dirty="0" smtClean="0">
              <a:solidFill>
                <a:srgbClr val="FFFF00"/>
              </a:solidFill>
            </a:endParaRPr>
          </a:p>
          <a:p>
            <a:r>
              <a:rPr lang="en-US" altLang="zh-TW" dirty="0" smtClean="0">
                <a:solidFill>
                  <a:srgbClr val="FFFF00"/>
                </a:solidFill>
              </a:rPr>
              <a:t>              </a:t>
            </a:r>
            <a:r>
              <a:rPr lang="zh-TW" altLang="en-US" dirty="0" smtClean="0">
                <a:solidFill>
                  <a:srgbClr val="FFFF00"/>
                </a:solidFill>
              </a:rPr>
              <a:t>Ｒ</a:t>
            </a:r>
            <a:r>
              <a:rPr lang="en-US" altLang="zh-TW" baseline="-25000" dirty="0" smtClean="0">
                <a:solidFill>
                  <a:srgbClr val="FFFF00"/>
                </a:solidFill>
              </a:rPr>
              <a:t>2</a:t>
            </a:r>
            <a:r>
              <a:rPr lang="zh-TW" altLang="en-US" dirty="0" smtClean="0">
                <a:solidFill>
                  <a:srgbClr val="FFFF00"/>
                </a:solidFill>
              </a:rPr>
              <a:t>：  </a:t>
            </a:r>
            <a:r>
              <a:rPr lang="en-US" altLang="zh-TW" dirty="0" smtClean="0">
                <a:solidFill>
                  <a:srgbClr val="FFFF00"/>
                </a:solidFill>
              </a:rPr>
              <a:t>3.6  K</a:t>
            </a:r>
            <a:r>
              <a:rPr lang="el-GR" altLang="zh-TW" dirty="0" smtClean="0">
                <a:solidFill>
                  <a:srgbClr val="FFFF00"/>
                </a:solidFill>
              </a:rPr>
              <a:t>Ω</a:t>
            </a:r>
            <a:endParaRPr lang="zh-TW" altLang="en-US" dirty="0">
              <a:solidFill>
                <a:srgbClr val="FFFF00"/>
              </a:solidFill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41884" y="2132856"/>
            <a:ext cx="4203103" cy="2448272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98468" y="1928017"/>
            <a:ext cx="5040560" cy="4381303"/>
          </a:xfrm>
          <a:prstGeom prst="rect">
            <a:avLst/>
          </a:prstGeom>
        </p:spPr>
      </p:pic>
      <p:sp>
        <p:nvSpPr>
          <p:cNvPr id="8" name="標題 1"/>
          <p:cNvSpPr txBox="1">
            <a:spLocks/>
          </p:cNvSpPr>
          <p:nvPr/>
        </p:nvSpPr>
        <p:spPr>
          <a:xfrm>
            <a:off x="-89625" y="6237312"/>
            <a:ext cx="10360501" cy="654438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>
            <a:lvl1pPr algn="l" defTabSz="121898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ea"/>
                <a:ea typeface="+mj-ea"/>
                <a:cs typeface="+mj-cs"/>
              </a:defRPr>
            </a:lvl1pPr>
          </a:lstStyle>
          <a:p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※</a:t>
            </a: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補充</a:t>
            </a:r>
            <a:endParaRPr lang="zh-TW" altLang="en-US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686620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62503" y="213581"/>
            <a:ext cx="10360501" cy="623131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牛刀小試一下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通電量測（並聯電流）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62898" y="570384"/>
            <a:ext cx="6531714" cy="914400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請並接兩或多個電阻器試試看</a:t>
            </a:r>
            <a:endParaRPr lang="zh-TW" altLang="en-US" dirty="0">
              <a:solidFill>
                <a:schemeClr val="accent1">
                  <a:lumMod val="60000"/>
                  <a:lumOff val="4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981844" y="4532927"/>
            <a:ext cx="38884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rgbClr val="FFFF00"/>
                </a:solidFill>
              </a:rPr>
              <a:t>電壓Ｖ  ： </a:t>
            </a:r>
            <a:r>
              <a:rPr lang="en-US" altLang="zh-TW" dirty="0" smtClean="0">
                <a:solidFill>
                  <a:srgbClr val="FFFF00"/>
                </a:solidFill>
              </a:rPr>
              <a:t>3.08 </a:t>
            </a:r>
            <a:r>
              <a:rPr lang="zh-TW" altLang="en-US" dirty="0" smtClean="0">
                <a:solidFill>
                  <a:srgbClr val="FFFF00"/>
                </a:solidFill>
              </a:rPr>
              <a:t>Ｖ</a:t>
            </a:r>
            <a:endParaRPr lang="en-US" altLang="zh-TW" dirty="0" smtClean="0">
              <a:solidFill>
                <a:srgbClr val="FFFF00"/>
              </a:solidFill>
            </a:endParaRPr>
          </a:p>
          <a:p>
            <a:r>
              <a:rPr lang="zh-TW" altLang="en-US" dirty="0" smtClean="0">
                <a:solidFill>
                  <a:srgbClr val="FFFF00"/>
                </a:solidFill>
              </a:rPr>
              <a:t>電阻       ： Ｒ</a:t>
            </a:r>
            <a:r>
              <a:rPr lang="en-US" altLang="zh-TW" baseline="-25000" dirty="0" smtClean="0">
                <a:solidFill>
                  <a:srgbClr val="FFFF00"/>
                </a:solidFill>
              </a:rPr>
              <a:t>1</a:t>
            </a:r>
            <a:r>
              <a:rPr lang="zh-TW" altLang="en-US" dirty="0" smtClean="0">
                <a:solidFill>
                  <a:srgbClr val="FFFF00"/>
                </a:solidFill>
              </a:rPr>
              <a:t>：</a:t>
            </a:r>
            <a:r>
              <a:rPr lang="en-US" altLang="zh-TW" dirty="0" smtClean="0">
                <a:solidFill>
                  <a:srgbClr val="FFFF00"/>
                </a:solidFill>
              </a:rPr>
              <a:t> 4.7  k</a:t>
            </a:r>
            <a:r>
              <a:rPr lang="el-GR" altLang="zh-TW" dirty="0" smtClean="0">
                <a:solidFill>
                  <a:srgbClr val="FFFF00"/>
                </a:solidFill>
              </a:rPr>
              <a:t>Ω</a:t>
            </a:r>
            <a:endParaRPr lang="en-US" altLang="zh-TW" dirty="0" smtClean="0">
              <a:solidFill>
                <a:srgbClr val="FFFF00"/>
              </a:solidFill>
            </a:endParaRPr>
          </a:p>
          <a:p>
            <a:r>
              <a:rPr lang="en-US" altLang="zh-TW" dirty="0">
                <a:solidFill>
                  <a:srgbClr val="FFFF00"/>
                </a:solidFill>
              </a:rPr>
              <a:t> </a:t>
            </a:r>
            <a:r>
              <a:rPr lang="en-US" altLang="zh-TW" dirty="0" smtClean="0">
                <a:solidFill>
                  <a:srgbClr val="FFFF00"/>
                </a:solidFill>
              </a:rPr>
              <a:t>                    </a:t>
            </a:r>
            <a:r>
              <a:rPr lang="zh-TW" altLang="en-US" dirty="0" smtClean="0">
                <a:solidFill>
                  <a:srgbClr val="FFFF00"/>
                </a:solidFill>
              </a:rPr>
              <a:t>Ｒ</a:t>
            </a:r>
            <a:r>
              <a:rPr lang="en-US" altLang="zh-TW" baseline="-25000" dirty="0" smtClean="0">
                <a:solidFill>
                  <a:srgbClr val="FFFF00"/>
                </a:solidFill>
              </a:rPr>
              <a:t>2</a:t>
            </a:r>
            <a:r>
              <a:rPr lang="zh-TW" altLang="en-US" dirty="0" smtClean="0">
                <a:solidFill>
                  <a:srgbClr val="FFFF00"/>
                </a:solidFill>
              </a:rPr>
              <a:t>： </a:t>
            </a:r>
            <a:r>
              <a:rPr lang="en-US" altLang="zh-TW" dirty="0" smtClean="0">
                <a:solidFill>
                  <a:srgbClr val="FFFF00"/>
                </a:solidFill>
              </a:rPr>
              <a:t>3.6  K</a:t>
            </a:r>
            <a:r>
              <a:rPr lang="el-GR" altLang="zh-TW" dirty="0" smtClean="0">
                <a:solidFill>
                  <a:srgbClr val="FFFF00"/>
                </a:solidFill>
              </a:rPr>
              <a:t>Ω</a:t>
            </a:r>
            <a:endParaRPr lang="zh-TW" altLang="en-US" dirty="0">
              <a:solidFill>
                <a:srgbClr val="FFFF00"/>
              </a:solidFill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61964" y="1928379"/>
            <a:ext cx="3312368" cy="2459012"/>
          </a:xfrm>
          <a:prstGeom prst="rect">
            <a:avLst/>
          </a:prstGeom>
        </p:spPr>
      </p:pic>
      <p:sp>
        <p:nvSpPr>
          <p:cNvPr id="9" name="文字方塊 8"/>
          <p:cNvSpPr txBox="1"/>
          <p:nvPr/>
        </p:nvSpPr>
        <p:spPr>
          <a:xfrm>
            <a:off x="4366220" y="4566178"/>
            <a:ext cx="283599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/>
              <a:t>Ｉ   ＝？？？</a:t>
            </a:r>
            <a:endParaRPr lang="en-US" altLang="zh-TW" sz="2800" dirty="0" smtClean="0"/>
          </a:p>
          <a:p>
            <a:r>
              <a:rPr lang="zh-TW" altLang="en-US" sz="2800" dirty="0" smtClean="0"/>
              <a:t>Ｉ</a:t>
            </a:r>
            <a:r>
              <a:rPr lang="en-US" altLang="zh-TW" sz="2800" baseline="-25000" dirty="0" err="1" smtClean="0"/>
              <a:t>R1</a:t>
            </a:r>
            <a:r>
              <a:rPr lang="zh-TW" altLang="en-US" sz="2800" dirty="0" smtClean="0"/>
              <a:t>＝？？？</a:t>
            </a:r>
            <a:endParaRPr lang="en-US" altLang="zh-TW" sz="2800" dirty="0" smtClean="0"/>
          </a:p>
          <a:p>
            <a:r>
              <a:rPr lang="zh-TW" altLang="en-US" sz="2800" dirty="0" smtClean="0"/>
              <a:t>Ｉ</a:t>
            </a:r>
            <a:r>
              <a:rPr lang="en-US" altLang="zh-TW" sz="2800" baseline="-25000" dirty="0" err="1" smtClean="0"/>
              <a:t>R2</a:t>
            </a:r>
            <a:r>
              <a:rPr lang="zh-TW" altLang="en-US" sz="2800" dirty="0" smtClean="0"/>
              <a:t>＝？？？</a:t>
            </a:r>
            <a:endParaRPr lang="zh-TW" altLang="en-US" sz="2800" dirty="0"/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58508" y="1340768"/>
            <a:ext cx="4741962" cy="4198751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 rot="1267676">
            <a:off x="1064889" y="2091207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？</a:t>
            </a:r>
            <a:endParaRPr lang="zh-TW" alt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11" name="矩形 10"/>
          <p:cNvSpPr/>
          <p:nvPr/>
        </p:nvSpPr>
        <p:spPr>
          <a:xfrm rot="8653448">
            <a:off x="7557393" y="1511183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？</a:t>
            </a:r>
            <a:endParaRPr lang="zh-TW" altLang="en-US" sz="54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4582244" y="1964153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？</a:t>
            </a:r>
            <a:endParaRPr lang="zh-TW" alt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13" name="矩形 12"/>
          <p:cNvSpPr/>
          <p:nvPr/>
        </p:nvSpPr>
        <p:spPr>
          <a:xfrm rot="1262126">
            <a:off x="2648193" y="3296588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？</a:t>
            </a:r>
            <a:endParaRPr lang="zh-TW" altLang="en-US" sz="54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rgbClr val="FFC00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14" name="矩形 13"/>
          <p:cNvSpPr/>
          <p:nvPr/>
        </p:nvSpPr>
        <p:spPr>
          <a:xfrm rot="16898263">
            <a:off x="3755839" y="4274317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zh-TW" altLang="en-US" sz="5400" b="1" cap="none" spc="0" dirty="0" smtClean="0">
                <a:ln/>
                <a:solidFill>
                  <a:schemeClr val="accent3"/>
                </a:solidFill>
                <a:effectLst/>
              </a:rPr>
              <a:t>？</a:t>
            </a:r>
            <a:endParaRPr lang="zh-TW" altLang="en-US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15" name="矩形 14"/>
          <p:cNvSpPr/>
          <p:nvPr/>
        </p:nvSpPr>
        <p:spPr>
          <a:xfrm rot="20217867">
            <a:off x="9657174" y="4481384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？</a:t>
            </a:r>
            <a:endParaRPr lang="zh-TW" altLang="en-U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16" name="標題 1"/>
          <p:cNvSpPr txBox="1">
            <a:spLocks/>
          </p:cNvSpPr>
          <p:nvPr/>
        </p:nvSpPr>
        <p:spPr>
          <a:xfrm>
            <a:off x="-89625" y="6237312"/>
            <a:ext cx="10360501" cy="654438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>
            <a:lvl1pPr algn="l" defTabSz="121898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ea"/>
                <a:ea typeface="+mj-ea"/>
                <a:cs typeface="+mj-cs"/>
              </a:defRPr>
            </a:lvl1pPr>
          </a:lstStyle>
          <a:p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※</a:t>
            </a: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補充</a:t>
            </a:r>
            <a:endParaRPr lang="zh-TW" altLang="en-US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59398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58508" y="1348787"/>
            <a:ext cx="4957515" cy="4194821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62503" y="246832"/>
            <a:ext cx="10360501" cy="661888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牛刀小試一下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通電量測（並聯電流）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434906" y="1002432"/>
            <a:ext cx="6531714" cy="554360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請並接兩或多個電阻器試試看</a:t>
            </a:r>
            <a:endParaRPr lang="zh-TW" altLang="en-US" dirty="0">
              <a:solidFill>
                <a:schemeClr val="accent1">
                  <a:lumMod val="60000"/>
                  <a:lumOff val="4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693812" y="4632976"/>
            <a:ext cx="38884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rgbClr val="FFFF00"/>
                </a:solidFill>
              </a:rPr>
              <a:t>電壓Ｖ ： </a:t>
            </a:r>
            <a:r>
              <a:rPr lang="en-US" altLang="zh-TW" dirty="0" smtClean="0">
                <a:solidFill>
                  <a:srgbClr val="FFFF00"/>
                </a:solidFill>
              </a:rPr>
              <a:t>3.08 </a:t>
            </a:r>
            <a:r>
              <a:rPr lang="zh-TW" altLang="en-US" dirty="0" smtClean="0">
                <a:solidFill>
                  <a:srgbClr val="FFFF00"/>
                </a:solidFill>
              </a:rPr>
              <a:t>Ｖ</a:t>
            </a:r>
            <a:endParaRPr lang="en-US" altLang="zh-TW" dirty="0" smtClean="0">
              <a:solidFill>
                <a:srgbClr val="FFFF00"/>
              </a:solidFill>
            </a:endParaRPr>
          </a:p>
          <a:p>
            <a:r>
              <a:rPr lang="zh-TW" altLang="en-US" dirty="0" smtClean="0">
                <a:solidFill>
                  <a:srgbClr val="FFFF00"/>
                </a:solidFill>
              </a:rPr>
              <a:t>電阻     ： Ｒ</a:t>
            </a:r>
            <a:r>
              <a:rPr lang="en-US" altLang="zh-TW" baseline="-25000" dirty="0" smtClean="0">
                <a:solidFill>
                  <a:srgbClr val="FFFF00"/>
                </a:solidFill>
              </a:rPr>
              <a:t>1</a:t>
            </a:r>
            <a:r>
              <a:rPr lang="zh-TW" altLang="en-US" dirty="0" smtClean="0">
                <a:solidFill>
                  <a:srgbClr val="FFFF00"/>
                </a:solidFill>
              </a:rPr>
              <a:t>：</a:t>
            </a:r>
            <a:r>
              <a:rPr lang="en-US" altLang="zh-TW" dirty="0" smtClean="0">
                <a:solidFill>
                  <a:srgbClr val="FFFF00"/>
                </a:solidFill>
              </a:rPr>
              <a:t> 4.7  k</a:t>
            </a:r>
            <a:r>
              <a:rPr lang="el-GR" altLang="zh-TW" dirty="0" smtClean="0">
                <a:solidFill>
                  <a:srgbClr val="FFFF00"/>
                </a:solidFill>
              </a:rPr>
              <a:t>Ω</a:t>
            </a:r>
            <a:endParaRPr lang="en-US" altLang="zh-TW" dirty="0" smtClean="0">
              <a:solidFill>
                <a:srgbClr val="FFFF00"/>
              </a:solidFill>
            </a:endParaRPr>
          </a:p>
          <a:p>
            <a:r>
              <a:rPr lang="en-US" altLang="zh-TW" dirty="0">
                <a:solidFill>
                  <a:srgbClr val="FFFF00"/>
                </a:solidFill>
              </a:rPr>
              <a:t> </a:t>
            </a:r>
            <a:r>
              <a:rPr lang="en-US" altLang="zh-TW" dirty="0" smtClean="0">
                <a:solidFill>
                  <a:srgbClr val="FFFF00"/>
                </a:solidFill>
              </a:rPr>
              <a:t>                   </a:t>
            </a:r>
            <a:r>
              <a:rPr lang="zh-TW" altLang="en-US" dirty="0" smtClean="0">
                <a:solidFill>
                  <a:srgbClr val="FFFF00"/>
                </a:solidFill>
              </a:rPr>
              <a:t>Ｒ</a:t>
            </a:r>
            <a:r>
              <a:rPr lang="en-US" altLang="zh-TW" baseline="-25000" dirty="0" smtClean="0">
                <a:solidFill>
                  <a:srgbClr val="FFFF00"/>
                </a:solidFill>
              </a:rPr>
              <a:t>2</a:t>
            </a:r>
            <a:r>
              <a:rPr lang="zh-TW" altLang="en-US" dirty="0" smtClean="0">
                <a:solidFill>
                  <a:srgbClr val="FFFF00"/>
                </a:solidFill>
              </a:rPr>
              <a:t>： </a:t>
            </a:r>
            <a:r>
              <a:rPr lang="en-US" altLang="zh-TW" dirty="0" smtClean="0">
                <a:solidFill>
                  <a:srgbClr val="FFFF00"/>
                </a:solidFill>
              </a:rPr>
              <a:t>3.6  K</a:t>
            </a:r>
            <a:r>
              <a:rPr lang="el-GR" altLang="zh-TW" dirty="0" smtClean="0">
                <a:solidFill>
                  <a:srgbClr val="FFFF00"/>
                </a:solidFill>
              </a:rPr>
              <a:t>Ω</a:t>
            </a:r>
            <a:endParaRPr lang="zh-TW" altLang="en-US" dirty="0">
              <a:solidFill>
                <a:srgbClr val="FFFF00"/>
              </a:solidFill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1844" y="1926486"/>
            <a:ext cx="3312368" cy="2459012"/>
          </a:xfrm>
          <a:prstGeom prst="rect">
            <a:avLst/>
          </a:prstGeom>
        </p:spPr>
      </p:pic>
      <p:sp>
        <p:nvSpPr>
          <p:cNvPr id="9" name="文字方塊 8"/>
          <p:cNvSpPr txBox="1"/>
          <p:nvPr/>
        </p:nvSpPr>
        <p:spPr>
          <a:xfrm>
            <a:off x="4366220" y="4564285"/>
            <a:ext cx="283599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/>
              <a:t>Ｉ</a:t>
            </a:r>
            <a:r>
              <a:rPr lang="en-US" altLang="zh-TW" sz="2800" baseline="-25000" dirty="0" err="1" smtClean="0"/>
              <a:t>R1</a:t>
            </a:r>
            <a:r>
              <a:rPr lang="zh-TW" altLang="en-US" sz="2800" dirty="0" smtClean="0"/>
              <a:t>＝  Ｖ</a:t>
            </a:r>
            <a:r>
              <a:rPr lang="en-US" altLang="zh-TW" sz="2800" dirty="0" smtClean="0"/>
              <a:t>/</a:t>
            </a:r>
            <a:r>
              <a:rPr lang="zh-TW" altLang="en-US" sz="2800" dirty="0" smtClean="0"/>
              <a:t>Ｒ</a:t>
            </a:r>
            <a:r>
              <a:rPr lang="en-US" altLang="zh-TW" sz="2800" baseline="-25000" dirty="0" smtClean="0"/>
              <a:t>1</a:t>
            </a:r>
          </a:p>
          <a:p>
            <a:r>
              <a:rPr lang="zh-TW" altLang="en-US" sz="2800" dirty="0" smtClean="0"/>
              <a:t>        ＝ </a:t>
            </a:r>
            <a:r>
              <a:rPr lang="en-US" altLang="zh-TW" sz="2800" dirty="0" smtClean="0"/>
              <a:t>0.66 m</a:t>
            </a:r>
            <a:r>
              <a:rPr lang="zh-TW" altLang="en-US" sz="2800" dirty="0" smtClean="0"/>
              <a:t>Ａ</a:t>
            </a:r>
            <a:endParaRPr lang="en-US" altLang="zh-TW" sz="2800" dirty="0" smtClean="0"/>
          </a:p>
          <a:p>
            <a:endParaRPr lang="zh-TW" altLang="en-US" sz="2800" dirty="0"/>
          </a:p>
        </p:txBody>
      </p:sp>
      <p:sp>
        <p:nvSpPr>
          <p:cNvPr id="8" name="標題 1"/>
          <p:cNvSpPr txBox="1">
            <a:spLocks/>
          </p:cNvSpPr>
          <p:nvPr/>
        </p:nvSpPr>
        <p:spPr>
          <a:xfrm>
            <a:off x="-89625" y="6237312"/>
            <a:ext cx="10360501" cy="654438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>
            <a:lvl1pPr algn="l" defTabSz="121898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ea"/>
                <a:ea typeface="+mj-ea"/>
                <a:cs typeface="+mj-cs"/>
              </a:defRPr>
            </a:lvl1pPr>
          </a:lstStyle>
          <a:p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※</a:t>
            </a: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補充</a:t>
            </a:r>
            <a:endParaRPr lang="zh-TW" altLang="en-US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46363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58508" y="1412776"/>
            <a:ext cx="4824536" cy="4191452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90495" y="246832"/>
            <a:ext cx="10360501" cy="661888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牛刀小試一下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通電量測（並聯電流）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62898" y="642392"/>
            <a:ext cx="6531714" cy="914400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請並接兩或多個電阻器試試看</a:t>
            </a:r>
            <a:endParaRPr lang="zh-TW" altLang="en-US" dirty="0">
              <a:solidFill>
                <a:schemeClr val="accent1">
                  <a:lumMod val="60000"/>
                  <a:lumOff val="4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693812" y="4696965"/>
            <a:ext cx="38884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rgbClr val="FFFF00"/>
                </a:solidFill>
              </a:rPr>
              <a:t>電壓Ｖ  ： </a:t>
            </a:r>
            <a:r>
              <a:rPr lang="en-US" altLang="zh-TW" dirty="0" smtClean="0">
                <a:solidFill>
                  <a:srgbClr val="FFFF00"/>
                </a:solidFill>
              </a:rPr>
              <a:t>3.08 </a:t>
            </a:r>
            <a:r>
              <a:rPr lang="zh-TW" altLang="en-US" dirty="0" smtClean="0">
                <a:solidFill>
                  <a:srgbClr val="FFFF00"/>
                </a:solidFill>
              </a:rPr>
              <a:t>Ｖ</a:t>
            </a:r>
            <a:endParaRPr lang="en-US" altLang="zh-TW" dirty="0" smtClean="0">
              <a:solidFill>
                <a:srgbClr val="FFFF00"/>
              </a:solidFill>
            </a:endParaRPr>
          </a:p>
          <a:p>
            <a:r>
              <a:rPr lang="zh-TW" altLang="en-US" dirty="0" smtClean="0">
                <a:solidFill>
                  <a:srgbClr val="FFFF00"/>
                </a:solidFill>
              </a:rPr>
              <a:t>電阻       ：Ｒ</a:t>
            </a:r>
            <a:r>
              <a:rPr lang="en-US" altLang="zh-TW" baseline="-25000" dirty="0" smtClean="0">
                <a:solidFill>
                  <a:srgbClr val="FFFF00"/>
                </a:solidFill>
              </a:rPr>
              <a:t>1</a:t>
            </a:r>
            <a:r>
              <a:rPr lang="zh-TW" altLang="en-US" dirty="0" smtClean="0">
                <a:solidFill>
                  <a:srgbClr val="FFFF00"/>
                </a:solidFill>
              </a:rPr>
              <a:t>：</a:t>
            </a:r>
            <a:r>
              <a:rPr lang="en-US" altLang="zh-TW" dirty="0" smtClean="0">
                <a:solidFill>
                  <a:srgbClr val="FFFF00"/>
                </a:solidFill>
              </a:rPr>
              <a:t> 4.7  k</a:t>
            </a:r>
            <a:r>
              <a:rPr lang="el-GR" altLang="zh-TW" dirty="0" smtClean="0">
                <a:solidFill>
                  <a:srgbClr val="FFFF00"/>
                </a:solidFill>
              </a:rPr>
              <a:t>Ω</a:t>
            </a:r>
            <a:endParaRPr lang="en-US" altLang="zh-TW" dirty="0" smtClean="0">
              <a:solidFill>
                <a:srgbClr val="FFFF00"/>
              </a:solidFill>
            </a:endParaRPr>
          </a:p>
          <a:p>
            <a:r>
              <a:rPr lang="en-US" altLang="zh-TW" dirty="0">
                <a:solidFill>
                  <a:srgbClr val="FFFF00"/>
                </a:solidFill>
              </a:rPr>
              <a:t> </a:t>
            </a:r>
            <a:r>
              <a:rPr lang="en-US" altLang="zh-TW" dirty="0" smtClean="0">
                <a:solidFill>
                  <a:srgbClr val="FFFF00"/>
                </a:solidFill>
              </a:rPr>
              <a:t>                    </a:t>
            </a:r>
            <a:r>
              <a:rPr lang="zh-TW" altLang="en-US" dirty="0" smtClean="0">
                <a:solidFill>
                  <a:srgbClr val="FFFF00"/>
                </a:solidFill>
              </a:rPr>
              <a:t>Ｒ</a:t>
            </a:r>
            <a:r>
              <a:rPr lang="en-US" altLang="zh-TW" baseline="-25000" dirty="0" smtClean="0">
                <a:solidFill>
                  <a:srgbClr val="FFFF00"/>
                </a:solidFill>
              </a:rPr>
              <a:t>2</a:t>
            </a:r>
            <a:r>
              <a:rPr lang="zh-TW" altLang="en-US" dirty="0" smtClean="0">
                <a:solidFill>
                  <a:srgbClr val="FFFF00"/>
                </a:solidFill>
              </a:rPr>
              <a:t>： </a:t>
            </a:r>
            <a:r>
              <a:rPr lang="en-US" altLang="zh-TW" dirty="0" smtClean="0">
                <a:solidFill>
                  <a:srgbClr val="FFFF00"/>
                </a:solidFill>
              </a:rPr>
              <a:t>3.6  K</a:t>
            </a:r>
            <a:r>
              <a:rPr lang="el-GR" altLang="zh-TW" dirty="0" smtClean="0">
                <a:solidFill>
                  <a:srgbClr val="FFFF00"/>
                </a:solidFill>
              </a:rPr>
              <a:t>Ω</a:t>
            </a:r>
            <a:endParaRPr lang="zh-TW" altLang="en-US" dirty="0">
              <a:solidFill>
                <a:srgbClr val="FFFF00"/>
              </a:solidFill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1844" y="1990475"/>
            <a:ext cx="3312368" cy="2459012"/>
          </a:xfrm>
          <a:prstGeom prst="rect">
            <a:avLst/>
          </a:prstGeom>
        </p:spPr>
      </p:pic>
      <p:sp>
        <p:nvSpPr>
          <p:cNvPr id="9" name="文字方塊 8"/>
          <p:cNvSpPr txBox="1"/>
          <p:nvPr/>
        </p:nvSpPr>
        <p:spPr>
          <a:xfrm>
            <a:off x="4366220" y="4628274"/>
            <a:ext cx="28359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/>
              <a:t>Ｉ</a:t>
            </a:r>
            <a:r>
              <a:rPr lang="en-US" altLang="zh-TW" sz="2800" baseline="-25000" dirty="0" err="1" smtClean="0"/>
              <a:t>R2</a:t>
            </a:r>
            <a:r>
              <a:rPr lang="zh-TW" altLang="en-US" sz="2800" dirty="0" smtClean="0"/>
              <a:t>＝  Ｖ</a:t>
            </a:r>
            <a:r>
              <a:rPr lang="en-US" altLang="zh-TW" sz="2800" dirty="0"/>
              <a:t>/</a:t>
            </a:r>
            <a:r>
              <a:rPr lang="zh-TW" altLang="en-US" sz="2800" dirty="0" smtClean="0"/>
              <a:t>Ｒ</a:t>
            </a:r>
            <a:r>
              <a:rPr lang="en-US" altLang="zh-TW" sz="2800" baseline="-25000" dirty="0" smtClean="0"/>
              <a:t>2</a:t>
            </a:r>
            <a:endParaRPr lang="en-US" altLang="zh-TW" sz="2800" baseline="-25000" dirty="0"/>
          </a:p>
          <a:p>
            <a:r>
              <a:rPr lang="zh-TW" altLang="en-US" sz="2800" dirty="0"/>
              <a:t>        ＝ </a:t>
            </a:r>
            <a:r>
              <a:rPr lang="en-US" altLang="zh-TW" sz="2800" dirty="0" smtClean="0"/>
              <a:t>0.87 </a:t>
            </a:r>
            <a:r>
              <a:rPr lang="en-US" altLang="zh-TW" sz="2800" dirty="0"/>
              <a:t>m</a:t>
            </a:r>
            <a:r>
              <a:rPr lang="zh-TW" altLang="en-US" sz="2800" dirty="0"/>
              <a:t>Ａ</a:t>
            </a:r>
            <a:endParaRPr lang="en-US" altLang="zh-TW" sz="2800" dirty="0"/>
          </a:p>
        </p:txBody>
      </p:sp>
      <p:sp>
        <p:nvSpPr>
          <p:cNvPr id="8" name="標題 1"/>
          <p:cNvSpPr txBox="1">
            <a:spLocks/>
          </p:cNvSpPr>
          <p:nvPr/>
        </p:nvSpPr>
        <p:spPr>
          <a:xfrm>
            <a:off x="-89625" y="6237312"/>
            <a:ext cx="10360501" cy="654438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>
            <a:lvl1pPr algn="l" defTabSz="121898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ea"/>
                <a:ea typeface="+mj-ea"/>
                <a:cs typeface="+mj-cs"/>
              </a:defRPr>
            </a:lvl1pPr>
          </a:lstStyle>
          <a:p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※</a:t>
            </a: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補充</a:t>
            </a:r>
            <a:endParaRPr lang="zh-TW" altLang="en-US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738874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58508" y="1412776"/>
            <a:ext cx="4741962" cy="4198751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90495" y="-315243"/>
            <a:ext cx="10360501" cy="1223963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牛刀小試一下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通電量測（並聯電流）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62898" y="642392"/>
            <a:ext cx="6531714" cy="914400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請並接兩或多個電阻器試試看</a:t>
            </a:r>
            <a:endParaRPr lang="zh-TW" altLang="en-US" dirty="0">
              <a:solidFill>
                <a:schemeClr val="accent1">
                  <a:lumMod val="60000"/>
                  <a:lumOff val="4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693812" y="4700895"/>
            <a:ext cx="38884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rgbClr val="FFFF00"/>
                </a:solidFill>
              </a:rPr>
              <a:t>電壓Ｖ  ： </a:t>
            </a:r>
            <a:r>
              <a:rPr lang="en-US" altLang="zh-TW" dirty="0" smtClean="0">
                <a:solidFill>
                  <a:srgbClr val="FFFF00"/>
                </a:solidFill>
              </a:rPr>
              <a:t>3.08 </a:t>
            </a:r>
            <a:r>
              <a:rPr lang="zh-TW" altLang="en-US" dirty="0" smtClean="0">
                <a:solidFill>
                  <a:srgbClr val="FFFF00"/>
                </a:solidFill>
              </a:rPr>
              <a:t>Ｖ</a:t>
            </a:r>
            <a:endParaRPr lang="en-US" altLang="zh-TW" dirty="0" smtClean="0">
              <a:solidFill>
                <a:srgbClr val="FFFF00"/>
              </a:solidFill>
            </a:endParaRPr>
          </a:p>
          <a:p>
            <a:r>
              <a:rPr lang="zh-TW" altLang="en-US" dirty="0" smtClean="0">
                <a:solidFill>
                  <a:srgbClr val="FFFF00"/>
                </a:solidFill>
              </a:rPr>
              <a:t>電阻       ： Ｒ</a:t>
            </a:r>
            <a:r>
              <a:rPr lang="en-US" altLang="zh-TW" baseline="-25000" dirty="0" smtClean="0">
                <a:solidFill>
                  <a:srgbClr val="FFFF00"/>
                </a:solidFill>
              </a:rPr>
              <a:t>1</a:t>
            </a:r>
            <a:r>
              <a:rPr lang="zh-TW" altLang="en-US" dirty="0" smtClean="0">
                <a:solidFill>
                  <a:srgbClr val="FFFF00"/>
                </a:solidFill>
              </a:rPr>
              <a:t>：</a:t>
            </a:r>
            <a:r>
              <a:rPr lang="en-US" altLang="zh-TW" dirty="0" smtClean="0">
                <a:solidFill>
                  <a:srgbClr val="FFFF00"/>
                </a:solidFill>
              </a:rPr>
              <a:t> 4.7  k</a:t>
            </a:r>
            <a:r>
              <a:rPr lang="el-GR" altLang="zh-TW" dirty="0" smtClean="0">
                <a:solidFill>
                  <a:srgbClr val="FFFF00"/>
                </a:solidFill>
              </a:rPr>
              <a:t>Ω</a:t>
            </a:r>
            <a:endParaRPr lang="en-US" altLang="zh-TW" dirty="0" smtClean="0">
              <a:solidFill>
                <a:srgbClr val="FFFF00"/>
              </a:solidFill>
            </a:endParaRPr>
          </a:p>
          <a:p>
            <a:r>
              <a:rPr lang="en-US" altLang="zh-TW" dirty="0">
                <a:solidFill>
                  <a:srgbClr val="FFFF00"/>
                </a:solidFill>
              </a:rPr>
              <a:t> </a:t>
            </a:r>
            <a:r>
              <a:rPr lang="en-US" altLang="zh-TW" dirty="0" smtClean="0">
                <a:solidFill>
                  <a:srgbClr val="FFFF00"/>
                </a:solidFill>
              </a:rPr>
              <a:t>                    </a:t>
            </a:r>
            <a:r>
              <a:rPr lang="zh-TW" altLang="en-US" dirty="0" smtClean="0">
                <a:solidFill>
                  <a:srgbClr val="FFFF00"/>
                </a:solidFill>
              </a:rPr>
              <a:t>Ｒ</a:t>
            </a:r>
            <a:r>
              <a:rPr lang="en-US" altLang="zh-TW" baseline="-25000" dirty="0" smtClean="0">
                <a:solidFill>
                  <a:srgbClr val="FFFF00"/>
                </a:solidFill>
              </a:rPr>
              <a:t>2</a:t>
            </a:r>
            <a:r>
              <a:rPr lang="zh-TW" altLang="en-US" dirty="0" smtClean="0">
                <a:solidFill>
                  <a:srgbClr val="FFFF00"/>
                </a:solidFill>
              </a:rPr>
              <a:t>： </a:t>
            </a:r>
            <a:r>
              <a:rPr lang="en-US" altLang="zh-TW" dirty="0" smtClean="0">
                <a:solidFill>
                  <a:srgbClr val="FFFF00"/>
                </a:solidFill>
              </a:rPr>
              <a:t>3.6  K</a:t>
            </a:r>
            <a:r>
              <a:rPr lang="el-GR" altLang="zh-TW" dirty="0" smtClean="0">
                <a:solidFill>
                  <a:srgbClr val="FFFF00"/>
                </a:solidFill>
              </a:rPr>
              <a:t>Ω</a:t>
            </a:r>
            <a:endParaRPr lang="zh-TW" altLang="en-US" dirty="0">
              <a:solidFill>
                <a:srgbClr val="FFFF00"/>
              </a:solidFill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1844" y="1994405"/>
            <a:ext cx="3312368" cy="2459012"/>
          </a:xfrm>
          <a:prstGeom prst="rect">
            <a:avLst/>
          </a:prstGeom>
        </p:spPr>
      </p:pic>
      <p:sp>
        <p:nvSpPr>
          <p:cNvPr id="9" name="文字方塊 8"/>
          <p:cNvSpPr txBox="1"/>
          <p:nvPr/>
        </p:nvSpPr>
        <p:spPr>
          <a:xfrm>
            <a:off x="4366220" y="4632204"/>
            <a:ext cx="28359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/>
              <a:t>Ｉ  </a:t>
            </a:r>
            <a:r>
              <a:rPr lang="zh-TW" altLang="en-US" sz="2800" dirty="0" smtClean="0"/>
              <a:t>＝Ｉ</a:t>
            </a:r>
            <a:r>
              <a:rPr lang="en-US" altLang="zh-TW" sz="2800" baseline="-25000" dirty="0" err="1" smtClean="0"/>
              <a:t>R1</a:t>
            </a:r>
            <a:r>
              <a:rPr lang="zh-TW" altLang="en-US" sz="2800" dirty="0" smtClean="0"/>
              <a:t>＋</a:t>
            </a:r>
            <a:r>
              <a:rPr lang="zh-TW" altLang="en-US" sz="2800" dirty="0"/>
              <a:t>Ｉ</a:t>
            </a:r>
            <a:r>
              <a:rPr lang="en-US" altLang="zh-TW" sz="2800" baseline="-25000" dirty="0" err="1" smtClean="0"/>
              <a:t>R2</a:t>
            </a:r>
            <a:r>
              <a:rPr lang="en-US" altLang="zh-TW" sz="2800" baseline="-25000" dirty="0" smtClean="0"/>
              <a:t> </a:t>
            </a:r>
          </a:p>
          <a:p>
            <a:r>
              <a:rPr lang="en-US" altLang="zh-TW" sz="2800" baseline="-25000" dirty="0"/>
              <a:t> </a:t>
            </a:r>
            <a:r>
              <a:rPr lang="en-US" altLang="zh-TW" sz="2800" baseline="-25000" dirty="0" smtClean="0"/>
              <a:t>         </a:t>
            </a:r>
            <a:r>
              <a:rPr lang="zh-TW" altLang="en-US" sz="2800" dirty="0" smtClean="0"/>
              <a:t>＝ </a:t>
            </a:r>
            <a:r>
              <a:rPr lang="en-US" altLang="zh-TW" sz="2800" dirty="0" smtClean="0"/>
              <a:t>1.46 m</a:t>
            </a:r>
            <a:r>
              <a:rPr lang="zh-TW" altLang="en-US" sz="2800" dirty="0" smtClean="0"/>
              <a:t>Ａ</a:t>
            </a:r>
            <a:endParaRPr lang="zh-TW" altLang="en-US" sz="2800" dirty="0"/>
          </a:p>
        </p:txBody>
      </p:sp>
      <p:sp>
        <p:nvSpPr>
          <p:cNvPr id="8" name="標題 1"/>
          <p:cNvSpPr txBox="1">
            <a:spLocks/>
          </p:cNvSpPr>
          <p:nvPr/>
        </p:nvSpPr>
        <p:spPr>
          <a:xfrm>
            <a:off x="-89625" y="6237312"/>
            <a:ext cx="10360501" cy="654438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>
            <a:lvl1pPr algn="l" defTabSz="121898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ea"/>
                <a:ea typeface="+mj-ea"/>
                <a:cs typeface="+mj-cs"/>
              </a:defRPr>
            </a:lvl1pPr>
          </a:lstStyle>
          <a:p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※</a:t>
            </a: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補充</a:t>
            </a:r>
            <a:endParaRPr lang="zh-TW" altLang="en-US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456053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90495" y="-315243"/>
            <a:ext cx="10360501" cy="1223963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牛刀小試一下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量測看看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62898" y="642392"/>
            <a:ext cx="6531714" cy="914400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請隨意串並接多個電阻器試試看</a:t>
            </a:r>
            <a:endParaRPr lang="zh-TW" altLang="en-US" dirty="0">
              <a:solidFill>
                <a:schemeClr val="accent1">
                  <a:lumMod val="60000"/>
                  <a:lumOff val="4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7318548" y="2204864"/>
            <a:ext cx="38884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rgbClr val="FFFF00"/>
                </a:solidFill>
              </a:rPr>
              <a:t>電阻Ｒ：  Ｒ</a:t>
            </a:r>
            <a:r>
              <a:rPr lang="en-US" altLang="zh-TW" baseline="-25000" dirty="0" smtClean="0">
                <a:solidFill>
                  <a:srgbClr val="FFFF00"/>
                </a:solidFill>
              </a:rPr>
              <a:t>1</a:t>
            </a:r>
            <a:r>
              <a:rPr lang="zh-TW" altLang="en-US" dirty="0" smtClean="0">
                <a:solidFill>
                  <a:srgbClr val="FFFF00"/>
                </a:solidFill>
              </a:rPr>
              <a:t>：</a:t>
            </a:r>
            <a:r>
              <a:rPr lang="en-US" altLang="zh-TW" dirty="0" smtClean="0">
                <a:solidFill>
                  <a:srgbClr val="FFFF00"/>
                </a:solidFill>
              </a:rPr>
              <a:t> 4.7  k</a:t>
            </a:r>
            <a:r>
              <a:rPr lang="el-GR" altLang="zh-TW" dirty="0" smtClean="0">
                <a:solidFill>
                  <a:srgbClr val="FFFF00"/>
                </a:solidFill>
              </a:rPr>
              <a:t>Ω</a:t>
            </a:r>
            <a:endParaRPr lang="en-US" altLang="zh-TW" dirty="0" smtClean="0">
              <a:solidFill>
                <a:srgbClr val="FFFF00"/>
              </a:solidFill>
            </a:endParaRPr>
          </a:p>
          <a:p>
            <a:r>
              <a:rPr lang="en-US" altLang="zh-TW" dirty="0">
                <a:solidFill>
                  <a:srgbClr val="FFFF00"/>
                </a:solidFill>
              </a:rPr>
              <a:t> </a:t>
            </a:r>
            <a:r>
              <a:rPr lang="en-US" altLang="zh-TW" dirty="0" smtClean="0">
                <a:solidFill>
                  <a:srgbClr val="FFFF00"/>
                </a:solidFill>
              </a:rPr>
              <a:t>                   </a:t>
            </a:r>
            <a:r>
              <a:rPr lang="zh-TW" altLang="en-US" dirty="0" smtClean="0">
                <a:solidFill>
                  <a:srgbClr val="FFFF00"/>
                </a:solidFill>
              </a:rPr>
              <a:t>Ｒ</a:t>
            </a:r>
            <a:r>
              <a:rPr lang="en-US" altLang="zh-TW" baseline="-25000" dirty="0" smtClean="0">
                <a:solidFill>
                  <a:srgbClr val="FFFF00"/>
                </a:solidFill>
              </a:rPr>
              <a:t>2</a:t>
            </a:r>
            <a:r>
              <a:rPr lang="zh-TW" altLang="en-US" dirty="0" smtClean="0">
                <a:solidFill>
                  <a:srgbClr val="FFFF00"/>
                </a:solidFill>
              </a:rPr>
              <a:t>： </a:t>
            </a:r>
            <a:r>
              <a:rPr lang="en-US" altLang="zh-TW" dirty="0" smtClean="0">
                <a:solidFill>
                  <a:srgbClr val="FFFF00"/>
                </a:solidFill>
              </a:rPr>
              <a:t>3.6   K</a:t>
            </a:r>
            <a:r>
              <a:rPr lang="el-GR" altLang="zh-TW" dirty="0" smtClean="0">
                <a:solidFill>
                  <a:srgbClr val="FFFF00"/>
                </a:solidFill>
              </a:rPr>
              <a:t>Ω</a:t>
            </a:r>
            <a:endParaRPr lang="en-US" altLang="zh-TW" dirty="0" smtClean="0">
              <a:solidFill>
                <a:srgbClr val="FFFF00"/>
              </a:solidFill>
            </a:endParaRPr>
          </a:p>
          <a:p>
            <a:r>
              <a:rPr lang="zh-TW" altLang="en-US" dirty="0" smtClean="0">
                <a:solidFill>
                  <a:srgbClr val="FFFF00"/>
                </a:solidFill>
              </a:rPr>
              <a:t>                    Ｒ</a:t>
            </a:r>
            <a:r>
              <a:rPr lang="en-US" altLang="zh-TW" baseline="-25000" dirty="0" smtClean="0">
                <a:solidFill>
                  <a:srgbClr val="FFFF00"/>
                </a:solidFill>
              </a:rPr>
              <a:t>3</a:t>
            </a:r>
            <a:r>
              <a:rPr lang="zh-TW" altLang="en-US" dirty="0" smtClean="0">
                <a:solidFill>
                  <a:srgbClr val="FFFF00"/>
                </a:solidFill>
              </a:rPr>
              <a:t>： </a:t>
            </a:r>
            <a:r>
              <a:rPr lang="en-US" altLang="zh-TW" dirty="0" smtClean="0">
                <a:solidFill>
                  <a:srgbClr val="FFFF00"/>
                </a:solidFill>
              </a:rPr>
              <a:t>1.0   </a:t>
            </a:r>
            <a:r>
              <a:rPr lang="en-US" altLang="zh-TW" dirty="0">
                <a:solidFill>
                  <a:srgbClr val="FFFF00"/>
                </a:solidFill>
              </a:rPr>
              <a:t>K</a:t>
            </a:r>
            <a:r>
              <a:rPr lang="el-GR" altLang="zh-TW" dirty="0" smtClean="0">
                <a:solidFill>
                  <a:srgbClr val="FFFF00"/>
                </a:solidFill>
              </a:rPr>
              <a:t>Ω</a:t>
            </a:r>
            <a:endParaRPr lang="en-US" altLang="zh-TW" dirty="0">
              <a:solidFill>
                <a:srgbClr val="FFFF00"/>
              </a:solidFill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6958508" y="4797152"/>
            <a:ext cx="418576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請試著分別量測左圖三個黑點</a:t>
            </a:r>
            <a:endParaRPr lang="en-US" altLang="zh-TW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兩端的電阻值為何～～？？</a:t>
            </a:r>
            <a:endParaRPr lang="zh-TW" altLang="en-US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45940" y="2529367"/>
            <a:ext cx="3901329" cy="2699833"/>
          </a:xfrm>
          <a:prstGeom prst="rect">
            <a:avLst/>
          </a:prstGeom>
        </p:spPr>
      </p:pic>
      <p:sp>
        <p:nvSpPr>
          <p:cNvPr id="9" name="標題 1"/>
          <p:cNvSpPr txBox="1">
            <a:spLocks/>
          </p:cNvSpPr>
          <p:nvPr/>
        </p:nvSpPr>
        <p:spPr>
          <a:xfrm>
            <a:off x="-89625" y="6237312"/>
            <a:ext cx="10360501" cy="654438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>
            <a:lvl1pPr algn="l" defTabSz="121898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ea"/>
                <a:ea typeface="+mj-ea"/>
                <a:cs typeface="+mj-cs"/>
              </a:defRPr>
            </a:lvl1pPr>
          </a:lstStyle>
          <a:p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※</a:t>
            </a: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補充</a:t>
            </a:r>
            <a:endParaRPr lang="zh-TW" altLang="en-US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142546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062503" y="174824"/>
            <a:ext cx="10360501" cy="733896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電子電路幫手簡介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418256" y="836712"/>
            <a:ext cx="5972300" cy="648072"/>
          </a:xfrm>
        </p:spPr>
        <p:txBody>
          <a:bodyPr rtlCol="0">
            <a:normAutofit/>
          </a:bodyPr>
          <a:lstStyle/>
          <a:p>
            <a:pPr rtl="0"/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三用電表（以</a:t>
            </a:r>
            <a:r>
              <a:rPr lang="en-US" altLang="zh-TW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dm</a:t>
            </a:r>
            <a:r>
              <a:rPr lang="en-US" altLang="zh-TW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-3000</a:t>
            </a:r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為例）</a:t>
            </a:r>
            <a:endParaRPr lang="zh-TW" altLang="en-US" dirty="0">
              <a:solidFill>
                <a:schemeClr val="accent1">
                  <a:lumMod val="60000"/>
                  <a:lumOff val="4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125860" y="1592213"/>
            <a:ext cx="10657184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</a:t>
            </a:r>
            <a:r>
              <a:rPr lang="zh-TW" altLang="en-US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用電表</a:t>
            </a:r>
            <a:r>
              <a:rPr lang="en-US" altLang="zh-TW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交流</a:t>
            </a:r>
            <a:r>
              <a:rPr lang="zh-TW" altLang="en-US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電壓Ｖ</a:t>
            </a:r>
            <a:r>
              <a:rPr lang="en-US" altLang="zh-TW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功能區域使用說明</a:t>
            </a:r>
            <a:r>
              <a:rPr lang="zh-TW" altLang="en-US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endParaRPr lang="en-US" altLang="zh-TW" sz="22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探針線接法同上，將旋鈕轉至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交流電壓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的功能區域。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檔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位 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200 【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量測範圍上限為 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AC 200V】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、檔位 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600【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量測範圍上限為 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AC 600V】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餘同上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直流電壓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量測方法。</a:t>
            </a:r>
            <a:r>
              <a:rPr lang="zh-TW" altLang="en-US" sz="2000" dirty="0">
                <a:solidFill>
                  <a:srgbClr val="FFFF00"/>
                </a:solidFill>
              </a:rPr>
              <a:t/>
            </a:r>
            <a:br>
              <a:rPr lang="zh-TW" altLang="en-US" sz="2000" dirty="0">
                <a:solidFill>
                  <a:srgbClr val="FFFF00"/>
                </a:solidFill>
              </a:rPr>
            </a:br>
            <a:endParaRPr lang="en-US" altLang="zh-TW" sz="2200" dirty="0" smtClean="0">
              <a:solidFill>
                <a:srgbClr val="FFFF00"/>
              </a:solidFill>
              <a:latin typeface="Helvetica Neue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25436" y="3140968"/>
            <a:ext cx="2180944" cy="1368152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57908" y="3140968"/>
            <a:ext cx="1817220" cy="3341812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72270" y="3140968"/>
            <a:ext cx="1822542" cy="3341812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41540" y="4941168"/>
            <a:ext cx="2065040" cy="1391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960347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62503" y="-315243"/>
            <a:ext cx="10360501" cy="1223963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牛刀小試一下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量測看看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62898" y="642392"/>
            <a:ext cx="4371474" cy="914400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請量測各點的電阻值</a:t>
            </a:r>
            <a:endParaRPr lang="zh-TW" altLang="en-US" dirty="0">
              <a:solidFill>
                <a:schemeClr val="accent1">
                  <a:lumMod val="60000"/>
                  <a:lumOff val="4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8398668" y="4606726"/>
            <a:ext cx="38884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rgbClr val="FFFF00"/>
                </a:solidFill>
              </a:rPr>
              <a:t>電阻Ｒ：  Ｒ</a:t>
            </a:r>
            <a:r>
              <a:rPr lang="en-US" altLang="zh-TW" baseline="-25000" dirty="0" smtClean="0">
                <a:solidFill>
                  <a:srgbClr val="FFFF00"/>
                </a:solidFill>
              </a:rPr>
              <a:t>1</a:t>
            </a:r>
            <a:r>
              <a:rPr lang="zh-TW" altLang="en-US" dirty="0" smtClean="0">
                <a:solidFill>
                  <a:srgbClr val="FFFF00"/>
                </a:solidFill>
              </a:rPr>
              <a:t>：</a:t>
            </a:r>
            <a:r>
              <a:rPr lang="en-US" altLang="zh-TW" dirty="0" smtClean="0">
                <a:solidFill>
                  <a:srgbClr val="FFFF00"/>
                </a:solidFill>
              </a:rPr>
              <a:t> 4.7  k</a:t>
            </a:r>
            <a:r>
              <a:rPr lang="el-GR" altLang="zh-TW" dirty="0" smtClean="0">
                <a:solidFill>
                  <a:srgbClr val="FFFF00"/>
                </a:solidFill>
              </a:rPr>
              <a:t>Ω</a:t>
            </a:r>
            <a:endParaRPr lang="en-US" altLang="zh-TW" dirty="0" smtClean="0">
              <a:solidFill>
                <a:srgbClr val="FFFF00"/>
              </a:solidFill>
            </a:endParaRPr>
          </a:p>
          <a:p>
            <a:r>
              <a:rPr lang="en-US" altLang="zh-TW" dirty="0">
                <a:solidFill>
                  <a:srgbClr val="FFFF00"/>
                </a:solidFill>
              </a:rPr>
              <a:t> </a:t>
            </a:r>
            <a:r>
              <a:rPr lang="en-US" altLang="zh-TW" dirty="0" smtClean="0">
                <a:solidFill>
                  <a:srgbClr val="FFFF00"/>
                </a:solidFill>
              </a:rPr>
              <a:t>                   </a:t>
            </a:r>
            <a:r>
              <a:rPr lang="zh-TW" altLang="en-US" dirty="0" smtClean="0">
                <a:solidFill>
                  <a:srgbClr val="FFFF00"/>
                </a:solidFill>
              </a:rPr>
              <a:t>Ｒ</a:t>
            </a:r>
            <a:r>
              <a:rPr lang="en-US" altLang="zh-TW" baseline="-25000" dirty="0" smtClean="0">
                <a:solidFill>
                  <a:srgbClr val="FFFF00"/>
                </a:solidFill>
              </a:rPr>
              <a:t>2</a:t>
            </a:r>
            <a:r>
              <a:rPr lang="zh-TW" altLang="en-US" dirty="0" smtClean="0">
                <a:solidFill>
                  <a:srgbClr val="FFFF00"/>
                </a:solidFill>
              </a:rPr>
              <a:t>： </a:t>
            </a:r>
            <a:r>
              <a:rPr lang="en-US" altLang="zh-TW" dirty="0" smtClean="0">
                <a:solidFill>
                  <a:srgbClr val="FFFF00"/>
                </a:solidFill>
              </a:rPr>
              <a:t>3.6   K</a:t>
            </a:r>
            <a:r>
              <a:rPr lang="el-GR" altLang="zh-TW" dirty="0" smtClean="0">
                <a:solidFill>
                  <a:srgbClr val="FFFF00"/>
                </a:solidFill>
              </a:rPr>
              <a:t>Ω</a:t>
            </a:r>
            <a:endParaRPr lang="en-US" altLang="zh-TW" dirty="0" smtClean="0">
              <a:solidFill>
                <a:srgbClr val="FFFF00"/>
              </a:solidFill>
            </a:endParaRPr>
          </a:p>
          <a:p>
            <a:r>
              <a:rPr lang="zh-TW" altLang="en-US" dirty="0" smtClean="0">
                <a:solidFill>
                  <a:srgbClr val="FFFF00"/>
                </a:solidFill>
              </a:rPr>
              <a:t>                    Ｒ</a:t>
            </a:r>
            <a:r>
              <a:rPr lang="en-US" altLang="zh-TW" baseline="-25000" dirty="0" smtClean="0">
                <a:solidFill>
                  <a:srgbClr val="FFFF00"/>
                </a:solidFill>
              </a:rPr>
              <a:t>3</a:t>
            </a:r>
            <a:r>
              <a:rPr lang="zh-TW" altLang="en-US" dirty="0" smtClean="0">
                <a:solidFill>
                  <a:srgbClr val="FFFF00"/>
                </a:solidFill>
              </a:rPr>
              <a:t>： </a:t>
            </a:r>
            <a:r>
              <a:rPr lang="en-US" altLang="zh-TW" dirty="0" smtClean="0">
                <a:solidFill>
                  <a:srgbClr val="FFFF00"/>
                </a:solidFill>
              </a:rPr>
              <a:t>1.0   </a:t>
            </a:r>
            <a:r>
              <a:rPr lang="en-US" altLang="zh-TW" dirty="0">
                <a:solidFill>
                  <a:srgbClr val="FFFF00"/>
                </a:solidFill>
              </a:rPr>
              <a:t>K</a:t>
            </a:r>
            <a:r>
              <a:rPr lang="el-GR" altLang="zh-TW" dirty="0" smtClean="0">
                <a:solidFill>
                  <a:srgbClr val="FFFF00"/>
                </a:solidFill>
              </a:rPr>
              <a:t>Ω</a:t>
            </a:r>
            <a:endParaRPr lang="en-US" altLang="zh-TW" dirty="0">
              <a:solidFill>
                <a:srgbClr val="FFFF00"/>
              </a:solidFill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4258" y="1870422"/>
            <a:ext cx="3725978" cy="3097242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01985" y="2878534"/>
            <a:ext cx="3698843" cy="3088585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82644" y="1124744"/>
            <a:ext cx="3685606" cy="3080240"/>
          </a:xfrm>
          <a:prstGeom prst="rect">
            <a:avLst/>
          </a:prstGeom>
        </p:spPr>
      </p:pic>
      <p:sp>
        <p:nvSpPr>
          <p:cNvPr id="8" name="標題 1"/>
          <p:cNvSpPr txBox="1">
            <a:spLocks/>
          </p:cNvSpPr>
          <p:nvPr/>
        </p:nvSpPr>
        <p:spPr>
          <a:xfrm>
            <a:off x="-89625" y="6237312"/>
            <a:ext cx="10360501" cy="654438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>
            <a:lvl1pPr algn="l" defTabSz="121898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ea"/>
                <a:ea typeface="+mj-ea"/>
                <a:cs typeface="+mj-cs"/>
              </a:defRPr>
            </a:lvl1pPr>
          </a:lstStyle>
          <a:p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※</a:t>
            </a: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補充</a:t>
            </a:r>
            <a:endParaRPr lang="zh-TW" altLang="en-US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388188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90495" y="-315243"/>
            <a:ext cx="10360501" cy="1223963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牛刀小試一下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量測看看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62898" y="642392"/>
            <a:ext cx="6531714" cy="914400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量測出各點的電阻值了～～～</a:t>
            </a:r>
            <a:endParaRPr lang="zh-TW" altLang="en-US" dirty="0">
              <a:solidFill>
                <a:schemeClr val="accent1">
                  <a:lumMod val="60000"/>
                  <a:lumOff val="4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8398668" y="4653136"/>
            <a:ext cx="38884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rgbClr val="FFFF00"/>
                </a:solidFill>
              </a:rPr>
              <a:t>電阻Ｒ：  Ｒ</a:t>
            </a:r>
            <a:r>
              <a:rPr lang="en-US" altLang="zh-TW" baseline="-25000" dirty="0" smtClean="0">
                <a:solidFill>
                  <a:srgbClr val="FFFF00"/>
                </a:solidFill>
              </a:rPr>
              <a:t>1</a:t>
            </a:r>
            <a:r>
              <a:rPr lang="zh-TW" altLang="en-US" dirty="0" smtClean="0">
                <a:solidFill>
                  <a:srgbClr val="FFFF00"/>
                </a:solidFill>
              </a:rPr>
              <a:t>：</a:t>
            </a:r>
            <a:r>
              <a:rPr lang="en-US" altLang="zh-TW" dirty="0" smtClean="0">
                <a:solidFill>
                  <a:srgbClr val="FFFF00"/>
                </a:solidFill>
              </a:rPr>
              <a:t> 4.7  k</a:t>
            </a:r>
            <a:r>
              <a:rPr lang="el-GR" altLang="zh-TW" dirty="0" smtClean="0">
                <a:solidFill>
                  <a:srgbClr val="FFFF00"/>
                </a:solidFill>
              </a:rPr>
              <a:t>Ω</a:t>
            </a:r>
            <a:endParaRPr lang="en-US" altLang="zh-TW" dirty="0" smtClean="0">
              <a:solidFill>
                <a:srgbClr val="FFFF00"/>
              </a:solidFill>
            </a:endParaRPr>
          </a:p>
          <a:p>
            <a:r>
              <a:rPr lang="en-US" altLang="zh-TW" dirty="0">
                <a:solidFill>
                  <a:srgbClr val="FFFF00"/>
                </a:solidFill>
              </a:rPr>
              <a:t> </a:t>
            </a:r>
            <a:r>
              <a:rPr lang="en-US" altLang="zh-TW" dirty="0" smtClean="0">
                <a:solidFill>
                  <a:srgbClr val="FFFF00"/>
                </a:solidFill>
              </a:rPr>
              <a:t>                   </a:t>
            </a:r>
            <a:r>
              <a:rPr lang="zh-TW" altLang="en-US" dirty="0" smtClean="0">
                <a:solidFill>
                  <a:srgbClr val="FFFF00"/>
                </a:solidFill>
              </a:rPr>
              <a:t>Ｒ</a:t>
            </a:r>
            <a:r>
              <a:rPr lang="en-US" altLang="zh-TW" baseline="-25000" dirty="0" smtClean="0">
                <a:solidFill>
                  <a:srgbClr val="FFFF00"/>
                </a:solidFill>
              </a:rPr>
              <a:t>2</a:t>
            </a:r>
            <a:r>
              <a:rPr lang="zh-TW" altLang="en-US" dirty="0" smtClean="0">
                <a:solidFill>
                  <a:srgbClr val="FFFF00"/>
                </a:solidFill>
              </a:rPr>
              <a:t>： </a:t>
            </a:r>
            <a:r>
              <a:rPr lang="en-US" altLang="zh-TW" dirty="0" smtClean="0">
                <a:solidFill>
                  <a:srgbClr val="FFFF00"/>
                </a:solidFill>
              </a:rPr>
              <a:t>3.6   K</a:t>
            </a:r>
            <a:r>
              <a:rPr lang="el-GR" altLang="zh-TW" dirty="0" smtClean="0">
                <a:solidFill>
                  <a:srgbClr val="FFFF00"/>
                </a:solidFill>
              </a:rPr>
              <a:t>Ω</a:t>
            </a:r>
            <a:endParaRPr lang="en-US" altLang="zh-TW" dirty="0" smtClean="0">
              <a:solidFill>
                <a:srgbClr val="FFFF00"/>
              </a:solidFill>
            </a:endParaRPr>
          </a:p>
          <a:p>
            <a:r>
              <a:rPr lang="zh-TW" altLang="en-US" dirty="0" smtClean="0">
                <a:solidFill>
                  <a:srgbClr val="FFFF00"/>
                </a:solidFill>
              </a:rPr>
              <a:t>                    Ｒ</a:t>
            </a:r>
            <a:r>
              <a:rPr lang="en-US" altLang="zh-TW" baseline="-25000" dirty="0" smtClean="0">
                <a:solidFill>
                  <a:srgbClr val="FFFF00"/>
                </a:solidFill>
              </a:rPr>
              <a:t>3</a:t>
            </a:r>
            <a:r>
              <a:rPr lang="zh-TW" altLang="en-US" dirty="0" smtClean="0">
                <a:solidFill>
                  <a:srgbClr val="FFFF00"/>
                </a:solidFill>
              </a:rPr>
              <a:t>： </a:t>
            </a:r>
            <a:r>
              <a:rPr lang="en-US" altLang="zh-TW" dirty="0" smtClean="0">
                <a:solidFill>
                  <a:srgbClr val="FFFF00"/>
                </a:solidFill>
              </a:rPr>
              <a:t>1.0   </a:t>
            </a:r>
            <a:r>
              <a:rPr lang="en-US" altLang="zh-TW" dirty="0">
                <a:solidFill>
                  <a:srgbClr val="FFFF00"/>
                </a:solidFill>
              </a:rPr>
              <a:t>K</a:t>
            </a:r>
            <a:r>
              <a:rPr lang="el-GR" altLang="zh-TW" dirty="0" smtClean="0">
                <a:solidFill>
                  <a:srgbClr val="FFFF00"/>
                </a:solidFill>
              </a:rPr>
              <a:t>Ω</a:t>
            </a:r>
            <a:endParaRPr lang="en-US" altLang="zh-TW" dirty="0">
              <a:solidFill>
                <a:srgbClr val="FFFF00"/>
              </a:solidFill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4783" y="1960036"/>
            <a:ext cx="3736678" cy="3106136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10237" y="2852936"/>
            <a:ext cx="3672408" cy="3066512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83419" y="1196752"/>
            <a:ext cx="3670410" cy="3067540"/>
          </a:xfrm>
          <a:prstGeom prst="rect">
            <a:avLst/>
          </a:prstGeom>
        </p:spPr>
      </p:pic>
      <p:sp>
        <p:nvSpPr>
          <p:cNvPr id="9" name="標題 1"/>
          <p:cNvSpPr txBox="1">
            <a:spLocks/>
          </p:cNvSpPr>
          <p:nvPr/>
        </p:nvSpPr>
        <p:spPr>
          <a:xfrm>
            <a:off x="-89625" y="6237312"/>
            <a:ext cx="10360501" cy="654438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>
            <a:lvl1pPr algn="l" defTabSz="121898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ea"/>
                <a:ea typeface="+mj-ea"/>
                <a:cs typeface="+mj-cs"/>
              </a:defRPr>
            </a:lvl1pPr>
          </a:lstStyle>
          <a:p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※</a:t>
            </a: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補充</a:t>
            </a:r>
            <a:endParaRPr lang="zh-TW" altLang="en-US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410240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62503" y="-315243"/>
            <a:ext cx="10360501" cy="1223963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牛刀小試一下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通電量測（串並聯電壓）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62898" y="714400"/>
            <a:ext cx="6531714" cy="914400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請隨意串並接多個電阻器試試看</a:t>
            </a:r>
            <a:endParaRPr lang="zh-TW" altLang="en-US" dirty="0">
              <a:solidFill>
                <a:schemeClr val="accent1">
                  <a:lumMod val="60000"/>
                  <a:lumOff val="4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7318548" y="2636912"/>
            <a:ext cx="38884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rgbClr val="FFFF00"/>
                </a:solidFill>
              </a:rPr>
              <a:t>電壓Ｖ ： </a:t>
            </a:r>
            <a:r>
              <a:rPr lang="en-US" altLang="zh-TW" dirty="0" smtClean="0">
                <a:solidFill>
                  <a:srgbClr val="FFFF00"/>
                </a:solidFill>
              </a:rPr>
              <a:t>3.08 </a:t>
            </a:r>
            <a:r>
              <a:rPr lang="zh-TW" altLang="en-US" dirty="0" smtClean="0">
                <a:solidFill>
                  <a:srgbClr val="FFFF00"/>
                </a:solidFill>
              </a:rPr>
              <a:t>Ｖ</a:t>
            </a:r>
            <a:endParaRPr lang="en-US" altLang="zh-TW" dirty="0" smtClean="0">
              <a:solidFill>
                <a:srgbClr val="FFFF00"/>
              </a:solidFill>
            </a:endParaRPr>
          </a:p>
          <a:p>
            <a:r>
              <a:rPr lang="zh-TW" altLang="en-US" dirty="0" smtClean="0">
                <a:solidFill>
                  <a:srgbClr val="FFFF00"/>
                </a:solidFill>
              </a:rPr>
              <a:t>電阻Ｒ：  Ｒ</a:t>
            </a:r>
            <a:r>
              <a:rPr lang="en-US" altLang="zh-TW" baseline="-25000" dirty="0" smtClean="0">
                <a:solidFill>
                  <a:srgbClr val="FFFF00"/>
                </a:solidFill>
              </a:rPr>
              <a:t>1</a:t>
            </a:r>
            <a:r>
              <a:rPr lang="zh-TW" altLang="en-US" dirty="0" smtClean="0">
                <a:solidFill>
                  <a:srgbClr val="FFFF00"/>
                </a:solidFill>
              </a:rPr>
              <a:t>：</a:t>
            </a:r>
            <a:r>
              <a:rPr lang="en-US" altLang="zh-TW" dirty="0" smtClean="0">
                <a:solidFill>
                  <a:srgbClr val="FFFF00"/>
                </a:solidFill>
              </a:rPr>
              <a:t>  4.7  k</a:t>
            </a:r>
            <a:r>
              <a:rPr lang="el-GR" altLang="zh-TW" dirty="0" smtClean="0">
                <a:solidFill>
                  <a:srgbClr val="FFFF00"/>
                </a:solidFill>
              </a:rPr>
              <a:t>Ω</a:t>
            </a:r>
            <a:endParaRPr lang="en-US" altLang="zh-TW" dirty="0" smtClean="0">
              <a:solidFill>
                <a:srgbClr val="FFFF00"/>
              </a:solidFill>
            </a:endParaRPr>
          </a:p>
          <a:p>
            <a:r>
              <a:rPr lang="en-US" altLang="zh-TW" dirty="0">
                <a:solidFill>
                  <a:srgbClr val="FFFF00"/>
                </a:solidFill>
              </a:rPr>
              <a:t> </a:t>
            </a:r>
            <a:r>
              <a:rPr lang="en-US" altLang="zh-TW" dirty="0" smtClean="0">
                <a:solidFill>
                  <a:srgbClr val="FFFF00"/>
                </a:solidFill>
              </a:rPr>
              <a:t>                   </a:t>
            </a:r>
            <a:r>
              <a:rPr lang="zh-TW" altLang="en-US" dirty="0" smtClean="0">
                <a:solidFill>
                  <a:srgbClr val="FFFF00"/>
                </a:solidFill>
              </a:rPr>
              <a:t>Ｒ</a:t>
            </a:r>
            <a:r>
              <a:rPr lang="en-US" altLang="zh-TW" baseline="-25000" dirty="0" smtClean="0">
                <a:solidFill>
                  <a:srgbClr val="FFFF00"/>
                </a:solidFill>
              </a:rPr>
              <a:t>2</a:t>
            </a:r>
            <a:r>
              <a:rPr lang="zh-TW" altLang="en-US" dirty="0" smtClean="0">
                <a:solidFill>
                  <a:srgbClr val="FFFF00"/>
                </a:solidFill>
              </a:rPr>
              <a:t>： </a:t>
            </a:r>
            <a:r>
              <a:rPr lang="en-US" altLang="zh-TW" dirty="0" smtClean="0">
                <a:solidFill>
                  <a:srgbClr val="FFFF00"/>
                </a:solidFill>
              </a:rPr>
              <a:t>3.6   K</a:t>
            </a:r>
            <a:r>
              <a:rPr lang="el-GR" altLang="zh-TW" dirty="0" smtClean="0">
                <a:solidFill>
                  <a:srgbClr val="FFFF00"/>
                </a:solidFill>
              </a:rPr>
              <a:t>Ω</a:t>
            </a:r>
            <a:endParaRPr lang="en-US" altLang="zh-TW" dirty="0" smtClean="0">
              <a:solidFill>
                <a:srgbClr val="FFFF00"/>
              </a:solidFill>
            </a:endParaRPr>
          </a:p>
          <a:p>
            <a:r>
              <a:rPr lang="zh-TW" altLang="en-US" dirty="0" smtClean="0">
                <a:solidFill>
                  <a:srgbClr val="FFFF00"/>
                </a:solidFill>
              </a:rPr>
              <a:t>                    Ｒ</a:t>
            </a:r>
            <a:r>
              <a:rPr lang="en-US" altLang="zh-TW" baseline="-25000" dirty="0" smtClean="0">
                <a:solidFill>
                  <a:srgbClr val="FFFF00"/>
                </a:solidFill>
              </a:rPr>
              <a:t>3</a:t>
            </a:r>
            <a:r>
              <a:rPr lang="zh-TW" altLang="en-US" dirty="0" smtClean="0">
                <a:solidFill>
                  <a:srgbClr val="FFFF00"/>
                </a:solidFill>
              </a:rPr>
              <a:t>： </a:t>
            </a:r>
            <a:r>
              <a:rPr lang="en-US" altLang="zh-TW" dirty="0" smtClean="0">
                <a:solidFill>
                  <a:srgbClr val="FFFF00"/>
                </a:solidFill>
              </a:rPr>
              <a:t>1.0   </a:t>
            </a:r>
            <a:r>
              <a:rPr lang="en-US" altLang="zh-TW" dirty="0">
                <a:solidFill>
                  <a:srgbClr val="FFFF00"/>
                </a:solidFill>
              </a:rPr>
              <a:t>K</a:t>
            </a:r>
            <a:r>
              <a:rPr lang="el-GR" altLang="zh-TW" dirty="0" smtClean="0">
                <a:solidFill>
                  <a:srgbClr val="FFFF00"/>
                </a:solidFill>
              </a:rPr>
              <a:t>Ω</a:t>
            </a:r>
            <a:endParaRPr lang="en-US" altLang="zh-TW" dirty="0">
              <a:solidFill>
                <a:srgbClr val="FFFF00"/>
              </a:solidFill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41884" y="2757278"/>
            <a:ext cx="5150724" cy="2687946"/>
          </a:xfrm>
          <a:prstGeom prst="rect">
            <a:avLst/>
          </a:prstGeom>
        </p:spPr>
      </p:pic>
      <p:sp>
        <p:nvSpPr>
          <p:cNvPr id="8" name="文字方塊 7"/>
          <p:cNvSpPr txBox="1"/>
          <p:nvPr/>
        </p:nvSpPr>
        <p:spPr>
          <a:xfrm>
            <a:off x="6958508" y="5229200"/>
            <a:ext cx="418576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請試著分別量測</a:t>
            </a:r>
            <a:r>
              <a:rPr lang="zh-TW" altLang="en-US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Ｒ</a:t>
            </a:r>
            <a:r>
              <a:rPr lang="en-US" altLang="zh-TW" baseline="-25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baseline="-25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Ｒ</a:t>
            </a:r>
            <a:r>
              <a:rPr lang="en-US" altLang="zh-TW" baseline="-25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baseline="-25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Ｒ</a:t>
            </a:r>
            <a:r>
              <a:rPr lang="en-US" altLang="zh-TW" baseline="-25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</a:p>
          <a:p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這三個電阻兩端的電壓值～</a:t>
            </a:r>
            <a:r>
              <a:rPr lang="zh-TW" altLang="en-US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～</a:t>
            </a:r>
          </a:p>
        </p:txBody>
      </p:sp>
      <p:sp>
        <p:nvSpPr>
          <p:cNvPr id="9" name="標題 1"/>
          <p:cNvSpPr txBox="1">
            <a:spLocks/>
          </p:cNvSpPr>
          <p:nvPr/>
        </p:nvSpPr>
        <p:spPr>
          <a:xfrm>
            <a:off x="-89625" y="6237312"/>
            <a:ext cx="10360501" cy="654438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>
            <a:lvl1pPr algn="l" defTabSz="121898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ea"/>
                <a:ea typeface="+mj-ea"/>
                <a:cs typeface="+mj-cs"/>
              </a:defRPr>
            </a:lvl1pPr>
          </a:lstStyle>
          <a:p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※</a:t>
            </a: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補充</a:t>
            </a:r>
            <a:endParaRPr lang="zh-TW" altLang="en-US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077017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90495" y="-315243"/>
            <a:ext cx="10360501" cy="1223963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牛刀小試一下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量測看看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62898" y="570384"/>
            <a:ext cx="6531714" cy="914400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請量測各點的電壓值</a:t>
            </a:r>
            <a:endParaRPr lang="zh-TW" altLang="en-US" dirty="0">
              <a:solidFill>
                <a:schemeClr val="accent1">
                  <a:lumMod val="60000"/>
                  <a:lumOff val="4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8398668" y="4653136"/>
            <a:ext cx="38884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rgbClr val="FFFF00"/>
                </a:solidFill>
              </a:rPr>
              <a:t>電阻Ｒ：  Ｒ</a:t>
            </a:r>
            <a:r>
              <a:rPr lang="en-US" altLang="zh-TW" baseline="-25000" dirty="0" smtClean="0">
                <a:solidFill>
                  <a:srgbClr val="FFFF00"/>
                </a:solidFill>
              </a:rPr>
              <a:t>1</a:t>
            </a:r>
            <a:r>
              <a:rPr lang="zh-TW" altLang="en-US" dirty="0" smtClean="0">
                <a:solidFill>
                  <a:srgbClr val="FFFF00"/>
                </a:solidFill>
              </a:rPr>
              <a:t>：</a:t>
            </a:r>
            <a:r>
              <a:rPr lang="en-US" altLang="zh-TW" dirty="0" smtClean="0">
                <a:solidFill>
                  <a:srgbClr val="FFFF00"/>
                </a:solidFill>
              </a:rPr>
              <a:t> 4.7  k</a:t>
            </a:r>
            <a:r>
              <a:rPr lang="el-GR" altLang="zh-TW" dirty="0" smtClean="0">
                <a:solidFill>
                  <a:srgbClr val="FFFF00"/>
                </a:solidFill>
              </a:rPr>
              <a:t>Ω</a:t>
            </a:r>
            <a:endParaRPr lang="en-US" altLang="zh-TW" dirty="0" smtClean="0">
              <a:solidFill>
                <a:srgbClr val="FFFF00"/>
              </a:solidFill>
            </a:endParaRPr>
          </a:p>
          <a:p>
            <a:r>
              <a:rPr lang="en-US" altLang="zh-TW" dirty="0">
                <a:solidFill>
                  <a:srgbClr val="FFFF00"/>
                </a:solidFill>
              </a:rPr>
              <a:t> </a:t>
            </a:r>
            <a:r>
              <a:rPr lang="en-US" altLang="zh-TW" dirty="0" smtClean="0">
                <a:solidFill>
                  <a:srgbClr val="FFFF00"/>
                </a:solidFill>
              </a:rPr>
              <a:t>                   </a:t>
            </a:r>
            <a:r>
              <a:rPr lang="zh-TW" altLang="en-US" dirty="0" smtClean="0">
                <a:solidFill>
                  <a:srgbClr val="FFFF00"/>
                </a:solidFill>
              </a:rPr>
              <a:t>Ｒ</a:t>
            </a:r>
            <a:r>
              <a:rPr lang="en-US" altLang="zh-TW" baseline="-25000" dirty="0" smtClean="0">
                <a:solidFill>
                  <a:srgbClr val="FFFF00"/>
                </a:solidFill>
              </a:rPr>
              <a:t>2</a:t>
            </a:r>
            <a:r>
              <a:rPr lang="zh-TW" altLang="en-US" dirty="0" smtClean="0">
                <a:solidFill>
                  <a:srgbClr val="FFFF00"/>
                </a:solidFill>
              </a:rPr>
              <a:t>： </a:t>
            </a:r>
            <a:r>
              <a:rPr lang="en-US" altLang="zh-TW" dirty="0" smtClean="0">
                <a:solidFill>
                  <a:srgbClr val="FFFF00"/>
                </a:solidFill>
              </a:rPr>
              <a:t>3.6   K</a:t>
            </a:r>
            <a:r>
              <a:rPr lang="el-GR" altLang="zh-TW" dirty="0" smtClean="0">
                <a:solidFill>
                  <a:srgbClr val="FFFF00"/>
                </a:solidFill>
              </a:rPr>
              <a:t>Ω</a:t>
            </a:r>
            <a:endParaRPr lang="en-US" altLang="zh-TW" dirty="0" smtClean="0">
              <a:solidFill>
                <a:srgbClr val="FFFF00"/>
              </a:solidFill>
            </a:endParaRPr>
          </a:p>
          <a:p>
            <a:r>
              <a:rPr lang="zh-TW" altLang="en-US" dirty="0" smtClean="0">
                <a:solidFill>
                  <a:srgbClr val="FFFF00"/>
                </a:solidFill>
              </a:rPr>
              <a:t>                    Ｒ</a:t>
            </a:r>
            <a:r>
              <a:rPr lang="en-US" altLang="zh-TW" baseline="-25000" dirty="0" smtClean="0">
                <a:solidFill>
                  <a:srgbClr val="FFFF00"/>
                </a:solidFill>
              </a:rPr>
              <a:t>3</a:t>
            </a:r>
            <a:r>
              <a:rPr lang="zh-TW" altLang="en-US" dirty="0" smtClean="0">
                <a:solidFill>
                  <a:srgbClr val="FFFF00"/>
                </a:solidFill>
              </a:rPr>
              <a:t>： </a:t>
            </a:r>
            <a:r>
              <a:rPr lang="en-US" altLang="zh-TW" dirty="0" smtClean="0">
                <a:solidFill>
                  <a:srgbClr val="FFFF00"/>
                </a:solidFill>
              </a:rPr>
              <a:t>1.0   </a:t>
            </a:r>
            <a:r>
              <a:rPr lang="en-US" altLang="zh-TW" dirty="0">
                <a:solidFill>
                  <a:srgbClr val="FFFF00"/>
                </a:solidFill>
              </a:rPr>
              <a:t>K</a:t>
            </a:r>
            <a:r>
              <a:rPr lang="el-GR" altLang="zh-TW" dirty="0" smtClean="0">
                <a:solidFill>
                  <a:srgbClr val="FFFF00"/>
                </a:solidFill>
              </a:rPr>
              <a:t>Ω</a:t>
            </a:r>
            <a:endParaRPr lang="en-US" altLang="zh-TW" dirty="0">
              <a:solidFill>
                <a:srgbClr val="FFFF00"/>
              </a:solidFill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82645" y="1124744"/>
            <a:ext cx="3671184" cy="3381829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4783" y="1916833"/>
            <a:ext cx="3710879" cy="3394504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85663" y="2611265"/>
            <a:ext cx="3696981" cy="3338015"/>
          </a:xfrm>
          <a:prstGeom prst="rect">
            <a:avLst/>
          </a:prstGeom>
        </p:spPr>
      </p:pic>
      <p:sp>
        <p:nvSpPr>
          <p:cNvPr id="8" name="標題 1"/>
          <p:cNvSpPr txBox="1">
            <a:spLocks/>
          </p:cNvSpPr>
          <p:nvPr/>
        </p:nvSpPr>
        <p:spPr>
          <a:xfrm>
            <a:off x="-89625" y="6237312"/>
            <a:ext cx="10360501" cy="654438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>
            <a:lvl1pPr algn="l" defTabSz="121898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ea"/>
                <a:ea typeface="+mj-ea"/>
                <a:cs typeface="+mj-cs"/>
              </a:defRPr>
            </a:lvl1pPr>
          </a:lstStyle>
          <a:p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※</a:t>
            </a: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補充</a:t>
            </a:r>
            <a:endParaRPr lang="zh-TW" altLang="en-US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095861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90495" y="-315243"/>
            <a:ext cx="10360501" cy="1223963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牛刀小試一下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量測看看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62898" y="714400"/>
            <a:ext cx="6531714" cy="914400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量測出各點的電壓值了～～</a:t>
            </a:r>
            <a:endParaRPr lang="zh-TW" altLang="en-US" dirty="0">
              <a:solidFill>
                <a:schemeClr val="accent1">
                  <a:lumMod val="60000"/>
                  <a:lumOff val="4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8398668" y="4653136"/>
            <a:ext cx="38884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rgbClr val="FFFF00"/>
                </a:solidFill>
              </a:rPr>
              <a:t>電阻Ｒ：  Ｒ</a:t>
            </a:r>
            <a:r>
              <a:rPr lang="en-US" altLang="zh-TW" baseline="-25000" dirty="0" smtClean="0">
                <a:solidFill>
                  <a:srgbClr val="FFFF00"/>
                </a:solidFill>
              </a:rPr>
              <a:t>1</a:t>
            </a:r>
            <a:r>
              <a:rPr lang="zh-TW" altLang="en-US" dirty="0" smtClean="0">
                <a:solidFill>
                  <a:srgbClr val="FFFF00"/>
                </a:solidFill>
              </a:rPr>
              <a:t>：</a:t>
            </a:r>
            <a:r>
              <a:rPr lang="en-US" altLang="zh-TW" dirty="0" smtClean="0">
                <a:solidFill>
                  <a:srgbClr val="FFFF00"/>
                </a:solidFill>
              </a:rPr>
              <a:t> 4.7  k</a:t>
            </a:r>
            <a:r>
              <a:rPr lang="el-GR" altLang="zh-TW" dirty="0" smtClean="0">
                <a:solidFill>
                  <a:srgbClr val="FFFF00"/>
                </a:solidFill>
              </a:rPr>
              <a:t>Ω</a:t>
            </a:r>
            <a:endParaRPr lang="en-US" altLang="zh-TW" dirty="0" smtClean="0">
              <a:solidFill>
                <a:srgbClr val="FFFF00"/>
              </a:solidFill>
            </a:endParaRPr>
          </a:p>
          <a:p>
            <a:r>
              <a:rPr lang="en-US" altLang="zh-TW" dirty="0">
                <a:solidFill>
                  <a:srgbClr val="FFFF00"/>
                </a:solidFill>
              </a:rPr>
              <a:t> </a:t>
            </a:r>
            <a:r>
              <a:rPr lang="en-US" altLang="zh-TW" dirty="0" smtClean="0">
                <a:solidFill>
                  <a:srgbClr val="FFFF00"/>
                </a:solidFill>
              </a:rPr>
              <a:t>                   </a:t>
            </a:r>
            <a:r>
              <a:rPr lang="zh-TW" altLang="en-US" dirty="0" smtClean="0">
                <a:solidFill>
                  <a:srgbClr val="FFFF00"/>
                </a:solidFill>
              </a:rPr>
              <a:t>Ｒ</a:t>
            </a:r>
            <a:r>
              <a:rPr lang="en-US" altLang="zh-TW" baseline="-25000" dirty="0" smtClean="0">
                <a:solidFill>
                  <a:srgbClr val="FFFF00"/>
                </a:solidFill>
              </a:rPr>
              <a:t>2</a:t>
            </a:r>
            <a:r>
              <a:rPr lang="zh-TW" altLang="en-US" dirty="0" smtClean="0">
                <a:solidFill>
                  <a:srgbClr val="FFFF00"/>
                </a:solidFill>
              </a:rPr>
              <a:t>： </a:t>
            </a:r>
            <a:r>
              <a:rPr lang="en-US" altLang="zh-TW" dirty="0" smtClean="0">
                <a:solidFill>
                  <a:srgbClr val="FFFF00"/>
                </a:solidFill>
              </a:rPr>
              <a:t>3.6   K</a:t>
            </a:r>
            <a:r>
              <a:rPr lang="el-GR" altLang="zh-TW" dirty="0" smtClean="0">
                <a:solidFill>
                  <a:srgbClr val="FFFF00"/>
                </a:solidFill>
              </a:rPr>
              <a:t>Ω</a:t>
            </a:r>
            <a:endParaRPr lang="en-US" altLang="zh-TW" dirty="0" smtClean="0">
              <a:solidFill>
                <a:srgbClr val="FFFF00"/>
              </a:solidFill>
            </a:endParaRPr>
          </a:p>
          <a:p>
            <a:r>
              <a:rPr lang="zh-TW" altLang="en-US" dirty="0" smtClean="0">
                <a:solidFill>
                  <a:srgbClr val="FFFF00"/>
                </a:solidFill>
              </a:rPr>
              <a:t>                    Ｒ</a:t>
            </a:r>
            <a:r>
              <a:rPr lang="en-US" altLang="zh-TW" baseline="-25000" dirty="0" smtClean="0">
                <a:solidFill>
                  <a:srgbClr val="FFFF00"/>
                </a:solidFill>
              </a:rPr>
              <a:t>3</a:t>
            </a:r>
            <a:r>
              <a:rPr lang="zh-TW" altLang="en-US" dirty="0" smtClean="0">
                <a:solidFill>
                  <a:srgbClr val="FFFF00"/>
                </a:solidFill>
              </a:rPr>
              <a:t>： </a:t>
            </a:r>
            <a:r>
              <a:rPr lang="en-US" altLang="zh-TW" dirty="0" smtClean="0">
                <a:solidFill>
                  <a:srgbClr val="FFFF00"/>
                </a:solidFill>
              </a:rPr>
              <a:t>1.0   </a:t>
            </a:r>
            <a:r>
              <a:rPr lang="en-US" altLang="zh-TW" dirty="0">
                <a:solidFill>
                  <a:srgbClr val="FFFF00"/>
                </a:solidFill>
              </a:rPr>
              <a:t>K</a:t>
            </a:r>
            <a:r>
              <a:rPr lang="el-GR" altLang="zh-TW" dirty="0" smtClean="0">
                <a:solidFill>
                  <a:srgbClr val="FFFF00"/>
                </a:solidFill>
              </a:rPr>
              <a:t>Ω</a:t>
            </a:r>
            <a:endParaRPr lang="en-US" altLang="zh-TW" dirty="0">
              <a:solidFill>
                <a:srgbClr val="FFFF00"/>
              </a:solidFill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9797" y="1860805"/>
            <a:ext cx="3695865" cy="3380771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75777" y="2542707"/>
            <a:ext cx="3706867" cy="3346941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82644" y="1052736"/>
            <a:ext cx="3685979" cy="3395458"/>
          </a:xfrm>
          <a:prstGeom prst="rect">
            <a:avLst/>
          </a:prstGeom>
        </p:spPr>
      </p:pic>
      <p:sp>
        <p:nvSpPr>
          <p:cNvPr id="9" name="標題 1"/>
          <p:cNvSpPr txBox="1">
            <a:spLocks/>
          </p:cNvSpPr>
          <p:nvPr/>
        </p:nvSpPr>
        <p:spPr>
          <a:xfrm>
            <a:off x="-89625" y="6237312"/>
            <a:ext cx="10360501" cy="654438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>
            <a:lvl1pPr algn="l" defTabSz="121898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ea"/>
                <a:ea typeface="+mj-ea"/>
                <a:cs typeface="+mj-cs"/>
              </a:defRPr>
            </a:lvl1pPr>
          </a:lstStyle>
          <a:p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※</a:t>
            </a: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補充</a:t>
            </a:r>
            <a:endParaRPr lang="zh-TW" altLang="en-US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959924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90495" y="-315243"/>
            <a:ext cx="10360501" cy="1223963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牛刀小試一下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通電量測（串並聯電流）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62898" y="642392"/>
            <a:ext cx="6531714" cy="914400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請隨意串並接多個電阻器試試看</a:t>
            </a:r>
            <a:endParaRPr lang="zh-TW" altLang="en-US" dirty="0">
              <a:solidFill>
                <a:schemeClr val="accent1">
                  <a:lumMod val="60000"/>
                  <a:lumOff val="4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7318548" y="2636912"/>
            <a:ext cx="38884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rgbClr val="FFFF00"/>
                </a:solidFill>
              </a:rPr>
              <a:t>電壓Ｖ ： </a:t>
            </a:r>
            <a:r>
              <a:rPr lang="en-US" altLang="zh-TW" dirty="0" smtClean="0">
                <a:solidFill>
                  <a:srgbClr val="FFFF00"/>
                </a:solidFill>
              </a:rPr>
              <a:t>3.08 </a:t>
            </a:r>
            <a:r>
              <a:rPr lang="zh-TW" altLang="en-US" dirty="0" smtClean="0">
                <a:solidFill>
                  <a:srgbClr val="FFFF00"/>
                </a:solidFill>
              </a:rPr>
              <a:t>Ｖ</a:t>
            </a:r>
            <a:endParaRPr lang="en-US" altLang="zh-TW" dirty="0" smtClean="0">
              <a:solidFill>
                <a:srgbClr val="FFFF00"/>
              </a:solidFill>
            </a:endParaRPr>
          </a:p>
          <a:p>
            <a:r>
              <a:rPr lang="zh-TW" altLang="en-US" dirty="0" smtClean="0">
                <a:solidFill>
                  <a:srgbClr val="FFFF00"/>
                </a:solidFill>
              </a:rPr>
              <a:t>電阻Ｒ：  Ｒ</a:t>
            </a:r>
            <a:r>
              <a:rPr lang="en-US" altLang="zh-TW" baseline="-25000" dirty="0" smtClean="0">
                <a:solidFill>
                  <a:srgbClr val="FFFF00"/>
                </a:solidFill>
              </a:rPr>
              <a:t>1</a:t>
            </a:r>
            <a:r>
              <a:rPr lang="zh-TW" altLang="en-US" dirty="0" smtClean="0">
                <a:solidFill>
                  <a:srgbClr val="FFFF00"/>
                </a:solidFill>
              </a:rPr>
              <a:t>：</a:t>
            </a:r>
            <a:r>
              <a:rPr lang="en-US" altLang="zh-TW" dirty="0" smtClean="0">
                <a:solidFill>
                  <a:srgbClr val="FFFF00"/>
                </a:solidFill>
              </a:rPr>
              <a:t> 4.7  k</a:t>
            </a:r>
            <a:r>
              <a:rPr lang="el-GR" altLang="zh-TW" dirty="0" smtClean="0">
                <a:solidFill>
                  <a:srgbClr val="FFFF00"/>
                </a:solidFill>
              </a:rPr>
              <a:t>Ω</a:t>
            </a:r>
            <a:endParaRPr lang="en-US" altLang="zh-TW" dirty="0" smtClean="0">
              <a:solidFill>
                <a:srgbClr val="FFFF00"/>
              </a:solidFill>
            </a:endParaRPr>
          </a:p>
          <a:p>
            <a:r>
              <a:rPr lang="en-US" altLang="zh-TW" dirty="0">
                <a:solidFill>
                  <a:srgbClr val="FFFF00"/>
                </a:solidFill>
              </a:rPr>
              <a:t> </a:t>
            </a:r>
            <a:r>
              <a:rPr lang="en-US" altLang="zh-TW" dirty="0" smtClean="0">
                <a:solidFill>
                  <a:srgbClr val="FFFF00"/>
                </a:solidFill>
              </a:rPr>
              <a:t>                   </a:t>
            </a:r>
            <a:r>
              <a:rPr lang="zh-TW" altLang="en-US" dirty="0" smtClean="0">
                <a:solidFill>
                  <a:srgbClr val="FFFF00"/>
                </a:solidFill>
              </a:rPr>
              <a:t>Ｒ</a:t>
            </a:r>
            <a:r>
              <a:rPr lang="en-US" altLang="zh-TW" baseline="-25000" dirty="0" smtClean="0">
                <a:solidFill>
                  <a:srgbClr val="FFFF00"/>
                </a:solidFill>
              </a:rPr>
              <a:t>2</a:t>
            </a:r>
            <a:r>
              <a:rPr lang="zh-TW" altLang="en-US" dirty="0" smtClean="0">
                <a:solidFill>
                  <a:srgbClr val="FFFF00"/>
                </a:solidFill>
              </a:rPr>
              <a:t>： </a:t>
            </a:r>
            <a:r>
              <a:rPr lang="en-US" altLang="zh-TW" dirty="0" smtClean="0">
                <a:solidFill>
                  <a:srgbClr val="FFFF00"/>
                </a:solidFill>
              </a:rPr>
              <a:t>3.6   K</a:t>
            </a:r>
            <a:r>
              <a:rPr lang="el-GR" altLang="zh-TW" dirty="0" smtClean="0">
                <a:solidFill>
                  <a:srgbClr val="FFFF00"/>
                </a:solidFill>
              </a:rPr>
              <a:t>Ω</a:t>
            </a:r>
            <a:endParaRPr lang="en-US" altLang="zh-TW" dirty="0" smtClean="0">
              <a:solidFill>
                <a:srgbClr val="FFFF00"/>
              </a:solidFill>
            </a:endParaRPr>
          </a:p>
          <a:p>
            <a:r>
              <a:rPr lang="zh-TW" altLang="en-US" dirty="0" smtClean="0">
                <a:solidFill>
                  <a:srgbClr val="FFFF00"/>
                </a:solidFill>
              </a:rPr>
              <a:t>                    Ｒ</a:t>
            </a:r>
            <a:r>
              <a:rPr lang="en-US" altLang="zh-TW" baseline="-25000" dirty="0" smtClean="0">
                <a:solidFill>
                  <a:srgbClr val="FFFF00"/>
                </a:solidFill>
              </a:rPr>
              <a:t>3</a:t>
            </a:r>
            <a:r>
              <a:rPr lang="zh-TW" altLang="en-US" dirty="0" smtClean="0">
                <a:solidFill>
                  <a:srgbClr val="FFFF00"/>
                </a:solidFill>
              </a:rPr>
              <a:t>： </a:t>
            </a:r>
            <a:r>
              <a:rPr lang="en-US" altLang="zh-TW" dirty="0" smtClean="0">
                <a:solidFill>
                  <a:srgbClr val="FFFF00"/>
                </a:solidFill>
              </a:rPr>
              <a:t>1.0   </a:t>
            </a:r>
            <a:r>
              <a:rPr lang="en-US" altLang="zh-TW" dirty="0">
                <a:solidFill>
                  <a:srgbClr val="FFFF00"/>
                </a:solidFill>
              </a:rPr>
              <a:t>K</a:t>
            </a:r>
            <a:r>
              <a:rPr lang="el-GR" altLang="zh-TW" dirty="0" smtClean="0">
                <a:solidFill>
                  <a:srgbClr val="FFFF00"/>
                </a:solidFill>
              </a:rPr>
              <a:t>Ω</a:t>
            </a:r>
            <a:endParaRPr lang="en-US" altLang="zh-TW" dirty="0">
              <a:solidFill>
                <a:srgbClr val="FFFF00"/>
              </a:solidFill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40956" y="2204864"/>
            <a:ext cx="5254603" cy="2701310"/>
          </a:xfrm>
          <a:prstGeom prst="rect">
            <a:avLst/>
          </a:prstGeom>
        </p:spPr>
      </p:pic>
      <p:sp>
        <p:nvSpPr>
          <p:cNvPr id="6" name="標題 1"/>
          <p:cNvSpPr txBox="1">
            <a:spLocks/>
          </p:cNvSpPr>
          <p:nvPr/>
        </p:nvSpPr>
        <p:spPr>
          <a:xfrm>
            <a:off x="-89625" y="6237312"/>
            <a:ext cx="10360501" cy="654438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>
            <a:lvl1pPr algn="l" defTabSz="121898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ea"/>
                <a:ea typeface="+mj-ea"/>
                <a:cs typeface="+mj-cs"/>
              </a:defRPr>
            </a:lvl1pPr>
          </a:lstStyle>
          <a:p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※</a:t>
            </a: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補充</a:t>
            </a:r>
            <a:endParaRPr lang="zh-TW" altLang="en-US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80493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90495" y="-315243"/>
            <a:ext cx="10360501" cy="1223963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牛刀小試一下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量測看看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62898" y="570384"/>
            <a:ext cx="6531714" cy="914400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請量測各點的電壓值</a:t>
            </a:r>
            <a:endParaRPr lang="zh-TW" altLang="en-US" dirty="0">
              <a:solidFill>
                <a:schemeClr val="accent1">
                  <a:lumMod val="60000"/>
                  <a:lumOff val="4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8398668" y="4567870"/>
            <a:ext cx="38884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rgbClr val="FFFF00"/>
                </a:solidFill>
              </a:rPr>
              <a:t>電阻Ｒ：  Ｒ</a:t>
            </a:r>
            <a:r>
              <a:rPr lang="en-US" altLang="zh-TW" baseline="-25000" dirty="0" smtClean="0">
                <a:solidFill>
                  <a:srgbClr val="FFFF00"/>
                </a:solidFill>
              </a:rPr>
              <a:t>1</a:t>
            </a:r>
            <a:r>
              <a:rPr lang="zh-TW" altLang="en-US" dirty="0" smtClean="0">
                <a:solidFill>
                  <a:srgbClr val="FFFF00"/>
                </a:solidFill>
              </a:rPr>
              <a:t>：</a:t>
            </a:r>
            <a:r>
              <a:rPr lang="en-US" altLang="zh-TW" dirty="0" smtClean="0">
                <a:solidFill>
                  <a:srgbClr val="FFFF00"/>
                </a:solidFill>
              </a:rPr>
              <a:t> 4.7  k</a:t>
            </a:r>
            <a:r>
              <a:rPr lang="el-GR" altLang="zh-TW" dirty="0" smtClean="0">
                <a:solidFill>
                  <a:srgbClr val="FFFF00"/>
                </a:solidFill>
              </a:rPr>
              <a:t>Ω</a:t>
            </a:r>
            <a:endParaRPr lang="en-US" altLang="zh-TW" dirty="0" smtClean="0">
              <a:solidFill>
                <a:srgbClr val="FFFF00"/>
              </a:solidFill>
            </a:endParaRPr>
          </a:p>
          <a:p>
            <a:r>
              <a:rPr lang="en-US" altLang="zh-TW" dirty="0">
                <a:solidFill>
                  <a:srgbClr val="FFFF00"/>
                </a:solidFill>
              </a:rPr>
              <a:t> </a:t>
            </a:r>
            <a:r>
              <a:rPr lang="en-US" altLang="zh-TW" dirty="0" smtClean="0">
                <a:solidFill>
                  <a:srgbClr val="FFFF00"/>
                </a:solidFill>
              </a:rPr>
              <a:t>                   </a:t>
            </a:r>
            <a:r>
              <a:rPr lang="zh-TW" altLang="en-US" dirty="0" smtClean="0">
                <a:solidFill>
                  <a:srgbClr val="FFFF00"/>
                </a:solidFill>
              </a:rPr>
              <a:t>Ｒ</a:t>
            </a:r>
            <a:r>
              <a:rPr lang="en-US" altLang="zh-TW" baseline="-25000" dirty="0" smtClean="0">
                <a:solidFill>
                  <a:srgbClr val="FFFF00"/>
                </a:solidFill>
              </a:rPr>
              <a:t>2</a:t>
            </a:r>
            <a:r>
              <a:rPr lang="zh-TW" altLang="en-US" dirty="0" smtClean="0">
                <a:solidFill>
                  <a:srgbClr val="FFFF00"/>
                </a:solidFill>
              </a:rPr>
              <a:t>： </a:t>
            </a:r>
            <a:r>
              <a:rPr lang="en-US" altLang="zh-TW" dirty="0" smtClean="0">
                <a:solidFill>
                  <a:srgbClr val="FFFF00"/>
                </a:solidFill>
              </a:rPr>
              <a:t>3.6   K</a:t>
            </a:r>
            <a:r>
              <a:rPr lang="el-GR" altLang="zh-TW" dirty="0" smtClean="0">
                <a:solidFill>
                  <a:srgbClr val="FFFF00"/>
                </a:solidFill>
              </a:rPr>
              <a:t>Ω</a:t>
            </a:r>
            <a:endParaRPr lang="en-US" altLang="zh-TW" dirty="0" smtClean="0">
              <a:solidFill>
                <a:srgbClr val="FFFF00"/>
              </a:solidFill>
            </a:endParaRPr>
          </a:p>
          <a:p>
            <a:r>
              <a:rPr lang="zh-TW" altLang="en-US" dirty="0" smtClean="0">
                <a:solidFill>
                  <a:srgbClr val="FFFF00"/>
                </a:solidFill>
              </a:rPr>
              <a:t>                    Ｒ</a:t>
            </a:r>
            <a:r>
              <a:rPr lang="en-US" altLang="zh-TW" baseline="-25000" dirty="0" smtClean="0">
                <a:solidFill>
                  <a:srgbClr val="FFFF00"/>
                </a:solidFill>
              </a:rPr>
              <a:t>3</a:t>
            </a:r>
            <a:r>
              <a:rPr lang="zh-TW" altLang="en-US" dirty="0" smtClean="0">
                <a:solidFill>
                  <a:srgbClr val="FFFF00"/>
                </a:solidFill>
              </a:rPr>
              <a:t>： </a:t>
            </a:r>
            <a:r>
              <a:rPr lang="en-US" altLang="zh-TW" dirty="0" smtClean="0">
                <a:solidFill>
                  <a:srgbClr val="FFFF00"/>
                </a:solidFill>
              </a:rPr>
              <a:t>1.0   </a:t>
            </a:r>
            <a:r>
              <a:rPr lang="en-US" altLang="zh-TW" dirty="0">
                <a:solidFill>
                  <a:srgbClr val="FFFF00"/>
                </a:solidFill>
              </a:rPr>
              <a:t>K</a:t>
            </a:r>
            <a:r>
              <a:rPr lang="el-GR" altLang="zh-TW" dirty="0" smtClean="0">
                <a:solidFill>
                  <a:srgbClr val="FFFF00"/>
                </a:solidFill>
              </a:rPr>
              <a:t>Ω</a:t>
            </a:r>
            <a:endParaRPr lang="en-US" altLang="zh-TW" dirty="0">
              <a:solidFill>
                <a:srgbClr val="FFFF00"/>
              </a:solidFill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4782" y="1821438"/>
            <a:ext cx="3695139" cy="3394504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66583" y="2468236"/>
            <a:ext cx="3716062" cy="3395778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82645" y="980728"/>
            <a:ext cx="3671184" cy="3371118"/>
          </a:xfrm>
          <a:prstGeom prst="rect">
            <a:avLst/>
          </a:prstGeom>
        </p:spPr>
      </p:pic>
      <p:sp>
        <p:nvSpPr>
          <p:cNvPr id="9" name="標題 1"/>
          <p:cNvSpPr txBox="1">
            <a:spLocks/>
          </p:cNvSpPr>
          <p:nvPr/>
        </p:nvSpPr>
        <p:spPr>
          <a:xfrm>
            <a:off x="-89625" y="6237312"/>
            <a:ext cx="10360501" cy="654438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>
            <a:lvl1pPr algn="l" defTabSz="121898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ea"/>
                <a:ea typeface="+mj-ea"/>
                <a:cs typeface="+mj-cs"/>
              </a:defRPr>
            </a:lvl1pPr>
          </a:lstStyle>
          <a:p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※</a:t>
            </a: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補充</a:t>
            </a:r>
            <a:endParaRPr lang="zh-TW" altLang="en-US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576724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90495" y="-315243"/>
            <a:ext cx="10360501" cy="1223963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牛刀小試一下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量測看看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434906" y="570384"/>
            <a:ext cx="6531714" cy="914400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量測出各點的電壓值了～～</a:t>
            </a:r>
            <a:endParaRPr lang="zh-TW" altLang="en-US" dirty="0">
              <a:solidFill>
                <a:schemeClr val="accent1">
                  <a:lumMod val="60000"/>
                  <a:lumOff val="4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8398668" y="4581128"/>
            <a:ext cx="38884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rgbClr val="FFFF00"/>
                </a:solidFill>
              </a:rPr>
              <a:t>電阻Ｒ：  Ｒ</a:t>
            </a:r>
            <a:r>
              <a:rPr lang="en-US" altLang="zh-TW" baseline="-25000" dirty="0" smtClean="0">
                <a:solidFill>
                  <a:srgbClr val="FFFF00"/>
                </a:solidFill>
              </a:rPr>
              <a:t>1</a:t>
            </a:r>
            <a:r>
              <a:rPr lang="zh-TW" altLang="en-US" dirty="0" smtClean="0">
                <a:solidFill>
                  <a:srgbClr val="FFFF00"/>
                </a:solidFill>
              </a:rPr>
              <a:t>：</a:t>
            </a:r>
            <a:r>
              <a:rPr lang="en-US" altLang="zh-TW" dirty="0" smtClean="0">
                <a:solidFill>
                  <a:srgbClr val="FFFF00"/>
                </a:solidFill>
              </a:rPr>
              <a:t> 4.7  k</a:t>
            </a:r>
            <a:r>
              <a:rPr lang="el-GR" altLang="zh-TW" dirty="0" smtClean="0">
                <a:solidFill>
                  <a:srgbClr val="FFFF00"/>
                </a:solidFill>
              </a:rPr>
              <a:t>Ω</a:t>
            </a:r>
            <a:endParaRPr lang="en-US" altLang="zh-TW" dirty="0" smtClean="0">
              <a:solidFill>
                <a:srgbClr val="FFFF00"/>
              </a:solidFill>
            </a:endParaRPr>
          </a:p>
          <a:p>
            <a:r>
              <a:rPr lang="en-US" altLang="zh-TW" dirty="0">
                <a:solidFill>
                  <a:srgbClr val="FFFF00"/>
                </a:solidFill>
              </a:rPr>
              <a:t> </a:t>
            </a:r>
            <a:r>
              <a:rPr lang="en-US" altLang="zh-TW" dirty="0" smtClean="0">
                <a:solidFill>
                  <a:srgbClr val="FFFF00"/>
                </a:solidFill>
              </a:rPr>
              <a:t>                   </a:t>
            </a:r>
            <a:r>
              <a:rPr lang="zh-TW" altLang="en-US" dirty="0" smtClean="0">
                <a:solidFill>
                  <a:srgbClr val="FFFF00"/>
                </a:solidFill>
              </a:rPr>
              <a:t>Ｒ</a:t>
            </a:r>
            <a:r>
              <a:rPr lang="en-US" altLang="zh-TW" baseline="-25000" dirty="0" smtClean="0">
                <a:solidFill>
                  <a:srgbClr val="FFFF00"/>
                </a:solidFill>
              </a:rPr>
              <a:t>2</a:t>
            </a:r>
            <a:r>
              <a:rPr lang="zh-TW" altLang="en-US" dirty="0" smtClean="0">
                <a:solidFill>
                  <a:srgbClr val="FFFF00"/>
                </a:solidFill>
              </a:rPr>
              <a:t>： </a:t>
            </a:r>
            <a:r>
              <a:rPr lang="en-US" altLang="zh-TW" dirty="0" smtClean="0">
                <a:solidFill>
                  <a:srgbClr val="FFFF00"/>
                </a:solidFill>
              </a:rPr>
              <a:t>3.6   K</a:t>
            </a:r>
            <a:r>
              <a:rPr lang="el-GR" altLang="zh-TW" dirty="0" smtClean="0">
                <a:solidFill>
                  <a:srgbClr val="FFFF00"/>
                </a:solidFill>
              </a:rPr>
              <a:t>Ω</a:t>
            </a:r>
            <a:endParaRPr lang="en-US" altLang="zh-TW" dirty="0" smtClean="0">
              <a:solidFill>
                <a:srgbClr val="FFFF00"/>
              </a:solidFill>
            </a:endParaRPr>
          </a:p>
          <a:p>
            <a:r>
              <a:rPr lang="zh-TW" altLang="en-US" dirty="0" smtClean="0">
                <a:solidFill>
                  <a:srgbClr val="FFFF00"/>
                </a:solidFill>
              </a:rPr>
              <a:t>                    Ｒ</a:t>
            </a:r>
            <a:r>
              <a:rPr lang="en-US" altLang="zh-TW" baseline="-25000" dirty="0" smtClean="0">
                <a:solidFill>
                  <a:srgbClr val="FFFF00"/>
                </a:solidFill>
              </a:rPr>
              <a:t>3</a:t>
            </a:r>
            <a:r>
              <a:rPr lang="zh-TW" altLang="en-US" dirty="0" smtClean="0">
                <a:solidFill>
                  <a:srgbClr val="FFFF00"/>
                </a:solidFill>
              </a:rPr>
              <a:t>： </a:t>
            </a:r>
            <a:r>
              <a:rPr lang="en-US" altLang="zh-TW" dirty="0" smtClean="0">
                <a:solidFill>
                  <a:srgbClr val="FFFF00"/>
                </a:solidFill>
              </a:rPr>
              <a:t>1.0   </a:t>
            </a:r>
            <a:r>
              <a:rPr lang="en-US" altLang="zh-TW" dirty="0">
                <a:solidFill>
                  <a:srgbClr val="FFFF00"/>
                </a:solidFill>
              </a:rPr>
              <a:t>K</a:t>
            </a:r>
            <a:r>
              <a:rPr lang="el-GR" altLang="zh-TW" dirty="0" smtClean="0">
                <a:solidFill>
                  <a:srgbClr val="FFFF00"/>
                </a:solidFill>
              </a:rPr>
              <a:t>Ω</a:t>
            </a:r>
            <a:endParaRPr lang="en-US" altLang="zh-TW" dirty="0">
              <a:solidFill>
                <a:srgbClr val="FFFF00"/>
              </a:solidFill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9797" y="1843109"/>
            <a:ext cx="3685980" cy="3386091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75777" y="2492896"/>
            <a:ext cx="3706866" cy="3387374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82643" y="980728"/>
            <a:ext cx="3685979" cy="3384703"/>
          </a:xfrm>
          <a:prstGeom prst="rect">
            <a:avLst/>
          </a:prstGeom>
        </p:spPr>
      </p:pic>
      <p:sp>
        <p:nvSpPr>
          <p:cNvPr id="8" name="標題 1"/>
          <p:cNvSpPr txBox="1">
            <a:spLocks/>
          </p:cNvSpPr>
          <p:nvPr/>
        </p:nvSpPr>
        <p:spPr>
          <a:xfrm>
            <a:off x="-89625" y="6237312"/>
            <a:ext cx="10360501" cy="654438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>
            <a:lvl1pPr algn="l" defTabSz="121898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ea"/>
                <a:ea typeface="+mj-ea"/>
                <a:cs typeface="+mj-cs"/>
              </a:defRPr>
            </a:lvl1pPr>
          </a:lstStyle>
          <a:p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※</a:t>
            </a: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補充</a:t>
            </a:r>
            <a:endParaRPr lang="zh-TW" altLang="en-US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704708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062503" y="102816"/>
            <a:ext cx="10360501" cy="805904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電子電路元件簡介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434907" y="642392"/>
            <a:ext cx="4227457" cy="914400"/>
          </a:xfrm>
        </p:spPr>
        <p:txBody>
          <a:bodyPr rtlCol="0"/>
          <a:lstStyle/>
          <a:p>
            <a:pPr rtl="0"/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電容器的功能</a:t>
            </a:r>
            <a:endParaRPr lang="zh-TW" altLang="en-US" dirty="0">
              <a:solidFill>
                <a:schemeClr val="accent1">
                  <a:lumMod val="60000"/>
                  <a:lumOff val="4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1156671" y="1722288"/>
            <a:ext cx="10482357" cy="41549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en-US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在放大電路中</a:t>
            </a:r>
            <a:r>
              <a:rPr lang="en-US" altLang="zh-TW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,</a:t>
            </a:r>
            <a:r>
              <a:rPr lang="zh-TW" altLang="en-US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它可以隔絕直流</a:t>
            </a:r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電壓，可</a:t>
            </a:r>
            <a:r>
              <a:rPr lang="zh-TW" altLang="en-US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避免直流電壓流入麥克風或</a:t>
            </a:r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喇叭。</a:t>
            </a:r>
            <a:r>
              <a:rPr lang="zh-TW" altLang="en-US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zh-TW" altLang="en-US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en-US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在振蕩電路中</a:t>
            </a:r>
            <a:r>
              <a:rPr lang="en-US" altLang="zh-TW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,</a:t>
            </a:r>
            <a:r>
              <a:rPr lang="zh-TW" altLang="en-US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和</a:t>
            </a:r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電阻</a:t>
            </a:r>
            <a:r>
              <a:rPr lang="zh-TW" altLang="en-US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</a:t>
            </a:r>
            <a:r>
              <a:rPr lang="zh-TW" altLang="en-US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感</a:t>
            </a:r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組合以產生特定波形。</a:t>
            </a:r>
            <a:r>
              <a:rPr lang="zh-TW" altLang="en-US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zh-TW" altLang="en-US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TW" altLang="en-US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在整流電路中</a:t>
            </a:r>
            <a:r>
              <a:rPr lang="en-US" altLang="zh-TW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,</a:t>
            </a:r>
            <a:r>
              <a:rPr lang="zh-TW" altLang="en-US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是</a:t>
            </a:r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濾波器功能，能把</a:t>
            </a:r>
            <a:r>
              <a:rPr lang="zh-TW" altLang="en-US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波形最低電位拉高和把最高電位拉低</a:t>
            </a:r>
            <a:r>
              <a:rPr lang="en-US" altLang="zh-TW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,</a:t>
            </a:r>
            <a:r>
              <a:rPr lang="zh-TW" altLang="en-US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而</a:t>
            </a:r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形成</a:t>
            </a:r>
            <a:endParaRPr lang="en-US" altLang="zh-TW" sz="2200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比較平坦</a:t>
            </a:r>
            <a:r>
              <a:rPr lang="zh-TW" altLang="en-US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電壓波形。</a:t>
            </a:r>
            <a:r>
              <a:rPr lang="zh-TW" altLang="en-US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zh-TW" altLang="en-US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4.</a:t>
            </a:r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電容器</a:t>
            </a:r>
            <a:r>
              <a:rPr lang="zh-TW" altLang="en-US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在電路</a:t>
            </a:r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上具有濾波、延</a:t>
            </a:r>
            <a:r>
              <a:rPr lang="zh-TW" altLang="en-US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馳時間的</a:t>
            </a:r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作用。若</a:t>
            </a:r>
            <a:r>
              <a:rPr lang="zh-TW" altLang="en-US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沒有</a:t>
            </a:r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它；濾波</a:t>
            </a:r>
            <a:r>
              <a:rPr lang="zh-TW" altLang="en-US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電壓會產生漣</a:t>
            </a:r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波</a:t>
            </a:r>
            <a:endParaRPr lang="en-US" altLang="zh-TW" sz="2200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反應</a:t>
            </a:r>
            <a:r>
              <a:rPr lang="zh-TW" altLang="en-US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電路使用時的不</a:t>
            </a:r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穩定</a:t>
            </a:r>
            <a:r>
              <a:rPr lang="zh-TW" altLang="en-US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若</a:t>
            </a:r>
            <a:r>
              <a:rPr lang="zh-TW" altLang="en-US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無法延馳電路的自動控制的控製</a:t>
            </a:r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時間，那</a:t>
            </a:r>
            <a:r>
              <a:rPr lang="zh-TW" altLang="en-US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時間</a:t>
            </a:r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控制</a:t>
            </a:r>
            <a:endParaRPr lang="en-US" altLang="zh-TW" sz="2200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TIME</a:t>
            </a:r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、穩</a:t>
            </a:r>
            <a:r>
              <a:rPr lang="zh-TW" altLang="en-US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壓電路等等</a:t>
            </a:r>
            <a:r>
              <a:rPr lang="en-US" altLang="zh-TW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...</a:t>
            </a:r>
            <a:r>
              <a:rPr lang="zh-TW" altLang="en-US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將會受</a:t>
            </a:r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影響。</a:t>
            </a:r>
            <a:endParaRPr lang="en-US" altLang="zh-TW" sz="2200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如：無法</a:t>
            </a:r>
            <a:r>
              <a:rPr lang="zh-TW" altLang="en-US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濾波的音響無法推挽功率放</a:t>
            </a:r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放大器，而會</a:t>
            </a:r>
            <a:r>
              <a:rPr lang="zh-TW" altLang="en-US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有交流</a:t>
            </a:r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聲等</a:t>
            </a:r>
            <a:r>
              <a:rPr lang="en-US" altLang="zh-TW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...</a:t>
            </a:r>
            <a:r>
              <a:rPr lang="zh-TW" altLang="en-US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影響聽的</a:t>
            </a:r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品質。</a:t>
            </a:r>
            <a:r>
              <a:rPr lang="en-US" altLang="zh-TW" sz="2200" dirty="0"/>
              <a:t/>
            </a:r>
            <a:br>
              <a:rPr lang="en-US" altLang="zh-TW" sz="2200" dirty="0"/>
            </a:br>
            <a:r>
              <a:rPr lang="en-US" altLang="zh-TW" sz="2200" dirty="0"/>
              <a:t/>
            </a:r>
            <a:br>
              <a:rPr lang="en-US" altLang="zh-TW" sz="2200" dirty="0"/>
            </a:br>
            <a:r>
              <a:rPr lang="zh-TW" altLang="en-US" sz="2200" dirty="0" smtClean="0"/>
              <a:t> </a:t>
            </a:r>
            <a:r>
              <a:rPr lang="en-US" altLang="zh-TW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P.S</a:t>
            </a:r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：電容器</a:t>
            </a:r>
            <a:r>
              <a:rPr lang="zh-TW" altLang="en-US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在電子電路中幾乎是不可缺少的儲能元件，它具有隔斷直流、</a:t>
            </a:r>
            <a:endParaRPr lang="en-US" altLang="zh-TW" sz="2200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連通</a:t>
            </a:r>
            <a:r>
              <a:rPr lang="zh-TW" altLang="en-US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交流、阻止低頻的特性。廣泛應用在</a:t>
            </a:r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耦合</a:t>
            </a:r>
            <a:r>
              <a:rPr lang="zh-TW" altLang="en-US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、隔直、旁路、濾波</a:t>
            </a:r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endParaRPr lang="en-US" altLang="zh-TW" sz="2200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調諧</a:t>
            </a:r>
            <a:r>
              <a:rPr lang="zh-TW" altLang="en-US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、能量轉換和自動控制等電路中。</a:t>
            </a:r>
          </a:p>
        </p:txBody>
      </p:sp>
    </p:spTree>
    <p:extLst>
      <p:ext uri="{BB962C8B-B14F-4D97-AF65-F5344CB8AC3E}">
        <p14:creationId xmlns:p14="http://schemas.microsoft.com/office/powerpoint/2010/main" xmlns="" val="2800411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062503" y="174824"/>
            <a:ext cx="10360501" cy="733896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電子電路元件簡介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362899" y="1088256"/>
            <a:ext cx="4227457" cy="468536"/>
          </a:xfrm>
        </p:spPr>
        <p:txBody>
          <a:bodyPr rtlCol="0">
            <a:normAutofit lnSpcReduction="10000"/>
          </a:bodyPr>
          <a:lstStyle/>
          <a:p>
            <a:pPr rtl="0"/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常見的電容器種類</a:t>
            </a:r>
            <a:endParaRPr lang="zh-TW" altLang="en-US" dirty="0">
              <a:solidFill>
                <a:schemeClr val="accent1">
                  <a:lumMod val="60000"/>
                  <a:lumOff val="4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3852" y="2492896"/>
            <a:ext cx="5544616" cy="3595659"/>
          </a:xfrm>
          <a:prstGeom prst="rect">
            <a:avLst/>
          </a:prstGeom>
        </p:spPr>
      </p:pic>
      <p:sp>
        <p:nvSpPr>
          <p:cNvPr id="2" name="文字方塊 1"/>
          <p:cNvSpPr txBox="1"/>
          <p:nvPr/>
        </p:nvSpPr>
        <p:spPr>
          <a:xfrm>
            <a:off x="4628980" y="1052736"/>
            <a:ext cx="7802136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電容器在電子電路中幾乎是不可缺少的儲能元件，它</a:t>
            </a:r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具有</a:t>
            </a:r>
            <a:endParaRPr lang="en-US" altLang="zh-TW" sz="2200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隔斷</a:t>
            </a:r>
            <a:r>
              <a:rPr lang="zh-TW" altLang="en-US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直流、連通交流、阻止低頻的特性。廣泛應用在</a:t>
            </a:r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耦合</a:t>
            </a:r>
            <a:r>
              <a:rPr lang="zh-TW" altLang="en-US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endParaRPr lang="en-US" altLang="zh-TW" sz="2200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隔</a:t>
            </a:r>
            <a:r>
              <a:rPr lang="zh-TW" altLang="en-US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直、旁路、濾波、調諧、能量轉換和自動控制等電路中。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24695" y="2564904"/>
            <a:ext cx="4758349" cy="3363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812248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062503" y="174824"/>
            <a:ext cx="10360501" cy="733896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電子電路幫手簡介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418256" y="836712"/>
            <a:ext cx="5972300" cy="648072"/>
          </a:xfrm>
        </p:spPr>
        <p:txBody>
          <a:bodyPr rtlCol="0">
            <a:normAutofit/>
          </a:bodyPr>
          <a:lstStyle/>
          <a:p>
            <a:pPr rtl="0"/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三用電表（以</a:t>
            </a:r>
            <a:r>
              <a:rPr lang="en-US" altLang="zh-TW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dm</a:t>
            </a:r>
            <a:r>
              <a:rPr lang="en-US" altLang="zh-TW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-3000</a:t>
            </a:r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為例）</a:t>
            </a:r>
            <a:endParaRPr lang="zh-TW" altLang="en-US" dirty="0">
              <a:solidFill>
                <a:schemeClr val="accent1">
                  <a:lumMod val="60000"/>
                  <a:lumOff val="4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125860" y="1592213"/>
            <a:ext cx="10657184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</a:t>
            </a:r>
            <a:r>
              <a:rPr lang="zh-TW" altLang="en-US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用電表</a:t>
            </a:r>
            <a:r>
              <a:rPr lang="en-US" altLang="zh-TW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交流</a:t>
            </a:r>
            <a:r>
              <a:rPr lang="zh-TW" altLang="en-US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電壓Ｖ</a:t>
            </a:r>
            <a:r>
              <a:rPr lang="en-US" altLang="zh-TW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功能區域使用說明</a:t>
            </a:r>
            <a:r>
              <a:rPr lang="zh-TW" altLang="en-US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endParaRPr lang="en-US" altLang="zh-TW" sz="22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探針線接法同上，將旋鈕轉至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交流電壓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的功能區域。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檔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位 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200 【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量測範圍上限為 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AC 200V】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、檔位 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600【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量測範圍上限為 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AC 600V】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餘同上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直流電壓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量測方法。</a:t>
            </a:r>
            <a:r>
              <a:rPr lang="zh-TW" altLang="en-US" sz="2000" dirty="0">
                <a:solidFill>
                  <a:srgbClr val="FFFF00"/>
                </a:solidFill>
              </a:rPr>
              <a:t/>
            </a:r>
            <a:br>
              <a:rPr lang="zh-TW" altLang="en-US" sz="2000" dirty="0">
                <a:solidFill>
                  <a:srgbClr val="FFFF00"/>
                </a:solidFill>
              </a:rPr>
            </a:br>
            <a:endParaRPr lang="en-US" altLang="zh-TW" sz="2200" dirty="0" smtClean="0">
              <a:solidFill>
                <a:srgbClr val="FFFF00"/>
              </a:solidFill>
              <a:latin typeface="Helvetica Neue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88954" y="3177694"/>
            <a:ext cx="3033250" cy="3131626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62836" y="3177694"/>
            <a:ext cx="3231776" cy="3131626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70083" y="3177694"/>
            <a:ext cx="3268945" cy="3131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060990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062503" y="174824"/>
            <a:ext cx="10360501" cy="733896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電子電路元件簡介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362899" y="930424"/>
            <a:ext cx="4587497" cy="626368"/>
          </a:xfrm>
        </p:spPr>
        <p:txBody>
          <a:bodyPr rtlCol="0"/>
          <a:lstStyle/>
          <a:p>
            <a:pPr rtl="0"/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常見的固定電容器值判讀</a:t>
            </a:r>
            <a:endParaRPr lang="zh-TW" altLang="en-US" dirty="0">
              <a:solidFill>
                <a:schemeClr val="accent1">
                  <a:lumMod val="60000"/>
                  <a:lumOff val="4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2133972" y="3429000"/>
            <a:ext cx="1847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TW" altLang="en-US" sz="2800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9960" y="1844824"/>
            <a:ext cx="3918308" cy="4464496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39762" y="595288"/>
            <a:ext cx="2074930" cy="1022176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70276" y="1844824"/>
            <a:ext cx="7200800" cy="4617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248986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062503" y="265996"/>
            <a:ext cx="10360501" cy="642724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電子電路元件簡介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362899" y="930424"/>
            <a:ext cx="4587497" cy="626368"/>
          </a:xfrm>
        </p:spPr>
        <p:txBody>
          <a:bodyPr rtlCol="0"/>
          <a:lstStyle/>
          <a:p>
            <a:pPr rtl="0"/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常見的固定電容器值判讀</a:t>
            </a:r>
            <a:endParaRPr lang="zh-TW" altLang="en-US" dirty="0">
              <a:solidFill>
                <a:schemeClr val="accent1">
                  <a:lumMod val="60000"/>
                  <a:lumOff val="4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2133972" y="3429000"/>
            <a:ext cx="1847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TW" altLang="en-US" sz="2800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9836" y="1772816"/>
            <a:ext cx="7032997" cy="4486200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6200000">
            <a:off x="7495885" y="2598225"/>
            <a:ext cx="4673815" cy="2604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264570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062503" y="232208"/>
            <a:ext cx="10360501" cy="676512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電子電路元件簡介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357990" y="908720"/>
            <a:ext cx="4952446" cy="658831"/>
          </a:xfrm>
        </p:spPr>
        <p:txBody>
          <a:bodyPr rtlCol="0"/>
          <a:lstStyle/>
          <a:p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常見可直接</a:t>
            </a:r>
            <a:r>
              <a:rPr lang="zh-TW" altLang="en-US" dirty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判</a:t>
            </a:r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讀</a:t>
            </a:r>
            <a:r>
              <a:rPr lang="zh-TW" altLang="en-US" dirty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值</a:t>
            </a:r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的電容器</a:t>
            </a:r>
            <a:endParaRPr lang="zh-TW" altLang="en-US" dirty="0">
              <a:solidFill>
                <a:schemeClr val="accent1">
                  <a:lumMod val="60000"/>
                  <a:lumOff val="4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2133972" y="3429000"/>
            <a:ext cx="1847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TW" altLang="en-US" sz="2800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25861" y="2728519"/>
            <a:ext cx="2448272" cy="2788713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06180" y="1988840"/>
            <a:ext cx="2322939" cy="4189894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12617" y="1360587"/>
            <a:ext cx="3978339" cy="2284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478918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83248" y="2564904"/>
            <a:ext cx="4904814" cy="2865034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62503" y="288970"/>
            <a:ext cx="10360501" cy="619750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牛刀小試一下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443720" y="1073448"/>
            <a:ext cx="5082740" cy="483344"/>
          </a:xfrm>
        </p:spPr>
        <p:txBody>
          <a:bodyPr>
            <a:normAutofit lnSpcReduction="10000"/>
          </a:bodyPr>
          <a:lstStyle/>
          <a:p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請串聯一電阻器與一電容器</a:t>
            </a:r>
            <a:endParaRPr lang="zh-TW" altLang="en-US" dirty="0">
              <a:solidFill>
                <a:schemeClr val="accent1">
                  <a:lumMod val="60000"/>
                  <a:lumOff val="4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125860" y="2204864"/>
            <a:ext cx="5078677" cy="34544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zh-TW" altLang="en-US" sz="2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請先將</a:t>
            </a:r>
            <a:r>
              <a:rPr lang="zh-TW" altLang="en-US" sz="2600" dirty="0">
                <a:latin typeface="標楷體" panose="03000509000000000000" pitchFamily="65" charset="-120"/>
                <a:ea typeface="標楷體" panose="03000509000000000000" pitchFamily="65" charset="-120"/>
              </a:rPr>
              <a:t>三用</a:t>
            </a:r>
            <a:r>
              <a:rPr lang="zh-TW" altLang="en-US" sz="2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電錶的功能</a:t>
            </a:r>
            <a:r>
              <a:rPr lang="zh-TW" altLang="en-US" sz="2600" dirty="0">
                <a:latin typeface="標楷體" panose="03000509000000000000" pitchFamily="65" charset="-120"/>
                <a:ea typeface="標楷體" panose="03000509000000000000" pitchFamily="65" charset="-120"/>
              </a:rPr>
              <a:t>轉</a:t>
            </a:r>
            <a:r>
              <a:rPr lang="zh-TW" altLang="en-US" sz="2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至量測直流</a:t>
            </a:r>
            <a:r>
              <a:rPr lang="zh-TW" altLang="en-US" sz="2600" dirty="0">
                <a:latin typeface="標楷體" panose="03000509000000000000" pitchFamily="65" charset="-120"/>
                <a:ea typeface="標楷體" panose="03000509000000000000" pitchFamily="65" charset="-120"/>
              </a:rPr>
              <a:t>電壓的檔位</a:t>
            </a:r>
            <a:r>
              <a:rPr lang="zh-TW" altLang="en-US" sz="2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，將探</a:t>
            </a:r>
            <a:r>
              <a:rPr lang="zh-TW" altLang="en-US" sz="2600" dirty="0">
                <a:latin typeface="標楷體" panose="03000509000000000000" pitchFamily="65" charset="-120"/>
                <a:ea typeface="標楷體" panose="03000509000000000000" pitchFamily="65" charset="-120"/>
              </a:rPr>
              <a:t>針</a:t>
            </a:r>
            <a:r>
              <a:rPr lang="zh-TW" altLang="en-US" sz="2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分別放置在“電容器”或</a:t>
            </a:r>
            <a:r>
              <a:rPr lang="zh-TW" altLang="en-US" sz="2600" dirty="0">
                <a:latin typeface="標楷體" panose="03000509000000000000" pitchFamily="65" charset="-120"/>
                <a:ea typeface="標楷體" panose="03000509000000000000" pitchFamily="65" charset="-120"/>
              </a:rPr>
              <a:t>“</a:t>
            </a:r>
            <a:r>
              <a:rPr lang="zh-TW" altLang="en-US" sz="2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電阻器”的兩端後，看看</a:t>
            </a:r>
            <a:r>
              <a:rPr lang="en-US" altLang="zh-TW" sz="2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R-C</a:t>
            </a:r>
            <a:r>
              <a:rPr lang="zh-TW" altLang="en-US" sz="2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串聯電路加上在加上直流電源後，電阻器、電容器的兩端會有什麼變化？</a:t>
            </a:r>
            <a:endParaRPr lang="en-US" altLang="zh-TW" sz="26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altLang="zh-TW" sz="2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6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（量測前</a:t>
            </a:r>
            <a:r>
              <a:rPr lang="zh-TW" altLang="en-US" sz="22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電容器必須先進行放電動作</a:t>
            </a:r>
            <a:r>
              <a:rPr lang="zh-TW" altLang="en-US" sz="2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）</a:t>
            </a:r>
            <a:endParaRPr lang="en-US" altLang="zh-TW" sz="22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496644" y="1628800"/>
            <a:ext cx="3918248" cy="647080"/>
          </a:xfrm>
        </p:spPr>
        <p:txBody>
          <a:bodyPr/>
          <a:lstStyle/>
          <a:p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Ｒ－Ｃ串聯電路簡圖</a:t>
            </a:r>
            <a:endParaRPr lang="zh-TW" altLang="en-US" dirty="0">
              <a:solidFill>
                <a:schemeClr val="accent1">
                  <a:lumMod val="60000"/>
                  <a:lumOff val="4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矩形 6"/>
          <p:cNvSpPr/>
          <p:nvPr/>
        </p:nvSpPr>
        <p:spPr>
          <a:xfrm rot="1267676">
            <a:off x="5792544" y="2862743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？</a:t>
            </a:r>
            <a:endParaRPr lang="zh-TW" alt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9" name="矩形 8"/>
          <p:cNvSpPr/>
          <p:nvPr/>
        </p:nvSpPr>
        <p:spPr>
          <a:xfrm rot="8653448">
            <a:off x="8761484" y="4425957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？</a:t>
            </a:r>
            <a:endParaRPr lang="zh-TW" altLang="en-US" sz="54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10" name="矩形 9"/>
          <p:cNvSpPr/>
          <p:nvPr/>
        </p:nvSpPr>
        <p:spPr>
          <a:xfrm rot="19086082">
            <a:off x="5858978" y="1535903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？</a:t>
            </a:r>
            <a:endParaRPr lang="zh-TW" alt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11" name="矩形 10"/>
          <p:cNvSpPr/>
          <p:nvPr/>
        </p:nvSpPr>
        <p:spPr>
          <a:xfrm rot="1262126">
            <a:off x="5868961" y="5794246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？</a:t>
            </a:r>
            <a:endParaRPr lang="zh-TW" altLang="en-US" sz="54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rgbClr val="FFC00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12" name="矩形 11"/>
          <p:cNvSpPr/>
          <p:nvPr/>
        </p:nvSpPr>
        <p:spPr>
          <a:xfrm rot="16898263">
            <a:off x="7284288" y="4748896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zh-TW" altLang="en-US" sz="5400" b="1" cap="none" spc="0" dirty="0" smtClean="0">
                <a:ln/>
                <a:solidFill>
                  <a:schemeClr val="accent3"/>
                </a:solidFill>
                <a:effectLst/>
              </a:rPr>
              <a:t>？</a:t>
            </a:r>
            <a:endParaRPr lang="zh-TW" altLang="en-US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13" name="矩形 12"/>
          <p:cNvSpPr/>
          <p:nvPr/>
        </p:nvSpPr>
        <p:spPr>
          <a:xfrm rot="20217867">
            <a:off x="10569358" y="1763606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？</a:t>
            </a:r>
            <a:endParaRPr lang="zh-TW" altLang="en-U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14" name="標題 1"/>
          <p:cNvSpPr txBox="1">
            <a:spLocks/>
          </p:cNvSpPr>
          <p:nvPr/>
        </p:nvSpPr>
        <p:spPr>
          <a:xfrm>
            <a:off x="-89625" y="6237312"/>
            <a:ext cx="10360501" cy="654438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>
            <a:lvl1pPr algn="l" defTabSz="121898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ea"/>
                <a:ea typeface="+mj-ea"/>
                <a:cs typeface="+mj-cs"/>
              </a:defRPr>
            </a:lvl1pPr>
          </a:lstStyle>
          <a:p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※</a:t>
            </a: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補充</a:t>
            </a:r>
            <a:endParaRPr lang="zh-TW" altLang="en-US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712000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62503" y="188126"/>
            <a:ext cx="10360501" cy="720594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牛刀小試一下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通電量測（發現到有什麼不同嗎？）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62899" y="981720"/>
            <a:ext cx="4947537" cy="647080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電阻器與電容器的串聯電路</a:t>
            </a:r>
            <a:endParaRPr lang="zh-TW" altLang="en-US" dirty="0">
              <a:solidFill>
                <a:schemeClr val="accent1">
                  <a:lumMod val="60000"/>
                  <a:lumOff val="4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7208438" y="4653136"/>
            <a:ext cx="32784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>
                <a:solidFill>
                  <a:srgbClr val="FFFF00"/>
                </a:solidFill>
              </a:rPr>
              <a:t>1 k</a:t>
            </a:r>
            <a:r>
              <a:rPr lang="el-GR" altLang="zh-TW" dirty="0" smtClean="0">
                <a:solidFill>
                  <a:srgbClr val="FFFF00"/>
                </a:solidFill>
              </a:rPr>
              <a:t>Ω</a:t>
            </a:r>
            <a:r>
              <a:rPr lang="en-US" altLang="zh-TW" dirty="0" smtClean="0">
                <a:solidFill>
                  <a:srgbClr val="FFFF00"/>
                </a:solidFill>
              </a:rPr>
              <a:t> + 1000 </a:t>
            </a:r>
            <a:r>
              <a:rPr lang="el-GR" altLang="zh-TW" dirty="0" smtClean="0">
                <a:solidFill>
                  <a:srgbClr val="FFFF00"/>
                </a:solidFill>
              </a:rPr>
              <a:t>μ</a:t>
            </a:r>
            <a:r>
              <a:rPr lang="en-US" altLang="zh-TW" dirty="0" smtClean="0">
                <a:solidFill>
                  <a:srgbClr val="FFFF00"/>
                </a:solidFill>
              </a:rPr>
              <a:t>F</a:t>
            </a:r>
            <a:r>
              <a:rPr lang="zh-TW" altLang="en-US" dirty="0" smtClean="0">
                <a:solidFill>
                  <a:srgbClr val="FFFF00"/>
                </a:solidFill>
              </a:rPr>
              <a:t>＝？？？</a:t>
            </a:r>
            <a:endParaRPr lang="zh-TW" altLang="en-US" dirty="0">
              <a:solidFill>
                <a:srgbClr val="FFFF00"/>
              </a:solidFill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6992414" y="5186809"/>
            <a:ext cx="34339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>
                <a:solidFill>
                  <a:srgbClr val="FFFF00"/>
                </a:solidFill>
              </a:rPr>
              <a:t>10 k</a:t>
            </a:r>
            <a:r>
              <a:rPr lang="el-GR" altLang="zh-TW" dirty="0" smtClean="0">
                <a:solidFill>
                  <a:srgbClr val="FFFF00"/>
                </a:solidFill>
              </a:rPr>
              <a:t>Ω</a:t>
            </a:r>
            <a:r>
              <a:rPr lang="en-US" altLang="zh-TW" dirty="0" smtClean="0">
                <a:solidFill>
                  <a:srgbClr val="FFFF00"/>
                </a:solidFill>
              </a:rPr>
              <a:t> + 1000 </a:t>
            </a:r>
            <a:r>
              <a:rPr lang="el-GR" altLang="zh-TW" dirty="0" smtClean="0">
                <a:solidFill>
                  <a:srgbClr val="FFFF00"/>
                </a:solidFill>
              </a:rPr>
              <a:t>μ</a:t>
            </a:r>
            <a:r>
              <a:rPr lang="en-US" altLang="zh-TW" dirty="0" smtClean="0">
                <a:solidFill>
                  <a:srgbClr val="FFFF00"/>
                </a:solidFill>
              </a:rPr>
              <a:t>F</a:t>
            </a:r>
            <a:r>
              <a:rPr lang="zh-TW" altLang="en-US" dirty="0" smtClean="0">
                <a:solidFill>
                  <a:srgbClr val="FFFF00"/>
                </a:solidFill>
              </a:rPr>
              <a:t>＝？？</a:t>
            </a:r>
            <a:r>
              <a:rPr lang="zh-TW" altLang="en-US" dirty="0">
                <a:solidFill>
                  <a:srgbClr val="FFFF00"/>
                </a:solidFill>
              </a:rPr>
              <a:t>？</a:t>
            </a:r>
          </a:p>
        </p:txBody>
      </p:sp>
      <p:sp>
        <p:nvSpPr>
          <p:cNvPr id="4" name="矩形 3"/>
          <p:cNvSpPr/>
          <p:nvPr/>
        </p:nvSpPr>
        <p:spPr>
          <a:xfrm>
            <a:off x="623994" y="2216634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？</a:t>
            </a:r>
            <a:endParaRPr lang="en-US" altLang="zh-TW" sz="5400" b="1" cap="none" spc="0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9" name="矩形 8"/>
          <p:cNvSpPr/>
          <p:nvPr/>
        </p:nvSpPr>
        <p:spPr>
          <a:xfrm rot="19029802">
            <a:off x="699952" y="5093790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F0"/>
                </a:solidFill>
                <a:effectLst/>
              </a:rPr>
              <a:t>？</a:t>
            </a:r>
            <a:endParaRPr lang="en-US" altLang="zh-TW" sz="5400" b="1" cap="none" spc="0" dirty="0" smtClean="0">
              <a:ln w="22225">
                <a:solidFill>
                  <a:schemeClr val="accent2"/>
                </a:solidFill>
                <a:prstDash val="solid"/>
              </a:ln>
              <a:solidFill>
                <a:srgbClr val="00B0F0"/>
              </a:solidFill>
              <a:effectLst/>
            </a:endParaRPr>
          </a:p>
        </p:txBody>
      </p:sp>
      <p:sp>
        <p:nvSpPr>
          <p:cNvPr id="13" name="矩形 12"/>
          <p:cNvSpPr/>
          <p:nvPr/>
        </p:nvSpPr>
        <p:spPr>
          <a:xfrm rot="14878392">
            <a:off x="10664260" y="3853508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22225">
                  <a:solidFill>
                    <a:srgbClr val="00B0F0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？</a:t>
            </a:r>
            <a:endParaRPr lang="en-US" altLang="zh-TW" sz="5400" b="1" cap="none" spc="0" dirty="0" smtClean="0">
              <a:ln w="22225">
                <a:solidFill>
                  <a:srgbClr val="00B0F0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15" name="矩形 14"/>
          <p:cNvSpPr/>
          <p:nvPr/>
        </p:nvSpPr>
        <p:spPr>
          <a:xfrm rot="8769127">
            <a:off x="5200832" y="3954888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22225">
                  <a:solidFill>
                    <a:srgbClr val="FF0000"/>
                  </a:solidFill>
                  <a:prstDash val="solid"/>
                </a:ln>
                <a:effectLst/>
              </a:rPr>
              <a:t>？</a:t>
            </a:r>
            <a:endParaRPr lang="en-US" altLang="zh-TW" sz="5400" b="1" cap="none" spc="0" dirty="0" smtClean="0">
              <a:ln w="22225">
                <a:solidFill>
                  <a:srgbClr val="FF0000"/>
                </a:solidFill>
                <a:prstDash val="solid"/>
              </a:ln>
              <a:effectLst/>
            </a:endParaRPr>
          </a:p>
        </p:txBody>
      </p:sp>
      <p:sp>
        <p:nvSpPr>
          <p:cNvPr id="16" name="矩形 15"/>
          <p:cNvSpPr/>
          <p:nvPr/>
        </p:nvSpPr>
        <p:spPr>
          <a:xfrm rot="20055639">
            <a:off x="10417690" y="1964490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？</a:t>
            </a:r>
            <a:endParaRPr lang="en-US" altLang="zh-TW" sz="5400" b="1" cap="none" spc="0" dirty="0" smtClean="0">
              <a:ln w="22225">
                <a:solidFill>
                  <a:schemeClr val="accent2"/>
                </a:solidFill>
                <a:prstDash val="solid"/>
              </a:ln>
              <a:solidFill>
                <a:srgbClr val="FFFF00"/>
              </a:solidFill>
              <a:effectLst/>
            </a:endParaRPr>
          </a:p>
        </p:txBody>
      </p:sp>
      <p:sp>
        <p:nvSpPr>
          <p:cNvPr id="5" name="矩形 4"/>
          <p:cNvSpPr/>
          <p:nvPr/>
        </p:nvSpPr>
        <p:spPr>
          <a:xfrm rot="3461049">
            <a:off x="5204058" y="1869369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10160">
                  <a:solidFill>
                    <a:schemeClr val="tx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？</a:t>
            </a:r>
            <a:endParaRPr lang="zh-TW" altLang="en-US" sz="5400" b="1" cap="none" spc="0" dirty="0">
              <a:ln w="10160">
                <a:solidFill>
                  <a:schemeClr val="tx1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01157" y="1916832"/>
            <a:ext cx="3873175" cy="3308562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05101" y="1268760"/>
            <a:ext cx="3853807" cy="3147792"/>
          </a:xfrm>
          <a:prstGeom prst="rect">
            <a:avLst/>
          </a:prstGeom>
        </p:spPr>
      </p:pic>
      <p:sp>
        <p:nvSpPr>
          <p:cNvPr id="17" name="文字方塊 16"/>
          <p:cNvSpPr txBox="1"/>
          <p:nvPr/>
        </p:nvSpPr>
        <p:spPr>
          <a:xfrm>
            <a:off x="6992414" y="5690865"/>
            <a:ext cx="34339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>
                <a:solidFill>
                  <a:srgbClr val="FFFF00"/>
                </a:solidFill>
              </a:rPr>
              <a:t>20 k</a:t>
            </a:r>
            <a:r>
              <a:rPr lang="el-GR" altLang="zh-TW" dirty="0" smtClean="0">
                <a:solidFill>
                  <a:srgbClr val="FFFF00"/>
                </a:solidFill>
              </a:rPr>
              <a:t>Ω</a:t>
            </a:r>
            <a:r>
              <a:rPr lang="en-US" altLang="zh-TW" dirty="0" smtClean="0">
                <a:solidFill>
                  <a:srgbClr val="FFFF00"/>
                </a:solidFill>
              </a:rPr>
              <a:t> + 1000 </a:t>
            </a:r>
            <a:r>
              <a:rPr lang="el-GR" altLang="zh-TW" dirty="0" smtClean="0">
                <a:solidFill>
                  <a:srgbClr val="FFFF00"/>
                </a:solidFill>
              </a:rPr>
              <a:t>μ</a:t>
            </a:r>
            <a:r>
              <a:rPr lang="en-US" altLang="zh-TW" dirty="0" smtClean="0">
                <a:solidFill>
                  <a:srgbClr val="FFFF00"/>
                </a:solidFill>
              </a:rPr>
              <a:t>F</a:t>
            </a:r>
            <a:r>
              <a:rPr lang="zh-TW" altLang="en-US" dirty="0" smtClean="0">
                <a:solidFill>
                  <a:srgbClr val="FFFF00"/>
                </a:solidFill>
              </a:rPr>
              <a:t>＝？？</a:t>
            </a:r>
            <a:r>
              <a:rPr lang="zh-TW" altLang="en-US" dirty="0">
                <a:solidFill>
                  <a:srgbClr val="FFFF00"/>
                </a:solidFill>
              </a:rPr>
              <a:t>？</a:t>
            </a:r>
          </a:p>
        </p:txBody>
      </p:sp>
      <p:sp>
        <p:nvSpPr>
          <p:cNvPr id="8" name="文字方塊 7"/>
          <p:cNvSpPr txBox="1"/>
          <p:nvPr/>
        </p:nvSpPr>
        <p:spPr>
          <a:xfrm>
            <a:off x="988019" y="5733256"/>
            <a:ext cx="53944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小叮嚀：觀察電容器充滿電的時間</a:t>
            </a:r>
            <a: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~~??</a:t>
            </a:r>
            <a:endParaRPr lang="zh-TW" altLang="en-US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8" name="標題 1"/>
          <p:cNvSpPr txBox="1">
            <a:spLocks/>
          </p:cNvSpPr>
          <p:nvPr/>
        </p:nvSpPr>
        <p:spPr>
          <a:xfrm>
            <a:off x="-89625" y="6237312"/>
            <a:ext cx="10360501" cy="654438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>
            <a:lvl1pPr algn="l" defTabSz="121898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ea"/>
                <a:ea typeface="+mj-ea"/>
                <a:cs typeface="+mj-cs"/>
              </a:defRPr>
            </a:lvl1pPr>
          </a:lstStyle>
          <a:p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※</a:t>
            </a: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補充</a:t>
            </a:r>
            <a:endParaRPr lang="zh-TW" altLang="en-US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658370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62503" y="277441"/>
            <a:ext cx="10360501" cy="631279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牛刀小試一下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通電量測（發現到有什麼不同嗎？）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62899" y="981720"/>
            <a:ext cx="4947537" cy="647080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電阻器與電容器的串聯電路</a:t>
            </a:r>
            <a:endParaRPr lang="zh-TW" altLang="en-US" dirty="0">
              <a:solidFill>
                <a:schemeClr val="accent1">
                  <a:lumMod val="60000"/>
                  <a:lumOff val="4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3" name="矩形 12"/>
          <p:cNvSpPr/>
          <p:nvPr/>
        </p:nvSpPr>
        <p:spPr>
          <a:xfrm rot="14878392">
            <a:off x="10948229" y="3097334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22225">
                  <a:solidFill>
                    <a:srgbClr val="00B0F0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？</a:t>
            </a:r>
            <a:endParaRPr lang="en-US" altLang="zh-TW" sz="5400" b="1" cap="none" spc="0" dirty="0" smtClean="0">
              <a:ln w="22225">
                <a:solidFill>
                  <a:srgbClr val="00B0F0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77893" y="2132856"/>
            <a:ext cx="3868447" cy="3304523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86500" y="1268760"/>
            <a:ext cx="4080422" cy="3332891"/>
          </a:xfrm>
          <a:prstGeom prst="rect">
            <a:avLst/>
          </a:prstGeom>
        </p:spPr>
      </p:pic>
      <p:sp>
        <p:nvSpPr>
          <p:cNvPr id="17" name="文字方塊 16"/>
          <p:cNvSpPr txBox="1"/>
          <p:nvPr/>
        </p:nvSpPr>
        <p:spPr>
          <a:xfrm>
            <a:off x="6172870" y="4869160"/>
            <a:ext cx="25138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>
                <a:solidFill>
                  <a:srgbClr val="FFFF00"/>
                </a:solidFill>
              </a:rPr>
              <a:t>1 k</a:t>
            </a:r>
            <a:r>
              <a:rPr lang="el-GR" altLang="zh-TW" dirty="0" smtClean="0">
                <a:solidFill>
                  <a:srgbClr val="FFFF00"/>
                </a:solidFill>
              </a:rPr>
              <a:t>Ω</a:t>
            </a:r>
            <a:r>
              <a:rPr lang="en-US" altLang="zh-TW" dirty="0" smtClean="0">
                <a:solidFill>
                  <a:srgbClr val="FFFF00"/>
                </a:solidFill>
              </a:rPr>
              <a:t> + 1000 </a:t>
            </a:r>
            <a:r>
              <a:rPr lang="el-GR" altLang="zh-TW" dirty="0" smtClean="0">
                <a:solidFill>
                  <a:srgbClr val="FFFF00"/>
                </a:solidFill>
              </a:rPr>
              <a:t>μ</a:t>
            </a:r>
            <a:r>
              <a:rPr lang="en-US" altLang="zh-TW" dirty="0" smtClean="0">
                <a:solidFill>
                  <a:srgbClr val="FFFF00"/>
                </a:solidFill>
              </a:rPr>
              <a:t>F  </a:t>
            </a:r>
            <a:r>
              <a:rPr lang="en-US" altLang="zh-TW" dirty="0" smtClean="0">
                <a:solidFill>
                  <a:srgbClr val="FFFF00"/>
                </a:solidFill>
                <a:sym typeface="Wingdings" panose="05000000000000000000" pitchFamily="2" charset="2"/>
              </a:rPr>
              <a:t></a:t>
            </a:r>
            <a:endParaRPr lang="zh-TW" altLang="en-US" dirty="0">
              <a:solidFill>
                <a:srgbClr val="FFFF00"/>
              </a:solidFill>
            </a:endParaRPr>
          </a:p>
        </p:txBody>
      </p:sp>
      <p:sp>
        <p:nvSpPr>
          <p:cNvPr id="18" name="文字方塊 17"/>
          <p:cNvSpPr txBox="1"/>
          <p:nvPr/>
        </p:nvSpPr>
        <p:spPr>
          <a:xfrm>
            <a:off x="6017380" y="5517232"/>
            <a:ext cx="26693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>
                <a:solidFill>
                  <a:srgbClr val="FFFF00"/>
                </a:solidFill>
              </a:rPr>
              <a:t>10 k</a:t>
            </a:r>
            <a:r>
              <a:rPr lang="el-GR" altLang="zh-TW" dirty="0" smtClean="0">
                <a:solidFill>
                  <a:srgbClr val="FFFF00"/>
                </a:solidFill>
              </a:rPr>
              <a:t>Ω</a:t>
            </a:r>
            <a:r>
              <a:rPr lang="en-US" altLang="zh-TW" dirty="0" smtClean="0">
                <a:solidFill>
                  <a:srgbClr val="FFFF00"/>
                </a:solidFill>
              </a:rPr>
              <a:t> + 1000 </a:t>
            </a:r>
            <a:r>
              <a:rPr lang="el-GR" altLang="zh-TW" dirty="0" smtClean="0">
                <a:solidFill>
                  <a:srgbClr val="FFFF00"/>
                </a:solidFill>
              </a:rPr>
              <a:t>μ</a:t>
            </a:r>
            <a:r>
              <a:rPr lang="en-US" altLang="zh-TW" dirty="0" smtClean="0">
                <a:solidFill>
                  <a:srgbClr val="FFFF00"/>
                </a:solidFill>
              </a:rPr>
              <a:t>F  </a:t>
            </a:r>
            <a:r>
              <a:rPr lang="en-US" altLang="zh-TW" dirty="0" smtClean="0">
                <a:solidFill>
                  <a:srgbClr val="FFFF00"/>
                </a:solidFill>
                <a:sym typeface="Wingdings" panose="05000000000000000000" pitchFamily="2" charset="2"/>
              </a:rPr>
              <a:t></a:t>
            </a:r>
            <a:endParaRPr lang="zh-TW" altLang="en-US" dirty="0">
              <a:solidFill>
                <a:srgbClr val="FFFF00"/>
              </a:solidFill>
            </a:endParaRPr>
          </a:p>
        </p:txBody>
      </p:sp>
      <p:sp>
        <p:nvSpPr>
          <p:cNvPr id="19" name="文字方塊 18"/>
          <p:cNvSpPr txBox="1"/>
          <p:nvPr/>
        </p:nvSpPr>
        <p:spPr>
          <a:xfrm>
            <a:off x="6017380" y="6165304"/>
            <a:ext cx="26693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>
                <a:solidFill>
                  <a:srgbClr val="FFFF00"/>
                </a:solidFill>
              </a:rPr>
              <a:t>20 k</a:t>
            </a:r>
            <a:r>
              <a:rPr lang="el-GR" altLang="zh-TW" dirty="0" smtClean="0">
                <a:solidFill>
                  <a:srgbClr val="FFFF00"/>
                </a:solidFill>
              </a:rPr>
              <a:t>Ω</a:t>
            </a:r>
            <a:r>
              <a:rPr lang="en-US" altLang="zh-TW" dirty="0" smtClean="0">
                <a:solidFill>
                  <a:srgbClr val="FFFF00"/>
                </a:solidFill>
              </a:rPr>
              <a:t> + 1000 </a:t>
            </a:r>
            <a:r>
              <a:rPr lang="el-GR" altLang="zh-TW" dirty="0" smtClean="0">
                <a:solidFill>
                  <a:srgbClr val="FFFF00"/>
                </a:solidFill>
              </a:rPr>
              <a:t>μ</a:t>
            </a:r>
            <a:r>
              <a:rPr lang="en-US" altLang="zh-TW" dirty="0" smtClean="0">
                <a:solidFill>
                  <a:srgbClr val="FFFF00"/>
                </a:solidFill>
              </a:rPr>
              <a:t>F  </a:t>
            </a:r>
            <a:r>
              <a:rPr lang="en-US" altLang="zh-TW" dirty="0" smtClean="0">
                <a:solidFill>
                  <a:srgbClr val="FFFF00"/>
                </a:solidFill>
                <a:sym typeface="Wingdings" panose="05000000000000000000" pitchFamily="2" charset="2"/>
              </a:rPr>
              <a:t></a:t>
            </a:r>
          </a:p>
        </p:txBody>
      </p:sp>
      <p:sp>
        <p:nvSpPr>
          <p:cNvPr id="10" name="標題 1"/>
          <p:cNvSpPr txBox="1">
            <a:spLocks/>
          </p:cNvSpPr>
          <p:nvPr/>
        </p:nvSpPr>
        <p:spPr>
          <a:xfrm>
            <a:off x="-89625" y="6237312"/>
            <a:ext cx="10360501" cy="654438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>
            <a:lvl1pPr algn="l" defTabSz="121898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ea"/>
                <a:ea typeface="+mj-ea"/>
                <a:cs typeface="+mj-cs"/>
              </a:defRPr>
            </a:lvl1pPr>
          </a:lstStyle>
          <a:p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※</a:t>
            </a: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補充</a:t>
            </a:r>
            <a:endParaRPr lang="zh-TW" altLang="en-US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924749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27923" y="2389478"/>
            <a:ext cx="4642816" cy="2711994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62503" y="194230"/>
            <a:ext cx="10360501" cy="714490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牛刀小試一下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71712" y="981803"/>
            <a:ext cx="5082740" cy="574989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請串聯一電阻器與一電容器</a:t>
            </a:r>
            <a:endParaRPr lang="zh-TW" altLang="en-US" dirty="0">
              <a:solidFill>
                <a:schemeClr val="accent1">
                  <a:lumMod val="60000"/>
                  <a:lumOff val="4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218883" y="2350864"/>
            <a:ext cx="5078677" cy="34544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zh-TW" altLang="en-US" sz="2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請先將</a:t>
            </a:r>
            <a:r>
              <a:rPr lang="zh-TW" altLang="en-US" sz="2600" dirty="0">
                <a:latin typeface="標楷體" panose="03000509000000000000" pitchFamily="65" charset="-120"/>
                <a:ea typeface="標楷體" panose="03000509000000000000" pitchFamily="65" charset="-120"/>
              </a:rPr>
              <a:t>三用</a:t>
            </a:r>
            <a:r>
              <a:rPr lang="zh-TW" altLang="en-US" sz="2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電錶的功能</a:t>
            </a:r>
            <a:r>
              <a:rPr lang="zh-TW" altLang="en-US" sz="2600" dirty="0">
                <a:latin typeface="標楷體" panose="03000509000000000000" pitchFamily="65" charset="-120"/>
                <a:ea typeface="標楷體" panose="03000509000000000000" pitchFamily="65" charset="-120"/>
              </a:rPr>
              <a:t>轉</a:t>
            </a:r>
            <a:r>
              <a:rPr lang="zh-TW" altLang="en-US" sz="2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至量測直流電流的</a:t>
            </a:r>
            <a:r>
              <a:rPr lang="zh-TW" altLang="en-US" sz="2600" dirty="0">
                <a:latin typeface="標楷體" panose="03000509000000000000" pitchFamily="65" charset="-120"/>
                <a:ea typeface="標楷體" panose="03000509000000000000" pitchFamily="65" charset="-120"/>
              </a:rPr>
              <a:t>檔位</a:t>
            </a:r>
            <a:r>
              <a:rPr lang="zh-TW" altLang="en-US" sz="2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，將探針與“電容器”或</a:t>
            </a:r>
            <a:r>
              <a:rPr lang="zh-TW" altLang="en-US" sz="2600" dirty="0">
                <a:latin typeface="標楷體" panose="03000509000000000000" pitchFamily="65" charset="-120"/>
                <a:ea typeface="標楷體" panose="03000509000000000000" pitchFamily="65" charset="-120"/>
              </a:rPr>
              <a:t>“</a:t>
            </a:r>
            <a:r>
              <a:rPr lang="zh-TW" altLang="en-US" sz="2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電阻器”的電路串接後，看看</a:t>
            </a:r>
            <a:r>
              <a:rPr lang="en-US" altLang="zh-TW" sz="2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R-C</a:t>
            </a:r>
            <a:r>
              <a:rPr lang="zh-TW" altLang="en-US" sz="2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串聯電路加上在加上直流電源後，電路的電流會有什麼變化？</a:t>
            </a:r>
            <a:endParaRPr lang="en-US" altLang="zh-TW" sz="26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altLang="zh-TW" sz="2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6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（量測前</a:t>
            </a:r>
            <a:r>
              <a:rPr lang="zh-TW" altLang="en-US" sz="22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電容器必須先進行放電動作</a:t>
            </a:r>
            <a:r>
              <a:rPr lang="zh-TW" altLang="en-US" sz="2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）</a:t>
            </a:r>
            <a:endParaRPr lang="en-US" altLang="zh-TW" sz="22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7030516" y="1413768"/>
            <a:ext cx="3918248" cy="647080"/>
          </a:xfrm>
        </p:spPr>
        <p:txBody>
          <a:bodyPr/>
          <a:lstStyle/>
          <a:p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Ｒ</a:t>
            </a:r>
            <a:r>
              <a:rPr lang="en-US" altLang="zh-TW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Ｃ串聯電路簡圖</a:t>
            </a:r>
            <a:endParaRPr lang="zh-TW" altLang="en-US" dirty="0">
              <a:solidFill>
                <a:schemeClr val="accent1">
                  <a:lumMod val="60000"/>
                  <a:lumOff val="4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矩形 6"/>
          <p:cNvSpPr/>
          <p:nvPr/>
        </p:nvSpPr>
        <p:spPr>
          <a:xfrm rot="1267676">
            <a:off x="5766445" y="4204126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？</a:t>
            </a:r>
            <a:endParaRPr lang="zh-TW" alt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9" name="矩形 8"/>
          <p:cNvSpPr/>
          <p:nvPr/>
        </p:nvSpPr>
        <p:spPr>
          <a:xfrm rot="8653448">
            <a:off x="8166007" y="4579516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？</a:t>
            </a:r>
            <a:endParaRPr lang="zh-TW" altLang="en-US" sz="54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10" name="矩形 9"/>
          <p:cNvSpPr/>
          <p:nvPr/>
        </p:nvSpPr>
        <p:spPr>
          <a:xfrm rot="20038426">
            <a:off x="3987150" y="1528167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？</a:t>
            </a:r>
            <a:endParaRPr lang="zh-TW" alt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11" name="矩形 10"/>
          <p:cNvSpPr/>
          <p:nvPr/>
        </p:nvSpPr>
        <p:spPr>
          <a:xfrm rot="1262126">
            <a:off x="3638608" y="5798798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？</a:t>
            </a:r>
            <a:endParaRPr lang="zh-TW" altLang="en-US" sz="54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rgbClr val="FFC00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12" name="矩形 11"/>
          <p:cNvSpPr/>
          <p:nvPr/>
        </p:nvSpPr>
        <p:spPr>
          <a:xfrm rot="16898263">
            <a:off x="10588963" y="3079940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zh-TW" altLang="en-US" sz="5400" b="1" cap="none" spc="0" dirty="0" smtClean="0">
                <a:ln/>
                <a:solidFill>
                  <a:schemeClr val="accent3"/>
                </a:solidFill>
                <a:effectLst/>
              </a:rPr>
              <a:t>？</a:t>
            </a:r>
            <a:endParaRPr lang="zh-TW" altLang="en-US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13" name="矩形 12"/>
          <p:cNvSpPr/>
          <p:nvPr/>
        </p:nvSpPr>
        <p:spPr>
          <a:xfrm rot="20217867">
            <a:off x="10272539" y="1219944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？</a:t>
            </a:r>
            <a:endParaRPr lang="zh-TW" altLang="en-U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14" name="標題 1"/>
          <p:cNvSpPr txBox="1">
            <a:spLocks/>
          </p:cNvSpPr>
          <p:nvPr/>
        </p:nvSpPr>
        <p:spPr>
          <a:xfrm>
            <a:off x="-89625" y="6237312"/>
            <a:ext cx="10360501" cy="654438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>
            <a:lvl1pPr algn="l" defTabSz="121898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ea"/>
                <a:ea typeface="+mj-ea"/>
                <a:cs typeface="+mj-cs"/>
              </a:defRPr>
            </a:lvl1pPr>
          </a:lstStyle>
          <a:p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※</a:t>
            </a: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補充</a:t>
            </a:r>
            <a:endParaRPr lang="zh-TW" altLang="en-US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524836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圖片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39106" y="705276"/>
            <a:ext cx="3735826" cy="4451916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32091" y="2420888"/>
            <a:ext cx="4088107" cy="3273332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62503" y="212153"/>
            <a:ext cx="10360501" cy="624559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牛刀小試一下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71712" y="968468"/>
            <a:ext cx="5082740" cy="516316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請串聯一電阻器與一電容器</a:t>
            </a:r>
            <a:endParaRPr lang="zh-TW" altLang="en-US" dirty="0">
              <a:solidFill>
                <a:schemeClr val="accent1">
                  <a:lumMod val="60000"/>
                  <a:lumOff val="4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矩形 6"/>
          <p:cNvSpPr/>
          <p:nvPr/>
        </p:nvSpPr>
        <p:spPr>
          <a:xfrm rot="1267676">
            <a:off x="839046" y="2936465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？</a:t>
            </a:r>
            <a:endParaRPr lang="zh-TW" alt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9" name="矩形 8"/>
          <p:cNvSpPr/>
          <p:nvPr/>
        </p:nvSpPr>
        <p:spPr>
          <a:xfrm rot="8653448">
            <a:off x="2998808" y="5899482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？</a:t>
            </a:r>
            <a:endParaRPr lang="zh-TW" altLang="en-US" sz="54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10" name="矩形 9"/>
          <p:cNvSpPr/>
          <p:nvPr/>
        </p:nvSpPr>
        <p:spPr>
          <a:xfrm rot="20038426">
            <a:off x="6019099" y="2580426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？</a:t>
            </a:r>
            <a:endParaRPr lang="zh-TW" alt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11" name="矩形 10"/>
          <p:cNvSpPr/>
          <p:nvPr/>
        </p:nvSpPr>
        <p:spPr>
          <a:xfrm rot="1262126">
            <a:off x="9255234" y="821785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？</a:t>
            </a:r>
            <a:endParaRPr lang="zh-TW" altLang="en-US" sz="54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rgbClr val="FFC00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12" name="矩形 11"/>
          <p:cNvSpPr/>
          <p:nvPr/>
        </p:nvSpPr>
        <p:spPr>
          <a:xfrm rot="16898263">
            <a:off x="7141170" y="4538170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zh-TW" altLang="en-US" sz="5400" b="1" cap="none" spc="0" dirty="0" smtClean="0">
                <a:ln/>
                <a:solidFill>
                  <a:schemeClr val="accent3"/>
                </a:solidFill>
                <a:effectLst/>
              </a:rPr>
              <a:t>？</a:t>
            </a:r>
            <a:endParaRPr lang="zh-TW" altLang="en-US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13" name="矩形 12"/>
          <p:cNvSpPr/>
          <p:nvPr/>
        </p:nvSpPr>
        <p:spPr>
          <a:xfrm rot="20217867">
            <a:off x="5341020" y="4315080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？</a:t>
            </a:r>
            <a:endParaRPr lang="zh-TW" altLang="en-U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17" name="文字方塊 16"/>
          <p:cNvSpPr txBox="1"/>
          <p:nvPr/>
        </p:nvSpPr>
        <p:spPr>
          <a:xfrm>
            <a:off x="6820152" y="5373216"/>
            <a:ext cx="418576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觀察一下：</a:t>
            </a:r>
            <a:endParaRPr lang="en-US" altLang="zh-TW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此電路</a:t>
            </a:r>
            <a: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的電流會有什麼變化？</a:t>
            </a:r>
          </a:p>
        </p:txBody>
      </p:sp>
      <p:sp>
        <p:nvSpPr>
          <p:cNvPr id="14" name="標題 1"/>
          <p:cNvSpPr txBox="1">
            <a:spLocks/>
          </p:cNvSpPr>
          <p:nvPr/>
        </p:nvSpPr>
        <p:spPr>
          <a:xfrm>
            <a:off x="-89625" y="6237312"/>
            <a:ext cx="10360501" cy="654438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>
            <a:lvl1pPr algn="l" defTabSz="121898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ea"/>
                <a:ea typeface="+mj-ea"/>
                <a:cs typeface="+mj-cs"/>
              </a:defRPr>
            </a:lvl1pPr>
          </a:lstStyle>
          <a:p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※</a:t>
            </a: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補充</a:t>
            </a:r>
            <a:endParaRPr lang="zh-TW" altLang="en-US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044835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63419" y="2204864"/>
            <a:ext cx="4088107" cy="3273332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62503" y="284161"/>
            <a:ext cx="10360501" cy="624559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牛刀小試一下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71712" y="980728"/>
            <a:ext cx="5082740" cy="576064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請串聯一電阻器與一電容器</a:t>
            </a:r>
            <a:endParaRPr lang="zh-TW" altLang="en-US" dirty="0">
              <a:solidFill>
                <a:schemeClr val="accent1">
                  <a:lumMod val="60000"/>
                  <a:lumOff val="4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矩形 6"/>
          <p:cNvSpPr/>
          <p:nvPr/>
        </p:nvSpPr>
        <p:spPr>
          <a:xfrm rot="1267676">
            <a:off x="839046" y="2936465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？</a:t>
            </a:r>
            <a:endParaRPr lang="zh-TW" alt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9" name="矩形 8"/>
          <p:cNvSpPr/>
          <p:nvPr/>
        </p:nvSpPr>
        <p:spPr>
          <a:xfrm rot="8653448">
            <a:off x="2998808" y="5899482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？</a:t>
            </a:r>
            <a:endParaRPr lang="zh-TW" altLang="en-US" sz="54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rgbClr val="FFFF0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10" name="矩形 9"/>
          <p:cNvSpPr/>
          <p:nvPr/>
        </p:nvSpPr>
        <p:spPr>
          <a:xfrm rot="20038426">
            <a:off x="6019099" y="2580426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？</a:t>
            </a:r>
            <a:endParaRPr lang="zh-TW" alt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11" name="矩形 10"/>
          <p:cNvSpPr/>
          <p:nvPr/>
        </p:nvSpPr>
        <p:spPr>
          <a:xfrm rot="1262126">
            <a:off x="9255234" y="821785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？</a:t>
            </a:r>
            <a:endParaRPr lang="zh-TW" altLang="en-US" sz="54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rgbClr val="FFC00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12" name="矩形 11"/>
          <p:cNvSpPr/>
          <p:nvPr/>
        </p:nvSpPr>
        <p:spPr>
          <a:xfrm rot="16898263">
            <a:off x="7141170" y="4538170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zh-TW" altLang="en-US" sz="5400" b="1" cap="none" spc="0" dirty="0" smtClean="0">
                <a:ln/>
                <a:solidFill>
                  <a:schemeClr val="accent3"/>
                </a:solidFill>
                <a:effectLst/>
              </a:rPr>
              <a:t>？</a:t>
            </a:r>
            <a:endParaRPr lang="zh-TW" altLang="en-US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13" name="矩形 12"/>
          <p:cNvSpPr/>
          <p:nvPr/>
        </p:nvSpPr>
        <p:spPr>
          <a:xfrm rot="20217867">
            <a:off x="5341020" y="4315080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？</a:t>
            </a:r>
            <a:endParaRPr lang="zh-TW" altLang="en-U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17" name="文字方塊 16"/>
          <p:cNvSpPr txBox="1"/>
          <p:nvPr/>
        </p:nvSpPr>
        <p:spPr>
          <a:xfrm>
            <a:off x="6308597" y="3284984"/>
            <a:ext cx="51864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電路的電流會逐漸變小～～～</a:t>
            </a:r>
            <a:endParaRPr lang="en-US" altLang="zh-TW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約幾ｘｘ秒後電流的變動會極小～～</a:t>
            </a:r>
            <a:endParaRPr lang="zh-TW" altLang="en-US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4" name="標題 1"/>
          <p:cNvSpPr txBox="1">
            <a:spLocks/>
          </p:cNvSpPr>
          <p:nvPr/>
        </p:nvSpPr>
        <p:spPr>
          <a:xfrm>
            <a:off x="-89625" y="6237312"/>
            <a:ext cx="10360501" cy="654438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>
            <a:lvl1pPr algn="l" defTabSz="121898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ea"/>
                <a:ea typeface="+mj-ea"/>
                <a:cs typeface="+mj-cs"/>
              </a:defRPr>
            </a:lvl1pPr>
          </a:lstStyle>
          <a:p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※</a:t>
            </a: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補充</a:t>
            </a:r>
            <a:endParaRPr lang="zh-TW" altLang="en-US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787099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 dirty="0" smtClean="0"/>
              <a:t>7</a:t>
            </a:r>
            <a:endParaRPr lang="en-US" dirty="0"/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9836" y="2876500"/>
            <a:ext cx="2856756" cy="2856756"/>
          </a:xfr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71795" y="1844824"/>
            <a:ext cx="3506793" cy="2630095"/>
          </a:xfrm>
          <a:prstGeom prst="rect">
            <a:avLst/>
          </a:prstGeom>
        </p:spPr>
      </p:pic>
      <p:sp>
        <p:nvSpPr>
          <p:cNvPr id="8" name="標題 6"/>
          <p:cNvSpPr txBox="1">
            <a:spLocks/>
          </p:cNvSpPr>
          <p:nvPr/>
        </p:nvSpPr>
        <p:spPr>
          <a:xfrm>
            <a:off x="1062503" y="221711"/>
            <a:ext cx="10360501" cy="687009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>
            <a:lvl1pPr algn="l" defTabSz="121898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ea"/>
                <a:ea typeface="+mj-ea"/>
                <a:cs typeface="+mj-cs"/>
              </a:defRPr>
            </a:lvl1pPr>
          </a:lstStyle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電子電路元件簡介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-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二極體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9" name="文字預留位置 7"/>
          <p:cNvSpPr txBox="1">
            <a:spLocks/>
          </p:cNvSpPr>
          <p:nvPr/>
        </p:nvSpPr>
        <p:spPr>
          <a:xfrm>
            <a:off x="1141965" y="1074440"/>
            <a:ext cx="5888551" cy="626368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>
            <a:lvl1pPr marL="304747" indent="-304747" algn="l" defTabSz="1218987" rtl="0" eaLnBrk="1" latinLnBrk="0" hangingPunct="1">
              <a:lnSpc>
                <a:spcPct val="90000"/>
              </a:lnSpc>
              <a:spcBef>
                <a:spcPts val="16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1pPr>
            <a:lvl2pPr marL="609493" indent="-231607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2pPr>
            <a:lvl3pPr marL="914240" indent="-231607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3pPr>
            <a:lvl4pPr marL="1218987" indent="-231607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4pPr>
            <a:lvl5pPr marL="1523733" indent="-231607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5pPr>
            <a:lvl6pPr marL="1828480" indent="-231607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33227" indent="-231607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37973" indent="-231607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2720" indent="-231607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常見的二極體（單向導通二極管）</a:t>
            </a:r>
            <a:endParaRPr lang="zh-TW" altLang="en-US" dirty="0">
              <a:solidFill>
                <a:schemeClr val="accent1">
                  <a:lumMod val="60000"/>
                  <a:lumOff val="4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83791" y="3323400"/>
            <a:ext cx="3488215" cy="2553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077988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062503" y="174824"/>
            <a:ext cx="10360501" cy="733896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電子電路幫手簡介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418256" y="836712"/>
            <a:ext cx="5972300" cy="648072"/>
          </a:xfrm>
        </p:spPr>
        <p:txBody>
          <a:bodyPr rtlCol="0">
            <a:normAutofit/>
          </a:bodyPr>
          <a:lstStyle/>
          <a:p>
            <a:pPr rtl="0"/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三用電表（以</a:t>
            </a:r>
            <a:r>
              <a:rPr lang="en-US" altLang="zh-TW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dm</a:t>
            </a:r>
            <a:r>
              <a:rPr lang="en-US" altLang="zh-TW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-3000</a:t>
            </a:r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為例）</a:t>
            </a:r>
            <a:endParaRPr lang="zh-TW" altLang="en-US" dirty="0">
              <a:solidFill>
                <a:schemeClr val="accent1">
                  <a:lumMod val="60000"/>
                  <a:lumOff val="4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125860" y="1592213"/>
            <a:ext cx="10657184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</a:t>
            </a:r>
            <a:r>
              <a:rPr lang="zh-TW" altLang="en-US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用電表</a:t>
            </a:r>
            <a:r>
              <a:rPr lang="en-US" altLang="zh-TW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交流</a:t>
            </a:r>
            <a:r>
              <a:rPr lang="zh-TW" altLang="en-US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電壓Ｖ</a:t>
            </a:r>
            <a:r>
              <a:rPr lang="en-US" altLang="zh-TW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功能區域使用說明</a:t>
            </a:r>
            <a:r>
              <a:rPr lang="zh-TW" altLang="en-US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endParaRPr lang="en-US" altLang="zh-TW" sz="22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探針線接法同上，將旋鈕轉至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交流電壓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的功能區域。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檔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位 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200 【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量測範圍上限為 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AC 200V】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、檔位 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600【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量測範圍上限為 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AC 600V】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餘同上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直流電壓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量測方法。</a:t>
            </a:r>
            <a:r>
              <a:rPr lang="zh-TW" altLang="en-US" sz="2000" dirty="0">
                <a:solidFill>
                  <a:srgbClr val="FFFF00"/>
                </a:solidFill>
              </a:rPr>
              <a:t/>
            </a:r>
            <a:br>
              <a:rPr lang="zh-TW" altLang="en-US" sz="2000" dirty="0">
                <a:solidFill>
                  <a:srgbClr val="FFFF00"/>
                </a:solidFill>
              </a:rPr>
            </a:br>
            <a:endParaRPr lang="en-US" altLang="zh-TW" sz="2200" dirty="0" smtClean="0">
              <a:solidFill>
                <a:srgbClr val="FFFF00"/>
              </a:solidFill>
              <a:latin typeface="Helvetica Neue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29916" y="3068960"/>
            <a:ext cx="3497062" cy="3501091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00946" y="3042009"/>
            <a:ext cx="3713946" cy="3528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186826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4003116" y="4187802"/>
            <a:ext cx="2731030" cy="181902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399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43240" y="268753"/>
            <a:ext cx="5407156" cy="639967"/>
          </a:xfrm>
        </p:spPr>
        <p:txBody>
          <a:bodyPr/>
          <a:lstStyle/>
          <a:p>
            <a:pPr algn="ctr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二極體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—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介紹與應用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 dirty="0" smtClean="0"/>
              <a:t>8</a:t>
            </a:r>
            <a:endParaRPr lang="en-US" dirty="0"/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3063424">
            <a:off x="8677380" y="4095532"/>
            <a:ext cx="1863068" cy="1863068"/>
          </a:xfrm>
          <a:prstGeom prst="rect">
            <a:avLst/>
          </a:prstGeom>
        </p:spPr>
      </p:pic>
      <p:sp>
        <p:nvSpPr>
          <p:cNvPr id="9" name="橢圓 8"/>
          <p:cNvSpPr/>
          <p:nvPr/>
        </p:nvSpPr>
        <p:spPr>
          <a:xfrm>
            <a:off x="9033772" y="4598543"/>
            <a:ext cx="1013702" cy="372638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399"/>
          </a:p>
        </p:txBody>
      </p:sp>
      <p:sp>
        <p:nvSpPr>
          <p:cNvPr id="10" name="橢圓 9"/>
          <p:cNvSpPr/>
          <p:nvPr/>
        </p:nvSpPr>
        <p:spPr>
          <a:xfrm>
            <a:off x="5519704" y="4607252"/>
            <a:ext cx="1091599" cy="419815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399"/>
          </a:p>
        </p:txBody>
      </p:sp>
      <p:sp>
        <p:nvSpPr>
          <p:cNvPr id="11" name="文字方塊 10"/>
          <p:cNvSpPr txBox="1"/>
          <p:nvPr/>
        </p:nvSpPr>
        <p:spPr>
          <a:xfrm>
            <a:off x="1557908" y="1124744"/>
            <a:ext cx="8856984" cy="23076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399" dirty="0">
                <a:latin typeface="標楷體" panose="03000509000000000000" pitchFamily="65" charset="-120"/>
                <a:ea typeface="標楷體" panose="03000509000000000000" pitchFamily="65" charset="-120"/>
              </a:rPr>
              <a:t>二極體就像一</a:t>
            </a:r>
            <a:r>
              <a:rPr lang="zh-TW" altLang="en-US" sz="2399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條電流的單行</a:t>
            </a:r>
            <a:r>
              <a:rPr lang="zh-TW" altLang="en-US" sz="2399" dirty="0">
                <a:latin typeface="標楷體" panose="03000509000000000000" pitchFamily="65" charset="-120"/>
                <a:ea typeface="標楷體" panose="03000509000000000000" pitchFamily="65" charset="-120"/>
              </a:rPr>
              <a:t>道路一樣，電流只能順從</a:t>
            </a:r>
            <a:r>
              <a:rPr lang="zh-TW" altLang="en-US" sz="2399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二極體</a:t>
            </a:r>
            <a:endParaRPr lang="en-US" altLang="zh-TW" sz="2399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399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既定的電流方向流動（無法逆向流動）。</a:t>
            </a:r>
            <a:endParaRPr lang="en-US" altLang="zh-TW" sz="2399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399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399" b="1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※</a:t>
            </a:r>
            <a:r>
              <a:rPr lang="zh-TW" altLang="en-US" sz="2399" b="1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電流</a:t>
            </a:r>
            <a:r>
              <a:rPr lang="zh-TW" altLang="en-US" sz="2399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流動的方向只能</a:t>
            </a:r>
            <a:r>
              <a:rPr lang="zh-TW" altLang="en-US" sz="2399" b="1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從 </a:t>
            </a:r>
            <a:r>
              <a:rPr lang="en-US" altLang="zh-TW" sz="2399" b="1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P </a:t>
            </a:r>
            <a:r>
              <a:rPr lang="zh-TW" altLang="en-US" sz="2399" b="1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極流向 </a:t>
            </a:r>
            <a:r>
              <a:rPr lang="en-US" altLang="zh-TW" sz="2399" b="1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N </a:t>
            </a:r>
            <a:r>
              <a:rPr lang="zh-TW" altLang="en-US" sz="2399" b="1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極。</a:t>
            </a:r>
            <a:endParaRPr lang="en-US" altLang="zh-TW" sz="2399" b="1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399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399" b="1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zh-TW" altLang="en-US" sz="2399" b="1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可用電表“電阻歐姆</a:t>
            </a:r>
            <a:r>
              <a:rPr lang="el-GR" altLang="zh-TW" dirty="0" smtClean="0">
                <a:solidFill>
                  <a:srgbClr val="FFFF00"/>
                </a:solidFill>
                <a:latin typeface="+mn-ea"/>
                <a:ea typeface="標楷體" panose="03000509000000000000" pitchFamily="65" charset="-120"/>
              </a:rPr>
              <a:t>Ω</a:t>
            </a: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”二極體量測</a:t>
            </a:r>
            <a:endParaRPr lang="en-US" altLang="zh-TW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399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399" b="1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zh-TW" altLang="en-US" sz="2399" b="1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專用檔位來判別</a:t>
            </a:r>
            <a:r>
              <a:rPr lang="en-US" altLang="zh-TW" sz="2399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399" b="1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P </a:t>
            </a:r>
            <a:r>
              <a:rPr lang="zh-TW" altLang="en-US" sz="2399" b="1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或 </a:t>
            </a:r>
            <a:r>
              <a:rPr lang="en-US" altLang="zh-TW" sz="2399" b="1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N </a:t>
            </a:r>
            <a:r>
              <a:rPr lang="zh-TW" altLang="en-US" sz="2399" b="1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的腳位。</a:t>
            </a:r>
            <a:endParaRPr lang="zh-TW" altLang="en-US" sz="2399" b="1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cxnSp>
        <p:nvCxnSpPr>
          <p:cNvPr id="13" name="直線單箭頭接點 12"/>
          <p:cNvCxnSpPr>
            <a:endCxn id="17" idx="1"/>
          </p:cNvCxnSpPr>
          <p:nvPr/>
        </p:nvCxnSpPr>
        <p:spPr>
          <a:xfrm>
            <a:off x="6622831" y="4802030"/>
            <a:ext cx="1203951" cy="35931"/>
          </a:xfrm>
          <a:prstGeom prst="straightConnector1">
            <a:avLst/>
          </a:prstGeom>
          <a:ln w="444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單箭頭接點 14"/>
          <p:cNvCxnSpPr>
            <a:stCxn id="9" idx="2"/>
          </p:cNvCxnSpPr>
          <p:nvPr/>
        </p:nvCxnSpPr>
        <p:spPr>
          <a:xfrm flipH="1" flipV="1">
            <a:off x="8285754" y="4761274"/>
            <a:ext cx="748018" cy="23588"/>
          </a:xfrm>
          <a:prstGeom prst="straightConnector1">
            <a:avLst/>
          </a:prstGeom>
          <a:ln w="444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字方塊 16"/>
          <p:cNvSpPr txBox="1"/>
          <p:nvPr/>
        </p:nvSpPr>
        <p:spPr>
          <a:xfrm>
            <a:off x="7826782" y="4607252"/>
            <a:ext cx="383338" cy="4614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399" dirty="0"/>
              <a:t>N</a:t>
            </a:r>
            <a:endParaRPr lang="zh-TW" altLang="en-US" sz="2399" dirty="0"/>
          </a:p>
        </p:txBody>
      </p:sp>
      <p:cxnSp>
        <p:nvCxnSpPr>
          <p:cNvPr id="18" name="直線單箭頭接點 17"/>
          <p:cNvCxnSpPr/>
          <p:nvPr/>
        </p:nvCxnSpPr>
        <p:spPr>
          <a:xfrm>
            <a:off x="6528529" y="5775271"/>
            <a:ext cx="1248337" cy="0"/>
          </a:xfrm>
          <a:prstGeom prst="straightConnector1">
            <a:avLst/>
          </a:prstGeom>
          <a:ln w="444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單箭頭接點 18"/>
          <p:cNvCxnSpPr/>
          <p:nvPr/>
        </p:nvCxnSpPr>
        <p:spPr>
          <a:xfrm flipH="1">
            <a:off x="8277060" y="5771978"/>
            <a:ext cx="1170126" cy="0"/>
          </a:xfrm>
          <a:prstGeom prst="straightConnector1">
            <a:avLst/>
          </a:prstGeom>
          <a:ln w="444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字方塊 19"/>
          <p:cNvSpPr txBox="1"/>
          <p:nvPr/>
        </p:nvSpPr>
        <p:spPr>
          <a:xfrm>
            <a:off x="7846813" y="5541269"/>
            <a:ext cx="343275" cy="4614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399" dirty="0"/>
              <a:t>P</a:t>
            </a:r>
            <a:endParaRPr lang="zh-TW" altLang="en-US" sz="2399" dirty="0"/>
          </a:p>
        </p:txBody>
      </p:sp>
      <p:cxnSp>
        <p:nvCxnSpPr>
          <p:cNvPr id="23" name="直線單箭頭接點 22"/>
          <p:cNvCxnSpPr/>
          <p:nvPr/>
        </p:nvCxnSpPr>
        <p:spPr>
          <a:xfrm flipV="1">
            <a:off x="10067687" y="4341515"/>
            <a:ext cx="0" cy="1199754"/>
          </a:xfrm>
          <a:prstGeom prst="straightConnector1">
            <a:avLst/>
          </a:prstGeom>
          <a:ln w="444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文字方塊 27"/>
          <p:cNvSpPr txBox="1"/>
          <p:nvPr/>
        </p:nvSpPr>
        <p:spPr>
          <a:xfrm>
            <a:off x="9995679" y="4499261"/>
            <a:ext cx="492443" cy="134472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2000" b="1" dirty="0" smtClean="0">
                <a:solidFill>
                  <a:srgbClr val="002060"/>
                </a:solidFill>
              </a:rPr>
              <a:t>電流方向</a:t>
            </a:r>
            <a:endParaRPr lang="zh-TW" altLang="en-US" sz="2000" b="1" dirty="0">
              <a:solidFill>
                <a:srgbClr val="002060"/>
              </a:solidFill>
            </a:endParaRPr>
          </a:p>
        </p:txBody>
      </p:sp>
      <p:sp>
        <p:nvSpPr>
          <p:cNvPr id="29" name="文字方塊 28"/>
          <p:cNvSpPr txBox="1"/>
          <p:nvPr/>
        </p:nvSpPr>
        <p:spPr>
          <a:xfrm>
            <a:off x="5531183" y="5392580"/>
            <a:ext cx="615553" cy="451406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sz="2800" b="1" dirty="0" smtClean="0">
                <a:solidFill>
                  <a:srgbClr val="FF0000"/>
                </a:solidFill>
              </a:rPr>
              <a:t>＋</a:t>
            </a:r>
            <a:endParaRPr lang="zh-TW" altLang="en-US" sz="2800" b="1" dirty="0">
              <a:solidFill>
                <a:srgbClr val="FF0000"/>
              </a:solidFill>
            </a:endParaRPr>
          </a:p>
        </p:txBody>
      </p:sp>
      <p:sp>
        <p:nvSpPr>
          <p:cNvPr id="30" name="文字方塊 29"/>
          <p:cNvSpPr txBox="1"/>
          <p:nvPr/>
        </p:nvSpPr>
        <p:spPr>
          <a:xfrm>
            <a:off x="5451044" y="4187802"/>
            <a:ext cx="800219" cy="605294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sz="4000" b="1" dirty="0" smtClean="0">
                <a:solidFill>
                  <a:srgbClr val="002060"/>
                </a:solidFill>
              </a:rPr>
              <a:t>－</a:t>
            </a:r>
            <a:endParaRPr lang="zh-TW" altLang="en-US" sz="4000" b="1" dirty="0">
              <a:solidFill>
                <a:srgbClr val="002060"/>
              </a:solidFill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50596" y="1844824"/>
            <a:ext cx="3541843" cy="1602003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16814" y="4189959"/>
            <a:ext cx="2004756" cy="2004756"/>
          </a:xfrm>
          <a:prstGeom prst="rect">
            <a:avLst/>
          </a:prstGeom>
        </p:spPr>
      </p:pic>
      <p:grpSp>
        <p:nvGrpSpPr>
          <p:cNvPr id="36" name="Group 20"/>
          <p:cNvGrpSpPr>
            <a:grpSpLocks noChangeAspect="1"/>
          </p:cNvGrpSpPr>
          <p:nvPr/>
        </p:nvGrpSpPr>
        <p:grpSpPr bwMode="auto">
          <a:xfrm>
            <a:off x="4018010" y="4131905"/>
            <a:ext cx="2379663" cy="1755775"/>
            <a:chOff x="2522" y="2625"/>
            <a:chExt cx="1499" cy="1106"/>
          </a:xfrm>
        </p:grpSpPr>
        <p:sp>
          <p:nvSpPr>
            <p:cNvPr id="37" name="AutoShape 19"/>
            <p:cNvSpPr>
              <a:spLocks noChangeAspect="1" noChangeArrowheads="1" noTextEdit="1"/>
            </p:cNvSpPr>
            <p:nvPr/>
          </p:nvSpPr>
          <p:spPr bwMode="auto">
            <a:xfrm>
              <a:off x="2522" y="2625"/>
              <a:ext cx="1499" cy="1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38" name="Freeform 21"/>
            <p:cNvSpPr>
              <a:spLocks noEditPoints="1"/>
            </p:cNvSpPr>
            <p:nvPr/>
          </p:nvSpPr>
          <p:spPr bwMode="auto">
            <a:xfrm>
              <a:off x="3685" y="3014"/>
              <a:ext cx="320" cy="374"/>
            </a:xfrm>
            <a:custGeom>
              <a:avLst/>
              <a:gdLst>
                <a:gd name="T0" fmla="*/ 320 w 320"/>
                <a:gd name="T1" fmla="*/ 65 h 374"/>
                <a:gd name="T2" fmla="*/ 0 w 320"/>
                <a:gd name="T3" fmla="*/ 65 h 374"/>
                <a:gd name="T4" fmla="*/ 0 w 320"/>
                <a:gd name="T5" fmla="*/ 0 h 374"/>
                <a:gd name="T6" fmla="*/ 320 w 320"/>
                <a:gd name="T7" fmla="*/ 0 h 374"/>
                <a:gd name="T8" fmla="*/ 320 w 320"/>
                <a:gd name="T9" fmla="*/ 65 h 374"/>
                <a:gd name="T10" fmla="*/ 167 w 320"/>
                <a:gd name="T11" fmla="*/ 65 h 374"/>
                <a:gd name="T12" fmla="*/ 3 w 320"/>
                <a:gd name="T13" fmla="*/ 374 h 374"/>
                <a:gd name="T14" fmla="*/ 320 w 320"/>
                <a:gd name="T15" fmla="*/ 374 h 374"/>
                <a:gd name="T16" fmla="*/ 167 w 320"/>
                <a:gd name="T17" fmla="*/ 65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20" h="374">
                  <a:moveTo>
                    <a:pt x="320" y="65"/>
                  </a:moveTo>
                  <a:lnTo>
                    <a:pt x="0" y="65"/>
                  </a:lnTo>
                  <a:lnTo>
                    <a:pt x="0" y="0"/>
                  </a:lnTo>
                  <a:lnTo>
                    <a:pt x="320" y="0"/>
                  </a:lnTo>
                  <a:lnTo>
                    <a:pt x="320" y="65"/>
                  </a:lnTo>
                  <a:close/>
                  <a:moveTo>
                    <a:pt x="167" y="65"/>
                  </a:moveTo>
                  <a:lnTo>
                    <a:pt x="3" y="374"/>
                  </a:lnTo>
                  <a:lnTo>
                    <a:pt x="320" y="374"/>
                  </a:lnTo>
                  <a:lnTo>
                    <a:pt x="167" y="6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39" name="Freeform 22"/>
            <p:cNvSpPr>
              <a:spLocks noEditPoints="1"/>
            </p:cNvSpPr>
            <p:nvPr/>
          </p:nvSpPr>
          <p:spPr bwMode="auto">
            <a:xfrm>
              <a:off x="3851" y="2647"/>
              <a:ext cx="0" cy="1083"/>
            </a:xfrm>
            <a:custGeom>
              <a:avLst/>
              <a:gdLst>
                <a:gd name="T0" fmla="*/ 0 h 1083"/>
                <a:gd name="T1" fmla="*/ 367 h 1083"/>
                <a:gd name="T2" fmla="*/ 1083 h 1083"/>
                <a:gd name="T3" fmla="*/ 741 h 108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1083">
                  <a:moveTo>
                    <a:pt x="0" y="0"/>
                  </a:moveTo>
                  <a:lnTo>
                    <a:pt x="0" y="367"/>
                  </a:lnTo>
                  <a:moveTo>
                    <a:pt x="0" y="1083"/>
                  </a:moveTo>
                  <a:lnTo>
                    <a:pt x="0" y="741"/>
                  </a:lnTo>
                </a:path>
              </a:pathLst>
            </a:custGeom>
            <a:noFill/>
            <a:ln w="68263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/>
            </a:p>
          </p:txBody>
        </p:sp>
        <p:sp>
          <p:nvSpPr>
            <p:cNvPr id="40" name="Rectangle 23"/>
            <p:cNvSpPr>
              <a:spLocks noChangeArrowheads="1"/>
            </p:cNvSpPr>
            <p:nvPr/>
          </p:nvSpPr>
          <p:spPr bwMode="auto">
            <a:xfrm>
              <a:off x="2702" y="3066"/>
              <a:ext cx="129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TW" altLang="zh-TW" sz="32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1</a:t>
              </a:r>
              <a:endParaRPr kumimoji="0" lang="zh-TW" altLang="zh-TW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41" name="Rectangle 24"/>
            <p:cNvSpPr>
              <a:spLocks noChangeArrowheads="1"/>
            </p:cNvSpPr>
            <p:nvPr/>
          </p:nvSpPr>
          <p:spPr bwMode="auto">
            <a:xfrm>
              <a:off x="2849" y="3066"/>
              <a:ext cx="187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TW" altLang="zh-TW" sz="32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N</a:t>
              </a:r>
              <a:endParaRPr kumimoji="0" lang="zh-TW" altLang="zh-TW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42" name="Rectangle 25"/>
            <p:cNvSpPr>
              <a:spLocks noChangeArrowheads="1"/>
            </p:cNvSpPr>
            <p:nvPr/>
          </p:nvSpPr>
          <p:spPr bwMode="auto">
            <a:xfrm>
              <a:off x="3061" y="3066"/>
              <a:ext cx="517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TW" altLang="zh-TW" sz="32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anose="02020603050405020304" pitchFamily="18" charset="0"/>
                </a:rPr>
                <a:t>4148</a:t>
              </a:r>
              <a:endParaRPr kumimoji="0" lang="zh-TW" altLang="zh-TW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</p:grpSp>
      <p:sp>
        <p:nvSpPr>
          <p:cNvPr id="43" name="Rectangle 23"/>
          <p:cNvSpPr>
            <a:spLocks noChangeArrowheads="1"/>
          </p:cNvSpPr>
          <p:nvPr/>
        </p:nvSpPr>
        <p:spPr bwMode="auto">
          <a:xfrm>
            <a:off x="4294212" y="5241131"/>
            <a:ext cx="204788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TW" altLang="zh-TW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</a:t>
            </a:r>
            <a:endParaRPr kumimoji="0" lang="zh-TW" altLang="zh-TW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44" name="Rectangle 24"/>
          <p:cNvSpPr>
            <a:spLocks noChangeArrowheads="1"/>
          </p:cNvSpPr>
          <p:nvPr/>
        </p:nvSpPr>
        <p:spPr bwMode="auto">
          <a:xfrm>
            <a:off x="4523629" y="5263305"/>
            <a:ext cx="296863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TW" altLang="zh-TW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N</a:t>
            </a:r>
            <a:endParaRPr kumimoji="0" lang="zh-TW" altLang="zh-TW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45" name="Rectangle 25"/>
          <p:cNvSpPr>
            <a:spLocks noChangeArrowheads="1"/>
          </p:cNvSpPr>
          <p:nvPr/>
        </p:nvSpPr>
        <p:spPr bwMode="auto">
          <a:xfrm>
            <a:off x="4870276" y="5241131"/>
            <a:ext cx="820738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TW" altLang="zh-TW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4</a:t>
            </a:r>
            <a:r>
              <a:rPr kumimoji="0" lang="en-US" altLang="zh-TW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00</a:t>
            </a:r>
            <a:r>
              <a:rPr kumimoji="0" lang="zh-TW" altLang="zh-TW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</a:t>
            </a:r>
            <a:endParaRPr kumimoji="0" lang="zh-TW" altLang="zh-TW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46" name="橢圓 45"/>
          <p:cNvSpPr/>
          <p:nvPr/>
        </p:nvSpPr>
        <p:spPr>
          <a:xfrm>
            <a:off x="1988958" y="4414961"/>
            <a:ext cx="1091599" cy="419815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399"/>
          </a:p>
        </p:txBody>
      </p:sp>
      <p:cxnSp>
        <p:nvCxnSpPr>
          <p:cNvPr id="47" name="直線單箭頭接點 46"/>
          <p:cNvCxnSpPr/>
          <p:nvPr/>
        </p:nvCxnSpPr>
        <p:spPr>
          <a:xfrm flipH="1" flipV="1">
            <a:off x="3259241" y="4624868"/>
            <a:ext cx="2063524" cy="90306"/>
          </a:xfrm>
          <a:prstGeom prst="straightConnector1">
            <a:avLst/>
          </a:prstGeom>
          <a:ln w="444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單箭頭接點 48"/>
          <p:cNvCxnSpPr/>
          <p:nvPr/>
        </p:nvCxnSpPr>
        <p:spPr>
          <a:xfrm flipH="1">
            <a:off x="2854052" y="5818325"/>
            <a:ext cx="2426593" cy="25661"/>
          </a:xfrm>
          <a:prstGeom prst="straightConnector1">
            <a:avLst/>
          </a:prstGeom>
          <a:ln w="444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1078866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62503" y="116632"/>
            <a:ext cx="10360501" cy="792088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牛刀小試一下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62899" y="931868"/>
            <a:ext cx="3723401" cy="624924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認識 </a:t>
            </a:r>
            <a:r>
              <a:rPr lang="en-US" altLang="zh-TW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LED </a:t>
            </a:r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及其電路</a:t>
            </a:r>
            <a:endParaRPr lang="zh-TW" altLang="en-US" dirty="0">
              <a:solidFill>
                <a:schemeClr val="accent1">
                  <a:lumMod val="60000"/>
                  <a:lumOff val="4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218883" y="1844824"/>
            <a:ext cx="5019545" cy="157529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將一直流電源（</a:t>
            </a:r>
            <a:r>
              <a:rPr lang="en-US" altLang="zh-TW" sz="2400"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3~5V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）的“正”、“負”極接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至</a:t>
            </a:r>
            <a:r>
              <a:rPr lang="zh-TW" altLang="en-US" sz="24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二極體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&amp; </a:t>
            </a:r>
            <a:r>
              <a:rPr lang="zh-TW" altLang="en-US" sz="24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電阻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串聯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電路的兩端量測後，再將</a:t>
            </a:r>
            <a:r>
              <a:rPr lang="zh-TW" altLang="en-US" sz="24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二極體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反向連接，看看有什麼發現？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606211" y="1988840"/>
            <a:ext cx="5248841" cy="881344"/>
          </a:xfrm>
        </p:spPr>
        <p:txBody>
          <a:bodyPr>
            <a:normAutofit fontScale="92500"/>
          </a:bodyPr>
          <a:lstStyle/>
          <a:p>
            <a:r>
              <a:rPr lang="zh-TW" altLang="en-US" sz="2400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可</a:t>
            </a:r>
            <a:r>
              <a:rPr lang="zh-TW" altLang="en-US" sz="2400" b="1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用三用電錶量測電阻、二極體兩端的電壓值，及量測此電路的電流值。</a:t>
            </a:r>
            <a:endParaRPr lang="zh-TW" altLang="en-US" sz="2400" b="1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6382444" y="4387751"/>
            <a:ext cx="483978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※</a:t>
            </a:r>
            <a:r>
              <a:rPr lang="zh-TW" altLang="en-US" sz="2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一般 二極體皆會有一個小電壓隆，</a:t>
            </a:r>
            <a:endParaRPr lang="en-US" altLang="zh-TW" sz="22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在電路設計時要注意一下呦～</a:t>
            </a:r>
            <a:r>
              <a:rPr lang="zh-TW" altLang="en-US" sz="2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～</a:t>
            </a: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11512" y="3861048"/>
            <a:ext cx="3030772" cy="2061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1746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062503" y="174824"/>
            <a:ext cx="10360501" cy="733896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電子電路元件簡介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485900" y="950682"/>
            <a:ext cx="7848872" cy="606110"/>
          </a:xfrm>
        </p:spPr>
        <p:txBody>
          <a:bodyPr rtlCol="0">
            <a:normAutofit/>
          </a:bodyPr>
          <a:lstStyle/>
          <a:p>
            <a:pPr rtl="0"/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自製電阻分壓限流的小工具</a:t>
            </a:r>
            <a:r>
              <a:rPr lang="en-US" altLang="zh-TW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-</a:t>
            </a:r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直流電驗電筆</a:t>
            </a:r>
            <a:endParaRPr lang="zh-TW" altLang="en-US" sz="2400" dirty="0">
              <a:solidFill>
                <a:schemeClr val="accent1">
                  <a:lumMod val="60000"/>
                  <a:lumOff val="4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98468" y="1608490"/>
            <a:ext cx="3744416" cy="1968838"/>
          </a:xfrm>
          <a:prstGeom prst="rect">
            <a:avLst/>
          </a:prstGeom>
        </p:spPr>
      </p:pic>
      <p:pic>
        <p:nvPicPr>
          <p:cNvPr id="2" name="圖片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89700" y="2348880"/>
            <a:ext cx="3700656" cy="2725125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74159" y="3789040"/>
            <a:ext cx="3840733" cy="2756229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1917948" y="5373216"/>
            <a:ext cx="372409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當電流順向時</a:t>
            </a:r>
            <a:r>
              <a:rPr lang="zh-TW" altLang="en-US" dirty="0" smtClean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綠色</a:t>
            </a:r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LED</a:t>
            </a: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亮，</a:t>
            </a:r>
            <a:endParaRPr lang="en-US" altLang="zh-TW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當電流逆向時</a:t>
            </a:r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紅色</a:t>
            </a:r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LED</a:t>
            </a: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亮。</a:t>
            </a:r>
            <a:endParaRPr lang="en-US" altLang="zh-TW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044729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62503" y="102816"/>
            <a:ext cx="10360501" cy="805904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牛刀小試</a:t>
            </a:r>
            <a:r>
              <a:rPr lang="zh-TW" altLang="en-US" dirty="0" smtClean="0"/>
              <a:t>一下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434907" y="931868"/>
            <a:ext cx="3723401" cy="624924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認識 </a:t>
            </a:r>
            <a:r>
              <a:rPr lang="en-US" altLang="zh-TW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LED </a:t>
            </a:r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及其電路</a:t>
            </a:r>
            <a:endParaRPr lang="zh-TW" altLang="en-US" dirty="0">
              <a:solidFill>
                <a:schemeClr val="accent1">
                  <a:lumMod val="60000"/>
                  <a:lumOff val="4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7310" y="2564903"/>
            <a:ext cx="5106408" cy="3240000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75694" y="2559718"/>
            <a:ext cx="5479358" cy="3240000"/>
          </a:xfrm>
          <a:prstGeom prst="rect">
            <a:avLst/>
          </a:prstGeom>
        </p:spPr>
      </p:pic>
      <p:sp>
        <p:nvSpPr>
          <p:cNvPr id="14" name="文字方塊 13"/>
          <p:cNvSpPr txBox="1"/>
          <p:nvPr/>
        </p:nvSpPr>
        <p:spPr>
          <a:xfrm>
            <a:off x="7318548" y="5827676"/>
            <a:ext cx="41344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二極體兩端電壓～～？？</a:t>
            </a: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2028085" y="5858108"/>
            <a:ext cx="37753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電路兩端電壓～～？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？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34372" y="260648"/>
            <a:ext cx="4220444" cy="2032477"/>
          </a:xfrm>
          <a:prstGeom prst="rect">
            <a:avLst/>
          </a:prstGeom>
        </p:spPr>
      </p:pic>
      <p:sp>
        <p:nvSpPr>
          <p:cNvPr id="9" name="標題 1"/>
          <p:cNvSpPr txBox="1">
            <a:spLocks/>
          </p:cNvSpPr>
          <p:nvPr/>
        </p:nvSpPr>
        <p:spPr>
          <a:xfrm>
            <a:off x="-89625" y="6237312"/>
            <a:ext cx="10360501" cy="654438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>
            <a:lvl1pPr algn="l" defTabSz="121898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ea"/>
                <a:ea typeface="+mj-ea"/>
                <a:cs typeface="+mj-cs"/>
              </a:defRPr>
            </a:lvl1pPr>
          </a:lstStyle>
          <a:p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※</a:t>
            </a: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補充</a:t>
            </a:r>
            <a:endParaRPr lang="zh-TW" altLang="en-US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309820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62503" y="174824"/>
            <a:ext cx="10360501" cy="733896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牛刀小試一下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62899" y="931868"/>
            <a:ext cx="3723401" cy="624924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認識 </a:t>
            </a:r>
            <a:r>
              <a:rPr lang="en-US" altLang="zh-TW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LED </a:t>
            </a:r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及其電路</a:t>
            </a:r>
            <a:endParaRPr lang="zh-TW" altLang="en-US" dirty="0">
              <a:solidFill>
                <a:schemeClr val="accent1">
                  <a:lumMod val="60000"/>
                  <a:lumOff val="4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7701027" y="5827676"/>
            <a:ext cx="26981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二極體兩端電壓</a:t>
            </a: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2028085" y="5517232"/>
            <a:ext cx="23391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電路兩端電壓</a:t>
            </a: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9836" y="2060848"/>
            <a:ext cx="5106408" cy="3240000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75695" y="2565264"/>
            <a:ext cx="5479357" cy="3240000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42484" y="455216"/>
            <a:ext cx="3816424" cy="1837909"/>
          </a:xfrm>
          <a:prstGeom prst="rect">
            <a:avLst/>
          </a:prstGeom>
        </p:spPr>
      </p:pic>
      <p:sp>
        <p:nvSpPr>
          <p:cNvPr id="10" name="標題 1"/>
          <p:cNvSpPr txBox="1">
            <a:spLocks/>
          </p:cNvSpPr>
          <p:nvPr/>
        </p:nvSpPr>
        <p:spPr>
          <a:xfrm>
            <a:off x="-89625" y="6237312"/>
            <a:ext cx="10360501" cy="654438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>
            <a:lvl1pPr algn="l" defTabSz="121898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ea"/>
                <a:ea typeface="+mj-ea"/>
                <a:cs typeface="+mj-cs"/>
              </a:defRPr>
            </a:lvl1pPr>
          </a:lstStyle>
          <a:p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※</a:t>
            </a: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補充</a:t>
            </a:r>
            <a:endParaRPr lang="zh-TW" altLang="en-US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831549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62503" y="246832"/>
            <a:ext cx="10360501" cy="661888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牛刀小試一下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62899" y="931868"/>
            <a:ext cx="3723401" cy="624924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認識 </a:t>
            </a:r>
            <a:r>
              <a:rPr lang="en-US" altLang="zh-TW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LED </a:t>
            </a:r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及其電路</a:t>
            </a:r>
            <a:endParaRPr lang="zh-TW" altLang="en-US" dirty="0">
              <a:solidFill>
                <a:schemeClr val="accent1">
                  <a:lumMod val="60000"/>
                  <a:lumOff val="4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7701027" y="5858108"/>
            <a:ext cx="30572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電路電流～～？？</a:t>
            </a: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1598939" y="5373216"/>
            <a:ext cx="37753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電阻兩端電壓～～？？</a:t>
            </a: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9836" y="1988840"/>
            <a:ext cx="4909649" cy="3240000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52033" y="2621269"/>
            <a:ext cx="5086995" cy="3240000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26496" y="468713"/>
            <a:ext cx="3788396" cy="1824412"/>
          </a:xfrm>
          <a:prstGeom prst="rect">
            <a:avLst/>
          </a:prstGeom>
        </p:spPr>
      </p:pic>
      <p:sp>
        <p:nvSpPr>
          <p:cNvPr id="11" name="標題 1"/>
          <p:cNvSpPr txBox="1">
            <a:spLocks/>
          </p:cNvSpPr>
          <p:nvPr/>
        </p:nvSpPr>
        <p:spPr>
          <a:xfrm>
            <a:off x="-89625" y="6237312"/>
            <a:ext cx="10360501" cy="654438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>
            <a:lvl1pPr algn="l" defTabSz="121898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ea"/>
                <a:ea typeface="+mj-ea"/>
                <a:cs typeface="+mj-cs"/>
              </a:defRPr>
            </a:lvl1pPr>
          </a:lstStyle>
          <a:p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※</a:t>
            </a: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補充</a:t>
            </a:r>
            <a:endParaRPr lang="zh-TW" altLang="en-US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055312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牛刀小試一下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62899" y="1579940"/>
            <a:ext cx="3723401" cy="624924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認識 </a:t>
            </a:r>
            <a:r>
              <a:rPr lang="en-US" altLang="zh-TW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LED </a:t>
            </a:r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及其電路</a:t>
            </a:r>
            <a:endParaRPr lang="zh-TW" altLang="en-US" dirty="0">
              <a:solidFill>
                <a:schemeClr val="accent1">
                  <a:lumMod val="60000"/>
                  <a:lumOff val="4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7701027" y="5827676"/>
            <a:ext cx="16209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電路電流</a:t>
            </a: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2028085" y="5858108"/>
            <a:ext cx="23391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電阻兩端電壓</a:t>
            </a: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9836" y="2560539"/>
            <a:ext cx="4909649" cy="3240000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98468" y="2600030"/>
            <a:ext cx="5086995" cy="3240000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80579" y="548680"/>
            <a:ext cx="3622345" cy="1744445"/>
          </a:xfrm>
          <a:prstGeom prst="rect">
            <a:avLst/>
          </a:prstGeom>
        </p:spPr>
      </p:pic>
      <p:sp>
        <p:nvSpPr>
          <p:cNvPr id="10" name="標題 1"/>
          <p:cNvSpPr txBox="1">
            <a:spLocks/>
          </p:cNvSpPr>
          <p:nvPr/>
        </p:nvSpPr>
        <p:spPr>
          <a:xfrm>
            <a:off x="-89625" y="6237312"/>
            <a:ext cx="10360501" cy="654438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>
            <a:lvl1pPr algn="l" defTabSz="121898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ea"/>
                <a:ea typeface="+mj-ea"/>
                <a:cs typeface="+mj-cs"/>
              </a:defRPr>
            </a:lvl1pPr>
          </a:lstStyle>
          <a:p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※</a:t>
            </a: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補充</a:t>
            </a:r>
            <a:endParaRPr lang="zh-TW" altLang="en-US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43438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62503" y="174824"/>
            <a:ext cx="10360501" cy="733896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牛刀小試一下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62899" y="931868"/>
            <a:ext cx="3723401" cy="624924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認識 </a:t>
            </a:r>
            <a:r>
              <a:rPr lang="en-US" altLang="zh-TW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LED </a:t>
            </a:r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及其電路</a:t>
            </a:r>
            <a:endParaRPr lang="zh-TW" altLang="en-US" dirty="0">
              <a:solidFill>
                <a:schemeClr val="accent1">
                  <a:lumMod val="60000"/>
                  <a:lumOff val="4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7390556" y="5827676"/>
            <a:ext cx="41344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二極體兩端電壓～～？？</a:t>
            </a: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1701924" y="5517232"/>
            <a:ext cx="37753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電路兩端電壓～～？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？</a:t>
            </a: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57796" y="589122"/>
            <a:ext cx="3717136" cy="1759758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28379" y="2559718"/>
            <a:ext cx="4938641" cy="3240000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40618" y="2204864"/>
            <a:ext cx="4565762" cy="3240000"/>
          </a:xfrm>
          <a:prstGeom prst="rect">
            <a:avLst/>
          </a:prstGeom>
        </p:spPr>
      </p:pic>
      <p:sp>
        <p:nvSpPr>
          <p:cNvPr id="11" name="標題 1"/>
          <p:cNvSpPr txBox="1">
            <a:spLocks/>
          </p:cNvSpPr>
          <p:nvPr/>
        </p:nvSpPr>
        <p:spPr>
          <a:xfrm>
            <a:off x="-89625" y="6237312"/>
            <a:ext cx="10360501" cy="654438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>
            <a:lvl1pPr algn="l" defTabSz="121898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ea"/>
                <a:ea typeface="+mj-ea"/>
                <a:cs typeface="+mj-cs"/>
              </a:defRPr>
            </a:lvl1pPr>
          </a:lstStyle>
          <a:p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※</a:t>
            </a: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補充</a:t>
            </a:r>
            <a:endParaRPr lang="zh-TW" altLang="en-US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29488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62503" y="246832"/>
            <a:ext cx="10360501" cy="661888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牛刀小試一下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62899" y="931868"/>
            <a:ext cx="3723401" cy="624924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認識 </a:t>
            </a:r>
            <a:r>
              <a:rPr lang="en-US" altLang="zh-TW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LED </a:t>
            </a:r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及其電路</a:t>
            </a:r>
            <a:endParaRPr lang="zh-TW" altLang="en-US" dirty="0">
              <a:solidFill>
                <a:schemeClr val="accent1">
                  <a:lumMod val="60000"/>
                  <a:lumOff val="4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7390556" y="5827676"/>
            <a:ext cx="26981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二極體兩端電壓</a:t>
            </a: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2028085" y="5445224"/>
            <a:ext cx="23391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電路兩端電壓</a:t>
            </a: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98228" y="620688"/>
            <a:ext cx="3532688" cy="1672437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69876" y="2132856"/>
            <a:ext cx="4565762" cy="3240000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28379" y="2559718"/>
            <a:ext cx="4555282" cy="3240000"/>
          </a:xfrm>
          <a:prstGeom prst="rect">
            <a:avLst/>
          </a:prstGeom>
        </p:spPr>
      </p:pic>
      <p:sp>
        <p:nvSpPr>
          <p:cNvPr id="9" name="標題 1"/>
          <p:cNvSpPr txBox="1">
            <a:spLocks/>
          </p:cNvSpPr>
          <p:nvPr/>
        </p:nvSpPr>
        <p:spPr>
          <a:xfrm>
            <a:off x="-89625" y="6237312"/>
            <a:ext cx="10360501" cy="654438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>
            <a:lvl1pPr algn="l" defTabSz="121898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ea"/>
                <a:ea typeface="+mj-ea"/>
                <a:cs typeface="+mj-cs"/>
              </a:defRPr>
            </a:lvl1pPr>
          </a:lstStyle>
          <a:p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※</a:t>
            </a: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補充</a:t>
            </a:r>
            <a:endParaRPr lang="zh-TW" altLang="en-US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102038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62503" y="246832"/>
            <a:ext cx="10360501" cy="661888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牛刀小試一下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434907" y="931868"/>
            <a:ext cx="3723401" cy="624924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認識 </a:t>
            </a:r>
            <a:r>
              <a:rPr lang="en-US" altLang="zh-TW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LED </a:t>
            </a:r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及其電路</a:t>
            </a:r>
            <a:endParaRPr lang="zh-TW" altLang="en-US" dirty="0">
              <a:solidFill>
                <a:schemeClr val="accent1">
                  <a:lumMod val="60000"/>
                  <a:lumOff val="4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7701027" y="5827676"/>
            <a:ext cx="30572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電路電流～～？？</a:t>
            </a: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2028085" y="5517232"/>
            <a:ext cx="37753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電阻兩端電壓～～？？</a:t>
            </a: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56771" y="2204864"/>
            <a:ext cx="4909649" cy="3240000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94472" y="2621269"/>
            <a:ext cx="4988572" cy="3240000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29804" y="567457"/>
            <a:ext cx="3645128" cy="1725668"/>
          </a:xfrm>
          <a:prstGeom prst="rect">
            <a:avLst/>
          </a:prstGeom>
        </p:spPr>
      </p:pic>
      <p:sp>
        <p:nvSpPr>
          <p:cNvPr id="10" name="標題 1"/>
          <p:cNvSpPr txBox="1">
            <a:spLocks/>
          </p:cNvSpPr>
          <p:nvPr/>
        </p:nvSpPr>
        <p:spPr>
          <a:xfrm>
            <a:off x="-89625" y="6237312"/>
            <a:ext cx="10360501" cy="654438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>
            <a:lvl1pPr algn="l" defTabSz="121898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ea"/>
                <a:ea typeface="+mj-ea"/>
                <a:cs typeface="+mj-cs"/>
              </a:defRPr>
            </a:lvl1pPr>
          </a:lstStyle>
          <a:p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※</a:t>
            </a: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補充</a:t>
            </a:r>
            <a:endParaRPr lang="zh-TW" altLang="en-US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526654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062503" y="246832"/>
            <a:ext cx="10360501" cy="661888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電子電路幫手簡介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418256" y="908720"/>
            <a:ext cx="5972300" cy="576064"/>
          </a:xfrm>
        </p:spPr>
        <p:txBody>
          <a:bodyPr rtlCol="0">
            <a:normAutofit/>
          </a:bodyPr>
          <a:lstStyle/>
          <a:p>
            <a:pPr rtl="0"/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三用電表（以</a:t>
            </a:r>
            <a:r>
              <a:rPr lang="en-US" altLang="zh-TW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dm</a:t>
            </a:r>
            <a:r>
              <a:rPr lang="en-US" altLang="zh-TW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-3000</a:t>
            </a:r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為例）</a:t>
            </a:r>
            <a:endParaRPr lang="zh-TW" altLang="en-US" dirty="0">
              <a:solidFill>
                <a:schemeClr val="accent1">
                  <a:lumMod val="60000"/>
                  <a:lumOff val="4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125860" y="1687254"/>
            <a:ext cx="10873208" cy="26058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800"/>
              </a:lnSpc>
            </a:pPr>
            <a:r>
              <a:rPr lang="zh-TW" altLang="en-US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三用電表</a:t>
            </a:r>
            <a:r>
              <a:rPr lang="en-US" altLang="zh-TW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直流電流Ａ</a:t>
            </a:r>
            <a:r>
              <a:rPr lang="en-US" altLang="zh-TW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功能區域使用說明</a:t>
            </a:r>
            <a:r>
              <a:rPr lang="zh-TW" altLang="en-US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endParaRPr lang="en-US" altLang="zh-TW" sz="22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2800"/>
              </a:lnSpc>
            </a:pP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     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探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針線同電壓量測的接法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，將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旋鈕轉至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直流電流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Ａ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〕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的功能區域。</a:t>
            </a:r>
            <a:endParaRPr lang="en-US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2800"/>
              </a:lnSpc>
            </a:pPr>
            <a:r>
              <a:rPr lang="en-US" altLang="zh-TW" sz="1800" dirty="0">
                <a:solidFill>
                  <a:schemeClr val="bg2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en-US" altLang="zh-TW" sz="1800" dirty="0" err="1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p.s</a:t>
            </a:r>
            <a:r>
              <a:rPr lang="zh-TW" altLang="en-US" sz="1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：如果要量測 </a:t>
            </a:r>
            <a:r>
              <a:rPr lang="en-US" altLang="zh-TW" sz="1800" dirty="0" err="1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10A</a:t>
            </a:r>
            <a:r>
              <a:rPr lang="zh-TW" altLang="en-US" sz="1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電流，轉 </a:t>
            </a:r>
            <a:r>
              <a:rPr lang="en-US" altLang="zh-TW" sz="18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10A</a:t>
            </a:r>
            <a:r>
              <a:rPr lang="zh-TW" altLang="en-US" sz="1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檔</a:t>
            </a:r>
            <a:r>
              <a:rPr lang="zh-TW" altLang="en-US" sz="18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位</a:t>
            </a:r>
            <a:r>
              <a:rPr lang="zh-TW" altLang="en-US" sz="1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，紅色探針必須拔下改插於右側</a:t>
            </a:r>
            <a:r>
              <a:rPr lang="en-US" altLang="zh-TW" sz="1800" dirty="0" err="1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10A</a:t>
            </a:r>
            <a:r>
              <a:rPr lang="zh-TW" altLang="en-US" sz="1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插孔，且在量測</a:t>
            </a:r>
            <a:r>
              <a:rPr lang="en-US" altLang="zh-TW" sz="1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10A</a:t>
            </a:r>
            <a:r>
              <a:rPr lang="zh-TW" altLang="en-US" sz="18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電流</a:t>
            </a:r>
            <a:endParaRPr lang="en-US" altLang="zh-TW" sz="18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2800"/>
              </a:lnSpc>
            </a:pPr>
            <a:r>
              <a:rPr lang="en-US" altLang="zh-TW" sz="1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18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en-US" sz="18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之後</a:t>
            </a:r>
            <a:r>
              <a:rPr lang="zh-TW" altLang="en-US" sz="1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必須立刻插回量測電壓插孔，以免在量測電壓時電很呈短路現象，恐使三用電表會有燒毀的疑慮。</a:t>
            </a:r>
            <a:endParaRPr lang="en-US" altLang="zh-TW" sz="18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2800"/>
              </a:lnSpc>
            </a:pPr>
            <a:r>
              <a:rPr lang="en-US" altLang="zh-TW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檔位   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 mA【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測量範為為 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DC 2 mA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以下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】 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、檔位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20 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mA【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測量範圍為 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DC 20 mA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以下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endParaRPr lang="en-US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2800"/>
              </a:lnSpc>
            </a:pP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檔位 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200 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mA【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測量範圍為 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DC 200 mA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以下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。餘如同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直流電壓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量測說明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2800"/>
              </a:lnSpc>
            </a:pP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唯“探針與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待測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線路</a:t>
            </a:r>
            <a:r>
              <a:rPr lang="zh-TW" altLang="en-US" sz="2000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串聯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”並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從液晶顯示器讀取待測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電流值。</a:t>
            </a:r>
            <a:endParaRPr lang="en-US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031443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62503" y="174824"/>
            <a:ext cx="10360501" cy="733896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牛刀小試一下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434907" y="931868"/>
            <a:ext cx="3723401" cy="624924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認識 </a:t>
            </a:r>
            <a:r>
              <a:rPr lang="en-US" altLang="zh-TW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LED </a:t>
            </a:r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及其電路</a:t>
            </a:r>
            <a:endParaRPr lang="zh-TW" altLang="en-US" dirty="0">
              <a:solidFill>
                <a:schemeClr val="accent1">
                  <a:lumMod val="60000"/>
                  <a:lumOff val="4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8217871" y="5827676"/>
            <a:ext cx="16209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電路電流</a:t>
            </a: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2028085" y="5517232"/>
            <a:ext cx="23391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電阻兩端電壓</a:t>
            </a: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97868" y="2205224"/>
            <a:ext cx="4954698" cy="3240000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14492" y="2618108"/>
            <a:ext cx="4988572" cy="3240000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57796" y="669726"/>
            <a:ext cx="3429104" cy="1623399"/>
          </a:xfrm>
          <a:prstGeom prst="rect">
            <a:avLst/>
          </a:prstGeom>
        </p:spPr>
      </p:pic>
      <p:sp>
        <p:nvSpPr>
          <p:cNvPr id="10" name="標題 1"/>
          <p:cNvSpPr txBox="1">
            <a:spLocks/>
          </p:cNvSpPr>
          <p:nvPr/>
        </p:nvSpPr>
        <p:spPr>
          <a:xfrm>
            <a:off x="-89625" y="6237312"/>
            <a:ext cx="10360501" cy="654438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>
            <a:lvl1pPr algn="l" defTabSz="121898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ea"/>
                <a:ea typeface="+mj-ea"/>
                <a:cs typeface="+mj-cs"/>
              </a:defRPr>
            </a:lvl1pPr>
          </a:lstStyle>
          <a:p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※</a:t>
            </a: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補充</a:t>
            </a:r>
            <a:endParaRPr lang="zh-TW" altLang="en-US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346052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62503" y="174824"/>
            <a:ext cx="10360501" cy="733896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牛刀小試一下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9" name="文字版面配置區 2"/>
          <p:cNvSpPr txBox="1">
            <a:spLocks/>
          </p:cNvSpPr>
          <p:nvPr/>
        </p:nvSpPr>
        <p:spPr>
          <a:xfrm>
            <a:off x="1362899" y="931868"/>
            <a:ext cx="3723401" cy="624924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>
            <a:lvl1pPr marL="0" indent="0" algn="l" defTabSz="1218987" rtl="0" eaLnBrk="1" latinLnBrk="0" hangingPunct="1">
              <a:lnSpc>
                <a:spcPct val="90000"/>
              </a:lnSpc>
              <a:spcBef>
                <a:spcPts val="0"/>
              </a:spcBef>
              <a:buClr>
                <a:schemeClr val="accent1"/>
              </a:buClr>
              <a:buSzPct val="100000"/>
              <a:buFont typeface="Arial" pitchFamily="34" charset="0"/>
              <a:buNone/>
              <a:defRPr sz="2800" b="0" kern="1200" cap="all" spc="200" baseline="0">
                <a:solidFill>
                  <a:schemeClr val="accent1"/>
                </a:solidFill>
                <a:latin typeface="+mj-ea"/>
                <a:ea typeface="+mj-ea"/>
                <a:cs typeface="+mn-cs"/>
              </a:defRPr>
            </a:lvl1pPr>
            <a:lvl2pPr marL="609493" indent="0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None/>
              <a:defRPr sz="2700" b="1" kern="1200"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2pPr>
            <a:lvl3pPr marL="1218987" indent="0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3pPr>
            <a:lvl4pPr marL="1828480" indent="0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None/>
              <a:defRPr sz="2100" b="1" kern="1200"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4pPr>
            <a:lvl5pPr marL="2437973" indent="0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None/>
              <a:defRPr sz="2100" b="1" kern="1200"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5pPr>
            <a:lvl6pPr marL="3047467" indent="0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None/>
              <a:defRPr sz="21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indent="0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None/>
              <a:defRPr sz="21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indent="0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None/>
              <a:defRPr sz="21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indent="0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None/>
              <a:defRPr sz="21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認識 </a:t>
            </a:r>
            <a:r>
              <a:rPr lang="en-US" altLang="zh-TW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LED </a:t>
            </a:r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及其電路</a:t>
            </a:r>
            <a:endParaRPr lang="zh-TW" altLang="en-US" dirty="0">
              <a:solidFill>
                <a:schemeClr val="accent1">
                  <a:lumMod val="60000"/>
                  <a:lumOff val="4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0" name="內容版面配置區 3"/>
          <p:cNvSpPr>
            <a:spLocks noGrp="1"/>
          </p:cNvSpPr>
          <p:nvPr>
            <p:ph sz="half" idx="2"/>
          </p:nvPr>
        </p:nvSpPr>
        <p:spPr>
          <a:xfrm>
            <a:off x="1218883" y="1772816"/>
            <a:ext cx="4875529" cy="157529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將一直流電源（</a:t>
            </a:r>
            <a:r>
              <a:rPr lang="en-US" altLang="zh-TW" sz="2400"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3~5V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）的“正”、“負”極接至電阻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&amp; LED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串聯電路的兩端後再交換，看看這兩次有什麼不同？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1" name="文字版面配置區 4"/>
          <p:cNvSpPr txBox="1">
            <a:spLocks/>
          </p:cNvSpPr>
          <p:nvPr/>
        </p:nvSpPr>
        <p:spPr>
          <a:xfrm>
            <a:off x="6462195" y="1484784"/>
            <a:ext cx="5248841" cy="881344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>
            <a:lvl1pPr marL="0" indent="0" algn="l" defTabSz="1218987" rtl="0" eaLnBrk="1" latinLnBrk="0" hangingPunct="1">
              <a:lnSpc>
                <a:spcPct val="90000"/>
              </a:lnSpc>
              <a:spcBef>
                <a:spcPts val="0"/>
              </a:spcBef>
              <a:buClr>
                <a:schemeClr val="accent1"/>
              </a:buClr>
              <a:buSzPct val="100000"/>
              <a:buFont typeface="Arial" pitchFamily="34" charset="0"/>
              <a:buNone/>
              <a:defRPr sz="2800" b="0" kern="1200" cap="all" spc="200" baseline="0">
                <a:solidFill>
                  <a:schemeClr val="accent1"/>
                </a:solidFill>
                <a:latin typeface="+mj-ea"/>
                <a:ea typeface="+mj-ea"/>
                <a:cs typeface="+mn-cs"/>
              </a:defRPr>
            </a:lvl1pPr>
            <a:lvl2pPr marL="609493" indent="0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None/>
              <a:defRPr sz="2700" b="1" kern="1200"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2pPr>
            <a:lvl3pPr marL="1218987" indent="0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3pPr>
            <a:lvl4pPr marL="1828480" indent="0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None/>
              <a:defRPr sz="2100" b="1" kern="1200"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4pPr>
            <a:lvl5pPr marL="2437973" indent="0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None/>
              <a:defRPr sz="2100" b="1" kern="1200">
                <a:solidFill>
                  <a:schemeClr val="tx1"/>
                </a:solidFill>
                <a:latin typeface="+mj-ea"/>
                <a:ea typeface="+mj-ea"/>
                <a:cs typeface="+mn-cs"/>
              </a:defRPr>
            </a:lvl5pPr>
            <a:lvl6pPr marL="3047467" indent="0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None/>
              <a:defRPr sz="21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indent="0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None/>
              <a:defRPr sz="21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indent="0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None/>
              <a:defRPr sz="21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indent="0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None/>
              <a:defRPr sz="21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2400" b="1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可用三用電錶量測電阻、</a:t>
            </a:r>
            <a:r>
              <a:rPr lang="en-US" altLang="zh-TW" sz="2400" b="1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LED</a:t>
            </a:r>
            <a:r>
              <a:rPr lang="zh-TW" altLang="en-US" sz="2400" b="1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兩端的電壓值，及量測此電路的電流值。</a:t>
            </a:r>
            <a:endParaRPr lang="zh-TW" altLang="en-US" sz="2400" b="1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2" name="圖片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17948" y="3717032"/>
            <a:ext cx="3528392" cy="2171318"/>
          </a:xfrm>
          <a:prstGeom prst="rect">
            <a:avLst/>
          </a:prstGeom>
        </p:spPr>
      </p:pic>
      <p:sp>
        <p:nvSpPr>
          <p:cNvPr id="13" name="文字方塊 12"/>
          <p:cNvSpPr txBox="1"/>
          <p:nvPr/>
        </p:nvSpPr>
        <p:spPr>
          <a:xfrm>
            <a:off x="6382444" y="2708920"/>
            <a:ext cx="545053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※</a:t>
            </a:r>
            <a:r>
              <a:rPr lang="zh-TW" altLang="en-US" sz="2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一般 </a:t>
            </a:r>
            <a:r>
              <a:rPr lang="en-US" altLang="zh-TW" sz="2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LED </a:t>
            </a:r>
            <a:r>
              <a:rPr lang="zh-TW" altLang="en-US" sz="2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皆會串接一保護用的限流電阻</a:t>
            </a:r>
            <a:endParaRPr lang="en-US" altLang="zh-TW" sz="22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，其電阻</a:t>
            </a:r>
            <a:r>
              <a:rPr lang="en-US" altLang="zh-TW" sz="2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el-GR" altLang="zh-TW" sz="2200" dirty="0">
                <a:solidFill>
                  <a:srgbClr val="FF0000"/>
                </a:solidFill>
                <a:ea typeface="標楷體" panose="03000509000000000000" pitchFamily="65" charset="-120"/>
              </a:rPr>
              <a:t>Ω</a:t>
            </a:r>
            <a:r>
              <a:rPr lang="en-US" altLang="zh-TW" sz="2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值≒</a:t>
            </a:r>
            <a:r>
              <a:rPr lang="en-US" altLang="zh-TW" sz="2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Wingdings" panose="05000000000000000000" pitchFamily="2" charset="2"/>
              </a:rPr>
              <a:t>(</a:t>
            </a:r>
            <a:r>
              <a:rPr lang="zh-TW" altLang="en-US" sz="2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Wingdings" panose="05000000000000000000" pitchFamily="2" charset="2"/>
              </a:rPr>
              <a:t>Ｖ</a:t>
            </a:r>
            <a:r>
              <a:rPr lang="en-US" altLang="zh-TW" sz="2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-3.2</a:t>
            </a:r>
            <a:r>
              <a:rPr lang="zh-TW" altLang="en-US" sz="2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）Ｖ</a:t>
            </a:r>
            <a:r>
              <a:rPr lang="en-US" altLang="zh-TW" sz="2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/20 m</a:t>
            </a:r>
            <a:r>
              <a:rPr lang="zh-TW" altLang="en-US" sz="2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Ａ</a:t>
            </a:r>
            <a:endParaRPr lang="zh-TW" altLang="en-US" sz="22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6598468" y="4292104"/>
            <a:ext cx="4931158" cy="16927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LED</a:t>
            </a:r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小常識：</a:t>
            </a:r>
            <a:endParaRPr lang="en-US" altLang="zh-TW" dirty="0" smtClean="0">
              <a:solidFill>
                <a:schemeClr val="accent1">
                  <a:lumMod val="60000"/>
                  <a:lumOff val="4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000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000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、白光、暖白光、藍光、綠光的額定電壓</a:t>
            </a:r>
            <a:endParaRPr lang="en-US" altLang="zh-TW" sz="2000" dirty="0" smtClean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000" dirty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000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</a:t>
            </a:r>
            <a:r>
              <a:rPr lang="zh-TW" altLang="en-US" sz="2000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為  </a:t>
            </a:r>
            <a:r>
              <a:rPr lang="en-US" altLang="zh-TW" sz="2000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3.2 </a:t>
            </a:r>
            <a:r>
              <a:rPr lang="zh-TW" altLang="en-US" sz="2000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～ </a:t>
            </a:r>
            <a:r>
              <a:rPr lang="en-US" altLang="zh-TW" sz="2000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3.4 V</a:t>
            </a:r>
          </a:p>
          <a:p>
            <a:r>
              <a:rPr lang="en-US" altLang="zh-TW" sz="2000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sz="2000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、紫光的額定電壓為 </a:t>
            </a:r>
            <a:r>
              <a:rPr lang="en-US" altLang="zh-TW" sz="2000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3.4 </a:t>
            </a:r>
            <a:r>
              <a:rPr lang="zh-TW" altLang="en-US" sz="2000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～</a:t>
            </a:r>
            <a:r>
              <a:rPr lang="en-US" altLang="zh-TW" sz="2000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3.6 V </a:t>
            </a:r>
          </a:p>
          <a:p>
            <a:r>
              <a:rPr lang="en-US" altLang="zh-TW" sz="2000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en-US" sz="2000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、紅光、黃光的額定電壓為 </a:t>
            </a:r>
            <a:r>
              <a:rPr lang="en-US" altLang="zh-TW" sz="2000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 </a:t>
            </a:r>
            <a:r>
              <a:rPr lang="zh-TW" altLang="en-US" sz="2000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～ </a:t>
            </a:r>
            <a:r>
              <a:rPr lang="en-US" altLang="zh-TW" sz="2000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2.2 V</a:t>
            </a:r>
            <a:endParaRPr lang="zh-TW" altLang="en-US" sz="2000" dirty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572724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62503" y="174824"/>
            <a:ext cx="10360501" cy="733896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牛刀小試一下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400625" y="931868"/>
            <a:ext cx="3613667" cy="624924"/>
          </a:xfrm>
        </p:spPr>
        <p:txBody>
          <a:bodyPr>
            <a:normAutofit/>
          </a:bodyPr>
          <a:lstStyle/>
          <a:p>
            <a:r>
              <a:rPr lang="zh-TW" altLang="en-US" dirty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認識 </a:t>
            </a:r>
            <a:r>
              <a:rPr lang="en-US" altLang="zh-TW" dirty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LED </a:t>
            </a:r>
            <a:r>
              <a:rPr lang="zh-TW" altLang="en-US" dirty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及其電路</a:t>
            </a:r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97868" y="2492896"/>
            <a:ext cx="3418658" cy="2953534"/>
          </a:xfrm>
          <a:prstGeom prst="rect">
            <a:avLst/>
          </a:prstGeom>
        </p:spPr>
      </p:pic>
      <p:sp>
        <p:nvSpPr>
          <p:cNvPr id="11" name="文字方塊 10"/>
          <p:cNvSpPr txBox="1"/>
          <p:nvPr/>
        </p:nvSpPr>
        <p:spPr>
          <a:xfrm>
            <a:off x="1629916" y="5589240"/>
            <a:ext cx="272382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2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以 </a:t>
            </a:r>
            <a:r>
              <a:rPr lang="en-US" altLang="zh-TW" sz="22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3.08 V </a:t>
            </a:r>
            <a:r>
              <a:rPr lang="zh-TW" altLang="en-US" sz="22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的電源且</a:t>
            </a:r>
            <a:endParaRPr lang="en-US" altLang="zh-TW" sz="2200" dirty="0" smtClean="0">
              <a:solidFill>
                <a:schemeClr val="bg2">
                  <a:lumMod val="40000"/>
                  <a:lumOff val="6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2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未加保護電阻供電</a:t>
            </a:r>
            <a:endParaRPr lang="zh-TW" altLang="en-US" sz="2200" dirty="0">
              <a:solidFill>
                <a:schemeClr val="bg2">
                  <a:lumMod val="40000"/>
                  <a:lumOff val="6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5302324" y="4304229"/>
            <a:ext cx="300595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2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在未</a:t>
            </a:r>
            <a:r>
              <a:rPr lang="zh-TW" altLang="en-US" sz="2200" dirty="0">
                <a:solidFill>
                  <a:schemeClr val="bg2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加保護</a:t>
            </a:r>
            <a:r>
              <a:rPr lang="zh-TW" altLang="en-US" sz="22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電阻下，</a:t>
            </a:r>
            <a:endParaRPr lang="en-US" altLang="zh-TW" sz="2200" dirty="0" smtClean="0">
              <a:solidFill>
                <a:schemeClr val="bg2">
                  <a:lumMod val="40000"/>
                  <a:lumOff val="6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2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以 </a:t>
            </a:r>
            <a:r>
              <a:rPr lang="en-US" altLang="zh-TW" sz="22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3.08 V </a:t>
            </a:r>
            <a:r>
              <a:rPr lang="zh-TW" altLang="en-US" sz="22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的電源供電</a:t>
            </a:r>
            <a:endParaRPr lang="en-US" altLang="zh-TW" sz="2200" dirty="0" smtClean="0">
              <a:solidFill>
                <a:schemeClr val="bg2">
                  <a:lumMod val="40000"/>
                  <a:lumOff val="6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2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，所測得的電流值。</a:t>
            </a:r>
            <a:endParaRPr lang="zh-TW" altLang="en-US" sz="2200" dirty="0">
              <a:solidFill>
                <a:schemeClr val="bg2">
                  <a:lumMod val="40000"/>
                  <a:lumOff val="6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2" name="圖片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43494" y="619482"/>
            <a:ext cx="3110748" cy="2665502"/>
          </a:xfrm>
          <a:prstGeom prst="rect">
            <a:avLst/>
          </a:prstGeom>
        </p:spPr>
      </p:pic>
      <p:sp>
        <p:nvSpPr>
          <p:cNvPr id="13" name="文字方塊 12"/>
          <p:cNvSpPr txBox="1"/>
          <p:nvPr/>
        </p:nvSpPr>
        <p:spPr>
          <a:xfrm>
            <a:off x="8254652" y="1188881"/>
            <a:ext cx="258275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2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將電源反接， </a:t>
            </a:r>
            <a:r>
              <a:rPr lang="en-US" altLang="zh-TW" sz="22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LED </a:t>
            </a:r>
          </a:p>
          <a:p>
            <a:r>
              <a:rPr lang="zh-TW" altLang="en-US" sz="22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不會發光，可確認</a:t>
            </a:r>
            <a:endParaRPr lang="en-US" altLang="zh-TW" sz="2200" dirty="0" smtClean="0">
              <a:solidFill>
                <a:schemeClr val="bg2">
                  <a:lumMod val="40000"/>
                  <a:lumOff val="6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2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二極體</a:t>
            </a:r>
            <a:r>
              <a:rPr lang="en-US" altLang="zh-TW" sz="22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2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管</a:t>
            </a:r>
            <a:r>
              <a:rPr lang="en-US" altLang="zh-TW" sz="22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2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只具有</a:t>
            </a:r>
            <a:endParaRPr lang="en-US" altLang="zh-TW" sz="2200" dirty="0" smtClean="0">
              <a:solidFill>
                <a:schemeClr val="bg2">
                  <a:lumMod val="40000"/>
                  <a:lumOff val="6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2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單向導通的功能。</a:t>
            </a:r>
            <a:endParaRPr lang="zh-TW" altLang="en-US" sz="2200" dirty="0">
              <a:solidFill>
                <a:schemeClr val="bg2">
                  <a:lumMod val="40000"/>
                  <a:lumOff val="6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52710" y="3501008"/>
            <a:ext cx="3378646" cy="2777779"/>
          </a:xfrm>
          <a:prstGeom prst="rect">
            <a:avLst/>
          </a:prstGeom>
        </p:spPr>
      </p:pic>
      <p:sp>
        <p:nvSpPr>
          <p:cNvPr id="14" name="標題 1"/>
          <p:cNvSpPr txBox="1">
            <a:spLocks/>
          </p:cNvSpPr>
          <p:nvPr/>
        </p:nvSpPr>
        <p:spPr>
          <a:xfrm>
            <a:off x="-89625" y="6237312"/>
            <a:ext cx="10360501" cy="654438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>
            <a:lvl1pPr algn="l" defTabSz="121898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ea"/>
                <a:ea typeface="+mj-ea"/>
                <a:cs typeface="+mj-cs"/>
              </a:defRPr>
            </a:lvl1pPr>
          </a:lstStyle>
          <a:p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※</a:t>
            </a: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補充</a:t>
            </a:r>
            <a:endParaRPr lang="zh-TW" altLang="en-US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72863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62503" y="234218"/>
            <a:ext cx="10360501" cy="674502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牛刀小試一下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400625" y="1003876"/>
            <a:ext cx="3613667" cy="624924"/>
          </a:xfrm>
        </p:spPr>
        <p:txBody>
          <a:bodyPr>
            <a:normAutofit/>
          </a:bodyPr>
          <a:lstStyle/>
          <a:p>
            <a:r>
              <a:rPr lang="zh-TW" altLang="en-US" dirty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認識 </a:t>
            </a:r>
            <a:r>
              <a:rPr lang="en-US" altLang="zh-TW" dirty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LED </a:t>
            </a:r>
            <a:r>
              <a:rPr lang="zh-TW" altLang="en-US" dirty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及其電路</a:t>
            </a:r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97868" y="2132856"/>
            <a:ext cx="3418658" cy="2953534"/>
          </a:xfrm>
          <a:prstGeom prst="rect">
            <a:avLst/>
          </a:prstGeom>
        </p:spPr>
      </p:pic>
      <p:sp>
        <p:nvSpPr>
          <p:cNvPr id="11" name="文字方塊 10"/>
          <p:cNvSpPr txBox="1"/>
          <p:nvPr/>
        </p:nvSpPr>
        <p:spPr>
          <a:xfrm>
            <a:off x="1629916" y="5229200"/>
            <a:ext cx="272382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2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以 </a:t>
            </a:r>
            <a:r>
              <a:rPr lang="en-US" altLang="zh-TW" sz="22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3.08 V </a:t>
            </a:r>
            <a:r>
              <a:rPr lang="zh-TW" altLang="en-US" sz="22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的電源且</a:t>
            </a:r>
            <a:endParaRPr lang="en-US" altLang="zh-TW" sz="2200" dirty="0" smtClean="0">
              <a:solidFill>
                <a:schemeClr val="bg2">
                  <a:lumMod val="40000"/>
                  <a:lumOff val="6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2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未加保護電阻供電</a:t>
            </a:r>
            <a:endParaRPr lang="zh-TW" altLang="en-US" sz="2200" dirty="0">
              <a:solidFill>
                <a:schemeClr val="bg2">
                  <a:lumMod val="40000"/>
                  <a:lumOff val="6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4" name="圖片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86903" y="3501008"/>
            <a:ext cx="3374885" cy="2774687"/>
          </a:xfrm>
          <a:prstGeom prst="rect">
            <a:avLst/>
          </a:prstGeom>
        </p:spPr>
      </p:pic>
      <p:sp>
        <p:nvSpPr>
          <p:cNvPr id="15" name="文字方塊 14"/>
          <p:cNvSpPr txBox="1"/>
          <p:nvPr/>
        </p:nvSpPr>
        <p:spPr>
          <a:xfrm>
            <a:off x="5374332" y="4625260"/>
            <a:ext cx="300595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2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在未</a:t>
            </a:r>
            <a:r>
              <a:rPr lang="zh-TW" altLang="en-US" sz="2200" dirty="0">
                <a:solidFill>
                  <a:schemeClr val="bg2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加保護</a:t>
            </a:r>
            <a:r>
              <a:rPr lang="zh-TW" altLang="en-US" sz="22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電阻下，</a:t>
            </a:r>
            <a:endParaRPr lang="en-US" altLang="zh-TW" sz="2200" dirty="0" smtClean="0">
              <a:solidFill>
                <a:schemeClr val="bg2">
                  <a:lumMod val="40000"/>
                  <a:lumOff val="6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2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以 </a:t>
            </a:r>
            <a:r>
              <a:rPr lang="en-US" altLang="zh-TW" sz="22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3.08 V </a:t>
            </a:r>
            <a:r>
              <a:rPr lang="zh-TW" altLang="en-US" sz="22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的電源供電</a:t>
            </a:r>
            <a:endParaRPr lang="en-US" altLang="zh-TW" sz="2200" dirty="0" smtClean="0">
              <a:solidFill>
                <a:schemeClr val="bg2">
                  <a:lumMod val="40000"/>
                  <a:lumOff val="6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2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，所測得的電流值。</a:t>
            </a:r>
            <a:endParaRPr lang="zh-TW" altLang="en-US" sz="2200" dirty="0">
              <a:solidFill>
                <a:schemeClr val="bg2">
                  <a:lumMod val="40000"/>
                  <a:lumOff val="6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2" name="圖片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43494" y="619482"/>
            <a:ext cx="3110748" cy="2665502"/>
          </a:xfrm>
          <a:prstGeom prst="rect">
            <a:avLst/>
          </a:prstGeom>
        </p:spPr>
      </p:pic>
      <p:sp>
        <p:nvSpPr>
          <p:cNvPr id="13" name="文字方塊 12"/>
          <p:cNvSpPr txBox="1"/>
          <p:nvPr/>
        </p:nvSpPr>
        <p:spPr>
          <a:xfrm>
            <a:off x="8276311" y="836712"/>
            <a:ext cx="258275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2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將電源反接， </a:t>
            </a:r>
            <a:r>
              <a:rPr lang="en-US" altLang="zh-TW" sz="22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LED </a:t>
            </a:r>
          </a:p>
          <a:p>
            <a:r>
              <a:rPr lang="zh-TW" altLang="en-US" sz="22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不會發光，可確認</a:t>
            </a:r>
            <a:endParaRPr lang="en-US" altLang="zh-TW" sz="2200" dirty="0" smtClean="0">
              <a:solidFill>
                <a:schemeClr val="bg2">
                  <a:lumMod val="40000"/>
                  <a:lumOff val="6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2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二極體</a:t>
            </a:r>
            <a:r>
              <a:rPr lang="en-US" altLang="zh-TW" sz="22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2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管</a:t>
            </a:r>
            <a:r>
              <a:rPr lang="en-US" altLang="zh-TW" sz="22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2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只具有</a:t>
            </a:r>
            <a:endParaRPr lang="en-US" altLang="zh-TW" sz="2200" dirty="0" smtClean="0">
              <a:solidFill>
                <a:schemeClr val="bg2">
                  <a:lumMod val="40000"/>
                  <a:lumOff val="6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2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單向導通的功能。</a:t>
            </a:r>
            <a:endParaRPr lang="zh-TW" altLang="en-US" sz="2200" dirty="0">
              <a:solidFill>
                <a:schemeClr val="bg2">
                  <a:lumMod val="40000"/>
                  <a:lumOff val="6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6" name="標題 1"/>
          <p:cNvSpPr txBox="1">
            <a:spLocks/>
          </p:cNvSpPr>
          <p:nvPr/>
        </p:nvSpPr>
        <p:spPr>
          <a:xfrm>
            <a:off x="-89625" y="6237312"/>
            <a:ext cx="10360501" cy="654438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>
            <a:lvl1pPr algn="l" defTabSz="121898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ea"/>
                <a:ea typeface="+mj-ea"/>
                <a:cs typeface="+mj-cs"/>
              </a:defRPr>
            </a:lvl1pPr>
          </a:lstStyle>
          <a:p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※</a:t>
            </a: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補充</a:t>
            </a:r>
            <a:endParaRPr lang="zh-TW" altLang="en-US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813736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62503" y="193865"/>
            <a:ext cx="10360501" cy="714855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牛刀小試一下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400625" y="931868"/>
            <a:ext cx="3613667" cy="624924"/>
          </a:xfrm>
        </p:spPr>
        <p:txBody>
          <a:bodyPr>
            <a:normAutofit/>
          </a:bodyPr>
          <a:lstStyle/>
          <a:p>
            <a:r>
              <a:rPr lang="zh-TW" altLang="en-US" dirty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認識 </a:t>
            </a:r>
            <a:r>
              <a:rPr lang="en-US" altLang="zh-TW" dirty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LED </a:t>
            </a:r>
            <a:r>
              <a:rPr lang="zh-TW" altLang="en-US" dirty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及其電路</a:t>
            </a:r>
          </a:p>
        </p:txBody>
      </p:sp>
      <p:sp>
        <p:nvSpPr>
          <p:cNvPr id="11" name="文字方塊 10"/>
          <p:cNvSpPr txBox="1"/>
          <p:nvPr/>
        </p:nvSpPr>
        <p:spPr>
          <a:xfrm>
            <a:off x="5662364" y="5445224"/>
            <a:ext cx="47525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2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加 </a:t>
            </a:r>
            <a:r>
              <a:rPr lang="en-US" altLang="zh-TW" sz="22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 K</a:t>
            </a:r>
            <a:r>
              <a:rPr lang="el-GR" altLang="zh-TW" sz="2200" dirty="0" smtClean="0">
                <a:solidFill>
                  <a:schemeClr val="bg2">
                    <a:lumMod val="40000"/>
                    <a:lumOff val="60000"/>
                  </a:schemeClr>
                </a:solidFill>
                <a:ea typeface="標楷體" panose="03000509000000000000" pitchFamily="65" charset="-120"/>
              </a:rPr>
              <a:t>Ω</a:t>
            </a:r>
            <a:r>
              <a:rPr lang="zh-TW" altLang="en-US" sz="22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保護電阻，並以 </a:t>
            </a:r>
            <a:r>
              <a:rPr lang="en-US" altLang="zh-TW" sz="22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3.08 V </a:t>
            </a:r>
            <a:r>
              <a:rPr lang="zh-TW" altLang="en-US" sz="2200" dirty="0">
                <a:solidFill>
                  <a:schemeClr val="bg2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zh-TW" altLang="en-US" sz="22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電源供電，測得 </a:t>
            </a:r>
            <a:r>
              <a:rPr lang="en-US" altLang="zh-TW" sz="22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LED </a:t>
            </a:r>
            <a:r>
              <a:rPr lang="zh-TW" altLang="en-US" sz="22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兩端的電壓值。</a:t>
            </a:r>
            <a:endParaRPr lang="zh-TW" altLang="en-US" sz="2200" dirty="0">
              <a:solidFill>
                <a:schemeClr val="bg2">
                  <a:lumMod val="40000"/>
                  <a:lumOff val="6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25860" y="2132856"/>
            <a:ext cx="4536504" cy="3822464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70476" y="692696"/>
            <a:ext cx="4476860" cy="3702728"/>
          </a:xfrm>
          <a:prstGeom prst="rect">
            <a:avLst/>
          </a:prstGeom>
        </p:spPr>
      </p:pic>
      <p:sp>
        <p:nvSpPr>
          <p:cNvPr id="14" name="文字方塊 13"/>
          <p:cNvSpPr txBox="1"/>
          <p:nvPr/>
        </p:nvSpPr>
        <p:spPr>
          <a:xfrm>
            <a:off x="6814492" y="4365104"/>
            <a:ext cx="47551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2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加 </a:t>
            </a:r>
            <a:r>
              <a:rPr lang="en-US" altLang="zh-TW" sz="22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 K</a:t>
            </a:r>
            <a:r>
              <a:rPr lang="el-GR" altLang="zh-TW" sz="2200" dirty="0" smtClean="0">
                <a:solidFill>
                  <a:schemeClr val="bg2">
                    <a:lumMod val="40000"/>
                    <a:lumOff val="60000"/>
                  </a:schemeClr>
                </a:solidFill>
                <a:ea typeface="標楷體" panose="03000509000000000000" pitchFamily="65" charset="-120"/>
              </a:rPr>
              <a:t>Ω</a:t>
            </a:r>
            <a:r>
              <a:rPr lang="zh-TW" altLang="en-US" sz="22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保護電阻，並以 </a:t>
            </a:r>
            <a:r>
              <a:rPr lang="en-US" altLang="zh-TW" sz="22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3.08 V </a:t>
            </a:r>
            <a:r>
              <a:rPr lang="zh-TW" altLang="en-US" sz="2200" dirty="0">
                <a:solidFill>
                  <a:schemeClr val="bg2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zh-TW" altLang="en-US" sz="22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電源供電，所測得的電流值。</a:t>
            </a:r>
            <a:endParaRPr lang="zh-TW" altLang="en-US" sz="2200" dirty="0">
              <a:solidFill>
                <a:schemeClr val="bg2">
                  <a:lumMod val="40000"/>
                  <a:lumOff val="6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" name="標題 1"/>
          <p:cNvSpPr txBox="1">
            <a:spLocks/>
          </p:cNvSpPr>
          <p:nvPr/>
        </p:nvSpPr>
        <p:spPr>
          <a:xfrm>
            <a:off x="-89625" y="6237312"/>
            <a:ext cx="10360501" cy="654438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>
            <a:lvl1pPr algn="l" defTabSz="121898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ea"/>
                <a:ea typeface="+mj-ea"/>
                <a:cs typeface="+mj-cs"/>
              </a:defRPr>
            </a:lvl1pPr>
          </a:lstStyle>
          <a:p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※</a:t>
            </a: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補充</a:t>
            </a:r>
            <a:endParaRPr lang="zh-TW" altLang="en-US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084041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62503" y="287176"/>
            <a:ext cx="10360501" cy="621544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牛刀小試一下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400625" y="931868"/>
            <a:ext cx="3613667" cy="624924"/>
          </a:xfrm>
        </p:spPr>
        <p:txBody>
          <a:bodyPr>
            <a:normAutofit/>
          </a:bodyPr>
          <a:lstStyle/>
          <a:p>
            <a:r>
              <a:rPr lang="zh-TW" altLang="en-US" dirty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認識 </a:t>
            </a:r>
            <a:r>
              <a:rPr lang="en-US" altLang="zh-TW" dirty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LED </a:t>
            </a:r>
            <a:r>
              <a:rPr lang="zh-TW" altLang="en-US" dirty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及其電路</a:t>
            </a:r>
          </a:p>
        </p:txBody>
      </p:sp>
      <p:sp>
        <p:nvSpPr>
          <p:cNvPr id="11" name="文字方塊 10"/>
          <p:cNvSpPr txBox="1"/>
          <p:nvPr/>
        </p:nvSpPr>
        <p:spPr>
          <a:xfrm>
            <a:off x="5590356" y="5373216"/>
            <a:ext cx="51845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2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加 </a:t>
            </a:r>
            <a:r>
              <a:rPr lang="en-US" altLang="zh-TW" sz="2200" dirty="0" err="1" smtClean="0">
                <a:solidFill>
                  <a:schemeClr val="bg2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10K</a:t>
            </a:r>
            <a:r>
              <a:rPr lang="en-US" altLang="zh-TW" sz="22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l-GR" altLang="zh-TW" sz="2200" dirty="0" smtClean="0">
                <a:solidFill>
                  <a:schemeClr val="bg2">
                    <a:lumMod val="40000"/>
                    <a:lumOff val="60000"/>
                  </a:schemeClr>
                </a:solidFill>
                <a:ea typeface="標楷體" panose="03000509000000000000" pitchFamily="65" charset="-120"/>
              </a:rPr>
              <a:t>Ω</a:t>
            </a:r>
            <a:r>
              <a:rPr lang="zh-TW" altLang="en-US" sz="22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保護電阻，並以 </a:t>
            </a:r>
            <a:r>
              <a:rPr lang="en-US" altLang="zh-TW" sz="22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3.08 V </a:t>
            </a:r>
            <a:r>
              <a:rPr lang="zh-TW" altLang="en-US" sz="2200" dirty="0">
                <a:solidFill>
                  <a:schemeClr val="bg2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zh-TW" altLang="en-US" sz="22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電源供電，所測得 </a:t>
            </a:r>
            <a:r>
              <a:rPr lang="en-US" altLang="zh-TW" sz="22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LED </a:t>
            </a:r>
            <a:r>
              <a:rPr lang="zh-TW" altLang="en-US" sz="22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兩端的電壓值。</a:t>
            </a:r>
            <a:endParaRPr lang="zh-TW" altLang="en-US" sz="2200" dirty="0">
              <a:solidFill>
                <a:schemeClr val="bg2">
                  <a:lumMod val="40000"/>
                  <a:lumOff val="6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6670476" y="4293096"/>
            <a:ext cx="44644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2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加 </a:t>
            </a:r>
            <a:r>
              <a:rPr lang="en-US" altLang="zh-TW" sz="2200" dirty="0" err="1" smtClean="0">
                <a:solidFill>
                  <a:schemeClr val="bg2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10K</a:t>
            </a:r>
            <a:r>
              <a:rPr lang="en-US" altLang="zh-TW" sz="22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l-GR" altLang="zh-TW" sz="2200" dirty="0" smtClean="0">
                <a:solidFill>
                  <a:schemeClr val="bg2">
                    <a:lumMod val="40000"/>
                    <a:lumOff val="60000"/>
                  </a:schemeClr>
                </a:solidFill>
                <a:ea typeface="標楷體" panose="03000509000000000000" pitchFamily="65" charset="-120"/>
              </a:rPr>
              <a:t>Ω</a:t>
            </a:r>
            <a:r>
              <a:rPr lang="zh-TW" altLang="en-US" sz="22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保護電阻，並以 </a:t>
            </a:r>
            <a:r>
              <a:rPr lang="en-US" altLang="zh-TW" sz="22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3.08 V </a:t>
            </a:r>
            <a:r>
              <a:rPr lang="zh-TW" altLang="en-US" sz="22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的電源供電，所測得的電流值。</a:t>
            </a:r>
            <a:endParaRPr lang="zh-TW" altLang="en-US" sz="2200" dirty="0">
              <a:solidFill>
                <a:schemeClr val="bg2">
                  <a:lumMod val="40000"/>
                  <a:lumOff val="6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62503" y="2060848"/>
            <a:ext cx="4382244" cy="3952272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70476" y="620688"/>
            <a:ext cx="4189037" cy="3619852"/>
          </a:xfrm>
          <a:prstGeom prst="rect">
            <a:avLst/>
          </a:prstGeom>
        </p:spPr>
      </p:pic>
      <p:sp>
        <p:nvSpPr>
          <p:cNvPr id="8" name="標題 1"/>
          <p:cNvSpPr txBox="1">
            <a:spLocks/>
          </p:cNvSpPr>
          <p:nvPr/>
        </p:nvSpPr>
        <p:spPr>
          <a:xfrm>
            <a:off x="-89625" y="6237312"/>
            <a:ext cx="10360501" cy="654438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>
            <a:lvl1pPr algn="l" defTabSz="121898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ea"/>
                <a:ea typeface="+mj-ea"/>
                <a:cs typeface="+mj-cs"/>
              </a:defRPr>
            </a:lvl1pPr>
          </a:lstStyle>
          <a:p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※</a:t>
            </a: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補充</a:t>
            </a:r>
            <a:endParaRPr lang="zh-TW" altLang="en-US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76597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62503" y="246832"/>
            <a:ext cx="10360501" cy="661888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牛刀小試一下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400625" y="1003876"/>
            <a:ext cx="3613667" cy="624924"/>
          </a:xfrm>
        </p:spPr>
        <p:txBody>
          <a:bodyPr>
            <a:normAutofit/>
          </a:bodyPr>
          <a:lstStyle/>
          <a:p>
            <a:r>
              <a:rPr lang="zh-TW" altLang="en-US" dirty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認識 </a:t>
            </a:r>
            <a:r>
              <a:rPr lang="en-US" altLang="zh-TW" dirty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LED </a:t>
            </a:r>
            <a:r>
              <a:rPr lang="zh-TW" altLang="en-US" dirty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及其電路</a:t>
            </a:r>
          </a:p>
        </p:txBody>
      </p:sp>
      <p:sp>
        <p:nvSpPr>
          <p:cNvPr id="11" name="文字方塊 10"/>
          <p:cNvSpPr txBox="1"/>
          <p:nvPr/>
        </p:nvSpPr>
        <p:spPr>
          <a:xfrm>
            <a:off x="5374332" y="5445224"/>
            <a:ext cx="51845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200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加 </a:t>
            </a:r>
            <a:r>
              <a:rPr lang="en-US" altLang="zh-TW" sz="2200" dirty="0" err="1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20K</a:t>
            </a:r>
            <a:r>
              <a:rPr lang="en-US" altLang="zh-TW" sz="2200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l-GR" altLang="zh-TW" sz="2200" dirty="0" smtClean="0">
                <a:solidFill>
                  <a:srgbClr val="00B0F0"/>
                </a:solidFill>
                <a:ea typeface="標楷體" panose="03000509000000000000" pitchFamily="65" charset="-120"/>
              </a:rPr>
              <a:t>Ω</a:t>
            </a:r>
            <a:r>
              <a:rPr lang="zh-TW" altLang="en-US" sz="2200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保護電阻，並以 </a:t>
            </a:r>
            <a:r>
              <a:rPr lang="en-US" altLang="zh-TW" sz="2200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3.08 V </a:t>
            </a:r>
            <a:r>
              <a:rPr lang="zh-TW" altLang="en-US" sz="2200" dirty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zh-TW" altLang="en-US" sz="2200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電源供電，所測得 </a:t>
            </a:r>
            <a:r>
              <a:rPr lang="en-US" altLang="zh-TW" sz="2200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LED </a:t>
            </a:r>
            <a:r>
              <a:rPr lang="zh-TW" altLang="en-US" sz="2200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兩端的電壓值。</a:t>
            </a:r>
            <a:endParaRPr lang="zh-TW" altLang="en-US" sz="2200" dirty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6742484" y="4293096"/>
            <a:ext cx="44644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200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加 </a:t>
            </a:r>
            <a:r>
              <a:rPr lang="en-US" altLang="zh-TW" sz="2200" dirty="0" err="1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20K</a:t>
            </a:r>
            <a:r>
              <a:rPr lang="en-US" altLang="zh-TW" sz="2200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l-GR" altLang="zh-TW" sz="2200" dirty="0" smtClean="0">
                <a:solidFill>
                  <a:srgbClr val="00B0F0"/>
                </a:solidFill>
                <a:ea typeface="標楷體" panose="03000509000000000000" pitchFamily="65" charset="-120"/>
              </a:rPr>
              <a:t>Ω</a:t>
            </a:r>
            <a:r>
              <a:rPr lang="zh-TW" altLang="en-US" sz="2200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保護電阻，並以 </a:t>
            </a:r>
            <a:r>
              <a:rPr lang="en-US" altLang="zh-TW" sz="2200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3.08 V </a:t>
            </a:r>
            <a:r>
              <a:rPr lang="zh-TW" altLang="en-US" sz="2200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的電源供電，所測得的電流值。</a:t>
            </a:r>
            <a:endParaRPr lang="zh-TW" altLang="en-US" sz="2200" dirty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97868" y="2204864"/>
            <a:ext cx="4158206" cy="3779396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70476" y="548680"/>
            <a:ext cx="4392488" cy="3715725"/>
          </a:xfrm>
          <a:prstGeom prst="rect">
            <a:avLst/>
          </a:prstGeom>
        </p:spPr>
      </p:pic>
      <p:sp>
        <p:nvSpPr>
          <p:cNvPr id="9" name="標題 1"/>
          <p:cNvSpPr txBox="1">
            <a:spLocks/>
          </p:cNvSpPr>
          <p:nvPr/>
        </p:nvSpPr>
        <p:spPr>
          <a:xfrm>
            <a:off x="-89625" y="6237312"/>
            <a:ext cx="10360501" cy="654438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>
            <a:lvl1pPr algn="l" defTabSz="121898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ea"/>
                <a:ea typeface="+mj-ea"/>
                <a:cs typeface="+mj-cs"/>
              </a:defRPr>
            </a:lvl1pPr>
          </a:lstStyle>
          <a:p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※</a:t>
            </a: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補充</a:t>
            </a:r>
            <a:endParaRPr lang="zh-TW" altLang="en-US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263306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62503" y="174824"/>
            <a:ext cx="10360501" cy="733896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牛刀小試一下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電阻、電容、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LED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串聯電路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9" name="文字版面配置區 2"/>
          <p:cNvSpPr>
            <a:spLocks noGrp="1"/>
          </p:cNvSpPr>
          <p:nvPr>
            <p:ph type="body" idx="1"/>
          </p:nvPr>
        </p:nvSpPr>
        <p:spPr>
          <a:xfrm>
            <a:off x="1485900" y="981720"/>
            <a:ext cx="4968552" cy="647080"/>
          </a:xfrm>
        </p:spPr>
        <p:txBody>
          <a:bodyPr>
            <a:noAutofit/>
          </a:bodyPr>
          <a:lstStyle/>
          <a:p>
            <a:r>
              <a:rPr lang="en-US" altLang="zh-TW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r-c-LED</a:t>
            </a:r>
            <a:r>
              <a:rPr lang="zh-TW" altLang="en-US" dirty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串聯</a:t>
            </a:r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電路</a:t>
            </a:r>
            <a:r>
              <a:rPr lang="en-US" altLang="zh-TW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~~</a:t>
            </a:r>
            <a:endParaRPr lang="zh-TW" altLang="en-US" dirty="0">
              <a:solidFill>
                <a:schemeClr val="accent1">
                  <a:lumMod val="60000"/>
                  <a:lumOff val="4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74532" y="1196752"/>
            <a:ext cx="3312368" cy="3557729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477788" y="5229200"/>
            <a:ext cx="59298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8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※</a:t>
            </a:r>
            <a:r>
              <a:rPr lang="zh-TW" altLang="en-US" sz="28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每次測試前皆須對電容器進行放電</a:t>
            </a:r>
            <a:endParaRPr lang="zh-TW" altLang="en-US" sz="28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69886" y="2276872"/>
            <a:ext cx="4236494" cy="2754470"/>
          </a:xfrm>
          <a:prstGeom prst="rect">
            <a:avLst/>
          </a:prstGeom>
        </p:spPr>
      </p:pic>
      <p:sp>
        <p:nvSpPr>
          <p:cNvPr id="12" name="文字方塊 11"/>
          <p:cNvSpPr txBox="1"/>
          <p:nvPr/>
        </p:nvSpPr>
        <p:spPr>
          <a:xfrm>
            <a:off x="6638559" y="4797152"/>
            <a:ext cx="521649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  阻：</a:t>
            </a:r>
            <a:r>
              <a:rPr lang="en-US" altLang="zh-TW" b="1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100</a:t>
            </a:r>
            <a:r>
              <a:rPr lang="el-GR" altLang="zh-TW" b="1" dirty="0" smtClean="0">
                <a:solidFill>
                  <a:srgbClr val="FFFF00"/>
                </a:solidFill>
                <a:ea typeface="標楷體" panose="03000509000000000000" pitchFamily="65" charset="-120"/>
              </a:rPr>
              <a:t>Ω</a:t>
            </a:r>
            <a:r>
              <a:rPr lang="zh-TW" altLang="en-US" b="1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b="1" dirty="0" err="1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1k</a:t>
            </a:r>
            <a:r>
              <a:rPr lang="el-GR" altLang="zh-TW" b="1" dirty="0" smtClean="0">
                <a:solidFill>
                  <a:srgbClr val="FFFF00"/>
                </a:solidFill>
                <a:ea typeface="標楷體" panose="03000509000000000000" pitchFamily="65" charset="-120"/>
              </a:rPr>
              <a:t> Ω </a:t>
            </a:r>
            <a:r>
              <a:rPr lang="zh-TW" altLang="en-US" b="1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b="1" dirty="0" err="1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10k</a:t>
            </a:r>
            <a:r>
              <a:rPr lang="el-GR" altLang="zh-TW" b="1" dirty="0" smtClean="0">
                <a:solidFill>
                  <a:srgbClr val="FFFF00"/>
                </a:solidFill>
                <a:ea typeface="標楷體" panose="03000509000000000000" pitchFamily="65" charset="-120"/>
              </a:rPr>
              <a:t> Ω </a:t>
            </a:r>
            <a:r>
              <a:rPr lang="zh-TW" altLang="en-US" b="1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b="1" dirty="0" err="1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20k</a:t>
            </a:r>
            <a:r>
              <a:rPr lang="el-GR" altLang="zh-TW" b="1" dirty="0">
                <a:solidFill>
                  <a:srgbClr val="FFFF00"/>
                </a:solidFill>
                <a:ea typeface="標楷體" panose="03000509000000000000" pitchFamily="65" charset="-120"/>
              </a:rPr>
              <a:t> Ω</a:t>
            </a:r>
            <a:endParaRPr lang="en-US" altLang="zh-TW" b="1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b="1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  容：</a:t>
            </a:r>
            <a:r>
              <a:rPr lang="en-US" altLang="zh-TW" b="1" dirty="0" err="1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1000uF</a:t>
            </a:r>
            <a:r>
              <a:rPr lang="zh-TW" altLang="en-US" b="1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b="1" dirty="0" err="1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100uF</a:t>
            </a:r>
            <a:endParaRPr lang="en-US" altLang="zh-TW" b="1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b="1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ＬＥＤ：發光二極體</a:t>
            </a:r>
            <a:endParaRPr lang="en-US" altLang="zh-TW" b="1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b="1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電池組： </a:t>
            </a:r>
            <a:r>
              <a:rPr lang="en-US" altLang="zh-TW" b="1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en-US" b="1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Ｖ</a:t>
            </a:r>
            <a:endParaRPr lang="zh-TW" altLang="en-US" b="1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355322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62503" y="174824"/>
            <a:ext cx="10360501" cy="733896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牛刀小試一下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通電量測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9" name="文字版面配置區 2"/>
          <p:cNvSpPr>
            <a:spLocks noGrp="1"/>
          </p:cNvSpPr>
          <p:nvPr>
            <p:ph type="body" idx="1"/>
          </p:nvPr>
        </p:nvSpPr>
        <p:spPr>
          <a:xfrm>
            <a:off x="1413892" y="980728"/>
            <a:ext cx="6120680" cy="936104"/>
          </a:xfrm>
        </p:spPr>
        <p:txBody>
          <a:bodyPr>
            <a:noAutofit/>
          </a:bodyPr>
          <a:lstStyle/>
          <a:p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請分別量測電阻、電容、</a:t>
            </a:r>
            <a:r>
              <a:rPr lang="en-US" altLang="zh-TW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LED</a:t>
            </a:r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兩端的電壓變化及電流變化～～？</a:t>
            </a:r>
            <a:r>
              <a:rPr lang="zh-TW" altLang="en-US" dirty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？</a:t>
            </a:r>
          </a:p>
        </p:txBody>
      </p:sp>
      <p:sp>
        <p:nvSpPr>
          <p:cNvPr id="5" name="文字方塊 4"/>
          <p:cNvSpPr txBox="1"/>
          <p:nvPr/>
        </p:nvSpPr>
        <p:spPr>
          <a:xfrm>
            <a:off x="5734372" y="2329716"/>
            <a:ext cx="59298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8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※</a:t>
            </a:r>
            <a:r>
              <a:rPr lang="zh-TW" altLang="en-US" sz="28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每次測試前皆須對電容器進行放電</a:t>
            </a:r>
            <a:endParaRPr lang="zh-TW" altLang="en-US" sz="28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3852" y="2833021"/>
            <a:ext cx="3312368" cy="3135512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98268" y="2833021"/>
            <a:ext cx="3330809" cy="3156078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42684" y="2852679"/>
            <a:ext cx="3146553" cy="3024593"/>
          </a:xfrm>
          <a:prstGeom prst="rect">
            <a:avLst/>
          </a:prstGeom>
        </p:spPr>
      </p:pic>
      <p:sp>
        <p:nvSpPr>
          <p:cNvPr id="8" name="文字方塊 7"/>
          <p:cNvSpPr txBox="1"/>
          <p:nvPr/>
        </p:nvSpPr>
        <p:spPr>
          <a:xfrm>
            <a:off x="3070076" y="6021288"/>
            <a:ext cx="651973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6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※</a:t>
            </a:r>
            <a:r>
              <a:rPr lang="zh-TW" altLang="en-US" sz="26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可任意變換電阻、電容的組合試試看～</a:t>
            </a:r>
            <a:r>
              <a:rPr lang="zh-TW" altLang="en-US" sz="26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～</a:t>
            </a:r>
          </a:p>
        </p:txBody>
      </p:sp>
      <p:sp>
        <p:nvSpPr>
          <p:cNvPr id="10" name="標題 1"/>
          <p:cNvSpPr txBox="1">
            <a:spLocks/>
          </p:cNvSpPr>
          <p:nvPr/>
        </p:nvSpPr>
        <p:spPr>
          <a:xfrm>
            <a:off x="-89625" y="6237312"/>
            <a:ext cx="10360501" cy="654438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>
            <a:lvl1pPr algn="l" defTabSz="121898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ea"/>
                <a:ea typeface="+mj-ea"/>
                <a:cs typeface="+mj-cs"/>
              </a:defRPr>
            </a:lvl1pPr>
          </a:lstStyle>
          <a:p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※</a:t>
            </a: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補充</a:t>
            </a:r>
            <a:endParaRPr lang="zh-TW" altLang="en-US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903334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34511" y="267201"/>
            <a:ext cx="10360501" cy="785535"/>
          </a:xfrm>
        </p:spPr>
        <p:txBody>
          <a:bodyPr>
            <a:normAutofit/>
          </a:bodyPr>
          <a:lstStyle/>
          <a:p>
            <a:r>
              <a:rPr lang="en-US" altLang="zh-TW" sz="4399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BJT(</a:t>
            </a:r>
            <a:r>
              <a:rPr lang="zh-TW" altLang="en-US" sz="4399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電晶體 </a:t>
            </a:r>
            <a:r>
              <a:rPr lang="en-US" altLang="zh-TW" sz="4399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or </a:t>
            </a:r>
            <a:r>
              <a:rPr lang="zh-TW" altLang="en-US" sz="4399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三極管</a:t>
            </a:r>
            <a:r>
              <a:rPr lang="en-US" altLang="zh-TW" sz="4399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4399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介紹</a:t>
            </a:r>
            <a:endParaRPr lang="zh-TW" altLang="en-US" sz="4399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TW" dirty="0" smtClean="0"/>
              <a:t>10</a:t>
            </a:r>
            <a:endParaRPr lang="zh-TW" altLang="en-US" dirty="0"/>
          </a:p>
        </p:txBody>
      </p:sp>
      <p:sp>
        <p:nvSpPr>
          <p:cNvPr id="4" name="文字方塊 3"/>
          <p:cNvSpPr txBox="1"/>
          <p:nvPr/>
        </p:nvSpPr>
        <p:spPr>
          <a:xfrm>
            <a:off x="1134493" y="1243127"/>
            <a:ext cx="4311847" cy="51382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399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en-US" altLang="zh-TW" sz="2399" dirty="0" err="1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BJT</a:t>
            </a:r>
            <a:r>
              <a:rPr lang="zh-TW" altLang="en-US" sz="2399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這個</a:t>
            </a:r>
            <a:r>
              <a:rPr lang="zh-TW" altLang="en-US" sz="2399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元件可作為</a:t>
            </a:r>
            <a:r>
              <a:rPr lang="en-US" altLang="zh-TW" sz="2399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『</a:t>
            </a:r>
            <a:r>
              <a:rPr lang="zh-TW" altLang="en-US" sz="2399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小電流開關控制元件“，亦可做為”小訊號放大的元件“（具電壓、電流及功率放大的功能）。</a:t>
            </a:r>
            <a:endParaRPr lang="en-US" altLang="zh-TW" sz="2399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399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而</a:t>
            </a:r>
            <a:r>
              <a:rPr lang="en-US" altLang="zh-TW" sz="2399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BJT</a:t>
            </a:r>
            <a:r>
              <a:rPr lang="zh-TW" altLang="en-US" sz="2399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有</a:t>
            </a:r>
            <a:r>
              <a:rPr lang="en-US" altLang="zh-TW" sz="2399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en-US" sz="2399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個接腳，分別為</a:t>
            </a:r>
            <a:r>
              <a:rPr lang="en-US" altLang="zh-TW" sz="2399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E</a:t>
            </a:r>
            <a:r>
              <a:rPr lang="zh-TW" altLang="en-US" sz="2399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2399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C</a:t>
            </a:r>
            <a:r>
              <a:rPr lang="zh-TW" altLang="en-US" sz="2399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2399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B</a:t>
            </a:r>
            <a:r>
              <a:rPr lang="zh-TW" altLang="en-US" sz="2399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三支接腳故又稱為</a:t>
            </a:r>
            <a:r>
              <a:rPr lang="zh-TW" altLang="en-US" sz="2399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三極管</a:t>
            </a:r>
            <a:r>
              <a:rPr lang="zh-TW" altLang="en-US" sz="2399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399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800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399" dirty="0" err="1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p.s</a:t>
            </a:r>
            <a:r>
              <a:rPr lang="zh-TW" altLang="en-US" sz="2399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：電晶體的腳位可由電表的專用量測檔來測得。</a:t>
            </a:r>
            <a:endParaRPr lang="en-US" altLang="zh-TW" sz="2399" dirty="0" smtClean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800" dirty="0" smtClean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399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399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en-US" altLang="zh-TW" sz="2399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B </a:t>
            </a:r>
            <a:r>
              <a:rPr lang="zh-TW" altLang="en-US" sz="2399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腳位</a:t>
            </a:r>
            <a:r>
              <a:rPr lang="zh-TW" altLang="en-US" sz="2399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可以視作是一個開關</a:t>
            </a:r>
            <a:r>
              <a:rPr lang="zh-TW" altLang="en-US" sz="2399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閥，</a:t>
            </a:r>
            <a:r>
              <a:rPr lang="en-US" altLang="zh-TW" sz="2399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C </a:t>
            </a:r>
            <a:r>
              <a:rPr lang="zh-TW" altLang="en-US" sz="2399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腳位</a:t>
            </a:r>
            <a:r>
              <a:rPr lang="zh-TW" altLang="en-US" sz="2399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可以是作為放大的源頭，如果</a:t>
            </a:r>
            <a:r>
              <a:rPr lang="en-US" altLang="zh-TW" sz="2399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B </a:t>
            </a:r>
            <a:r>
              <a:rPr lang="zh-TW" altLang="en-US" sz="2399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腳位</a:t>
            </a:r>
            <a:r>
              <a:rPr lang="zh-TW" altLang="en-US" sz="2399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打開開關閥，則</a:t>
            </a:r>
            <a:r>
              <a:rPr lang="en-US" altLang="zh-TW" sz="2399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C </a:t>
            </a:r>
            <a:r>
              <a:rPr lang="zh-TW" altLang="en-US" sz="2399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腳位</a:t>
            </a:r>
            <a:r>
              <a:rPr lang="zh-TW" altLang="en-US" sz="2399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的放大就可以順利流過進入我們後續的</a:t>
            </a:r>
            <a:r>
              <a:rPr lang="zh-TW" altLang="en-US" sz="2399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電路。</a:t>
            </a:r>
            <a:endParaRPr lang="en-US" altLang="zh-TW" sz="2399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AutoShape 2" descr="data:image/png;base64,iVBORw0KGgoAAAANSUhEUgAAANwAAADlCAMAAAAP8WnWAAABvFBMVEX///8AAAD+/v6JiYm1tbXExMRsbGz7+/szMzP//vrl5eX///329vb/+v/v7+/Z2dkbGxsSEhLpAAD/9/AmJibdAADHAAD3//z5x8b1sKn/6eRUVFTib2r6///z///s7Oz7//fQAAAQDafS0tLY4f93d3ewsLCenuVGRkZiYmLBwcGUlJT///OCgoL/9/9XV1dAQECfn58YCpv1rrPe3v//9PX//+vHBhQzMy7s7v/t//sXFxciIiL/5efm7ffa2P+3s+5AQZPy/eEAAOS6vf8uLNUAANfa4/cAAMRycvM2LqZKRaqKiddRUJ/Y5fXBwvZiYKvGyeUoJnvg8fZCOMWzsf+Xk8anofMAAHcAAGlqaKY2J78AAInHyP9FPrKQktIfEX6LjrGRicd3dsxUUuJ8fOLGLi/cWmLPaGH/c2zsrqTZEyf3zsTuhoXZgoXcVVL/1t70Wl74n57OJjLnuLXGOz7/4dHIh369Hh3JmZ/7AAjzlY63LjP3uq/9gneko75FRHY3Op69TFWiDxm4EgeIDh7pjp+YGQDvcXjnrZe6in7wNjb6r5PowaWxaVm9XGHSGjC+QkYAAEjzTVCStN6qAAAQ6klEQVR4nO2dj2Max5XHhwE0WnYG2VrDYvAuizBIggUJS6ATsRTHbuM0v+ykV8dNHbuXa2LXkhX/qGWdUqdt4rZJ0x+Xyz/c92ZhQRLYEmJB7PGVhcyyDPPhzcybNzszS8jwxBilFP5SarJy+Wwmdk9T8BBV1SHmqt8SdbUsnvsPDi0HcEqZPs9Mn/MXnCyWhNUtofoPTopSgFN8C2cB3P2YA0f8BUeErgjVv3CqoGdj09+ONBztfFjohoRrWk7pAtfl7SdAlIE6vyJ0nTbgVGxQusAxTII6jv+ECbPEO79yWDigoycTrhAITHR+5bBwlKH1fArHpoLFMDmRcOFjw5F8IFAiJ5GtH3ChQCA4hhu4xnBjOO/y2LPGcGM47/LYs/oIh50U5nSimdPh9C7bh1M/LSfhsBfOHLjO0cYA1Wc4znlwIleRcF1CqQGqv3BgLk6KIcKl1XxVLBEPYvZiAYw2Faxwn8HJ6K6YJyy9yENBb3J8BPUdDiwXYqRSYNFo5wh/gOo3HBbLPCHFbNexmQHKC8sVCA2VCA/5rc5Bi1Kcm68wEsyVsn6zHDo4RHRcuTdZPrz6Dcej4OqYFPEbXKNXCQ8cGD3K86HVfzhKnQvPJ2CwbxzyjOG8y2PPGsON4bzLY88aw/kPjlBTJ2JJwinUMHwFpwpTV9vgjDHcidL/LzjamJkAD3vh/FDnmnBsP5x/LCfjljHc6MExgBHQoBh0qTH3i6JH75zEKMEBBIDV6+WyYpn62enpe7YhyqxeZ+XOSYwSHGOGAb+sXLaUBhz8X6lZQnROYpTgBDN0S0smk0wHRjmZVJQFPjc6JzFScNB02Nv/+uGfwhJlQ85xFjT5zx++TuqdkxglOGqaVNt8urJTtau4rmD6XJXVk7/P/K8f4HQTOiObTzPfP9Q04cDp1uaT6Y01P8DplIlq4lHs6T9qTCxhsbS0xEZsp+oDOEuhQii1rVj8u1pdwtla4sHGF880HzQowEahSXn2JPPVtqVIJ24/i8cfaFaXJEYJDgfDwdEln8c37mmXHwNctfZlLP4XoSudkxglOMoU1aBVbfvFyg/JyziGknz2KPNtwtB90P2iiqJAz1Lb/uvKo0TteTx2bvvz2MampjMfdJyhe2IZBufa9qOVnX98F4/9dvP72DfbtvBBD4Xolq0YpmlotbsbK9/9PR77/ouNR/drSpmZnZMYJThDVaDSGYZV23q68dVXsenpWGZLs0WZ+gHOaMSmSvJsPAZsu9Mv/mYr0IT6oFgaYDokUYS9Gd+V+nJbEWadjn7IA3BUhawCobF2dwPQpleea5wY0OXsnMQowTVFVUOsfTG9uxv/JgHtp4B+S+cTRxKOMT2JcD+e1aw6wAk/Wa5qWcl70FZCVFD3H5yqJP+1s7KzpegQvwLb6PdQWjKIqD5MJBJr0N1Eu3VbszqScCY2IqqiVQWiUfDunc8bSTgDGkzd1CF4hQgP+izdFhuPJBxVLPQAiqUr8KsbPhhxbgnspqq4PFzK6Jr/kYQ7rMZwQ9EYrqMozoRFJB/CMdZcz1LwHxyJzucmJvBfyn9wNBpo6rTv4Eg60NLJg6NYbRpwPawBAMvNhVHFEwlHo6FwJRBIZQtTPSxTBMul5JtOZGtJSbZZrEo9LHBAOI5TH/InEo5mW3WmNzj5rmG5AjmHi8Efuj/3Mi9TEzlHoSMmi4UY6txiHlUaFhyVu+gwTrizT5ArxkGMNw7yo0kuaGlvLYeyHwrCSSNRwuleFU+d6UmTp0qYMqORobsCgIuEiqCp6L5PLwZ61WIF0ovSdAkUBM0PBw6rHMtCnQi8lo/sLVksCD2Li6d60WtImGYuzRAaFN5Y6cUn56fSkVAnE+R5Oh3tQZEzgUCU0qbjH4Kfk40FVI3oXA7+H+kEV+gpYai+CMeaGgYc5wTsNUXTkwiXDpyZ3KuLgUBlKgs/R1cW4Uiz9R2O5UKLqRC0+JMTUfBogQrfU7Q41rnX4KcHyTrXcpyDrXOyOLKJubB0cUWIuSbmJ7L7Tgr23FqmCqFQIUqizR7AwkDhWDpCycRiRHo4FqlACZzMRvd1UYoX9xfUQ8rxc4QMyc+x8ASbX4T+B9Lhqt/XioTu3QbiWHuVUOkGhhXPZXORU1CtJADUex4I4vLmfRmEMptdnJNarFDK6OHEmhs+ppvxXHCwlssGTqWyc2nueHEaBTjK9n469jWhmXG/+UNakjb3w6R0WPEchjKpvGM5zA5++D44uRS/PeQ5bOYaayqcSBx7CmSw8RyN5gKpKJXbAblwHT6c82wWIvEFcHY9DDOA5RZkooWBRgWMlOa4s0tCVzhZYLkcQ8mhNY6+HD/ixHOh0GDjOc7D0PVz9gF6ieWwYXA272x+EUfSkFrL5nIVmWPc8wg+vNtuR3L0q1mNjqTokFxBu3C/KmwwutjmGHC5YElqSPEcCntgr4LrRczdYWiI1wpwf4tAkXRr63sfTmcNd943P9dLClOFYiBVyXbZyuklcKqK18G7TdbD4u5sy9YnP8dI5OjRVyEXuHjxVD7c8cVIHl1BZzZFxWVlXWciuhW1T5bjNBU4evQ1MRWNFE53C926wmHmVXKIPVv6BUfmeoi/SrzLMENDXWcz4EQ9nGkzGDhG5l8Waf0H6sBRsAyOoF7s9q4zXSxHDCqoibO+BgTXQwpsch4j1kC++ym0s5/DNYJmXVdf1THrY1RwMMKSc2AaS00ZrgpQGvNi8CBhlYnJuYW5khxmcPstrWSaTzrAmaYepUrXZS4Dg8NBRCg/ZYSz9sJF8qnAmQlnxFn2yvYn0w2OmnWl+rs1zXrFHSb6BNc5NjYaWl8tC/CqimUpDTldf8ZPB9EnYQptwULry+kCJ/S6svbnv2h23+Fo475Nre+aOL0NKFeKXavhXPi2UsmEuPrHd64vrxMCUExxptrJ81kzWGVQZ+fTTuSm2LYN34GFyeC3IE+mKhZpNwsMnqztPNl81a1BeoGjPMpwMKA90sKtwsA8AKcwtWkf/A8V5asf3749e+kXH126trrObaBXlWZJxA+X/YkFjG8acLj4W1WBD8615BPLUmnbdFhcX5CMxxKvyuqR4bCyROUtHCLhtjYSkYlgAqwhIC+OMH8WB6e0fu3/bt66dfP2J+umCcftmtUOR0hlcWIyUHCiPEwBxJgsxJpmU4pm3DOPGb43T+AkRjZ3phSJXIzuOWpZjSq253R4Jpi5vnz+/PnXP5v51dtvrBsGlcum3DEURnKF9JlKTo7xuRUVJOeKQjHFwina9s5wLJfxBA6sxuehTC5wCeUi/+HGndnZO/B7UB/hw7u/efPKmzPvzl5aZUo7HOWcFOcjp6VPWL9x48adO/Ag33epXBbwpWG1U2x3CaBnxdIhSc/D15wqBIOsBbf6p1sXZmYuXICHfbpw6wIefuvKlStv/nTm5nurtVobHNRdimRTaTioXpXnNnTr7evXP10VvGZTqM+t9Y1ew0WhO5mnpTB34Yyr55dfXwadP6Cr8PP6T3765pW3frZ8/uo6K7c1KPKaVj6HxQEPCkhApnL1/fffP3/+3XfevnDJuHzZhlrYalEGYLmFKAnnG4OmAAfNhA5tieK2J65004DS9t+/+Wz2zjVDsVVnlUMLDnKRdS78y+nLqgERm0qw1gHv1Rs3byxDhW5vUjyHA8txUsjT5iHwStCkA5xs7PZqffkX//nWzE9+Du2nxaAaKe11jtB8IIzXW+WG7eAEhHSBQmjoWODsT2796hN2uSawfjtLCDyEo40GZW6KBMNuDO6MZ0MjTV0/1/Tm4uNf3vxoed3UdXTQKr4u30Cl5aYqp7PYr2x+Ta0OCnp9gCQfXH/7db3G0R9g7fMYLlyaL2VpKJ/Lty7KNCeLqy6bC0evzc4ur+sWrutruHcXjudOBcP7R173dJ6ZwdfvfLjMLVvCCaF6C8edsSsGFcX1dfBFd4WjpCwM2zboQTgazjLSvm30nt4pHrB0bhj/9eGyinC2Ag7P0zonZ1RQOc+Hu6Y7aDm1mUWrZnHomdkMS5qKP9SFY/I+CbQLHKpmMatGPv31MgQTBNO0PYWTewZjzwKaAGk5StyOcrua5ys1m0NXzGo7p5FMoITX/zv3/RsBngolUa1x+u6n2JyA8RRv4doaEacdkMHoATbVLVl7LOGMKsoHnqo0o/jm/Ar3FPeJjcXRYtduLa9bFnbDLG/hDsC28tNJTY+w7zAnEF6wru/kjWuu2JBAH2z59qer6O0wGBwsHGO5VBctOD8LB19YmJeP+HKq08upokxcwZjAssidN1Z1G4M8MWi4nob2XiVnaI9i5KrQ9dX3ruk1dRhwdNE7OIjnLFEm4o3rBu5o5q2f6wgX6bfyLTjVUoT44+r16/zDP0Bkb6uDrnN93ybfvRCCnQHGVt+7fu2zDy6sghevDRyOssPOFzmMSNs9H7GJZBZbfuf2zz6ehZaFDdhypLmbfP/YWpaT7X/NIrMzM39axf0ZBlznvLh82SqW0C2xLtc4+WzmA9uG7uWA/ZwXcuFwaFaFWMlYfmcVozqbejqGMhC1XVmFfpxgusVX18GfKzJyGjBcv7+hFhxGEYIaEFvgoLY1DLh+q8OmZk35qM415W841ddwbqTrPzjia7iWxnBjuCFpDPdyjeGGojHcyzVKcG6g7sOowIVT/Q7HJNyeQZeDGmk46h84nGmDk0gNZuqmWItnEgxnAeBdDHywd7rKymWjbnJh1OsSTlgq8Or1LmwjBacbYLi6pa1VLYBbySTKjKtVrW4KH9wjRDcMo65ra0trmkUlXFnX7m/b9bIP4AyKNwlJLv15K2lzB065/82W5gs4RgWxNID75qymIJwQ2lb8bpL64e4uDC+Ia9ra1y/OJasAt8m49iB2t+qH3YApTr/ULa26FHuxKeEUsb0Su1cVlg9cgUEEwdYyEYvf1yRcdfPFRsKqKlbnJEYITvZQDJ2p1Xuxz7cRTk2eiz/d1oVf4KR+F8vcX9uIb1a3n8QfazoVPtowl609ij94mMlsVu9vxJ9r4CJGv7V0V/aw6rfxJ2djmcTavczdpCZMwy9wFDemTnye+W0snnj4RWbLVgBu9J24I1zXYCQfZGIAtxSHtpL5w3JSCMe1zfj0dCbxOP7jmo43Nxv9eM4V5Xry6fRu/Pm3sd9XTcoUP9xGoynK6tqXsd3MlzuZx5rf4Ejd0B7+OJ35amNns6aUhaH7yM8RVbWSX8dAd7dt38EJWq+djU3vZpacW4T46n4FQtRr25nd3Y2lqm7iHEUfwWHkY29npmPn1qomLhdXRv8Wba7wLnRrWzsrO8+qZcME06l+glNMVv6f+483k4oQCEdHP1h1RZlplquarek6wjFoLjufOJJw1bopeL1umgCnm9RfcM5ijbat3PzUWsq4jrYvmu984sjCNdYS+g+OOfPh22ZVdz5xFOGkDjPbf2ThDqMx3FD0qmLZvaq5Glm4w2gMNxSN4V6uMdxQ5AEc3sVC/qVy5/1jpn4ceQEXZaw0ORHClcxH36q2n/LKcvNp3DmH9rJZbf/kCRwolQaufK7iO8vhsvpUmtJwnhQqx0z8WPIIjqUijOZKwWDqmIkfS94USw6WY3Qiwnq4U1Mf5VWDMhclNFRkkfAxEz+WPCqWuYVcgbJKrthln97ByIseSiNKaoy9HDP142jc/Xq5DsJR8qoRs8HIo2LZKpfDVP/gho5yUGO4lyvv3EbDt3C5kwlXCATmj5cCnapUwicTjkci6aH2/7wU3hTSt3CE0b7va3RiJPeuPl4SR+2H/BvLJEgR6uJYfwAAAABJRU5ErkJggg=="/>
          <p:cNvSpPr>
            <a:spLocks noChangeAspect="1" noChangeArrowheads="1"/>
          </p:cNvSpPr>
          <p:nvPr/>
        </p:nvSpPr>
        <p:spPr bwMode="auto">
          <a:xfrm>
            <a:off x="1679137" y="-143532"/>
            <a:ext cx="304721" cy="304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</a:bodyPr>
          <a:lstStyle/>
          <a:p>
            <a:endParaRPr lang="zh-TW" altLang="en-US" sz="2399"/>
          </a:p>
        </p:txBody>
      </p:sp>
      <p:sp>
        <p:nvSpPr>
          <p:cNvPr id="6" name="AutoShape 4" descr="data:image/png;base64,iVBORw0KGgoAAAANSUhEUgAAANwAAADlCAMAAAAP8WnWAAABvFBMVEX///8AAAD+/v6JiYm1tbXExMRsbGz7+/szMzP//vrl5eX///329vb/+v/v7+/Z2dkbGxsSEhLpAAD/9/AmJibdAADHAAD3//z5x8b1sKn/6eRUVFTib2r6///z///s7Oz7//fQAAAQDafS0tLY4f93d3ewsLCenuVGRkZiYmLBwcGUlJT///OCgoL/9/9XV1dAQECfn58YCpv1rrPe3v//9PX//+vHBhQzMy7s7v/t//sXFxciIiL/5efm7ffa2P+3s+5AQZPy/eEAAOS6vf8uLNUAANfa4/cAAMRycvM2LqZKRaqKiddRUJ/Y5fXBwvZiYKvGyeUoJnvg8fZCOMWzsf+Xk8anofMAAHcAAGlqaKY2J78AAInHyP9FPrKQktIfEX6LjrGRicd3dsxUUuJ8fOLGLi/cWmLPaGH/c2zsrqTZEyf3zsTuhoXZgoXcVVL/1t70Wl74n57OJjLnuLXGOz7/4dHIh369Hh3JmZ/7AAjzlY63LjP3uq/9gneko75FRHY3Op69TFWiDxm4EgeIDh7pjp+YGQDvcXjnrZe6in7wNjb6r5PowaWxaVm9XGHSGjC+QkYAAEjzTVCStN6qAAAQ6klEQVR4nO2dj2Max5XHhwE0WnYG2VrDYvAuizBIggUJS6ATsRTHbuM0v+ykV8dNHbuXa2LXkhX/qGWdUqdt4rZJ0x+Xyz/c92ZhQRLYEmJB7PGVhcyyDPPhzcybNzszS8jwxBilFP5SarJy+Wwmdk9T8BBV1SHmqt8SdbUsnvsPDi0HcEqZPs9Mn/MXnCyWhNUtofoPTopSgFN8C2cB3P2YA0f8BUeErgjVv3CqoGdj09+ONBztfFjohoRrWk7pAtfl7SdAlIE6vyJ0nTbgVGxQusAxTII6jv+ECbPEO79yWDigoycTrhAITHR+5bBwlKH1fArHpoLFMDmRcOFjw5F8IFAiJ5GtH3ChQCA4hhu4xnBjOO/y2LPGcGM47/LYs/oIh50U5nSimdPh9C7bh1M/LSfhsBfOHLjO0cYA1Wc4znlwIleRcF1CqQGqv3BgLk6KIcKl1XxVLBEPYvZiAYw2Faxwn8HJ6K6YJyy9yENBb3J8BPUdDiwXYqRSYNFo5wh/gOo3HBbLPCHFbNexmQHKC8sVCA2VCA/5rc5Bi1Kcm68wEsyVsn6zHDo4RHRcuTdZPrz6Dcej4OqYFPEbXKNXCQ8cGD3K86HVfzhKnQvPJ2CwbxzyjOG8y2PPGsON4bzLY88aw/kPjlBTJ2JJwinUMHwFpwpTV9vgjDHcidL/LzjamJkAD3vh/FDnmnBsP5x/LCfjljHc6MExgBHQoBh0qTH3i6JH75zEKMEBBIDV6+WyYpn62enpe7YhyqxeZ+XOSYwSHGOGAb+sXLaUBhz8X6lZQnROYpTgBDN0S0smk0wHRjmZVJQFPjc6JzFScNB02Nv/+uGfwhJlQ85xFjT5zx++TuqdkxglOGqaVNt8urJTtau4rmD6XJXVk7/P/K8f4HQTOiObTzPfP9Q04cDp1uaT6Y01P8DplIlq4lHs6T9qTCxhsbS0xEZsp+oDOEuhQii1rVj8u1pdwtla4sHGF880HzQowEahSXn2JPPVtqVIJ24/i8cfaFaXJEYJDgfDwdEln8c37mmXHwNctfZlLP4XoSudkxglOMoU1aBVbfvFyg/JyziGknz2KPNtwtB90P2iiqJAz1Lb/uvKo0TteTx2bvvz2MampjMfdJyhe2IZBufa9qOVnX98F4/9dvP72DfbtvBBD4Xolq0YpmlotbsbK9/9PR77/ouNR/drSpmZnZMYJThDVaDSGYZV23q68dVXsenpWGZLs0WZ+gHOaMSmSvJsPAZsu9Mv/mYr0IT6oFgaYDokUYS9Gd+V+nJbEWadjn7IA3BUhawCobF2dwPQpleea5wY0OXsnMQowTVFVUOsfTG9uxv/JgHtp4B+S+cTRxKOMT2JcD+e1aw6wAk/Wa5qWcl70FZCVFD3H5yqJP+1s7KzpegQvwLb6PdQWjKIqD5MJBJr0N1Eu3VbszqScCY2IqqiVQWiUfDunc8bSTgDGkzd1CF4hQgP+izdFhuPJBxVLPQAiqUr8KsbPhhxbgnspqq4PFzK6Jr/kYQ7rMZwQ9EYrqMozoRFJB/CMdZcz1LwHxyJzucmJvBfyn9wNBpo6rTv4Eg60NLJg6NYbRpwPawBAMvNhVHFEwlHo6FwJRBIZQtTPSxTBMul5JtOZGtJSbZZrEo9LHBAOI5TH/InEo5mW3WmNzj5rmG5AjmHi8Efuj/3Mi9TEzlHoSMmi4UY6txiHlUaFhyVu+gwTrizT5ArxkGMNw7yo0kuaGlvLYeyHwrCSSNRwuleFU+d6UmTp0qYMqORobsCgIuEiqCp6L5PLwZ61WIF0ovSdAkUBM0PBw6rHMtCnQi8lo/sLVksCD2Li6d60WtImGYuzRAaFN5Y6cUn56fSkVAnE+R5Oh3tQZEzgUCU0qbjH4Kfk40FVI3oXA7+H+kEV+gpYai+CMeaGgYc5wTsNUXTkwiXDpyZ3KuLgUBlKgs/R1cW4Uiz9R2O5UKLqRC0+JMTUfBogQrfU7Q41rnX4KcHyTrXcpyDrXOyOLKJubB0cUWIuSbmJ7L7Tgr23FqmCqFQIUqizR7AwkDhWDpCycRiRHo4FqlACZzMRvd1UYoX9xfUQ8rxc4QMyc+x8ASbX4T+B9Lhqt/XioTu3QbiWHuVUOkGhhXPZXORU1CtJADUex4I4vLmfRmEMptdnJNarFDK6OHEmhs+ppvxXHCwlssGTqWyc2nueHEaBTjK9n469jWhmXG/+UNakjb3w6R0WPEchjKpvGM5zA5++D44uRS/PeQ5bOYaayqcSBx7CmSw8RyN5gKpKJXbAblwHT6c82wWIvEFcHY9DDOA5RZkooWBRgWMlOa4s0tCVzhZYLkcQ8mhNY6+HD/ixHOh0GDjOc7D0PVz9gF6ieWwYXA272x+EUfSkFrL5nIVmWPc8wg+vNtuR3L0q1mNjqTokFxBu3C/KmwwutjmGHC5YElqSPEcCntgr4LrRczdYWiI1wpwf4tAkXRr63sfTmcNd943P9dLClOFYiBVyXbZyuklcKqK18G7TdbD4u5sy9YnP8dI5OjRVyEXuHjxVD7c8cVIHl1BZzZFxWVlXWciuhW1T5bjNBU4evQ1MRWNFE53C926wmHmVXKIPVv6BUfmeoi/SrzLMENDXWcz4EQ9nGkzGDhG5l8Waf0H6sBRsAyOoF7s9q4zXSxHDCqoibO+BgTXQwpsch4j1kC++ym0s5/DNYJmXVdf1THrY1RwMMKSc2AaS00ZrgpQGvNi8CBhlYnJuYW5khxmcPstrWSaTzrAmaYepUrXZS4Dg8NBRCg/ZYSz9sJF8qnAmQlnxFn2yvYn0w2OmnWl+rs1zXrFHSb6BNc5NjYaWl8tC/CqimUpDTldf8ZPB9EnYQptwULry+kCJ/S6svbnv2h23+Fo475Nre+aOL0NKFeKXavhXPi2UsmEuPrHd64vrxMCUExxptrJ81kzWGVQZ+fTTuSm2LYN34GFyeC3IE+mKhZpNwsMnqztPNl81a1BeoGjPMpwMKA90sKtwsA8AKcwtWkf/A8V5asf3749e+kXH126trrObaBXlWZJxA+X/YkFjG8acLj4W1WBD8615BPLUmnbdFhcX5CMxxKvyuqR4bCyROUtHCLhtjYSkYlgAqwhIC+OMH8WB6e0fu3/bt66dfP2J+umCcftmtUOR0hlcWIyUHCiPEwBxJgsxJpmU4pm3DOPGb43T+AkRjZ3phSJXIzuOWpZjSq253R4Jpi5vnz+/PnXP5v51dtvrBsGlcum3DEURnKF9JlKTo7xuRUVJOeKQjHFwina9s5wLJfxBA6sxuehTC5wCeUi/+HGndnZO/B7UB/hw7u/efPKmzPvzl5aZUo7HOWcFOcjp6VPWL9x48adO/Ag33epXBbwpWG1U2x3CaBnxdIhSc/D15wqBIOsBbf6p1sXZmYuXICHfbpw6wIefuvKlStv/nTm5nurtVobHNRdimRTaTioXpXnNnTr7evXP10VvGZTqM+t9Y1ew0WhO5mnpTB34Yyr55dfXwadP6Cr8PP6T3765pW3frZ8/uo6K7c1KPKaVj6HxQEPCkhApnL1/fffP3/+3XfevnDJuHzZhlrYalEGYLmFKAnnG4OmAAfNhA5tieK2J65004DS9t+/+Wz2zjVDsVVnlUMLDnKRdS78y+nLqgERm0qw1gHv1Rs3byxDhW5vUjyHA8txUsjT5iHwStCkA5xs7PZqffkX//nWzE9+Du2nxaAaKe11jtB8IIzXW+WG7eAEhHSBQmjoWODsT2796hN2uSawfjtLCDyEo40GZW6KBMNuDO6MZ0MjTV0/1/Tm4uNf3vxoed3UdXTQKr4u30Cl5aYqp7PYr2x+Ta0OCnp9gCQfXH/7db3G0R9g7fMYLlyaL2VpKJ/Lty7KNCeLqy6bC0evzc4ur+sWrutruHcXjudOBcP7R173dJ6ZwdfvfLjMLVvCCaF6C8edsSsGFcX1dfBFd4WjpCwM2zboQTgazjLSvm30nt4pHrB0bhj/9eGyinC2Ag7P0zonZ1RQOc+Hu6Y7aDm1mUWrZnHomdkMS5qKP9SFY/I+CbQLHKpmMatGPv31MgQTBNO0PYWTewZjzwKaAGk5StyOcrua5ys1m0NXzGo7p5FMoITX/zv3/RsBngolUa1x+u6n2JyA8RRv4doaEacdkMHoATbVLVl7LOGMKsoHnqo0o/jm/Ar3FPeJjcXRYtduLa9bFnbDLG/hDsC28tNJTY+w7zAnEF6wru/kjWuu2JBAH2z59qer6O0wGBwsHGO5VBctOD8LB19YmJeP+HKq08upokxcwZjAssidN1Z1G4M8MWi4nob2XiVnaI9i5KrQ9dX3ruk1dRhwdNE7OIjnLFEm4o3rBu5o5q2f6wgX6bfyLTjVUoT44+r16/zDP0Bkb6uDrnN93ybfvRCCnQHGVt+7fu2zDy6sghevDRyOssPOFzmMSNs9H7GJZBZbfuf2zz6ehZaFDdhypLmbfP/YWpaT7X/NIrMzM39axf0ZBlznvLh82SqW0C2xLtc4+WzmA9uG7uWA/ZwXcuFwaFaFWMlYfmcVozqbejqGMhC1XVmFfpxgusVX18GfKzJyGjBcv7+hFhxGEYIaEFvgoLY1DLh+q8OmZk35qM415W841ddwbqTrPzjia7iWxnBjuCFpDPdyjeGGojHcyzVKcG6g7sOowIVT/Q7HJNyeQZeDGmk46h84nGmDk0gNZuqmWItnEgxnAeBdDHywd7rKymWjbnJh1OsSTlgq8Or1LmwjBacbYLi6pa1VLYBbySTKjKtVrW4KH9wjRDcMo65ra0trmkUlXFnX7m/b9bIP4AyKNwlJLv15K2lzB065/82W5gs4RgWxNID75qymIJwQ2lb8bpL64e4uDC+Ia9ra1y/OJasAt8m49iB2t+qH3YApTr/ULa26FHuxKeEUsb0Su1cVlg9cgUEEwdYyEYvf1yRcdfPFRsKqKlbnJEYITvZQDJ2p1Xuxz7cRTk2eiz/d1oVf4KR+F8vcX9uIb1a3n8QfazoVPtowl609ij94mMlsVu9vxJ9r4CJGv7V0V/aw6rfxJ2djmcTavczdpCZMwy9wFDemTnye+W0snnj4RWbLVgBu9J24I1zXYCQfZGIAtxSHtpL5w3JSCMe1zfj0dCbxOP7jmo43Nxv9eM4V5Xry6fRu/Pm3sd9XTcoUP9xGoynK6tqXsd3MlzuZx5rf4Ejd0B7+OJ35amNns6aUhaH7yM8RVbWSX8dAd7dt38EJWq+djU3vZpacW4T46n4FQtRr25nd3Y2lqm7iHEUfwWHkY29npmPn1qomLhdXRv8Wba7wLnRrWzsrO8+qZcME06l+glNMVv6f+483k4oQCEdHP1h1RZlplquarek6wjFoLjufOJJw1bopeL1umgCnm9RfcM5ijbat3PzUWsq4jrYvmu984sjCNdYS+g+OOfPh22ZVdz5xFOGkDjPbf2ThDqMx3FD0qmLZvaq5Glm4w2gMNxSN4V6uMdxQ5AEc3sVC/qVy5/1jpn4ceQEXZaw0ORHClcxH36q2n/LKcvNp3DmH9rJZbf/kCRwolQaufK7iO8vhsvpUmtJwnhQqx0z8WPIIjqUijOZKwWDqmIkfS94USw6WY3Qiwnq4U1Mf5VWDMhclNFRkkfAxEz+WPCqWuYVcgbJKrthln97ByIseSiNKaoy9HDP142jc/Xq5DsJR8qoRs8HIo2LZKpfDVP/gho5yUGO4lyvv3EbDt3C5kwlXCATmj5cCnapUwicTjkci6aH2/7wU3hTSt3CE0b7va3RiJPeuPl4SR+2H/BvLJEgR6uJYfwAAAABJRU5ErkJggg=="/>
          <p:cNvSpPr>
            <a:spLocks noChangeAspect="1" noChangeArrowheads="1"/>
          </p:cNvSpPr>
          <p:nvPr/>
        </p:nvSpPr>
        <p:spPr bwMode="auto">
          <a:xfrm>
            <a:off x="1831497" y="8829"/>
            <a:ext cx="304721" cy="304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</a:bodyPr>
          <a:lstStyle/>
          <a:p>
            <a:endParaRPr lang="zh-TW" altLang="en-US" sz="2399"/>
          </a:p>
        </p:txBody>
      </p:sp>
      <p:sp>
        <p:nvSpPr>
          <p:cNvPr id="8" name="AutoShape 6" descr="data:image/png;base64,iVBORw0KGgoAAAANSUhEUgAAANwAAADlCAMAAAAP8WnWAAABvFBMVEX///8AAAD+/v6JiYm1tbXExMRsbGz7+/szMzP//vrl5eX///329vb/+v/v7+/Z2dkbGxsSEhLpAAD/9/AmJibdAADHAAD3//z5x8b1sKn/6eRUVFTib2r6///z///s7Oz7//fQAAAQDafS0tLY4f93d3ewsLCenuVGRkZiYmLBwcGUlJT///OCgoL/9/9XV1dAQECfn58YCpv1rrPe3v//9PX//+vHBhQzMy7s7v/t//sXFxciIiL/5efm7ffa2P+3s+5AQZPy/eEAAOS6vf8uLNUAANfa4/cAAMRycvM2LqZKRaqKiddRUJ/Y5fXBwvZiYKvGyeUoJnvg8fZCOMWzsf+Xk8anofMAAHcAAGlqaKY2J78AAInHyP9FPrKQktIfEX6LjrGRicd3dsxUUuJ8fOLGLi/cWmLPaGH/c2zsrqTZEyf3zsTuhoXZgoXcVVL/1t70Wl74n57OJjLnuLXGOz7/4dHIh369Hh3JmZ/7AAjzlY63LjP3uq/9gneko75FRHY3Op69TFWiDxm4EgeIDh7pjp+YGQDvcXjnrZe6in7wNjb6r5PowaWxaVm9XGHSGjC+QkYAAEjzTVCStN6qAAAQ6klEQVR4nO2dj2Max5XHhwE0WnYG2VrDYvAuizBIggUJS6ATsRTHbuM0v+ykV8dNHbuXa2LXkhX/qGWdUqdt4rZJ0x+Xyz/c92ZhQRLYEmJB7PGVhcyyDPPhzcybNzszS8jwxBilFP5SarJy+Wwmdk9T8BBV1SHmqt8SdbUsnvsPDi0HcEqZPs9Mn/MXnCyWhNUtofoPTopSgFN8C2cB3P2YA0f8BUeErgjVv3CqoGdj09+ONBztfFjohoRrWk7pAtfl7SdAlIE6vyJ0nTbgVGxQusAxTII6jv+ECbPEO79yWDigoycTrhAITHR+5bBwlKH1fArHpoLFMDmRcOFjw5F8IFAiJ5GtH3ChQCA4hhu4xnBjOO/y2LPGcGM47/LYs/oIh50U5nSimdPh9C7bh1M/LSfhsBfOHLjO0cYA1Wc4znlwIleRcF1CqQGqv3BgLk6KIcKl1XxVLBEPYvZiAYw2Faxwn8HJ6K6YJyy9yENBb3J8BPUdDiwXYqRSYNFo5wh/gOo3HBbLPCHFbNexmQHKC8sVCA2VCA/5rc5Bi1Kcm68wEsyVsn6zHDo4RHRcuTdZPrz6Dcej4OqYFPEbXKNXCQ8cGD3K86HVfzhKnQvPJ2CwbxzyjOG8y2PPGsON4bzLY88aw/kPjlBTJ2JJwinUMHwFpwpTV9vgjDHcidL/LzjamJkAD3vh/FDnmnBsP5x/LCfjljHc6MExgBHQoBh0qTH3i6JH75zEKMEBBIDV6+WyYpn62enpe7YhyqxeZ+XOSYwSHGOGAb+sXLaUBhz8X6lZQnROYpTgBDN0S0smk0wHRjmZVJQFPjc6JzFScNB02Nv/+uGfwhJlQ85xFjT5zx++TuqdkxglOGqaVNt8urJTtau4rmD6XJXVk7/P/K8f4HQTOiObTzPfP9Q04cDp1uaT6Y01P8DplIlq4lHs6T9qTCxhsbS0xEZsp+oDOEuhQii1rVj8u1pdwtla4sHGF880HzQowEahSXn2JPPVtqVIJ24/i8cfaFaXJEYJDgfDwdEln8c37mmXHwNctfZlLP4XoSudkxglOMoU1aBVbfvFyg/JyziGknz2KPNtwtB90P2iiqJAz1Lb/uvKo0TteTx2bvvz2MampjMfdJyhe2IZBufa9qOVnX98F4/9dvP72DfbtvBBD4Xolq0YpmlotbsbK9/9PR77/ouNR/drSpmZnZMYJThDVaDSGYZV23q68dVXsenpWGZLs0WZ+gHOaMSmSvJsPAZsu9Mv/mYr0IT6oFgaYDokUYS9Gd+V+nJbEWadjn7IA3BUhawCobF2dwPQpleea5wY0OXsnMQowTVFVUOsfTG9uxv/JgHtp4B+S+cTRxKOMT2JcD+e1aw6wAk/Wa5qWcl70FZCVFD3H5yqJP+1s7KzpegQvwLb6PdQWjKIqD5MJBJr0N1Eu3VbszqScCY2IqqiVQWiUfDunc8bSTgDGkzd1CF4hQgP+izdFhuPJBxVLPQAiqUr8KsbPhhxbgnspqq4PFzK6Jr/kYQ7rMZwQ9EYrqMozoRFJB/CMdZcz1LwHxyJzucmJvBfyn9wNBpo6rTv4Eg60NLJg6NYbRpwPawBAMvNhVHFEwlHo6FwJRBIZQtTPSxTBMul5JtOZGtJSbZZrEo9LHBAOI5TH/InEo5mW3WmNzj5rmG5AjmHi8Efuj/3Mi9TEzlHoSMmi4UY6txiHlUaFhyVu+gwTrizT5ArxkGMNw7yo0kuaGlvLYeyHwrCSSNRwuleFU+d6UmTp0qYMqORobsCgIuEiqCp6L5PLwZ61WIF0ovSdAkUBM0PBw6rHMtCnQi8lo/sLVksCD2Li6d60WtImGYuzRAaFN5Y6cUn56fSkVAnE+R5Oh3tQZEzgUCU0qbjH4Kfk40FVI3oXA7+H+kEV+gpYai+CMeaGgYc5wTsNUXTkwiXDpyZ3KuLgUBlKgs/R1cW4Uiz9R2O5UKLqRC0+JMTUfBogQrfU7Q41rnX4KcHyTrXcpyDrXOyOLKJubB0cUWIuSbmJ7L7Tgr23FqmCqFQIUqizR7AwkDhWDpCycRiRHo4FqlACZzMRvd1UYoX9xfUQ8rxc4QMyc+x8ASbX4T+B9Lhqt/XioTu3QbiWHuVUOkGhhXPZXORU1CtJADUex4I4vLmfRmEMptdnJNarFDK6OHEmhs+ppvxXHCwlssGTqWyc2nueHEaBTjK9n469jWhmXG/+UNakjb3w6R0WPEchjKpvGM5zA5++D44uRS/PeQ5bOYaayqcSBx7CmSw8RyN5gKpKJXbAblwHT6c82wWIvEFcHY9DDOA5RZkooWBRgWMlOa4s0tCVzhZYLkcQ8mhNY6+HD/ixHOh0GDjOc7D0PVz9gF6ieWwYXA272x+EUfSkFrL5nIVmWPc8wg+vNtuR3L0q1mNjqTokFxBu3C/KmwwutjmGHC5YElqSPEcCntgr4LrRczdYWiI1wpwf4tAkXRr63sfTmcNd943P9dLClOFYiBVyXbZyuklcKqK18G7TdbD4u5sy9YnP8dI5OjRVyEXuHjxVD7c8cVIHl1BZzZFxWVlXWciuhW1T5bjNBU4evQ1MRWNFE53C926wmHmVXKIPVv6BUfmeoi/SrzLMENDXWcz4EQ9nGkzGDhG5l8Waf0H6sBRsAyOoF7s9q4zXSxHDCqoibO+BgTXQwpsch4j1kC++ym0s5/DNYJmXVdf1THrY1RwMMKSc2AaS00ZrgpQGvNi8CBhlYnJuYW5khxmcPstrWSaTzrAmaYepUrXZS4Dg8NBRCg/ZYSz9sJF8qnAmQlnxFn2yvYn0w2OmnWl+rs1zXrFHSb6BNc5NjYaWl8tC/CqimUpDTldf8ZPB9EnYQptwULry+kCJ/S6svbnv2h23+Fo475Nre+aOL0NKFeKXavhXPi2UsmEuPrHd64vrxMCUExxptrJ81kzWGVQZ+fTTuSm2LYN34GFyeC3IE+mKhZpNwsMnqztPNl81a1BeoGjPMpwMKA90sKtwsA8AKcwtWkf/A8V5asf3749e+kXH126trrObaBXlWZJxA+X/YkFjG8acLj4W1WBD8615BPLUmnbdFhcX5CMxxKvyuqR4bCyROUtHCLhtjYSkYlgAqwhIC+OMH8WB6e0fu3/bt66dfP2J+umCcftmtUOR0hlcWIyUHCiPEwBxJgsxJpmU4pm3DOPGb43T+AkRjZ3phSJXIzuOWpZjSq253R4Jpi5vnz+/PnXP5v51dtvrBsGlcum3DEURnKF9JlKTo7xuRUVJOeKQjHFwina9s5wLJfxBA6sxuehTC5wCeUi/+HGndnZO/B7UB/hw7u/efPKmzPvzl5aZUo7HOWcFOcjp6VPWL9x48adO/Ag33epXBbwpWG1U2x3CaBnxdIhSc/D15wqBIOsBbf6p1sXZmYuXICHfbpw6wIefuvKlStv/nTm5nurtVobHNRdimRTaTioXpXnNnTr7evXP10VvGZTqM+t9Y1ew0WhO5mnpTB34Yyr55dfXwadP6Cr8PP6T3765pW3frZ8/uo6K7c1KPKaVj6HxQEPCkhApnL1/fffP3/+3XfevnDJuHzZhlrYalEGYLmFKAnnG4OmAAfNhA5tieK2J65004DS9t+/+Wz2zjVDsVVnlUMLDnKRdS78y+nLqgERm0qw1gHv1Rs3byxDhW5vUjyHA8txUsjT5iHwStCkA5xs7PZqffkX//nWzE9+Du2nxaAaKe11jtB8IIzXW+WG7eAEhHSBQmjoWODsT2796hN2uSawfjtLCDyEo40GZW6KBMNuDO6MZ0MjTV0/1/Tm4uNf3vxoed3UdXTQKr4u30Cl5aYqp7PYr2x+Ta0OCnp9gCQfXH/7db3G0R9g7fMYLlyaL2VpKJ/Lty7KNCeLqy6bC0evzc4ur+sWrutruHcXjudOBcP7R173dJ6ZwdfvfLjMLVvCCaF6C8edsSsGFcX1dfBFd4WjpCwM2zboQTgazjLSvm30nt4pHrB0bhj/9eGyinC2Ag7P0zonZ1RQOc+Hu6Y7aDm1mUWrZnHomdkMS5qKP9SFY/I+CbQLHKpmMatGPv31MgQTBNO0PYWTewZjzwKaAGk5StyOcrua5ys1m0NXzGo7p5FMoITX/zv3/RsBngolUa1x+u6n2JyA8RRv4doaEacdkMHoATbVLVl7LOGMKsoHnqo0o/jm/Ar3FPeJjcXRYtduLa9bFnbDLG/hDsC28tNJTY+w7zAnEF6wru/kjWuu2JBAH2z59qer6O0wGBwsHGO5VBctOD8LB19YmJeP+HKq08upokxcwZjAssidN1Z1G4M8MWi4nob2XiVnaI9i5KrQ9dX3ruk1dRhwdNE7OIjnLFEm4o3rBu5o5q2f6wgX6bfyLTjVUoT44+r16/zDP0Bkb6uDrnN93ybfvRCCnQHGVt+7fu2zDy6sghevDRyOssPOFzmMSNs9H7GJZBZbfuf2zz6ehZaFDdhypLmbfP/YWpaT7X/NIrMzM39axf0ZBlznvLh82SqW0C2xLtc4+WzmA9uG7uWA/ZwXcuFwaFaFWMlYfmcVozqbejqGMhC1XVmFfpxgusVX18GfKzJyGjBcv7+hFhxGEYIaEFvgoLY1DLh+q8OmZk35qM415W841ddwbqTrPzjia7iWxnBjuCFpDPdyjeGGojHcyzVKcG6g7sOowIVT/Q7HJNyeQZeDGmk46h84nGmDk0gNZuqmWItnEgxnAeBdDHywd7rKymWjbnJh1OsSTlgq8Or1LmwjBacbYLi6pa1VLYBbySTKjKtVrW4KH9wjRDcMo65ra0trmkUlXFnX7m/b9bIP4AyKNwlJLv15K2lzB065/82W5gs4RgWxNID75qymIJwQ2lb8bpL64e4uDC+Ia9ra1y/OJasAt8m49iB2t+qH3YApTr/ULa26FHuxKeEUsb0Su1cVlg9cgUEEwdYyEYvf1yRcdfPFRsKqKlbnJEYITvZQDJ2p1Xuxz7cRTk2eiz/d1oVf4KR+F8vcX9uIb1a3n8QfazoVPtowl609ij94mMlsVu9vxJ9r4CJGv7V0V/aw6rfxJ2djmcTavczdpCZMwy9wFDemTnye+W0snnj4RWbLVgBu9J24I1zXYCQfZGIAtxSHtpL5w3JSCMe1zfj0dCbxOP7jmo43Nxv9eM4V5Xry6fRu/Pm3sd9XTcoUP9xGoynK6tqXsd3MlzuZx5rf4Ejd0B7+OJ35amNns6aUhaH7yM8RVbWSX8dAd7dt38EJWq+djU3vZpacW4T46n4FQtRr25nd3Y2lqm7iHEUfwWHkY29npmPn1qomLhdXRv8Wba7wLnRrWzsrO8+qZcME06l+glNMVv6f+483k4oQCEdHP1h1RZlplquarek6wjFoLjufOJJw1bopeL1umgCnm9RfcM5ijbat3PzUWsq4jrYvmu984sjCNdYS+g+OOfPh22ZVdz5xFOGkDjPbf2ThDqMx3FD0qmLZvaq5Glm4w2gMNxSN4V6uMdxQ5AEc3sVC/qVy5/1jpn4ceQEXZaw0ORHClcxH36q2n/LKcvNp3DmH9rJZbf/kCRwolQaufK7iO8vhsvpUmtJwnhQqx0z8WPIIjqUijOZKwWDqmIkfS94USw6WY3Qiwnq4U1Mf5VWDMhclNFRkkfAxEz+WPCqWuYVcgbJKrthln97ByIseSiNKaoy9HDP142jc/Xq5DsJR8qoRs8HIo2LZKpfDVP/gho5yUGO4lyvv3EbDt3C5kwlXCATmj5cCnapUwicTjkci6aH2/7wU3hTSt3CE0b7va3RiJPeuPl4SR+2H/BvLJEgR6uJYfwAAAABJRU5ErkJggg=="/>
          <p:cNvSpPr>
            <a:spLocks noChangeAspect="1" noChangeArrowheads="1"/>
          </p:cNvSpPr>
          <p:nvPr/>
        </p:nvSpPr>
        <p:spPr bwMode="auto">
          <a:xfrm>
            <a:off x="1983858" y="161190"/>
            <a:ext cx="304721" cy="304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</a:bodyPr>
          <a:lstStyle/>
          <a:p>
            <a:endParaRPr lang="zh-TW" altLang="en-US" sz="2399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14692" y="620688"/>
            <a:ext cx="2845358" cy="2825806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46340" y="3212976"/>
            <a:ext cx="4170603" cy="2448272"/>
          </a:xfrm>
          <a:prstGeom prst="rect">
            <a:avLst/>
          </a:prstGeom>
        </p:spPr>
      </p:pic>
      <p:sp>
        <p:nvSpPr>
          <p:cNvPr id="12" name="文字方塊 11"/>
          <p:cNvSpPr txBox="1"/>
          <p:nvPr/>
        </p:nvSpPr>
        <p:spPr>
          <a:xfrm>
            <a:off x="6022404" y="5733256"/>
            <a:ext cx="13099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800" dirty="0" smtClean="0"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PNP </a:t>
            </a:r>
            <a:r>
              <a:rPr lang="zh-TW" altLang="en-US" sz="2800" dirty="0" smtClean="0"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型</a:t>
            </a:r>
            <a:endParaRPr lang="zh-TW" altLang="en-US" sz="2800" dirty="0">
              <a:latin typeface="王漢宗特明體一標準" panose="02020600000000000000" pitchFamily="18" charset="-120"/>
              <a:ea typeface="王漢宗特明體一標準" panose="02020600000000000000" pitchFamily="18" charset="-120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8110636" y="5733256"/>
            <a:ext cx="13484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800" dirty="0" err="1" smtClean="0"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NPN</a:t>
            </a:r>
            <a:r>
              <a:rPr lang="en-US" altLang="zh-TW" sz="2800" dirty="0" smtClean="0"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 </a:t>
            </a:r>
            <a:r>
              <a:rPr lang="zh-TW" altLang="en-US" sz="2800" dirty="0" smtClean="0">
                <a:latin typeface="王漢宗特明體一標準" panose="02020600000000000000" pitchFamily="18" charset="-120"/>
                <a:ea typeface="王漢宗特明體一標準" panose="02020600000000000000" pitchFamily="18" charset="-120"/>
              </a:rPr>
              <a:t>型</a:t>
            </a:r>
            <a:endParaRPr lang="zh-TW" altLang="en-US" sz="2800" dirty="0">
              <a:latin typeface="王漢宗特明體一標準" panose="02020600000000000000" pitchFamily="18" charset="-120"/>
              <a:ea typeface="王漢宗特明體一標準" panose="020206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017477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062503" y="246832"/>
            <a:ext cx="10360501" cy="661888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電子電路幫手簡介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418256" y="908720"/>
            <a:ext cx="5972300" cy="576064"/>
          </a:xfrm>
        </p:spPr>
        <p:txBody>
          <a:bodyPr rtlCol="0">
            <a:normAutofit/>
          </a:bodyPr>
          <a:lstStyle/>
          <a:p>
            <a:pPr rtl="0"/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勾</a:t>
            </a:r>
            <a:r>
              <a:rPr lang="en-US" altLang="zh-TW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(</a:t>
            </a:r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夾</a:t>
            </a:r>
            <a:r>
              <a:rPr lang="en-US" altLang="zh-TW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)</a:t>
            </a:r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式電表（以</a:t>
            </a:r>
            <a:r>
              <a:rPr lang="en-US" altLang="zh-TW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chy-903</a:t>
            </a:r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為例）</a:t>
            </a:r>
            <a:endParaRPr lang="zh-TW" altLang="en-US" dirty="0">
              <a:solidFill>
                <a:schemeClr val="accent1">
                  <a:lumMod val="60000"/>
                  <a:lumOff val="4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125860" y="1687254"/>
            <a:ext cx="5688632" cy="36830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800"/>
              </a:lnSpc>
            </a:pPr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一般三</a:t>
            </a:r>
            <a:r>
              <a:rPr lang="zh-TW" altLang="en-US" sz="2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用</a:t>
            </a:r>
            <a:r>
              <a:rPr lang="zh-TW" altLang="en-US" sz="2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電表無法量測交流電流值：</a:t>
            </a:r>
            <a:endParaRPr lang="en-US" altLang="zh-TW" sz="22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2800"/>
              </a:lnSpc>
            </a:pP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一般水電或配電工作者，多會準備勾式電表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2800"/>
              </a:lnSpc>
            </a:pP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用一量測量測交流電流值或判斷電路是否一常。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2800"/>
              </a:lnSpc>
            </a:pP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將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旋鈕轉至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Ａ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～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的功能區域：</a:t>
            </a:r>
            <a:endParaRPr lang="en-US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2800"/>
              </a:lnSpc>
            </a:pP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檔位  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20 A【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測量範為為 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AC  20 A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以下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2800"/>
              </a:lnSpc>
            </a:pP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檔位 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200 A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測量範圍為 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AC 200 A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以下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endParaRPr lang="en-US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2800"/>
              </a:lnSpc>
            </a:pP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檔位 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600 A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測量範圍為 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A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C 600 A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以下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2800"/>
              </a:lnSpc>
            </a:pP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zh-TW" altLang="en-US" sz="2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勾式電錶可免破壞電路，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僅需將電路廻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2800"/>
              </a:lnSpc>
            </a:pP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路中的一條導線置於勾頭中，即可自顯示器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2800"/>
              </a:lnSpc>
            </a:pP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中讀取電流值。</a:t>
            </a:r>
            <a:endParaRPr lang="en-US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02868" y="608608"/>
            <a:ext cx="4092144" cy="5454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325215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062503" y="174824"/>
            <a:ext cx="10360501" cy="733896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電子電路元件簡介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371712" y="642392"/>
            <a:ext cx="5082740" cy="914400"/>
          </a:xfrm>
        </p:spPr>
        <p:txBody>
          <a:bodyPr rtlCol="0"/>
          <a:lstStyle/>
          <a:p>
            <a:pPr rtl="0"/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電晶體－</a:t>
            </a:r>
            <a:r>
              <a:rPr lang="en-US" altLang="zh-TW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BJT</a:t>
            </a:r>
            <a:r>
              <a:rPr lang="zh-TW" alt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（三極管）</a:t>
            </a:r>
            <a:endParaRPr lang="zh-TW" altLang="en-US" dirty="0">
              <a:solidFill>
                <a:schemeClr val="accent1">
                  <a:lumMod val="60000"/>
                  <a:lumOff val="4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981844" y="2060848"/>
            <a:ext cx="11327140" cy="23698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利用</a:t>
            </a:r>
            <a:r>
              <a:rPr lang="en-US" altLang="zh-TW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P</a:t>
            </a: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型半導體與</a:t>
            </a:r>
            <a:r>
              <a:rPr lang="en-US" altLang="zh-TW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N</a:t>
            </a: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型半導體，除了可以構成</a:t>
            </a:r>
            <a:r>
              <a:rPr lang="en-US" altLang="zh-TW" sz="2200" dirty="0" err="1">
                <a:latin typeface="標楷體" panose="03000509000000000000" pitchFamily="65" charset="-120"/>
                <a:ea typeface="標楷體" panose="03000509000000000000" pitchFamily="65" charset="-120"/>
              </a:rPr>
              <a:t>PN</a:t>
            </a: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接面二極體</a:t>
            </a:r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外，</a:t>
            </a: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還可以製造出</a:t>
            </a:r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另一個</a:t>
            </a:r>
            <a:endParaRPr lang="en-US" altLang="zh-TW" sz="2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雙</a:t>
            </a: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接面的元件，這就是雙極性接</a:t>
            </a:r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面電晶體</a:t>
            </a:r>
            <a:r>
              <a:rPr lang="en-US" altLang="zh-TW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(Bipolar Junction Transistor ; </a:t>
            </a: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簡稱</a:t>
            </a:r>
            <a:r>
              <a:rPr lang="en-US" altLang="zh-TW" sz="2200" dirty="0" err="1">
                <a:latin typeface="標楷體" panose="03000509000000000000" pitchFamily="65" charset="-120"/>
                <a:ea typeface="標楷體" panose="03000509000000000000" pitchFamily="65" charset="-120"/>
              </a:rPr>
              <a:t>BJT</a:t>
            </a:r>
            <a:r>
              <a:rPr lang="en-US" altLang="zh-TW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雙</a:t>
            </a: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極性接面電晶體就是一般俗稱的電晶體，依其結構可</a:t>
            </a:r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分為</a:t>
            </a:r>
            <a:r>
              <a:rPr lang="en-US" altLang="zh-TW" sz="2200" u="sng" dirty="0" err="1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NPN</a:t>
            </a:r>
            <a:r>
              <a:rPr lang="zh-TW" altLang="en-US" sz="2200" u="sng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型電晶體</a:t>
            </a:r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與</a:t>
            </a:r>
            <a:r>
              <a:rPr lang="en-US" altLang="zh-TW" sz="2200" u="sng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PNP</a:t>
            </a:r>
            <a:r>
              <a:rPr lang="zh-TW" altLang="en-US" sz="2200" u="sng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型電晶體</a:t>
            </a:r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電晶體基於輸入的</a:t>
            </a:r>
            <a:r>
              <a:rPr lang="zh-TW" altLang="en-US" sz="2000" u="sng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電流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或</a:t>
            </a:r>
            <a:r>
              <a:rPr lang="zh-TW" altLang="en-US" sz="2000" u="sng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電壓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，改變輸出端的</a:t>
            </a:r>
            <a:r>
              <a:rPr lang="zh-TW" altLang="en-US" sz="2000" u="sng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阻抗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從而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控制通過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輸出端的</a:t>
            </a:r>
            <a:r>
              <a:rPr lang="zh-TW" altLang="en-US" sz="2000" u="sng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電流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，因此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電晶體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可以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作為電流開關，而因為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電晶體輸出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信號的功率可以大於輸入信號的功率，因此電晶體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可以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作為</a:t>
            </a:r>
            <a:r>
              <a:rPr lang="zh-TW" altLang="en-US" sz="2000" u="sng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電子放大器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TW" altLang="en-US" sz="2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91778" y="353578"/>
            <a:ext cx="4311146" cy="1635262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9836" y="4642507"/>
            <a:ext cx="3024336" cy="1653304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98668" y="4669788"/>
            <a:ext cx="3024336" cy="1653304"/>
          </a:xfrm>
          <a:prstGeom prst="rect">
            <a:avLst/>
          </a:prstGeom>
        </p:spPr>
      </p:pic>
      <p:sp>
        <p:nvSpPr>
          <p:cNvPr id="10" name="文字方塊 9"/>
          <p:cNvSpPr txBox="1"/>
          <p:nvPr/>
        </p:nvSpPr>
        <p:spPr>
          <a:xfrm>
            <a:off x="1485900" y="6323092"/>
            <a:ext cx="300595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200"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NPN</a:t>
            </a:r>
            <a:r>
              <a:rPr lang="en-US" altLang="zh-TW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型電晶體電路符號</a:t>
            </a:r>
            <a:endParaRPr lang="zh-TW" altLang="en-US" sz="2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8442701" y="6327980"/>
            <a:ext cx="307968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PNP </a:t>
            </a:r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型電晶體電路符號</a:t>
            </a:r>
            <a:endParaRPr lang="zh-TW" altLang="en-US" sz="2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34173" y="4641774"/>
            <a:ext cx="1748254" cy="1654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613251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062503" y="245996"/>
            <a:ext cx="10360501" cy="662724"/>
          </a:xfrm>
        </p:spPr>
        <p:txBody>
          <a:bodyPr rtlCol="0"/>
          <a:lstStyle/>
          <a:p>
            <a:pPr rtl="0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電子電路元件簡介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8" name="文字預留位置 7"/>
          <p:cNvSpPr>
            <a:spLocks noGrp="1"/>
          </p:cNvSpPr>
          <p:nvPr>
            <p:ph type="body" idx="1"/>
          </p:nvPr>
        </p:nvSpPr>
        <p:spPr>
          <a:xfrm>
            <a:off x="1371712" y="642392"/>
            <a:ext cx="5082740" cy="914400"/>
          </a:xfrm>
        </p:spPr>
        <p:txBody>
          <a:bodyPr rtlCol="0"/>
          <a:lstStyle/>
          <a:p>
            <a:pPr rtl="0"/>
            <a:r>
              <a:rPr lang="zh-TW" altLang="en-US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Salesforce Sans"/>
              </a:rPr>
              <a:t>電晶體（三極管）</a:t>
            </a:r>
            <a:endParaRPr lang="zh-TW" altLang="en-US" dirty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  <a:sym typeface="Salesforce Sans"/>
            </a:endParaRPr>
          </a:p>
        </p:txBody>
      </p:sp>
      <p:sp>
        <p:nvSpPr>
          <p:cNvPr id="20" name="Rectangle 6"/>
          <p:cNvSpPr>
            <a:spLocks noChangeArrowheads="1"/>
          </p:cNvSpPr>
          <p:nvPr/>
        </p:nvSpPr>
        <p:spPr bwMode="auto">
          <a:xfrm>
            <a:off x="1079926" y="1744940"/>
            <a:ext cx="6814686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zh-TW" altLang="zh-TW" sz="2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電晶體的主要功能有二：</a:t>
            </a:r>
            <a:endParaRPr kumimoji="0" lang="zh-TW" altLang="zh-TW" sz="22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TW" sz="2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  </a:t>
            </a:r>
            <a:r>
              <a:rPr kumimoji="0" lang="zh-TW" altLang="en-US" sz="2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一、</a:t>
            </a:r>
            <a:r>
              <a:rPr kumimoji="0" lang="zh-TW" altLang="zh-TW" sz="2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放大信號（電流放大）：主要用於 類比電路。</a:t>
            </a:r>
            <a:endParaRPr kumimoji="0" lang="zh-TW" altLang="zh-TW" sz="22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TW" sz="2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  </a:t>
            </a:r>
            <a:r>
              <a:rPr kumimoji="0" lang="zh-TW" altLang="en-US" sz="2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二、</a:t>
            </a:r>
            <a:r>
              <a:rPr kumimoji="0" lang="zh-TW" altLang="zh-TW" sz="2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控制電路（開關）：主要用於 數位電路。</a:t>
            </a:r>
            <a:endParaRPr kumimoji="0" lang="zh-TW" altLang="zh-TW" sz="22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1" name="圖片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31328" y="2996952"/>
            <a:ext cx="2983867" cy="2752793"/>
          </a:xfrm>
          <a:prstGeom prst="rect">
            <a:avLst/>
          </a:prstGeom>
        </p:spPr>
      </p:pic>
      <p:pic>
        <p:nvPicPr>
          <p:cNvPr id="22" name="圖片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33618" y="2924944"/>
            <a:ext cx="3416978" cy="3238363"/>
          </a:xfrm>
          <a:prstGeom prst="rect">
            <a:avLst/>
          </a:prstGeom>
        </p:spPr>
      </p:pic>
      <p:pic>
        <p:nvPicPr>
          <p:cNvPr id="23" name="圖片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82644" y="908720"/>
            <a:ext cx="3366029" cy="4272938"/>
          </a:xfrm>
          <a:prstGeom prst="rect">
            <a:avLst/>
          </a:prstGeom>
        </p:spPr>
      </p:pic>
      <p:sp>
        <p:nvSpPr>
          <p:cNvPr id="24" name="文字方塊 23"/>
          <p:cNvSpPr txBox="1"/>
          <p:nvPr/>
        </p:nvSpPr>
        <p:spPr>
          <a:xfrm>
            <a:off x="9118748" y="5157192"/>
            <a:ext cx="159530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振盪器電路</a:t>
            </a:r>
            <a:endParaRPr lang="zh-TW" altLang="en-US" sz="2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5" name="文字方塊 24"/>
          <p:cNvSpPr txBox="1"/>
          <p:nvPr/>
        </p:nvSpPr>
        <p:spPr>
          <a:xfrm>
            <a:off x="1689200" y="5733256"/>
            <a:ext cx="131318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放大電路</a:t>
            </a:r>
            <a:endParaRPr lang="zh-TW" altLang="en-US" sz="2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6" name="文字方塊 25"/>
          <p:cNvSpPr txBox="1"/>
          <p:nvPr/>
        </p:nvSpPr>
        <p:spPr>
          <a:xfrm>
            <a:off x="5446340" y="6165304"/>
            <a:ext cx="131318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開關電路</a:t>
            </a:r>
            <a:endParaRPr lang="zh-TW" altLang="en-US" sz="2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633985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62503" y="273335"/>
            <a:ext cx="10360501" cy="635385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牛刀小試一下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409915" y="642392"/>
            <a:ext cx="5980641" cy="914400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請試作一個電晶體的</a:t>
            </a:r>
            <a:r>
              <a:rPr lang="en-US" altLang="zh-TW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led</a:t>
            </a:r>
            <a:r>
              <a:rPr lang="zh-TW" altLang="en-US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控制開關</a:t>
            </a:r>
            <a:endParaRPr lang="zh-TW" altLang="en-US" dirty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5439840" y="4581128"/>
            <a:ext cx="5983164" cy="1528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800"/>
              </a:lnSpc>
            </a:pPr>
            <a:r>
              <a:rPr lang="zh-TW" altLang="en-US" sz="26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電晶體：</a:t>
            </a:r>
            <a:r>
              <a:rPr lang="en-US" altLang="zh-TW" sz="2600" dirty="0" err="1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SS8050</a:t>
            </a:r>
            <a:r>
              <a:rPr lang="en-US" altLang="zh-TW" sz="26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(or </a:t>
            </a:r>
            <a:r>
              <a:rPr lang="en-US" altLang="zh-TW" sz="2600" dirty="0" err="1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2N3904</a:t>
            </a:r>
            <a:r>
              <a:rPr lang="en-US" altLang="zh-TW" sz="26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600" dirty="0" err="1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OR</a:t>
            </a:r>
            <a:r>
              <a:rPr lang="en-US" altLang="zh-TW" sz="2600" dirty="0" err="1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9013</a:t>
            </a:r>
            <a:r>
              <a:rPr lang="en-US" altLang="zh-TW" sz="26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>
              <a:lnSpc>
                <a:spcPts val="2800"/>
              </a:lnSpc>
            </a:pPr>
            <a:r>
              <a:rPr lang="zh-TW" altLang="en-US" sz="26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    阻：</a:t>
            </a:r>
            <a:r>
              <a:rPr lang="en-US" altLang="zh-TW" sz="26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600" dirty="0" err="1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1K</a:t>
            </a:r>
            <a:r>
              <a:rPr lang="el-GR" altLang="zh-TW" sz="2600" dirty="0" smtClean="0">
                <a:solidFill>
                  <a:srgbClr val="FFFF00"/>
                </a:solidFill>
                <a:ea typeface="標楷體" panose="03000509000000000000" pitchFamily="65" charset="-120"/>
              </a:rPr>
              <a:t>Ω</a:t>
            </a:r>
            <a:r>
              <a:rPr lang="en-US" altLang="zh-TW" sz="26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&amp;  LED  &amp;  100</a:t>
            </a:r>
            <a:r>
              <a:rPr lang="el-GR" altLang="zh-TW" sz="2600" dirty="0">
                <a:solidFill>
                  <a:srgbClr val="FFFF00"/>
                </a:solidFill>
                <a:ea typeface="標楷體" panose="03000509000000000000" pitchFamily="65" charset="-120"/>
              </a:rPr>
              <a:t>Ω</a:t>
            </a:r>
            <a:endParaRPr lang="en-US" altLang="zh-TW" sz="2600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2800"/>
              </a:lnSpc>
            </a:pPr>
            <a:r>
              <a:rPr lang="zh-TW" altLang="en-US" sz="26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    源：</a:t>
            </a:r>
            <a:r>
              <a:rPr lang="en-US" altLang="zh-TW" sz="26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en-US" altLang="zh-TW" sz="2600" dirty="0" err="1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3V</a:t>
            </a:r>
            <a:r>
              <a:rPr lang="en-US" altLang="zh-TW" sz="26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6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電池盒</a:t>
            </a:r>
            <a:endParaRPr lang="en-US" altLang="zh-TW" sz="2600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2800"/>
              </a:lnSpc>
            </a:pPr>
            <a:r>
              <a:rPr lang="zh-TW" altLang="en-US" sz="26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單芯線（</a:t>
            </a:r>
            <a:r>
              <a:rPr lang="en-US" altLang="zh-TW" sz="26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or  </a:t>
            </a:r>
            <a:r>
              <a:rPr lang="zh-TW" altLang="en-US" sz="26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雙公杜邦線）</a:t>
            </a:r>
            <a:endParaRPr lang="zh-TW" altLang="en-US" sz="26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29510" y="863215"/>
            <a:ext cx="3683970" cy="3485433"/>
          </a:xfrm>
          <a:prstGeom prst="rect">
            <a:avLst/>
          </a:prstGeom>
        </p:spPr>
      </p:pic>
      <p:pic>
        <p:nvPicPr>
          <p:cNvPr id="13" name="圖片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73932" y="2276872"/>
            <a:ext cx="3384376" cy="3778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207679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62503" y="174824"/>
            <a:ext cx="10360501" cy="733896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牛刀小試一下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481923" y="642392"/>
            <a:ext cx="5980641" cy="914400"/>
          </a:xfrm>
        </p:spPr>
        <p:txBody>
          <a:bodyPr>
            <a:normAutofit/>
          </a:bodyPr>
          <a:lstStyle/>
          <a:p>
            <a:r>
              <a:rPr lang="en-US" altLang="zh-TW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Led</a:t>
            </a:r>
            <a:r>
              <a:rPr lang="zh-TW" altLang="en-US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的電晶體</a:t>
            </a:r>
            <a:r>
              <a:rPr lang="zh-TW" altLang="en-US" dirty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控制</a:t>
            </a:r>
            <a:r>
              <a:rPr lang="zh-TW" altLang="en-US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開關量測</a:t>
            </a:r>
            <a:endParaRPr lang="zh-TW" altLang="en-US" dirty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73524" y="548680"/>
            <a:ext cx="4330491" cy="4176464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6022404" y="4725144"/>
            <a:ext cx="53095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電晶體：</a:t>
            </a:r>
            <a:r>
              <a:rPr lang="en-US" altLang="zh-TW" dirty="0" err="1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SS8050</a:t>
            </a:r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(</a:t>
            </a:r>
            <a:r>
              <a:rPr lang="en-US" altLang="zh-TW" dirty="0" err="1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2N3904</a:t>
            </a:r>
            <a:r>
              <a:rPr lang="en-US" altLang="zh-TW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dirty="0" err="1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OR</a:t>
            </a:r>
            <a:r>
              <a:rPr lang="en-US" altLang="zh-TW" dirty="0" err="1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9013</a:t>
            </a:r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     阻：</a:t>
            </a:r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dirty="0" err="1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1K</a:t>
            </a:r>
            <a:r>
              <a:rPr lang="el-GR" altLang="zh-TW" dirty="0" smtClean="0">
                <a:solidFill>
                  <a:srgbClr val="FFFF00"/>
                </a:solidFill>
                <a:ea typeface="標楷體" panose="03000509000000000000" pitchFamily="65" charset="-120"/>
              </a:rPr>
              <a:t>Ω</a:t>
            </a:r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&amp;  LED  &amp;  100</a:t>
            </a:r>
            <a:r>
              <a:rPr lang="el-GR" altLang="zh-TW" dirty="0">
                <a:solidFill>
                  <a:srgbClr val="FFFF00"/>
                </a:solidFill>
                <a:ea typeface="標楷體" panose="03000509000000000000" pitchFamily="65" charset="-120"/>
              </a:rPr>
              <a:t>Ω</a:t>
            </a:r>
            <a:endParaRPr lang="en-US" altLang="zh-TW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     源：</a:t>
            </a:r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en-US" altLang="zh-TW" dirty="0" err="1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3V</a:t>
            </a:r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電池盒</a:t>
            </a:r>
            <a:endParaRPr lang="en-US" altLang="zh-TW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線     材： 單芯線 </a:t>
            </a:r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or</a:t>
            </a: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杜邦線（雙公）</a:t>
            </a:r>
            <a:endParaRPr lang="zh-TW" altLang="en-US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57282" y="2132856"/>
            <a:ext cx="3229018" cy="3605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724989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62503" y="174824"/>
            <a:ext cx="10360501" cy="733896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牛刀小試一下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409915" y="642392"/>
            <a:ext cx="5980641" cy="914400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請試作一個電晶體的</a:t>
            </a:r>
            <a:r>
              <a:rPr lang="en-US" altLang="zh-TW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led</a:t>
            </a:r>
            <a:r>
              <a:rPr lang="zh-TW" altLang="en-US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控制開關</a:t>
            </a:r>
            <a:endParaRPr lang="zh-TW" altLang="en-US" dirty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42752" y="2132856"/>
            <a:ext cx="3871540" cy="3792188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70476" y="2276872"/>
            <a:ext cx="5040560" cy="3589716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5014292" y="2132856"/>
            <a:ext cx="49244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latin typeface="新細明體" panose="02020500000000000000" pitchFamily="18" charset="-120"/>
                <a:ea typeface="新細明體" panose="02020500000000000000" pitchFamily="18" charset="-120"/>
                <a:sym typeface="Wingdings" panose="05000000000000000000" pitchFamily="2" charset="2"/>
              </a:rPr>
              <a:t>←</a:t>
            </a:r>
            <a:endParaRPr lang="en-US" altLang="zh-TW" b="1" dirty="0" smtClean="0">
              <a:latin typeface="新細明體" panose="02020500000000000000" pitchFamily="18" charset="-120"/>
              <a:ea typeface="新細明體" panose="02020500000000000000" pitchFamily="18" charset="-120"/>
              <a:sym typeface="Wingdings" panose="05000000000000000000" pitchFamily="2" charset="2"/>
            </a:endParaRPr>
          </a:p>
          <a:p>
            <a:r>
              <a:rPr lang="zh-TW" altLang="en-US" b="1" dirty="0" smtClean="0">
                <a:sym typeface="Wingdings" panose="05000000000000000000" pitchFamily="2" charset="2"/>
              </a:rPr>
              <a:t>俯</a:t>
            </a:r>
            <a:endParaRPr lang="en-US" altLang="zh-TW" b="1" dirty="0" smtClean="0">
              <a:sym typeface="Wingdings" panose="05000000000000000000" pitchFamily="2" charset="2"/>
            </a:endParaRPr>
          </a:p>
          <a:p>
            <a:r>
              <a:rPr lang="zh-TW" altLang="en-US" b="1" dirty="0" smtClean="0">
                <a:sym typeface="Wingdings" panose="05000000000000000000" pitchFamily="2" charset="2"/>
              </a:rPr>
              <a:t>視</a:t>
            </a:r>
            <a:endParaRPr lang="zh-TW" altLang="en-US" b="1" dirty="0"/>
          </a:p>
        </p:txBody>
      </p:sp>
      <p:sp>
        <p:nvSpPr>
          <p:cNvPr id="13" name="文字方塊 12"/>
          <p:cNvSpPr txBox="1"/>
          <p:nvPr/>
        </p:nvSpPr>
        <p:spPr>
          <a:xfrm>
            <a:off x="6178033" y="4653136"/>
            <a:ext cx="49244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latin typeface="新細明體" panose="02020500000000000000" pitchFamily="18" charset="-120"/>
                <a:ea typeface="新細明體" panose="02020500000000000000" pitchFamily="18" charset="-120"/>
                <a:sym typeface="Wingdings" panose="05000000000000000000" pitchFamily="2" charset="2"/>
              </a:rPr>
              <a:t>→</a:t>
            </a:r>
            <a:endParaRPr lang="en-US" altLang="zh-TW" b="1" dirty="0" smtClean="0">
              <a:latin typeface="新細明體" panose="02020500000000000000" pitchFamily="18" charset="-120"/>
              <a:ea typeface="新細明體" panose="02020500000000000000" pitchFamily="18" charset="-120"/>
              <a:sym typeface="Wingdings" panose="05000000000000000000" pitchFamily="2" charset="2"/>
            </a:endParaRPr>
          </a:p>
          <a:p>
            <a:r>
              <a:rPr lang="zh-TW" altLang="en-US" b="1" dirty="0" smtClean="0">
                <a:sym typeface="Wingdings" panose="05000000000000000000" pitchFamily="2" charset="2"/>
              </a:rPr>
              <a:t>前</a:t>
            </a:r>
            <a:endParaRPr lang="en-US" altLang="zh-TW" b="1" dirty="0" smtClean="0">
              <a:sym typeface="Wingdings" panose="05000000000000000000" pitchFamily="2" charset="2"/>
            </a:endParaRPr>
          </a:p>
          <a:p>
            <a:r>
              <a:rPr lang="zh-TW" altLang="en-US" b="1" dirty="0" smtClean="0">
                <a:sym typeface="Wingdings" panose="05000000000000000000" pitchFamily="2" charset="2"/>
              </a:rPr>
              <a:t>視</a:t>
            </a:r>
            <a:endParaRPr lang="zh-TW" altLang="en-US" b="1" dirty="0"/>
          </a:p>
        </p:txBody>
      </p:sp>
      <p:sp>
        <p:nvSpPr>
          <p:cNvPr id="8" name="標題 1"/>
          <p:cNvSpPr txBox="1">
            <a:spLocks/>
          </p:cNvSpPr>
          <p:nvPr/>
        </p:nvSpPr>
        <p:spPr>
          <a:xfrm>
            <a:off x="-89625" y="6237312"/>
            <a:ext cx="10360501" cy="654438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>
            <a:lvl1pPr algn="l" defTabSz="121898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ea"/>
                <a:ea typeface="+mj-ea"/>
                <a:cs typeface="+mj-cs"/>
              </a:defRPr>
            </a:lvl1pPr>
          </a:lstStyle>
          <a:p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※</a:t>
            </a: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補充</a:t>
            </a:r>
            <a:endParaRPr lang="zh-TW" altLang="en-US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012475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62503" y="246832"/>
            <a:ext cx="10360501" cy="661888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牛刀小試一下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409915" y="642392"/>
            <a:ext cx="5980641" cy="914400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請量測元件兩端的電壓值</a:t>
            </a:r>
            <a:endParaRPr lang="zh-TW" altLang="en-US" dirty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13892" y="2204864"/>
            <a:ext cx="4211540" cy="3305304"/>
          </a:xfrm>
          <a:prstGeom prst="rect">
            <a:avLst/>
          </a:prstGeom>
        </p:spPr>
      </p:pic>
      <p:sp>
        <p:nvSpPr>
          <p:cNvPr id="12" name="文字方塊 11"/>
          <p:cNvSpPr txBox="1"/>
          <p:nvPr/>
        </p:nvSpPr>
        <p:spPr>
          <a:xfrm>
            <a:off x="1341884" y="5602888"/>
            <a:ext cx="328808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ＬＥＤ兩端電壓～～？？</a:t>
            </a:r>
            <a:endParaRPr lang="zh-TW" altLang="en-US" sz="2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6382444" y="5589240"/>
            <a:ext cx="371127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100</a:t>
            </a:r>
            <a:r>
              <a:rPr lang="el-GR" altLang="zh-TW" sz="2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Ω</a:t>
            </a:r>
            <a:r>
              <a:rPr lang="zh-TW" altLang="en-US" sz="2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電阻兩端電壓～～？？</a:t>
            </a:r>
            <a:endParaRPr lang="zh-TW" altLang="en-US" sz="2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6" name="圖片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38428" y="2204864"/>
            <a:ext cx="5112568" cy="3337612"/>
          </a:xfrm>
          <a:prstGeom prst="rect">
            <a:avLst/>
          </a:prstGeom>
        </p:spPr>
      </p:pic>
      <p:sp>
        <p:nvSpPr>
          <p:cNvPr id="8" name="標題 1"/>
          <p:cNvSpPr txBox="1">
            <a:spLocks/>
          </p:cNvSpPr>
          <p:nvPr/>
        </p:nvSpPr>
        <p:spPr>
          <a:xfrm>
            <a:off x="-89625" y="6237312"/>
            <a:ext cx="10360501" cy="654438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>
            <a:lvl1pPr algn="l" defTabSz="121898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ea"/>
                <a:ea typeface="+mj-ea"/>
                <a:cs typeface="+mj-cs"/>
              </a:defRPr>
            </a:lvl1pPr>
          </a:lstStyle>
          <a:p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※</a:t>
            </a: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補充</a:t>
            </a:r>
            <a:endParaRPr lang="zh-TW" altLang="en-US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744541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62503" y="246832"/>
            <a:ext cx="10360501" cy="661888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牛刀小試一下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409915" y="929432"/>
            <a:ext cx="5980641" cy="627360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請量測元件兩端的電壓值</a:t>
            </a:r>
            <a:endParaRPr lang="zh-TW" altLang="en-US" dirty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1341884" y="5603153"/>
            <a:ext cx="371127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ＬＥＤ兩端電壓～～ </a:t>
            </a:r>
            <a:r>
              <a:rPr lang="en-US" altLang="zh-TW" sz="2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2.72</a:t>
            </a:r>
            <a:r>
              <a:rPr lang="zh-TW" altLang="en-US" sz="2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Ｖ</a:t>
            </a:r>
          </a:p>
        </p:txBody>
      </p:sp>
      <p:sp>
        <p:nvSpPr>
          <p:cNvPr id="14" name="文字方塊 13"/>
          <p:cNvSpPr txBox="1"/>
          <p:nvPr/>
        </p:nvSpPr>
        <p:spPr>
          <a:xfrm>
            <a:off x="6382444" y="5589505"/>
            <a:ext cx="413446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100</a:t>
            </a:r>
            <a:r>
              <a:rPr lang="el-GR" altLang="zh-TW" sz="2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Ω</a:t>
            </a:r>
            <a:r>
              <a:rPr lang="zh-TW" altLang="en-US" sz="2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電阻兩端電壓～～ </a:t>
            </a:r>
            <a:r>
              <a:rPr lang="en-US" altLang="zh-TW" sz="2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0.32</a:t>
            </a:r>
            <a:r>
              <a:rPr lang="zh-TW" altLang="en-US" sz="2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Ｖ</a:t>
            </a:r>
            <a:endParaRPr lang="zh-TW" altLang="en-US" sz="2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13892" y="2204864"/>
            <a:ext cx="4211540" cy="3305304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38428" y="2204864"/>
            <a:ext cx="5112568" cy="3337613"/>
          </a:xfrm>
          <a:prstGeom prst="rect">
            <a:avLst/>
          </a:prstGeom>
        </p:spPr>
      </p:pic>
      <p:sp>
        <p:nvSpPr>
          <p:cNvPr id="8" name="標題 1"/>
          <p:cNvSpPr txBox="1">
            <a:spLocks/>
          </p:cNvSpPr>
          <p:nvPr/>
        </p:nvSpPr>
        <p:spPr>
          <a:xfrm>
            <a:off x="-89625" y="6237312"/>
            <a:ext cx="10360501" cy="654438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>
            <a:lvl1pPr algn="l" defTabSz="121898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ea"/>
                <a:ea typeface="+mj-ea"/>
                <a:cs typeface="+mj-cs"/>
              </a:defRPr>
            </a:lvl1pPr>
          </a:lstStyle>
          <a:p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※</a:t>
            </a: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補充</a:t>
            </a:r>
            <a:endParaRPr lang="zh-TW" altLang="en-US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828324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62503" y="246832"/>
            <a:ext cx="10360501" cy="661888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牛刀小試一下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409915" y="929432"/>
            <a:ext cx="5980641" cy="627360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請量測元件兩端的電壓值</a:t>
            </a:r>
            <a:endParaRPr lang="zh-TW" altLang="en-US" dirty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1341884" y="5530880"/>
            <a:ext cx="371127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 k</a:t>
            </a:r>
            <a:r>
              <a:rPr lang="el-GR" altLang="zh-TW" sz="2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Ω</a:t>
            </a:r>
            <a:r>
              <a:rPr lang="zh-TW" altLang="en-US" sz="2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電阻兩端電壓～～？？</a:t>
            </a:r>
            <a:endParaRPr lang="zh-TW" altLang="en-US" sz="2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6382444" y="5517232"/>
            <a:ext cx="512191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電晶體 </a:t>
            </a:r>
            <a:r>
              <a:rPr lang="en-US" altLang="zh-TW" sz="2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B(2)</a:t>
            </a:r>
            <a:r>
              <a:rPr lang="zh-TW" altLang="en-US" sz="2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2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E(1)</a:t>
            </a:r>
            <a:r>
              <a:rPr lang="zh-TW" altLang="en-US" sz="2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腳兩端電壓～～？？</a:t>
            </a:r>
            <a:endParaRPr lang="zh-TW" altLang="en-US" sz="2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41884" y="2132856"/>
            <a:ext cx="4260252" cy="3305304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38428" y="2132857"/>
            <a:ext cx="4480523" cy="3305304"/>
          </a:xfrm>
          <a:prstGeom prst="rect">
            <a:avLst/>
          </a:prstGeom>
        </p:spPr>
      </p:pic>
      <p:sp>
        <p:nvSpPr>
          <p:cNvPr id="8" name="標題 1"/>
          <p:cNvSpPr txBox="1">
            <a:spLocks/>
          </p:cNvSpPr>
          <p:nvPr/>
        </p:nvSpPr>
        <p:spPr>
          <a:xfrm>
            <a:off x="-89625" y="6237312"/>
            <a:ext cx="10360501" cy="654438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>
            <a:lvl1pPr algn="l" defTabSz="121898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ea"/>
                <a:ea typeface="+mj-ea"/>
                <a:cs typeface="+mj-cs"/>
              </a:defRPr>
            </a:lvl1pPr>
          </a:lstStyle>
          <a:p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※</a:t>
            </a: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補充</a:t>
            </a:r>
            <a:endParaRPr lang="zh-TW" altLang="en-US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90476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62503" y="246832"/>
            <a:ext cx="10360501" cy="661888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牛刀小試一下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8882" y="1268760"/>
            <a:ext cx="5980641" cy="914400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請量測元件兩端的電壓值</a:t>
            </a:r>
            <a:endParaRPr lang="zh-TW" altLang="en-US" dirty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78816" y="2275880"/>
            <a:ext cx="4211540" cy="3305304"/>
          </a:xfrm>
          <a:prstGeom prst="rect">
            <a:avLst/>
          </a:prstGeom>
        </p:spPr>
      </p:pic>
      <p:sp>
        <p:nvSpPr>
          <p:cNvPr id="12" name="文字方塊 11"/>
          <p:cNvSpPr txBox="1"/>
          <p:nvPr/>
        </p:nvSpPr>
        <p:spPr>
          <a:xfrm>
            <a:off x="1341884" y="5673904"/>
            <a:ext cx="42755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 k</a:t>
            </a:r>
            <a:r>
              <a:rPr lang="el-GR" altLang="zh-TW" sz="2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Ω</a:t>
            </a:r>
            <a:r>
              <a:rPr lang="zh-TW" altLang="en-US" sz="2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電阻兩端電壓～～ </a:t>
            </a:r>
            <a:r>
              <a:rPr lang="en-US" altLang="zh-TW" sz="2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2.32 </a:t>
            </a:r>
            <a:r>
              <a:rPr lang="zh-TW" altLang="en-US" sz="2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Ｖ</a:t>
            </a:r>
            <a:endParaRPr lang="zh-TW" altLang="en-US" sz="2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6382444" y="5660256"/>
            <a:ext cx="554510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電晶體 </a:t>
            </a:r>
            <a:r>
              <a:rPr lang="en-US" altLang="zh-TW" sz="2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B(2)</a:t>
            </a:r>
            <a:r>
              <a:rPr lang="zh-TW" altLang="en-US" sz="2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2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E(1)</a:t>
            </a:r>
            <a:r>
              <a:rPr lang="zh-TW" altLang="en-US" sz="2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腳兩端電壓～～ </a:t>
            </a:r>
            <a:r>
              <a:rPr lang="en-US" altLang="zh-TW" sz="2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0.73</a:t>
            </a:r>
            <a:r>
              <a:rPr lang="zh-TW" altLang="en-US" sz="2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Ｖ</a:t>
            </a:r>
            <a:endParaRPr lang="zh-TW" altLang="en-US" sz="2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78816" y="2275880"/>
            <a:ext cx="4260252" cy="3305304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06365" y="2275880"/>
            <a:ext cx="4232703" cy="3283930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50396" y="1268760"/>
            <a:ext cx="5829619" cy="4300539"/>
          </a:xfrm>
          <a:prstGeom prst="rect">
            <a:avLst/>
          </a:prstGeom>
        </p:spPr>
      </p:pic>
      <p:sp>
        <p:nvSpPr>
          <p:cNvPr id="10" name="標題 1"/>
          <p:cNvSpPr txBox="1">
            <a:spLocks/>
          </p:cNvSpPr>
          <p:nvPr/>
        </p:nvSpPr>
        <p:spPr>
          <a:xfrm>
            <a:off x="-89625" y="6237312"/>
            <a:ext cx="10360501" cy="654438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>
            <a:lvl1pPr algn="l" defTabSz="121898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ea"/>
                <a:ea typeface="+mj-ea"/>
                <a:cs typeface="+mj-cs"/>
              </a:defRPr>
            </a:lvl1pPr>
          </a:lstStyle>
          <a:p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※</a:t>
            </a: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補充</a:t>
            </a:r>
            <a:endParaRPr lang="zh-TW" altLang="en-US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905399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62503" y="102816"/>
            <a:ext cx="10360501" cy="805904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牛刀小試一下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409915" y="642392"/>
            <a:ext cx="5980641" cy="914400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請量測元件兩端的電壓值</a:t>
            </a:r>
            <a:endParaRPr lang="zh-TW" altLang="en-US" dirty="0">
              <a:solidFill>
                <a:srgbClr val="00B0F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1341884" y="5530577"/>
            <a:ext cx="526297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電晶體 </a:t>
            </a:r>
            <a:r>
              <a:rPr lang="en-US" altLang="zh-TW" sz="2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C(3)</a:t>
            </a:r>
            <a:r>
              <a:rPr lang="zh-TW" altLang="en-US" sz="2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2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E(1)</a:t>
            </a:r>
            <a:r>
              <a:rPr lang="zh-TW" altLang="en-US" sz="2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腳兩端電壓～～？？</a:t>
            </a: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13892" y="2132856"/>
            <a:ext cx="4676577" cy="3305304"/>
          </a:xfrm>
          <a:prstGeom prst="rect">
            <a:avLst/>
          </a:prstGeom>
        </p:spPr>
      </p:pic>
      <p:sp>
        <p:nvSpPr>
          <p:cNvPr id="6" name="標題 1"/>
          <p:cNvSpPr txBox="1">
            <a:spLocks/>
          </p:cNvSpPr>
          <p:nvPr/>
        </p:nvSpPr>
        <p:spPr>
          <a:xfrm>
            <a:off x="-89625" y="6237312"/>
            <a:ext cx="10360501" cy="654438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>
            <a:lvl1pPr algn="l" defTabSz="121898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ea"/>
                <a:ea typeface="+mj-ea"/>
                <a:cs typeface="+mj-cs"/>
              </a:defRPr>
            </a:lvl1pPr>
          </a:lstStyle>
          <a:p>
            <a:r>
              <a:rPr lang="en-US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※</a:t>
            </a: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補充</a:t>
            </a:r>
            <a:endParaRPr lang="zh-TW" altLang="en-US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575314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科技 16x9">
  <a:themeElements>
    <a:clrScheme name="Tech_16x9">
      <a:dk1>
        <a:sysClr val="windowText" lastClr="000000"/>
      </a:dk1>
      <a:lt1>
        <a:sysClr val="window" lastClr="FFFFFF"/>
      </a:lt1>
      <a:dk2>
        <a:srgbClr val="192A52"/>
      </a:dk2>
      <a:lt2>
        <a:srgbClr val="C0C0C0"/>
      </a:lt2>
      <a:accent1>
        <a:srgbClr val="009999"/>
      </a:accent1>
      <a:accent2>
        <a:srgbClr val="E98915"/>
      </a:accent2>
      <a:accent3>
        <a:srgbClr val="A419A7"/>
      </a:accent3>
      <a:accent4>
        <a:srgbClr val="AFC34D"/>
      </a:accent4>
      <a:accent5>
        <a:srgbClr val="E5572B"/>
      </a:accent5>
      <a:accent6>
        <a:srgbClr val="6868C4"/>
      </a:accent6>
      <a:hlink>
        <a:srgbClr val="009999"/>
      </a:hlink>
      <a:folHlink>
        <a:srgbClr val="7F7F7F"/>
      </a:folHlink>
    </a:clrScheme>
    <a:fontScheme name="Calibri">
      <a:maj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Tech_16x9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</a:schemeClr>
            </a:gs>
          </a:gsLst>
          <a:lin ang="5040000" scaled="1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1000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miter lim="800000"/>
        </a:ln>
        <a:ln w="25400" cap="flat" cmpd="sng" algn="ctr">
          <a:solidFill>
            <a:schemeClr val="phClr"/>
          </a:solidFill>
          <a:miter lim="800000"/>
        </a:ln>
        <a:ln w="38100" cap="flat" cmpd="sng" algn="ctr">
          <a:solidFill>
            <a:schemeClr val="phClr"/>
          </a:solidFill>
          <a:miter lim="800000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tint val="100000"/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3500000" scaled="0"/>
        </a:gra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8900000" scaled="0"/>
        </a:gradFill>
      </a:bgFillStyleLst>
    </a:fmtScheme>
  </a:themeElements>
  <a:objectDefaults>
    <a:spDef>
      <a:spPr/>
      <a:bodyPr rtlCol="0" anchor="ctr"/>
      <a:lstStyle>
        <a:defPPr algn="ctr">
          <a:defRPr sz="280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800"/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Office_9533222_TF02787990.potx" id="{5D7B44C0-935F-4527-AFD9-533AB007DCDD}" vid="{68BFFC14-726C-4C6F-B5FD-8BFDC490BED3}"/>
    </a:ext>
  </a:extLst>
</a:theme>
</file>

<file path=ppt/theme/theme2.xml><?xml version="1.0" encoding="utf-8"?>
<a:theme xmlns:a="http://schemas.openxmlformats.org/drawingml/2006/main" name="Office 佈景主題">
  <a:themeElements>
    <a:clrScheme name="Tech_16x9">
      <a:dk1>
        <a:sysClr val="windowText" lastClr="000000"/>
      </a:dk1>
      <a:lt1>
        <a:sysClr val="window" lastClr="FFFFFF"/>
      </a:lt1>
      <a:dk2>
        <a:srgbClr val="192A52"/>
      </a:dk2>
      <a:lt2>
        <a:srgbClr val="C0C0C0"/>
      </a:lt2>
      <a:accent1>
        <a:srgbClr val="009999"/>
      </a:accent1>
      <a:accent2>
        <a:srgbClr val="E98915"/>
      </a:accent2>
      <a:accent3>
        <a:srgbClr val="A419A7"/>
      </a:accent3>
      <a:accent4>
        <a:srgbClr val="AFC34D"/>
      </a:accent4>
      <a:accent5>
        <a:srgbClr val="E5572B"/>
      </a:accent5>
      <a:accent6>
        <a:srgbClr val="6868C4"/>
      </a:accent6>
      <a:hlink>
        <a:srgbClr val="009999"/>
      </a:hlink>
      <a:folHlink>
        <a:srgbClr val="7F7F7F"/>
      </a:folHlink>
    </a:clrScheme>
    <a:fontScheme name="Calibri">
      <a:maj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Tech_16x9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</a:schemeClr>
            </a:gs>
          </a:gsLst>
          <a:lin ang="5040000" scaled="1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1000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miter lim="800000"/>
        </a:ln>
        <a:ln w="25400" cap="flat" cmpd="sng" algn="ctr">
          <a:solidFill>
            <a:schemeClr val="phClr"/>
          </a:solidFill>
          <a:miter lim="800000"/>
        </a:ln>
        <a:ln w="38100" cap="flat" cmpd="sng" algn="ctr">
          <a:solidFill>
            <a:schemeClr val="phClr"/>
          </a:solidFill>
          <a:miter lim="800000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tint val="100000"/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3500000" scaled="0"/>
        </a:gra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89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Tech_16x9">
      <a:dk1>
        <a:sysClr val="windowText" lastClr="000000"/>
      </a:dk1>
      <a:lt1>
        <a:sysClr val="window" lastClr="FFFFFF"/>
      </a:lt1>
      <a:dk2>
        <a:srgbClr val="192A52"/>
      </a:dk2>
      <a:lt2>
        <a:srgbClr val="C0C0C0"/>
      </a:lt2>
      <a:accent1>
        <a:srgbClr val="009999"/>
      </a:accent1>
      <a:accent2>
        <a:srgbClr val="E98915"/>
      </a:accent2>
      <a:accent3>
        <a:srgbClr val="A419A7"/>
      </a:accent3>
      <a:accent4>
        <a:srgbClr val="AFC34D"/>
      </a:accent4>
      <a:accent5>
        <a:srgbClr val="E5572B"/>
      </a:accent5>
      <a:accent6>
        <a:srgbClr val="6868C4"/>
      </a:accent6>
      <a:hlink>
        <a:srgbClr val="009999"/>
      </a:hlink>
      <a:folHlink>
        <a:srgbClr val="7F7F7F"/>
      </a:folHlink>
    </a:clrScheme>
    <a:fontScheme name="Calibri">
      <a:maj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Tech_16x9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</a:schemeClr>
            </a:gs>
          </a:gsLst>
          <a:lin ang="5040000" scaled="1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1000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miter lim="800000"/>
        </a:ln>
        <a:ln w="25400" cap="flat" cmpd="sng" algn="ctr">
          <a:solidFill>
            <a:schemeClr val="phClr"/>
          </a:solidFill>
          <a:miter lim="800000"/>
        </a:ln>
        <a:ln w="38100" cap="flat" cmpd="sng" algn="ctr">
          <a:solidFill>
            <a:schemeClr val="phClr"/>
          </a:solidFill>
          <a:miter lim="800000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tint val="100000"/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3500000" scaled="0"/>
        </a:gra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89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ocPublishedLinkedAssetsLookup xmlns="4873beb7-5857-4685-be1f-d57550cc96cc" xsi:nil="true"/>
    <ApprovalStatus xmlns="4873beb7-5857-4685-be1f-d57550cc96cc">InProgress</ApprovalStatus>
    <MarketSpecific xmlns="4873beb7-5857-4685-be1f-d57550cc96cc">false</MarketSpecific>
    <LocComments xmlns="4873beb7-5857-4685-be1f-d57550cc96cc" xsi:nil="true"/>
    <LocLastLocAttemptVersionTypeLookup xmlns="4873beb7-5857-4685-be1f-d57550cc96cc" xsi:nil="true"/>
    <DirectSourceMarket xmlns="4873beb7-5857-4685-be1f-d57550cc96cc" xsi:nil="true"/>
    <ThumbnailAssetId xmlns="4873beb7-5857-4685-be1f-d57550cc96cc" xsi:nil="true"/>
    <PrimaryImageGen xmlns="4873beb7-5857-4685-be1f-d57550cc96cc">false</PrimaryImageGen>
    <LocNewPublishedVersionLookup xmlns="4873beb7-5857-4685-be1f-d57550cc96cc" xsi:nil="true"/>
    <LegacyData xmlns="4873beb7-5857-4685-be1f-d57550cc96cc" xsi:nil="true"/>
    <LocRecommendedHandoff xmlns="4873beb7-5857-4685-be1f-d57550cc96cc" xsi:nil="true"/>
    <BusinessGroup xmlns="4873beb7-5857-4685-be1f-d57550cc96cc" xsi:nil="true"/>
    <BlockPublish xmlns="4873beb7-5857-4685-be1f-d57550cc96cc">false</BlockPublish>
    <TPFriendlyName xmlns="4873beb7-5857-4685-be1f-d57550cc96cc" xsi:nil="true"/>
    <LocOverallPublishStatusLookup xmlns="4873beb7-5857-4685-be1f-d57550cc96cc" xsi:nil="true"/>
    <NumericId xmlns="4873beb7-5857-4685-be1f-d57550cc96cc" xsi:nil="true"/>
    <APEditor xmlns="4873beb7-5857-4685-be1f-d57550cc96cc">
      <UserInfo>
        <DisplayName/>
        <AccountId xsi:nil="true"/>
        <AccountType/>
      </UserInfo>
    </APEditor>
    <SourceTitle xmlns="4873beb7-5857-4685-be1f-d57550cc96cc" xsi:nil="true"/>
    <OpenTemplate xmlns="4873beb7-5857-4685-be1f-d57550cc96cc">true</OpenTemplate>
    <LocOverallLocStatusLookup xmlns="4873beb7-5857-4685-be1f-d57550cc96cc" xsi:nil="true"/>
    <UALocComments xmlns="4873beb7-5857-4685-be1f-d57550cc96cc" xsi:nil="true"/>
    <ParentAssetId xmlns="4873beb7-5857-4685-be1f-d57550cc96cc" xsi:nil="true"/>
    <IntlLangReviewDate xmlns="4873beb7-5857-4685-be1f-d57550cc96cc" xsi:nil="true"/>
    <FeatureTagsTaxHTField0 xmlns="4873beb7-5857-4685-be1f-d57550cc96cc">
      <Terms xmlns="http://schemas.microsoft.com/office/infopath/2007/PartnerControls"/>
    </FeatureTagsTaxHTField0>
    <PublishStatusLookup xmlns="4873beb7-5857-4685-be1f-d57550cc96cc">
      <Value>1345093</Value>
    </PublishStatusLookup>
    <Providers xmlns="4873beb7-5857-4685-be1f-d57550cc96cc" xsi:nil="true"/>
    <MachineTranslated xmlns="4873beb7-5857-4685-be1f-d57550cc96cc">false</MachineTranslated>
    <OriginalSourceMarket xmlns="4873beb7-5857-4685-be1f-d57550cc96cc" xsi:nil="true"/>
    <APDescription xmlns="4873beb7-5857-4685-be1f-d57550cc96cc">This simple template design works for technology and  businesses, but it's versatile enough to use in other contexts.  It features multiple slide layouts designed for widescreen (16x9 resolution) and includes a sample SmartArt list and chart that are easily editable.</APDescription>
    <ClipArtFilename xmlns="4873beb7-5857-4685-be1f-d57550cc96cc" xsi:nil="true"/>
    <ContentItem xmlns="4873beb7-5857-4685-be1f-d57550cc96cc" xsi:nil="true"/>
    <TPInstallLocation xmlns="4873beb7-5857-4685-be1f-d57550cc96cc" xsi:nil="true"/>
    <PublishTargets xmlns="4873beb7-5857-4685-be1f-d57550cc96cc">OfficeOnlineVNext</PublishTargets>
    <TimesCloned xmlns="4873beb7-5857-4685-be1f-d57550cc96cc" xsi:nil="true"/>
    <AssetStart xmlns="4873beb7-5857-4685-be1f-d57550cc96cc">2017-12-16T08:30:00+08:00</AssetStart>
    <Provider xmlns="4873beb7-5857-4685-be1f-d57550cc96cc" xsi:nil="true"/>
    <AcquiredFrom xmlns="4873beb7-5857-4685-be1f-d57550cc96cc">Internal MS</AcquiredFrom>
    <FriendlyTitle xmlns="4873beb7-5857-4685-be1f-d57550cc96cc" xsi:nil="true"/>
    <LastHandOff xmlns="4873beb7-5857-4685-be1f-d57550cc96cc" xsi:nil="true"/>
    <TPClientViewer xmlns="4873beb7-5857-4685-be1f-d57550cc96cc" xsi:nil="true"/>
    <TemplateStatus xmlns="4873beb7-5857-4685-be1f-d57550cc96cc">Complete</TemplateStatus>
    <Downloads xmlns="4873beb7-5857-4685-be1f-d57550cc96cc">0</Downloads>
    <OOCacheId xmlns="4873beb7-5857-4685-be1f-d57550cc96cc" xsi:nil="true"/>
    <IsDeleted xmlns="4873beb7-5857-4685-be1f-d57550cc96cc">false</IsDeleted>
    <LocPublishedDependentAssetsLookup xmlns="4873beb7-5857-4685-be1f-d57550cc96cc" xsi:nil="true"/>
    <TPExecutable xmlns="4873beb7-5857-4685-be1f-d57550cc96cc" xsi:nil="true"/>
    <EditorialTags xmlns="4873beb7-5857-4685-be1f-d57550cc96cc" xsi:nil="true"/>
    <SubmitterId xmlns="4873beb7-5857-4685-be1f-d57550cc96cc" xsi:nil="true"/>
    <ApprovalLog xmlns="4873beb7-5857-4685-be1f-d57550cc96cc" xsi:nil="true"/>
    <AssetType xmlns="4873beb7-5857-4685-be1f-d57550cc96cc">TP</AssetType>
    <BugNumber xmlns="4873beb7-5857-4685-be1f-d57550cc96cc" xsi:nil="true"/>
    <CSXSubmissionDate xmlns="4873beb7-5857-4685-be1f-d57550cc96cc" xsi:nil="true"/>
    <CSXUpdate xmlns="4873beb7-5857-4685-be1f-d57550cc96cc">false</CSXUpdate>
    <Milestone xmlns="4873beb7-5857-4685-be1f-d57550cc96cc" xsi:nil="true"/>
    <RecommendationsModifier xmlns="4873beb7-5857-4685-be1f-d57550cc96cc" xsi:nil="true"/>
    <OriginAsset xmlns="4873beb7-5857-4685-be1f-d57550cc96cc" xsi:nil="true"/>
    <TPComponent xmlns="4873beb7-5857-4685-be1f-d57550cc96cc" xsi:nil="true"/>
    <AssetId xmlns="4873beb7-5857-4685-be1f-d57550cc96cc" xsi:nil="true"/>
    <IntlLocPriority xmlns="4873beb7-5857-4685-be1f-d57550cc96cc" xsi:nil="true"/>
    <PolicheckWords xmlns="4873beb7-5857-4685-be1f-d57550cc96cc" xsi:nil="true"/>
    <TPLaunchHelpLink xmlns="4873beb7-5857-4685-be1f-d57550cc96cc" xsi:nil="true"/>
    <TPApplication xmlns="4873beb7-5857-4685-be1f-d57550cc96cc" xsi:nil="true"/>
    <CrawlForDependencies xmlns="4873beb7-5857-4685-be1f-d57550cc96cc">false</CrawlForDependencies>
    <HandoffToMSDN xmlns="4873beb7-5857-4685-be1f-d57550cc96cc" xsi:nil="true"/>
    <PlannedPubDate xmlns="4873beb7-5857-4685-be1f-d57550cc96cc" xsi:nil="true"/>
    <IntlLangReviewer xmlns="4873beb7-5857-4685-be1f-d57550cc96cc" xsi:nil="true"/>
    <TrustLevel xmlns="4873beb7-5857-4685-be1f-d57550cc96cc">1 Microsoft Managed Content</TrustLevel>
    <LocLastLocAttemptVersionLookup xmlns="4873beb7-5857-4685-be1f-d57550cc96cc">694266</LocLastLocAttemptVersionLookup>
    <LocProcessedForHandoffsLookup xmlns="4873beb7-5857-4685-be1f-d57550cc96cc" xsi:nil="true"/>
    <IsSearchable xmlns="4873beb7-5857-4685-be1f-d57550cc96cc">true</IsSearchable>
    <TemplateTemplateType xmlns="4873beb7-5857-4685-be1f-d57550cc96cc">PowerPoint Presentation Template</TemplateTemplateType>
    <CampaignTagsTaxHTField0 xmlns="4873beb7-5857-4685-be1f-d57550cc96cc">
      <Terms xmlns="http://schemas.microsoft.com/office/infopath/2007/PartnerControls"/>
    </CampaignTagsTaxHTField0>
    <TPNamespace xmlns="4873beb7-5857-4685-be1f-d57550cc96cc" xsi:nil="true"/>
    <LocOverallPreviewStatusLookup xmlns="4873beb7-5857-4685-be1f-d57550cc96cc" xsi:nil="true"/>
    <TaxCatchAll xmlns="4873beb7-5857-4685-be1f-d57550cc96cc"/>
    <Markets xmlns="4873beb7-5857-4685-be1f-d57550cc96cc"/>
    <UAProjectedTotalWords xmlns="4873beb7-5857-4685-be1f-d57550cc96cc" xsi:nil="true"/>
    <IntlLangReview xmlns="4873beb7-5857-4685-be1f-d57550cc96cc" xsi:nil="true"/>
    <OutputCachingOn xmlns="4873beb7-5857-4685-be1f-d57550cc96cc">false</OutputCachingOn>
    <AverageRating xmlns="4873beb7-5857-4685-be1f-d57550cc96cc" xsi:nil="true"/>
    <APAuthor xmlns="4873beb7-5857-4685-be1f-d57550cc96cc">
      <UserInfo>
        <DisplayName>REDMOND\kristaa</DisplayName>
        <AccountId>136</AccountId>
        <AccountType/>
      </UserInfo>
    </APAuthor>
    <LocManualTestRequired xmlns="4873beb7-5857-4685-be1f-d57550cc96cc">false</LocManualTestRequired>
    <TPCommandLine xmlns="4873beb7-5857-4685-be1f-d57550cc96cc" xsi:nil="true"/>
    <TPAppVersion xmlns="4873beb7-5857-4685-be1f-d57550cc96cc" xsi:nil="true"/>
    <EditorialStatus xmlns="4873beb7-5857-4685-be1f-d57550cc96cc">Complete</EditorialStatus>
    <LastModifiedDateTime xmlns="4873beb7-5857-4685-be1f-d57550cc96cc" xsi:nil="true"/>
    <ScenarioTagsTaxHTField0 xmlns="4873beb7-5857-4685-be1f-d57550cc96cc">
      <Terms xmlns="http://schemas.microsoft.com/office/infopath/2007/PartnerControls"/>
    </ScenarioTagsTaxHTField0>
    <LocProcessedForMarketsLookup xmlns="4873beb7-5857-4685-be1f-d57550cc96cc" xsi:nil="true"/>
    <TPLaunchHelpLinkType xmlns="4873beb7-5857-4685-be1f-d57550cc96cc">Template</TPLaunchHelpLinkType>
    <OriginalRelease xmlns="4873beb7-5857-4685-be1f-d57550cc96cc">15</OriginalRelease>
    <LocalizationTagsTaxHTField0 xmlns="4873beb7-5857-4685-be1f-d57550cc96cc">
      <Terms xmlns="http://schemas.microsoft.com/office/infopath/2007/PartnerControls"/>
    </LocalizationTagsTaxHTField0>
    <UACurrentWords xmlns="4873beb7-5857-4685-be1f-d57550cc96cc" xsi:nil="true"/>
    <ArtSampleDocs xmlns="4873beb7-5857-4685-be1f-d57550cc96cc" xsi:nil="true"/>
    <UALocRecommendation xmlns="4873beb7-5857-4685-be1f-d57550cc96cc">Localize</UALocRecommendation>
    <Manager xmlns="4873beb7-5857-4685-be1f-d57550cc96cc" xsi:nil="true"/>
    <LocOverallHandbackStatusLookup xmlns="4873beb7-5857-4685-be1f-d57550cc96cc" xsi:nil="true"/>
    <ShowIn xmlns="4873beb7-5857-4685-be1f-d57550cc96cc">Show everywhere</ShowIn>
    <UANotes xmlns="4873beb7-5857-4685-be1f-d57550cc96cc" xsi:nil="true"/>
    <InternalTagsTaxHTField0 xmlns="4873beb7-5857-4685-be1f-d57550cc96cc">
      <Terms xmlns="http://schemas.microsoft.com/office/infopath/2007/PartnerControls"/>
    </InternalTagsTaxHTField0>
    <CSXHash xmlns="4873beb7-5857-4685-be1f-d57550cc96cc" xsi:nil="true"/>
    <VoteCount xmlns="4873beb7-5857-4685-be1f-d57550cc96cc" xsi:nil="true"/>
    <AssetExpire xmlns="4873beb7-5857-4685-be1f-d57550cc96cc">2017-12-16T15:00:00+08:00</AssetExpire>
    <DSATActionTaken xmlns="4873beb7-5857-4685-be1f-d57550cc96cc" xsi:nil="true"/>
    <CSXSubmissionMarket xmlns="4873beb7-5857-4685-be1f-d57550cc96cc" xsi:nil="true"/>
    <LocMarketGroupTiers2 xmlns="4873beb7-5857-4685-be1f-d57550cc96cc" xsi:nil="true"/>
  </documentManagement>
</p:properties>
</file>

<file path=customXml/itemProps1.xml><?xml version="1.0" encoding="utf-8"?>
<ds:datastoreItem xmlns:ds="http://schemas.openxmlformats.org/officeDocument/2006/customXml" ds:itemID="{3836F65B-1B07-41EE-A0E8-BC6EF385522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09BF4D4-EF60-4196-BFC3-9462D607978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0C67BEE-D13F-4BD2-98A5-34D8A0977F68}">
  <ds:schemaRefs>
    <ds:schemaRef ds:uri="http://www.w3.org/XML/1998/namespace"/>
    <ds:schemaRef ds:uri="http://schemas.microsoft.com/office/2006/documentManagement/types"/>
    <ds:schemaRef ds:uri="http://purl.org/dc/dcmitype/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fopath/2007/PartnerControls"/>
    <ds:schemaRef ds:uri="4873beb7-5857-4685-be1f-d57550cc96c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三線電路線簡報 (寬螢幕)</Template>
  <TotalTime>13479</TotalTime>
  <Words>6926</Words>
  <Application>Microsoft Office PowerPoint</Application>
  <PresentationFormat>自訂</PresentationFormat>
  <Paragraphs>1174</Paragraphs>
  <Slides>143</Slides>
  <Notes>76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143</vt:i4>
      </vt:variant>
    </vt:vector>
  </HeadingPairs>
  <TitlesOfParts>
    <vt:vector size="144" baseType="lpstr">
      <vt:lpstr>科技 16x9</vt:lpstr>
      <vt:lpstr>電子電路幫手簡介</vt:lpstr>
      <vt:lpstr>電子電路幫手簡介</vt:lpstr>
      <vt:lpstr>電子電路幫手簡介</vt:lpstr>
      <vt:lpstr>電子電路幫手簡介</vt:lpstr>
      <vt:lpstr>電子電路幫手簡介</vt:lpstr>
      <vt:lpstr>電子電路幫手簡介</vt:lpstr>
      <vt:lpstr>電子電路幫手簡介</vt:lpstr>
      <vt:lpstr>電子電路幫手簡介</vt:lpstr>
      <vt:lpstr>電子電路幫手簡介</vt:lpstr>
      <vt:lpstr>電子電路幫手簡介</vt:lpstr>
      <vt:lpstr>電子電路幫手簡介</vt:lpstr>
      <vt:lpstr>電子電路幫手簡介</vt:lpstr>
      <vt:lpstr>電子電路元件簡介</vt:lpstr>
      <vt:lpstr>電子電路元件簡介</vt:lpstr>
      <vt:lpstr>電子電路元件簡介</vt:lpstr>
      <vt:lpstr>電子電路元件簡介</vt:lpstr>
      <vt:lpstr>電子電路元件簡介</vt:lpstr>
      <vt:lpstr>電子電路元件簡介</vt:lpstr>
      <vt:lpstr>電子電路元件簡介</vt:lpstr>
      <vt:lpstr>電子電路元件簡介</vt:lpstr>
      <vt:lpstr>電子電路元件簡介</vt:lpstr>
      <vt:lpstr>電子電路元件簡介</vt:lpstr>
      <vt:lpstr>電子電路元件簡介</vt:lpstr>
      <vt:lpstr>電子電路元件簡介</vt:lpstr>
      <vt:lpstr>電子電路元件簡介</vt:lpstr>
      <vt:lpstr>電子電路元件簡介</vt:lpstr>
      <vt:lpstr>※補充</vt:lpstr>
      <vt:lpstr>牛刀小試一下</vt:lpstr>
      <vt:lpstr>牛刀小試一下</vt:lpstr>
      <vt:lpstr>牛刀小試一下-通電量測（電流量測）</vt:lpstr>
      <vt:lpstr>牛刀小試一下-通電量測（電流量測）</vt:lpstr>
      <vt:lpstr>牛刀小試一下-通電量測（電流量測）</vt:lpstr>
      <vt:lpstr>牛刀小試一下</vt:lpstr>
      <vt:lpstr>牛刀小試一下</vt:lpstr>
      <vt:lpstr>牛刀小試一下-通電量測（電阻分壓）</vt:lpstr>
      <vt:lpstr>牛刀小試一下-通電量測（電阻分壓）</vt:lpstr>
      <vt:lpstr>牛刀小試一下-通電量測（電阻分壓）</vt:lpstr>
      <vt:lpstr>牛刀小試一下-通電量測（電流量測）</vt:lpstr>
      <vt:lpstr>牛刀小試一下-通電量測（電流量測）</vt:lpstr>
      <vt:lpstr>牛刀小試一下-通電量測（電流量測）</vt:lpstr>
      <vt:lpstr>牛刀小試一下</vt:lpstr>
      <vt:lpstr>牛刀小試一下</vt:lpstr>
      <vt:lpstr>牛刀小試一下</vt:lpstr>
      <vt:lpstr>牛刀小試一下-通電量測（並聯電阻電壓）</vt:lpstr>
      <vt:lpstr>牛刀小試一下-通電量測（並聯電流）</vt:lpstr>
      <vt:lpstr>牛刀小試一下-通電量測（並聯電流）</vt:lpstr>
      <vt:lpstr>牛刀小試一下-通電量測（並聯電流）</vt:lpstr>
      <vt:lpstr>牛刀小試一下-通電量測（並聯電流）</vt:lpstr>
      <vt:lpstr>牛刀小試一下-量測看看</vt:lpstr>
      <vt:lpstr>牛刀小試一下-量測看看</vt:lpstr>
      <vt:lpstr>牛刀小試一下-量測看看</vt:lpstr>
      <vt:lpstr>牛刀小試一下-通電量測（串並聯電壓）</vt:lpstr>
      <vt:lpstr>牛刀小試一下-量測看看</vt:lpstr>
      <vt:lpstr>牛刀小試一下-量測看看</vt:lpstr>
      <vt:lpstr>牛刀小試一下-通電量測（串並聯電流）</vt:lpstr>
      <vt:lpstr>牛刀小試一下-量測看看</vt:lpstr>
      <vt:lpstr>牛刀小試一下-量測看看</vt:lpstr>
      <vt:lpstr>電子電路元件簡介</vt:lpstr>
      <vt:lpstr>電子電路元件簡介</vt:lpstr>
      <vt:lpstr>電子電路元件簡介</vt:lpstr>
      <vt:lpstr>電子電路元件簡介</vt:lpstr>
      <vt:lpstr>電子電路元件簡介</vt:lpstr>
      <vt:lpstr>牛刀小試一下</vt:lpstr>
      <vt:lpstr>牛刀小試一下-通電量測（發現到有什麼不同嗎？）</vt:lpstr>
      <vt:lpstr>牛刀小試一下-通電量測（發現到有什麼不同嗎？）</vt:lpstr>
      <vt:lpstr>牛刀小試一下</vt:lpstr>
      <vt:lpstr>牛刀小試一下</vt:lpstr>
      <vt:lpstr>牛刀小試一下</vt:lpstr>
      <vt:lpstr>投影片 69</vt:lpstr>
      <vt:lpstr>二極體—介紹與應用</vt:lpstr>
      <vt:lpstr>牛刀小試一下</vt:lpstr>
      <vt:lpstr>電子電路元件簡介</vt:lpstr>
      <vt:lpstr>牛刀小試一下</vt:lpstr>
      <vt:lpstr>牛刀小試一下</vt:lpstr>
      <vt:lpstr>牛刀小試一下</vt:lpstr>
      <vt:lpstr>牛刀小試一下</vt:lpstr>
      <vt:lpstr>牛刀小試一下</vt:lpstr>
      <vt:lpstr>牛刀小試一下</vt:lpstr>
      <vt:lpstr>牛刀小試一下</vt:lpstr>
      <vt:lpstr>牛刀小試一下</vt:lpstr>
      <vt:lpstr>牛刀小試一下</vt:lpstr>
      <vt:lpstr>牛刀小試一下</vt:lpstr>
      <vt:lpstr>牛刀小試一下</vt:lpstr>
      <vt:lpstr>牛刀小試一下</vt:lpstr>
      <vt:lpstr>牛刀小試一下</vt:lpstr>
      <vt:lpstr>牛刀小試一下</vt:lpstr>
      <vt:lpstr>牛刀小試一下-電阻、電容、LED串聯電路</vt:lpstr>
      <vt:lpstr>牛刀小試一下-通電量測</vt:lpstr>
      <vt:lpstr>BJT(電晶體 or 三極管)介紹</vt:lpstr>
      <vt:lpstr>電子電路元件簡介</vt:lpstr>
      <vt:lpstr>電子電路元件簡介</vt:lpstr>
      <vt:lpstr>牛刀小試一下</vt:lpstr>
      <vt:lpstr>牛刀小試一下</vt:lpstr>
      <vt:lpstr>牛刀小試一下</vt:lpstr>
      <vt:lpstr>牛刀小試一下</vt:lpstr>
      <vt:lpstr>牛刀小試一下</vt:lpstr>
      <vt:lpstr>牛刀小試一下</vt:lpstr>
      <vt:lpstr>牛刀小試一下</vt:lpstr>
      <vt:lpstr>牛刀小試一下</vt:lpstr>
      <vt:lpstr>牛刀小試一下</vt:lpstr>
      <vt:lpstr>電子電路元件簡介</vt:lpstr>
      <vt:lpstr>電子電路元件簡介</vt:lpstr>
      <vt:lpstr>電子電路元件簡介</vt:lpstr>
      <vt:lpstr>電子電路元件簡介</vt:lpstr>
      <vt:lpstr>使用麵包板組裝觸控電路</vt:lpstr>
      <vt:lpstr>使用麵包板組裝觸控電路</vt:lpstr>
      <vt:lpstr>使用麵包板組裝觸控電路</vt:lpstr>
      <vt:lpstr>使用麵包板組裝觸控電路</vt:lpstr>
      <vt:lpstr>使用麵包板組裝觸控電路</vt:lpstr>
      <vt:lpstr>使用麵包板組裝觸控電路</vt:lpstr>
      <vt:lpstr>使用麵包板組裝觸控電路</vt:lpstr>
      <vt:lpstr>使用麵包板組裝觸控電路</vt:lpstr>
      <vt:lpstr>使用麵包板組裝觸控電路</vt:lpstr>
      <vt:lpstr>使用麵包板組裝觸控電路</vt:lpstr>
      <vt:lpstr>使用麵包板組裝觸控電路</vt:lpstr>
      <vt:lpstr>使用麵包板組裝觸控電路</vt:lpstr>
      <vt:lpstr>使用麵包板組裝觸控電路</vt:lpstr>
      <vt:lpstr>使用麵包板組裝觸控電路</vt:lpstr>
      <vt:lpstr>使用麵包板組裝觸控電路</vt:lpstr>
      <vt:lpstr>使用麵包板組裝觸控電路</vt:lpstr>
      <vt:lpstr>使用麵包板組裝觸控電路</vt:lpstr>
      <vt:lpstr>使用麵包板組裝觸控電路</vt:lpstr>
      <vt:lpstr>使用印刷電路板焊接觸控電路</vt:lpstr>
      <vt:lpstr>使用印刷電路板焊接觸控電路</vt:lpstr>
      <vt:lpstr>使用印刷電路板焊接觸控電路</vt:lpstr>
      <vt:lpstr>使用印刷電路板焊接觸控電路</vt:lpstr>
      <vt:lpstr>使用印刷電路板焊接觸控電路</vt:lpstr>
      <vt:lpstr>使用印刷電路板焊接觸控電路</vt:lpstr>
      <vt:lpstr>使用印刷電路板焊接觸控電路</vt:lpstr>
      <vt:lpstr>使用印刷電路板焊接觸控電路</vt:lpstr>
      <vt:lpstr>使用印刷電路板焊接觸控電路</vt:lpstr>
      <vt:lpstr>使用印刷電路板焊接觸控電路</vt:lpstr>
      <vt:lpstr>使用印刷電路板焊接觸控電路</vt:lpstr>
      <vt:lpstr>使用印刷電路板焊接觸控電路</vt:lpstr>
      <vt:lpstr>使用印刷電路板焊接觸控電路</vt:lpstr>
      <vt:lpstr>使用印刷電路板焊接觸控電路</vt:lpstr>
      <vt:lpstr>使用印刷電路板焊接觸控電路</vt:lpstr>
      <vt:lpstr>使用印刷電路板焊接觸控電路</vt:lpstr>
      <vt:lpstr>使用印刷電路板焊接觸控電路</vt:lpstr>
      <vt:lpstr>使用印刷電路板焊接觸控電路</vt:lpstr>
      <vt:lpstr>使用印刷電路板焊接觸控電路</vt:lpstr>
      <vt:lpstr>使用印刷電路板焊接觸控電路</vt:lpstr>
      <vt:lpstr>當『觸控調光電路』   遇到『ＩＱ－ＬＩＧＨＴ』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標題版面配置</dc:title>
  <dc:creator>chenjung</dc:creator>
  <cp:lastModifiedBy>Younger Yang</cp:lastModifiedBy>
  <cp:revision>782</cp:revision>
  <dcterms:created xsi:type="dcterms:W3CDTF">2017-12-16T00:49:22Z</dcterms:created>
  <dcterms:modified xsi:type="dcterms:W3CDTF">2019-04-22T22:59:44Z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CampaignTags">
    <vt:lpwstr/>
  </property>
  <property fmtid="{D5CDD505-2E9C-101B-9397-08002B2CF9AE}" pid="7" name="ScenarioTags">
    <vt:lpwstr/>
  </property>
</Properties>
</file>