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1"/>
  </p:notesMasterIdLst>
  <p:handoutMasterIdLst>
    <p:handoutMasterId r:id="rId92"/>
  </p:handoutMasterIdLst>
  <p:sldIdLst>
    <p:sldId id="257" r:id="rId5"/>
    <p:sldId id="268" r:id="rId6"/>
    <p:sldId id="272" r:id="rId7"/>
    <p:sldId id="273" r:id="rId8"/>
    <p:sldId id="267" r:id="rId9"/>
    <p:sldId id="274" r:id="rId10"/>
    <p:sldId id="269" r:id="rId11"/>
    <p:sldId id="276" r:id="rId12"/>
    <p:sldId id="275" r:id="rId13"/>
    <p:sldId id="280" r:id="rId14"/>
    <p:sldId id="281" r:id="rId15"/>
    <p:sldId id="277" r:id="rId16"/>
    <p:sldId id="278" r:id="rId17"/>
    <p:sldId id="279" r:id="rId18"/>
    <p:sldId id="259" r:id="rId19"/>
    <p:sldId id="293" r:id="rId20"/>
    <p:sldId id="261" r:id="rId21"/>
    <p:sldId id="320" r:id="rId22"/>
    <p:sldId id="353" r:id="rId23"/>
    <p:sldId id="321" r:id="rId24"/>
    <p:sldId id="322" r:id="rId25"/>
    <p:sldId id="319" r:id="rId26"/>
    <p:sldId id="296" r:id="rId27"/>
    <p:sldId id="285" r:id="rId28"/>
    <p:sldId id="308" r:id="rId29"/>
    <p:sldId id="309" r:id="rId30"/>
    <p:sldId id="282" r:id="rId31"/>
    <p:sldId id="307" r:id="rId32"/>
    <p:sldId id="291" r:id="rId33"/>
    <p:sldId id="292" r:id="rId34"/>
    <p:sldId id="305" r:id="rId35"/>
    <p:sldId id="284" r:id="rId36"/>
    <p:sldId id="286" r:id="rId37"/>
    <p:sldId id="287" r:id="rId38"/>
    <p:sldId id="288" r:id="rId39"/>
    <p:sldId id="297" r:id="rId40"/>
    <p:sldId id="298" r:id="rId41"/>
    <p:sldId id="300" r:id="rId42"/>
    <p:sldId id="289" r:id="rId43"/>
    <p:sldId id="290" r:id="rId44"/>
    <p:sldId id="316" r:id="rId45"/>
    <p:sldId id="325" r:id="rId46"/>
    <p:sldId id="323" r:id="rId47"/>
    <p:sldId id="324" r:id="rId48"/>
    <p:sldId id="294" r:id="rId49"/>
    <p:sldId id="327" r:id="rId50"/>
    <p:sldId id="295" r:id="rId51"/>
    <p:sldId id="326" r:id="rId52"/>
    <p:sldId id="328" r:id="rId53"/>
    <p:sldId id="423" r:id="rId54"/>
    <p:sldId id="424" r:id="rId55"/>
    <p:sldId id="380" r:id="rId56"/>
    <p:sldId id="386" r:id="rId57"/>
    <p:sldId id="387" r:id="rId58"/>
    <p:sldId id="388" r:id="rId59"/>
    <p:sldId id="389" r:id="rId60"/>
    <p:sldId id="390" r:id="rId61"/>
    <p:sldId id="391" r:id="rId62"/>
    <p:sldId id="392" r:id="rId63"/>
    <p:sldId id="393" r:id="rId64"/>
    <p:sldId id="394" r:id="rId65"/>
    <p:sldId id="395" r:id="rId66"/>
    <p:sldId id="396" r:id="rId67"/>
    <p:sldId id="397" r:id="rId68"/>
    <p:sldId id="398" r:id="rId69"/>
    <p:sldId id="399" r:id="rId70"/>
    <p:sldId id="400" r:id="rId71"/>
    <p:sldId id="401" r:id="rId72"/>
    <p:sldId id="402" r:id="rId73"/>
    <p:sldId id="403" r:id="rId74"/>
    <p:sldId id="404" r:id="rId75"/>
    <p:sldId id="406" r:id="rId76"/>
    <p:sldId id="407" r:id="rId77"/>
    <p:sldId id="408" r:id="rId78"/>
    <p:sldId id="409" r:id="rId79"/>
    <p:sldId id="410" r:id="rId80"/>
    <p:sldId id="411" r:id="rId81"/>
    <p:sldId id="422" r:id="rId82"/>
    <p:sldId id="414" r:id="rId83"/>
    <p:sldId id="415" r:id="rId84"/>
    <p:sldId id="416" r:id="rId85"/>
    <p:sldId id="417" r:id="rId86"/>
    <p:sldId id="418" r:id="rId87"/>
    <p:sldId id="419" r:id="rId88"/>
    <p:sldId id="420" r:id="rId89"/>
    <p:sldId id="421" r:id="rId90"/>
  </p:sldIdLst>
  <p:sldSz cx="12188825" cy="6858000"/>
  <p:notesSz cx="6858000" cy="9144000"/>
  <p:defaultTextStyle>
    <a:defPPr rtl="0">
      <a:defRPr lang="zh-TW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B00"/>
    <a:srgbClr val="FFFF00"/>
    <a:srgbClr val="394404"/>
    <a:srgbClr val="5F6F0F"/>
    <a:srgbClr val="718412"/>
    <a:srgbClr val="65741A"/>
    <a:srgbClr val="70811D"/>
    <a:srgbClr val="7B8D1F"/>
    <a:srgbClr val="839721"/>
    <a:srgbClr val="95AB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0092" autoAdjust="0"/>
  </p:normalViewPr>
  <p:slideViewPr>
    <p:cSldViewPr>
      <p:cViewPr varScale="1">
        <p:scale>
          <a:sx n="74" d="100"/>
          <a:sy n="74" d="100"/>
        </p:scale>
        <p:origin x="582" y="7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100" d="100"/>
          <a:sy n="100" d="100"/>
        </p:scale>
        <p:origin x="3552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theme" Target="theme/theme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3" name="日期預留位置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E8E4598D-4B8E-4F90-86D1-58E1D2EA394D}" type="datetime1">
              <a:rPr lang="zh-TW" altLang="en-US" smtClean="0">
                <a:latin typeface="+mj-ea"/>
                <a:ea typeface="+mj-ea"/>
              </a:rPr>
              <a:pPr algn="r" rtl="0"/>
              <a:t>2018/9/16</a:t>
            </a:fld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9429053-DC2A-4342-ADD4-2FD729D91E2C}" type="slidenum">
              <a:rPr lang="en-US" altLang="zh-TW" smtClean="0">
                <a:latin typeface="+mj-ea"/>
                <a:ea typeface="+mj-ea"/>
              </a:rPr>
              <a:pPr algn="r" rtl="0"/>
              <a:t>‹#›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影像預留位置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dirty="0"/>
              <a:t>按一下以編輯母片文字樣式</a:t>
            </a:r>
          </a:p>
          <a:p>
            <a:pPr lvl="1" rtl="0"/>
            <a:r>
              <a:rPr lang="zh-TW" altLang="en-US" dirty="0"/>
              <a:t>第二層</a:t>
            </a:r>
          </a:p>
          <a:p>
            <a:pPr lvl="2" rtl="0"/>
            <a:r>
              <a:rPr lang="zh-TW" altLang="en-US" dirty="0"/>
              <a:t>第三層</a:t>
            </a:r>
          </a:p>
          <a:p>
            <a:pPr lvl="3" rtl="0"/>
            <a:r>
              <a:rPr lang="zh-TW" altLang="en-US" dirty="0"/>
              <a:t>第四層</a:t>
            </a:r>
          </a:p>
          <a:p>
            <a:pPr lvl="4" rtl="0"/>
            <a:r>
              <a:rPr lang="zh-TW" altLang="en-US" dirty="0"/>
              <a:t>第五層</a:t>
            </a:r>
          </a:p>
        </p:txBody>
      </p:sp>
      <p:sp>
        <p:nvSpPr>
          <p:cNvPr id="9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10" name="日期預留位置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E8E4598D-4B8E-4F90-86D1-58E1D2EA394D}" type="datetime1">
              <a:rPr lang="zh-TW" altLang="en-US" smtClean="0">
                <a:latin typeface="+mj-ea"/>
                <a:ea typeface="+mj-ea"/>
              </a:rPr>
              <a:pPr algn="r" rtl="0"/>
              <a:t>2018/9/16</a:t>
            </a:fld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11" name="頁尾預留位置 3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12" name="投影片編號預留位置 4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9429053-DC2A-4342-ADD4-2FD729D91E2C}" type="slidenum">
              <a:rPr lang="en-US" altLang="zh-TW" smtClean="0">
                <a:latin typeface="+mj-ea"/>
                <a:ea typeface="+mj-ea"/>
              </a:rPr>
              <a:pPr algn="r" rtl="0"/>
              <a:t>‹#›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41594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72238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187058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050018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699507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108036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958384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729771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507856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085715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3575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835808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198947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444118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855557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389025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654616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144654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255798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326771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147067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37373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376722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447939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903007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115252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800543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7603179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1386376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039074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565600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186656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00406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8147876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790772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0433486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3878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50035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0446932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1002604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4437615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370878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6871850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25171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9191370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5093802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0659667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0217498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1244752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8291931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8059716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4443022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3532024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5536519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82840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7912405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0606329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732286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9018339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9371773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2561638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9107141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3290299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3144295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4340722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0269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8598812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7380994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07577013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8955930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05268462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5924970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80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7423102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81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05610169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82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41472817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83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10132270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84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80501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36456312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85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3627343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86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16544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+mj-ea"/>
              <a:ea typeface="+mj-ea"/>
            </a:endParaRPr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5870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對角線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直線接點​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直線接點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直線接點​​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底部行數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手繪多邊形​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zh-TW" altLang="en-US" dirty="0">
                <a:latin typeface="+mj-ea"/>
                <a:ea typeface="+mj-ea"/>
              </a:endParaRPr>
            </a:p>
          </p:txBody>
        </p:sp>
        <p:sp>
          <p:nvSpPr>
            <p:cNvPr id="10" name="手繪多邊形​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zh-TW" altLang="en-US" dirty="0">
                <a:latin typeface="+mj-ea"/>
                <a:ea typeface="+mj-ea"/>
              </a:endParaRPr>
            </a:p>
          </p:txBody>
        </p:sp>
        <p:sp>
          <p:nvSpPr>
            <p:cNvPr id="11" name="手繪多邊形​​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zh-TW" altLang="en-US" dirty="0">
                <a:latin typeface="+mj-ea"/>
                <a:ea typeface="+mj-ea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 rtlCol="0">
            <a:normAutofit/>
          </a:bodyPr>
          <a:lstStyle>
            <a:lvl1pPr algn="l" rtl="0">
              <a:defRPr sz="5400">
                <a:latin typeface="+mj-ea"/>
                <a:ea typeface="+mj-ea"/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  <a:latin typeface="+mj-ea"/>
                <a:ea typeface="+mj-ea"/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22" name="日期預留位置 2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fld id="{9648EAF3-A6E8-4E9A-8D84-778422506FC2}" type="datetime1">
              <a:rPr lang="zh-TW" altLang="en-US" smtClean="0"/>
              <a:pPr/>
              <a:t>2018/9/16</a:t>
            </a:fld>
            <a:endParaRPr lang="zh-TW" altLang="en-US" dirty="0"/>
          </a:p>
        </p:txBody>
      </p:sp>
      <p:sp>
        <p:nvSpPr>
          <p:cNvPr id="23" name="頁尾預留位置 2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endParaRPr lang="zh-TW" altLang="en-US" dirty="0"/>
          </a:p>
        </p:txBody>
      </p:sp>
      <p:sp>
        <p:nvSpPr>
          <p:cNvPr id="24" name="投影片編號預留位置 2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fld id="{C014DD1E-5D91-48A3-AD6D-45FBA980D10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2018/9/16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2018/9/16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2018/9/16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對角線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直線接點​​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線接點​​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直線接點​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rtlCol="0" anchor="b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9648EAF3-A6E8-4E9A-8D84-778422506FC2}" type="datetime1">
              <a:rPr lang="zh-TW" altLang="en-US" smtClean="0"/>
              <a:pPr/>
              <a:t>2018/9/16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>
                <a:latin typeface="+mj-ea"/>
                <a:ea typeface="+mj-ea"/>
              </a:defRPr>
            </a:lvl1pPr>
            <a:lvl2pPr algn="l" rtl="0">
              <a:defRPr sz="2400">
                <a:latin typeface="+mj-ea"/>
                <a:ea typeface="+mj-ea"/>
              </a:defRPr>
            </a:lvl2pPr>
            <a:lvl3pPr algn="l" rtl="0">
              <a:defRPr sz="2000">
                <a:latin typeface="+mj-ea"/>
                <a:ea typeface="+mj-ea"/>
              </a:defRPr>
            </a:lvl3pPr>
            <a:lvl4pPr algn="l" rtl="0">
              <a:defRPr sz="2000">
                <a:latin typeface="+mj-ea"/>
                <a:ea typeface="+mj-ea"/>
              </a:defRPr>
            </a:lvl4pPr>
            <a:lvl5pPr algn="l" rtl="0">
              <a:defRPr sz="2000">
                <a:latin typeface="+mj-ea"/>
                <a:ea typeface="+mj-ea"/>
              </a:defRPr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>
                <a:latin typeface="+mj-ea"/>
                <a:ea typeface="+mj-ea"/>
              </a:defRPr>
            </a:lvl1pPr>
            <a:lvl2pPr algn="l" rtl="0">
              <a:defRPr sz="2400">
                <a:latin typeface="+mj-ea"/>
                <a:ea typeface="+mj-ea"/>
              </a:defRPr>
            </a:lvl2pPr>
            <a:lvl3pPr algn="l" rtl="0">
              <a:defRPr sz="2000">
                <a:latin typeface="+mj-ea"/>
                <a:ea typeface="+mj-ea"/>
              </a:defRPr>
            </a:lvl3pPr>
            <a:lvl4pPr algn="l" rtl="0">
              <a:defRPr sz="2000">
                <a:latin typeface="+mj-ea"/>
                <a:ea typeface="+mj-ea"/>
              </a:defRPr>
            </a:lvl4pPr>
            <a:lvl5pPr algn="l" rtl="0">
              <a:defRPr sz="2000">
                <a:latin typeface="+mj-ea"/>
                <a:ea typeface="+mj-ea"/>
              </a:defRPr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fld id="{9648EAF3-A6E8-4E9A-8D84-778422506FC2}" type="datetime1">
              <a:rPr lang="zh-TW" altLang="en-US" smtClean="0"/>
              <a:pPr/>
              <a:t>2018/9/16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fld id="{C014DD1E-5D91-48A3-AD6D-45FBA980D10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 baseline="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7" name="日期預留位置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2018/9/16</a:t>
            </a:fld>
            <a:endParaRPr lang="zh-TW" altLang="en-US" dirty="0"/>
          </a:p>
        </p:txBody>
      </p:sp>
      <p:sp>
        <p:nvSpPr>
          <p:cNvPr id="8" name="頁尾預留位置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日期預留位置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2018/9/16</a:t>
            </a:fld>
            <a:endParaRPr lang="zh-TW" altLang="en-US" dirty="0"/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預留位置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2018/9/16</a:t>
            </a:fld>
            <a:endParaRPr lang="zh-TW" altLang="en-US" dirty="0"/>
          </a:p>
        </p:txBody>
      </p:sp>
      <p:sp>
        <p:nvSpPr>
          <p:cNvPr id="3" name="頁尾預留位置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2018/9/16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圖片預留位置 2" descr="要新增影像的空白預留位置。按一下預留位置，然後選取您想要新增的影像。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zh-TW" altLang="en-US" smtClean="0"/>
              <a:t>按一下圖示以新增圖片</a:t>
            </a:r>
            <a:endParaRPr lang="zh-TW" altLang="en-US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2018/9/16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左側行數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手繪多邊形​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 dirty="0">
                <a:latin typeface="+mj-ea"/>
                <a:ea typeface="+mj-ea"/>
              </a:endParaRPr>
            </a:p>
          </p:txBody>
        </p:sp>
        <p:sp>
          <p:nvSpPr>
            <p:cNvPr id="11" name="手繪多邊形​​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 dirty="0">
                <a:latin typeface="+mj-ea"/>
                <a:ea typeface="+mj-ea"/>
              </a:endParaRPr>
            </a:p>
          </p:txBody>
        </p:sp>
        <p:sp>
          <p:nvSpPr>
            <p:cNvPr id="14" name="手繪多邊形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 dirty="0">
                <a:latin typeface="+mj-ea"/>
                <a:ea typeface="+mj-ea"/>
              </a:endParaRPr>
            </a:p>
          </p:txBody>
        </p:sp>
      </p:grpSp>
      <p:sp>
        <p:nvSpPr>
          <p:cNvPr id="2" name="標題預留位置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zh-TW" altLang="en-US" noProof="0" dirty="0"/>
              <a:t>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  <a:latin typeface="+mj-ea"/>
                <a:ea typeface="+mj-ea"/>
              </a:defRPr>
            </a:lvl1pPr>
          </a:lstStyle>
          <a:p>
            <a:fld id="{9648EAF3-A6E8-4E9A-8D84-778422506FC2}" type="datetime1">
              <a:rPr lang="zh-TW" altLang="en-US" smtClean="0"/>
              <a:pPr/>
              <a:t>2018/9/16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  <a:latin typeface="+mj-ea"/>
                <a:ea typeface="+mj-ea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 rtl="0">
              <a:defRPr sz="1200">
                <a:solidFill>
                  <a:schemeClr val="tx1">
                    <a:tint val="75000"/>
                  </a:schemeClr>
                </a:solidFill>
                <a:latin typeface="+mj-ea"/>
                <a:ea typeface="+mj-ea"/>
              </a:defRPr>
            </a:lvl1pPr>
          </a:lstStyle>
          <a:p>
            <a:fld id="{C014DD1E-5D91-48A3-AD6D-45FBA980D10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ea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j-ea"/>
          <a:ea typeface="+mj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j-ea"/>
          <a:ea typeface="+mj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j-ea"/>
          <a:ea typeface="+mj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j-ea"/>
          <a:ea typeface="+mj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j-ea"/>
          <a:ea typeface="+mj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jp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eg"/><Relationship Id="rId5" Type="http://schemas.openxmlformats.org/officeDocument/2006/relationships/image" Target="../media/image32.jpg"/><Relationship Id="rId10" Type="http://schemas.openxmlformats.org/officeDocument/2006/relationships/image" Target="../media/image37.jpg"/><Relationship Id="rId4" Type="http://schemas.openxmlformats.org/officeDocument/2006/relationships/image" Target="../media/image31.jpg"/><Relationship Id="rId9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7.jp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jpg"/><Relationship Id="rId11" Type="http://schemas.openxmlformats.org/officeDocument/2006/relationships/image" Target="../media/image55.jpg"/><Relationship Id="rId5" Type="http://schemas.openxmlformats.org/officeDocument/2006/relationships/image" Target="../media/image49.jpg"/><Relationship Id="rId10" Type="http://schemas.openxmlformats.org/officeDocument/2006/relationships/image" Target="../media/image54.png"/><Relationship Id="rId4" Type="http://schemas.openxmlformats.org/officeDocument/2006/relationships/image" Target="../media/image48.jpg"/><Relationship Id="rId9" Type="http://schemas.openxmlformats.org/officeDocument/2006/relationships/image" Target="../media/image53.gi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60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3.png"/><Relationship Id="rId4" Type="http://schemas.openxmlformats.org/officeDocument/2006/relationships/image" Target="../media/image6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6.jp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3" Type="http://schemas.openxmlformats.org/officeDocument/2006/relationships/image" Target="../media/image67.jpg"/><Relationship Id="rId7" Type="http://schemas.openxmlformats.org/officeDocument/2006/relationships/image" Target="../media/image7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jpg"/><Relationship Id="rId11" Type="http://schemas.openxmlformats.org/officeDocument/2006/relationships/image" Target="../media/image75.jpeg"/><Relationship Id="rId5" Type="http://schemas.openxmlformats.org/officeDocument/2006/relationships/image" Target="../media/image69.jpg"/><Relationship Id="rId10" Type="http://schemas.openxmlformats.org/officeDocument/2006/relationships/image" Target="../media/image74.jpg"/><Relationship Id="rId4" Type="http://schemas.openxmlformats.org/officeDocument/2006/relationships/image" Target="../media/image68.jpg"/><Relationship Id="rId9" Type="http://schemas.openxmlformats.org/officeDocument/2006/relationships/image" Target="../media/image7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8.jpg"/><Relationship Id="rId4" Type="http://schemas.openxmlformats.org/officeDocument/2006/relationships/image" Target="../media/image8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zh.wikipedia.org/wiki/%E7%94%B5%E5%AD%90%E6%94%BE%E5%A4%A7%E5%99%A8" TargetMode="External"/><Relationship Id="rId3" Type="http://schemas.openxmlformats.org/officeDocument/2006/relationships/hyperlink" Target="http://elect.taivs.tp.edu.tw/course/ch04_02.htm" TargetMode="External"/><Relationship Id="rId7" Type="http://schemas.openxmlformats.org/officeDocument/2006/relationships/hyperlink" Target="https://zh.wikipedia.org/wiki/%E7%94%B5%E6%B5%81" TargetMode="External"/><Relationship Id="rId12" Type="http://schemas.openxmlformats.org/officeDocument/2006/relationships/image" Target="../media/image97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zh.wikipedia.org/wiki/%E9%98%BB%E6%8A%97" TargetMode="External"/><Relationship Id="rId11" Type="http://schemas.openxmlformats.org/officeDocument/2006/relationships/image" Target="../media/image96.jpg"/><Relationship Id="rId5" Type="http://schemas.openxmlformats.org/officeDocument/2006/relationships/hyperlink" Target="https://zh.wikipedia.org/wiki/%E7%94%B5%E5%8E%8B" TargetMode="External"/><Relationship Id="rId10" Type="http://schemas.openxmlformats.org/officeDocument/2006/relationships/image" Target="../media/image47.jpg"/><Relationship Id="rId4" Type="http://schemas.openxmlformats.org/officeDocument/2006/relationships/hyperlink" Target="http://elect.taivs.tp.edu.tw/course/ch04_03.htm" TargetMode="External"/><Relationship Id="rId9" Type="http://schemas.openxmlformats.org/officeDocument/2006/relationships/image" Target="../media/image9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9.gif"/><Relationship Id="rId5" Type="http://schemas.openxmlformats.org/officeDocument/2006/relationships/image" Target="../media/image3.jpeg"/><Relationship Id="rId10" Type="http://schemas.openxmlformats.org/officeDocument/2006/relationships/image" Target="../media/image8.jp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gi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zh.wikipedia.org/wiki/%E7%94%B5%E7%A3%81%E9%93%81" TargetMode="External"/><Relationship Id="rId13" Type="http://schemas.openxmlformats.org/officeDocument/2006/relationships/hyperlink" Target="https://zh.wikipedia.org/wiki/%E6%BB%A4%E6%B3%A2" TargetMode="External"/><Relationship Id="rId3" Type="http://schemas.openxmlformats.org/officeDocument/2006/relationships/image" Target="../media/image101.jpg"/><Relationship Id="rId7" Type="http://schemas.openxmlformats.org/officeDocument/2006/relationships/hyperlink" Target="https://zh.wikipedia.org/wiki/%E9%9B%BB%E6%84%9F" TargetMode="External"/><Relationship Id="rId12" Type="http://schemas.openxmlformats.org/officeDocument/2006/relationships/hyperlink" Target="https://zh.wikipedia.org/wiki/%E5%8F%91%E7%94%B5%E6%9C%BA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zh.wikipedia.org/wiki/%E9%9B%BB%E8%B7%AF%E5%85%83%E4%BB%B6" TargetMode="External"/><Relationship Id="rId11" Type="http://schemas.openxmlformats.org/officeDocument/2006/relationships/hyperlink" Target="https://zh.wikipedia.org/wiki/%E7%94%B5%E5%8A%A8%E6%9C%BA" TargetMode="External"/><Relationship Id="rId5" Type="http://schemas.openxmlformats.org/officeDocument/2006/relationships/hyperlink" Target="https://zh.wikipedia.org/wiki/%E9%9B%BB%E5%8B%95%E5%8B%A2" TargetMode="External"/><Relationship Id="rId10" Type="http://schemas.openxmlformats.org/officeDocument/2006/relationships/hyperlink" Target="https://zh.wikipedia.org/wiki/%E9%93%81%E7%A3%81%E6%80%A7" TargetMode="External"/><Relationship Id="rId4" Type="http://schemas.openxmlformats.org/officeDocument/2006/relationships/hyperlink" Target="https://zh.wikipedia.org/wiki/%E9%9B%BB%E6%B5%81" TargetMode="External"/><Relationship Id="rId9" Type="http://schemas.openxmlformats.org/officeDocument/2006/relationships/hyperlink" Target="https://zh.wikipedia.org/wiki/%E5%8F%98%E5%8E%8B%E5%99%A8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70.png"/><Relationship Id="rId4" Type="http://schemas.openxmlformats.org/officeDocument/2006/relationships/image" Target="../media/image104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7.jpg"/><Relationship Id="rId4" Type="http://schemas.openxmlformats.org/officeDocument/2006/relationships/image" Target="../media/image106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1.jpeg"/><Relationship Id="rId5" Type="http://schemas.openxmlformats.org/officeDocument/2006/relationships/image" Target="../media/image130.jpeg"/><Relationship Id="rId4" Type="http://schemas.openxmlformats.org/officeDocument/2006/relationships/image" Target="../media/image129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7.jp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9.jp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2.jpg"/><Relationship Id="rId4" Type="http://schemas.openxmlformats.org/officeDocument/2006/relationships/image" Target="../media/image151.jp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4.jp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6.jp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9.jpg"/><Relationship Id="rId4" Type="http://schemas.openxmlformats.org/officeDocument/2006/relationships/image" Target="../media/image158.jp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zh-TW" altLang="en-US" b="1" dirty="0" smtClean="0">
                <a:latin typeface="ＤＦ中太楷書体" panose="02010609010101010101" pitchFamily="1" charset="-128"/>
                <a:ea typeface="ＤＦ中太楷書体" panose="02010609010101010101" pitchFamily="1" charset="-128"/>
                <a:sym typeface="Salesforce Sans"/>
              </a:rPr>
              <a:t>觸控調光</a:t>
            </a:r>
            <a:r>
              <a:rPr lang="en-US" altLang="zh-TW" b="1" dirty="0">
                <a:latin typeface="ＤＦ中太楷書体" panose="02010609010101010101" pitchFamily="1" charset="-128"/>
                <a:ea typeface="ＤＦ中太楷書体" panose="02010609010101010101" pitchFamily="1" charset="-128"/>
                <a:sym typeface="Salesforce Sans"/>
              </a:rPr>
              <a:t> </a:t>
            </a:r>
            <a:r>
              <a:rPr lang="en-US" altLang="zh-TW" b="1" dirty="0" smtClean="0">
                <a:latin typeface="ＤＦ中太楷書体" panose="02010609010101010101" pitchFamily="1" charset="-128"/>
                <a:ea typeface="ＤＦ中太楷書体" panose="02010609010101010101" pitchFamily="1" charset="-128"/>
                <a:sym typeface="Salesforce Sans"/>
              </a:rPr>
              <a:t>IQ-LIGHT </a:t>
            </a:r>
            <a:r>
              <a:rPr lang="zh-TW" altLang="en-US" b="1" dirty="0" smtClean="0">
                <a:latin typeface="ＤＦ中太楷書体" panose="02010609010101010101" pitchFamily="1" charset="-128"/>
                <a:ea typeface="ＤＦ中太楷書体" panose="02010609010101010101" pitchFamily="1" charset="-128"/>
                <a:sym typeface="Salesforce Sans"/>
              </a:rPr>
              <a:t>製作</a:t>
            </a:r>
            <a:endParaRPr lang="zh-TW" altLang="en-US" b="1" dirty="0">
              <a:latin typeface="ＤＦ中太楷書体" panose="02010609010101010101" pitchFamily="1" charset="-128"/>
              <a:ea typeface="ＤＦ中太楷書体" panose="02010609010101010101" pitchFamily="1" charset="-128"/>
              <a:sym typeface="Salesforce Sans"/>
            </a:endParaRP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1269876" y="2846282"/>
            <a:ext cx="9090625" cy="1518822"/>
          </a:xfrm>
        </p:spPr>
        <p:txBody>
          <a:bodyPr rtlCol="0">
            <a:noAutofit/>
          </a:bodyPr>
          <a:lstStyle/>
          <a:p>
            <a:pPr rtl="0"/>
            <a:r>
              <a:rPr lang="zh-TW" altLang="en-US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王漢宗勘亭流繁" panose="02000500000000000000" pitchFamily="2" charset="-120"/>
                <a:ea typeface="王漢宗勘亭流繁" panose="02000500000000000000" pitchFamily="2" charset="-120"/>
                <a:sym typeface="Salesforce Sans"/>
              </a:rPr>
              <a:t>動手玩</a:t>
            </a:r>
            <a:endParaRPr lang="en-US" altLang="zh-TW" sz="4800" b="1" dirty="0" smtClean="0">
              <a:solidFill>
                <a:schemeClr val="accent1">
                  <a:lumMod val="60000"/>
                  <a:lumOff val="40000"/>
                </a:schemeClr>
              </a:solidFill>
              <a:latin typeface="王漢宗勘亭流繁" panose="02000500000000000000" pitchFamily="2" charset="-120"/>
              <a:ea typeface="王漢宗勘亭流繁" panose="02000500000000000000" pitchFamily="2" charset="-120"/>
              <a:sym typeface="Salesforce Sans"/>
            </a:endParaRPr>
          </a:p>
          <a:p>
            <a:pPr rtl="0"/>
            <a:r>
              <a:rPr lang="en-US" altLang="zh-TW" sz="4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王漢宗勘亭流繁" panose="02000500000000000000" pitchFamily="2" charset="-120"/>
                <a:ea typeface="王漢宗勘亭流繁" panose="02000500000000000000" pitchFamily="2" charset="-120"/>
                <a:sym typeface="Salesforce Sans"/>
              </a:rPr>
              <a:t> </a:t>
            </a:r>
            <a:r>
              <a:rPr lang="en-US" altLang="zh-TW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王漢宗勘亭流繁" panose="02000500000000000000" pitchFamily="2" charset="-120"/>
                <a:ea typeface="王漢宗勘亭流繁" panose="02000500000000000000" pitchFamily="2" charset="-120"/>
                <a:sym typeface="Salesforce Sans"/>
              </a:rPr>
              <a:t> IQ LIGHT&amp;</a:t>
            </a:r>
            <a:r>
              <a:rPr lang="zh-TW" altLang="en-US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王漢宗勘亭流繁" panose="02000500000000000000" pitchFamily="2" charset="-120"/>
                <a:ea typeface="王漢宗勘亭流繁" panose="02000500000000000000" pitchFamily="2" charset="-120"/>
                <a:sym typeface="Salesforce Sans"/>
              </a:rPr>
              <a:t>觸控調光</a:t>
            </a:r>
            <a:r>
              <a:rPr lang="en-US" altLang="zh-TW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王漢宗勘亭流繁" panose="02000500000000000000" pitchFamily="2" charset="-120"/>
                <a:ea typeface="王漢宗勘亭流繁" panose="02000500000000000000" pitchFamily="2" charset="-120"/>
                <a:sym typeface="Salesforce Sans"/>
              </a:rPr>
              <a:t>LED</a:t>
            </a:r>
            <a:endParaRPr lang="zh-TW" altLang="en-US" sz="4800" b="1" dirty="0">
              <a:solidFill>
                <a:schemeClr val="accent1">
                  <a:lumMod val="60000"/>
                  <a:lumOff val="40000"/>
                </a:schemeClr>
              </a:solidFill>
              <a:latin typeface="王漢宗勘亭流繁" panose="02000500000000000000" pitchFamily="2" charset="-120"/>
              <a:ea typeface="王漢宗勘亭流繁" panose="02000500000000000000" pitchFamily="2" charset="-120"/>
              <a:sym typeface="Salesforce Sans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078188" y="5229200"/>
            <a:ext cx="73661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i="1" dirty="0" smtClean="0">
                <a:solidFill>
                  <a:srgbClr val="FFFF00"/>
                </a:solidFill>
                <a:latin typeface="王漢宗綜藝體一雙空陰" panose="02020600000000000000" pitchFamily="18" charset="-120"/>
                <a:ea typeface="王漢宗綜藝體一雙空陰" panose="02020600000000000000" pitchFamily="18" charset="-120"/>
              </a:rPr>
              <a:t>活動企劃：嘉義市自造教育中心</a:t>
            </a:r>
            <a:endParaRPr lang="zh-TW" altLang="en-US" sz="4000" i="1" dirty="0">
              <a:solidFill>
                <a:srgbClr val="FFFF00"/>
              </a:solidFill>
              <a:latin typeface="王漢宗綜藝體一雙空陰" panose="02020600000000000000" pitchFamily="18" charset="-120"/>
              <a:ea typeface="王漢宗綜藝體一雙空陰" panose="020206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ＬＥＤ燈的亮度調整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837828" y="1556792"/>
            <a:ext cx="6336704" cy="4818464"/>
          </a:xfrm>
        </p:spPr>
        <p:txBody>
          <a:bodyPr rtlCol="0">
            <a:noAutofit/>
          </a:bodyPr>
          <a:lstStyle/>
          <a:p>
            <a:pPr rtl="0"/>
            <a:r>
              <a:rPr lang="en-US" altLang="zh-TW" sz="2200" dirty="0" smtClean="0">
                <a:sym typeface="Salesforce Sans"/>
              </a:rPr>
              <a:t>(</a:t>
            </a:r>
            <a:r>
              <a:rPr lang="zh-TW" altLang="en-US" sz="2200" dirty="0" smtClean="0">
                <a:sym typeface="Salesforce Sans"/>
              </a:rPr>
              <a:t>二</a:t>
            </a:r>
            <a:r>
              <a:rPr lang="en-US" altLang="zh-TW" sz="2200" dirty="0" smtClean="0">
                <a:sym typeface="Salesforce Sans"/>
              </a:rPr>
              <a:t>)LED</a:t>
            </a:r>
            <a:r>
              <a:rPr lang="zh-TW" altLang="en-US" sz="2200" dirty="0" smtClean="0">
                <a:sym typeface="Salesforce Sans"/>
              </a:rPr>
              <a:t>亮度調整控制</a:t>
            </a:r>
            <a:endParaRPr lang="en-US" altLang="zh-TW" sz="2200" dirty="0" smtClean="0">
              <a:sym typeface="Salesforce Sans"/>
            </a:endParaRPr>
          </a:p>
          <a:p>
            <a:pPr marL="0" indent="0">
              <a:buNone/>
            </a:pPr>
            <a:r>
              <a:rPr lang="en-US" altLang="zh-TW" sz="2200" dirty="0" smtClean="0">
                <a:sym typeface="Salesforce Sans"/>
              </a:rPr>
              <a:t>                   </a:t>
            </a:r>
            <a:r>
              <a:rPr lang="zh-TW" altLang="en-US" sz="2200" dirty="0" smtClean="0">
                <a:sym typeface="Salesforce Sans"/>
              </a:rPr>
              <a:t>針對 </a:t>
            </a:r>
            <a:r>
              <a:rPr lang="en-US" altLang="zh-TW" sz="2200" dirty="0" smtClean="0">
                <a:sym typeface="Salesforce Sans"/>
              </a:rPr>
              <a:t>LED </a:t>
            </a:r>
            <a:r>
              <a:rPr lang="zh-TW" altLang="en-US" sz="2200" dirty="0" smtClean="0">
                <a:sym typeface="Salesforce Sans"/>
              </a:rPr>
              <a:t>進行亮度的調整，最常用</a:t>
            </a:r>
            <a:endParaRPr lang="en-US" altLang="zh-TW" sz="2200" dirty="0">
              <a:sym typeface="Salesforce Sans"/>
            </a:endParaRPr>
          </a:p>
          <a:p>
            <a:pPr marL="0" indent="0">
              <a:buNone/>
            </a:pPr>
            <a:r>
              <a:rPr lang="zh-TW" altLang="en-US" sz="2200" dirty="0" smtClean="0">
                <a:sym typeface="Salesforce Sans"/>
              </a:rPr>
              <a:t>           的</a:t>
            </a:r>
            <a:r>
              <a:rPr lang="zh-TW" altLang="en-US" sz="2200" dirty="0">
                <a:sym typeface="Salesforce Sans"/>
              </a:rPr>
              <a:t>方式</a:t>
            </a:r>
            <a:r>
              <a:rPr lang="zh-TW" altLang="en-US" sz="2200" dirty="0" smtClean="0">
                <a:sym typeface="Salesforce Sans"/>
              </a:rPr>
              <a:t>就是使用</a:t>
            </a:r>
            <a:r>
              <a:rPr lang="zh-TW" altLang="en-US" sz="2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Salesforce Sans"/>
                <a:sym typeface="Salesforce Sans"/>
              </a:rPr>
              <a:t>調整</a:t>
            </a:r>
            <a:r>
              <a:rPr lang="zh-TW" altLang="en-US" sz="2200" dirty="0">
                <a:solidFill>
                  <a:schemeClr val="accent1">
                    <a:lumMod val="40000"/>
                    <a:lumOff val="60000"/>
                  </a:schemeClr>
                </a:solidFill>
                <a:latin typeface="Salesforce Sans"/>
                <a:sym typeface="Salesforce Sans"/>
              </a:rPr>
              <a:t>脈波</a:t>
            </a:r>
            <a:r>
              <a:rPr lang="zh-TW" altLang="en-US" sz="2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Salesforce Sans"/>
                <a:sym typeface="Salesforce Sans"/>
              </a:rPr>
              <a:t>寬度（ＰＷＭ）</a:t>
            </a:r>
            <a:endParaRPr lang="en-US" altLang="zh-TW" sz="2200" dirty="0" smtClean="0">
              <a:solidFill>
                <a:schemeClr val="accent1">
                  <a:lumMod val="40000"/>
                  <a:lumOff val="60000"/>
                </a:schemeClr>
              </a:solidFill>
              <a:latin typeface="Salesforce Sans"/>
              <a:sym typeface="Salesforce Sans"/>
            </a:endParaRPr>
          </a:p>
          <a:p>
            <a:pPr marL="0" indent="0">
              <a:buNone/>
            </a:pPr>
            <a:r>
              <a:rPr lang="en-US" altLang="zh-TW" sz="2200" dirty="0">
                <a:latin typeface="Salesforce Sans"/>
                <a:sym typeface="Salesforce Sans"/>
              </a:rPr>
              <a:t> </a:t>
            </a:r>
            <a:r>
              <a:rPr lang="en-US" altLang="zh-TW" sz="2200" dirty="0" smtClean="0">
                <a:latin typeface="Salesforce Sans"/>
                <a:sym typeface="Salesforce Sans"/>
              </a:rPr>
              <a:t>         </a:t>
            </a:r>
            <a:r>
              <a:rPr lang="zh-TW" altLang="en-US" sz="2200" dirty="0" smtClean="0">
                <a:latin typeface="Salesforce Sans"/>
                <a:sym typeface="Salesforce Sans"/>
              </a:rPr>
              <a:t>的方式來</a:t>
            </a:r>
            <a:r>
              <a:rPr lang="zh-TW" altLang="en-US" sz="2200" dirty="0">
                <a:latin typeface="Salesforce Sans"/>
                <a:sym typeface="Salesforce Sans"/>
              </a:rPr>
              <a:t>調整</a:t>
            </a:r>
            <a:r>
              <a:rPr lang="zh-TW" altLang="en-US" sz="2200" dirty="0" smtClean="0">
                <a:latin typeface="Salesforce Sans"/>
                <a:sym typeface="Salesforce Sans"/>
              </a:rPr>
              <a:t>亮度，以往最為首選</a:t>
            </a:r>
            <a:r>
              <a:rPr lang="zh-TW" altLang="en-US" sz="2200" dirty="0">
                <a:latin typeface="Salesforce Sans"/>
                <a:sym typeface="Salesforce Sans"/>
              </a:rPr>
              <a:t>的是</a:t>
            </a:r>
            <a:endParaRPr lang="en-US" altLang="zh-TW" sz="2200" dirty="0" smtClean="0">
              <a:latin typeface="Salesforce Sans"/>
              <a:sym typeface="Salesforce Sans"/>
            </a:endParaRPr>
          </a:p>
          <a:p>
            <a:pPr marL="0" indent="0">
              <a:buNone/>
            </a:pPr>
            <a:r>
              <a:rPr lang="zh-TW" altLang="en-US" sz="2200" dirty="0" smtClean="0">
                <a:latin typeface="Salesforce Sans"/>
                <a:sym typeface="Salesforce Sans"/>
              </a:rPr>
              <a:t>          脈波產生器  </a:t>
            </a:r>
            <a:r>
              <a:rPr lang="en-US" altLang="zh-TW" sz="2200" dirty="0" smtClean="0">
                <a:latin typeface="Salesforce Sans"/>
                <a:sym typeface="Salesforce Sans"/>
              </a:rPr>
              <a:t>555  </a:t>
            </a:r>
            <a:r>
              <a:rPr lang="zh-TW" altLang="en-US" sz="2200" dirty="0" smtClean="0">
                <a:latin typeface="Salesforce Sans"/>
                <a:sym typeface="Salesforce Sans"/>
              </a:rPr>
              <a:t>的這顆 </a:t>
            </a:r>
            <a:r>
              <a:rPr lang="en-US" altLang="zh-TW" sz="2200" dirty="0" smtClean="0">
                <a:latin typeface="Salesforce Sans"/>
                <a:sym typeface="Salesforce Sans"/>
              </a:rPr>
              <a:t>IC</a:t>
            </a:r>
            <a:r>
              <a:rPr lang="zh-TW" altLang="en-US" sz="2200" dirty="0" smtClean="0">
                <a:latin typeface="Salesforce Sans"/>
                <a:sym typeface="Salesforce Sans"/>
              </a:rPr>
              <a:t>（積體電路）。</a:t>
            </a:r>
            <a:endParaRPr lang="en-US" altLang="zh-TW" sz="2200" dirty="0" smtClean="0">
              <a:latin typeface="Salesforce Sans"/>
              <a:sym typeface="Salesforce Sans"/>
            </a:endParaRPr>
          </a:p>
          <a:p>
            <a:pPr marL="0" indent="0">
              <a:buNone/>
            </a:pPr>
            <a:endParaRPr lang="en-US" altLang="zh-TW" sz="1000" dirty="0" smtClean="0">
              <a:latin typeface="Salesforce Sans"/>
              <a:sym typeface="Salesforce Sans"/>
            </a:endParaRPr>
          </a:p>
          <a:p>
            <a:pPr marL="0" indent="0">
              <a:buNone/>
            </a:pPr>
            <a:r>
              <a:rPr lang="en-US" altLang="zh-TW" sz="2200" dirty="0">
                <a:latin typeface="Salesforce Sans"/>
                <a:sym typeface="Salesforce Sans"/>
              </a:rPr>
              <a:t> </a:t>
            </a:r>
            <a:r>
              <a:rPr lang="en-US" altLang="zh-TW" sz="2200" dirty="0" smtClean="0">
                <a:latin typeface="Salesforce Sans"/>
                <a:sym typeface="Salesforce Sans"/>
              </a:rPr>
              <a:t>                 </a:t>
            </a:r>
            <a:r>
              <a:rPr lang="zh-TW" altLang="en-US" sz="2200" dirty="0" smtClean="0">
                <a:latin typeface="Salesforce Sans"/>
                <a:sym typeface="Salesforce Sans"/>
              </a:rPr>
              <a:t>因應更多數的商業化照明或視覺性的</a:t>
            </a:r>
            <a:endParaRPr lang="en-US" altLang="zh-TW" sz="2200" dirty="0" smtClean="0">
              <a:latin typeface="Salesforce Sans"/>
              <a:sym typeface="Salesforce Sans"/>
            </a:endParaRPr>
          </a:p>
          <a:p>
            <a:pPr marL="0" indent="0">
              <a:buNone/>
            </a:pPr>
            <a:r>
              <a:rPr lang="en-US" altLang="zh-TW" sz="2200" dirty="0">
                <a:latin typeface="Salesforce Sans"/>
                <a:sym typeface="Salesforce Sans"/>
              </a:rPr>
              <a:t> </a:t>
            </a:r>
            <a:r>
              <a:rPr lang="en-US" altLang="zh-TW" sz="2200" dirty="0" smtClean="0">
                <a:latin typeface="Salesforce Sans"/>
                <a:sym typeface="Salesforce Sans"/>
              </a:rPr>
              <a:t>          </a:t>
            </a:r>
            <a:r>
              <a:rPr lang="zh-TW" altLang="en-US" sz="2200" dirty="0" smtClean="0">
                <a:latin typeface="Salesforce Sans"/>
                <a:sym typeface="Salesforce Sans"/>
              </a:rPr>
              <a:t>需求，</a:t>
            </a:r>
            <a:r>
              <a:rPr lang="en-US" altLang="zh-TW" sz="2200" dirty="0" smtClean="0">
                <a:latin typeface="Salesforce Sans"/>
                <a:sym typeface="Salesforce Sans"/>
              </a:rPr>
              <a:t>LED </a:t>
            </a:r>
            <a:r>
              <a:rPr lang="zh-TW" altLang="en-US" sz="2200" dirty="0" smtClean="0">
                <a:latin typeface="Salesforce Sans"/>
                <a:sym typeface="Salesforce Sans"/>
              </a:rPr>
              <a:t>專用的調光控制ＩＣ被設計製</a:t>
            </a:r>
            <a:endParaRPr lang="en-US" altLang="zh-TW" sz="2200" dirty="0" smtClean="0">
              <a:latin typeface="Salesforce Sans"/>
              <a:sym typeface="Salesforce Sans"/>
            </a:endParaRPr>
          </a:p>
          <a:p>
            <a:pPr marL="0" indent="0">
              <a:buNone/>
            </a:pPr>
            <a:r>
              <a:rPr lang="zh-TW" altLang="en-US" sz="2200" dirty="0">
                <a:latin typeface="Salesforce Sans"/>
                <a:sym typeface="Salesforce Sans"/>
              </a:rPr>
              <a:t> </a:t>
            </a:r>
            <a:r>
              <a:rPr lang="zh-TW" altLang="en-US" sz="2200" dirty="0" smtClean="0">
                <a:latin typeface="Salesforce Sans"/>
                <a:sym typeface="Salesforce Sans"/>
              </a:rPr>
              <a:t>          造出來。市售編號 </a:t>
            </a:r>
            <a:r>
              <a:rPr lang="en-US" altLang="zh-TW" sz="2200" dirty="0" err="1" smtClean="0">
                <a:latin typeface="Salesforce Sans"/>
                <a:sym typeface="Salesforce Sans"/>
              </a:rPr>
              <a:t>SGL8022W</a:t>
            </a:r>
            <a:r>
              <a:rPr lang="zh-TW" altLang="en-US" sz="2200" dirty="0" smtClean="0">
                <a:latin typeface="Salesforce Sans"/>
                <a:sym typeface="Salesforce Sans"/>
              </a:rPr>
              <a:t>的 </a:t>
            </a:r>
            <a:r>
              <a:rPr lang="en-US" altLang="zh-TW" sz="2200" dirty="0" smtClean="0">
                <a:latin typeface="Salesforce Sans"/>
                <a:sym typeface="Salesforce Sans"/>
              </a:rPr>
              <a:t>LED </a:t>
            </a:r>
            <a:r>
              <a:rPr lang="zh-TW" altLang="en-US" sz="2200" dirty="0" smtClean="0">
                <a:latin typeface="Salesforce Sans"/>
                <a:sym typeface="Salesforce Sans"/>
              </a:rPr>
              <a:t>觸控</a:t>
            </a:r>
            <a:endParaRPr lang="en-US" altLang="zh-TW" sz="2200" dirty="0" smtClean="0">
              <a:latin typeface="Salesforce Sans"/>
              <a:sym typeface="Salesforce Sans"/>
            </a:endParaRPr>
          </a:p>
          <a:p>
            <a:pPr marL="0" indent="0">
              <a:buNone/>
            </a:pPr>
            <a:r>
              <a:rPr lang="en-US" altLang="zh-TW" sz="2200" dirty="0">
                <a:latin typeface="Salesforce Sans"/>
                <a:sym typeface="Salesforce Sans"/>
              </a:rPr>
              <a:t> </a:t>
            </a:r>
            <a:r>
              <a:rPr lang="en-US" altLang="zh-TW" sz="2200" dirty="0" smtClean="0">
                <a:latin typeface="Salesforce Sans"/>
                <a:sym typeface="Salesforce Sans"/>
              </a:rPr>
              <a:t>          </a:t>
            </a:r>
            <a:r>
              <a:rPr lang="zh-TW" altLang="en-US" sz="2200" dirty="0" smtClean="0">
                <a:latin typeface="Salesforce Sans"/>
                <a:sym typeface="Salesforce Sans"/>
              </a:rPr>
              <a:t>調光 </a:t>
            </a:r>
            <a:r>
              <a:rPr lang="en-US" altLang="zh-TW" sz="2200" dirty="0" smtClean="0">
                <a:latin typeface="Salesforce Sans"/>
                <a:sym typeface="Salesforce Sans"/>
              </a:rPr>
              <a:t>IC </a:t>
            </a:r>
            <a:r>
              <a:rPr lang="zh-TW" altLang="en-US" sz="2200" dirty="0" smtClean="0">
                <a:latin typeface="Salesforce Sans"/>
                <a:sym typeface="Salesforce Sans"/>
              </a:rPr>
              <a:t>廣泛的被商業使用。</a:t>
            </a:r>
            <a:endParaRPr lang="zh-TW" altLang="en-US" sz="2200" dirty="0" smtClean="0">
              <a:sym typeface="Salesforce Sans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732" y="1710308"/>
            <a:ext cx="2381250" cy="1790700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580" y="4050502"/>
            <a:ext cx="2142748" cy="233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16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ＬＥＤ燈的亮度調整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837828" y="1706880"/>
            <a:ext cx="5616624" cy="1074048"/>
          </a:xfrm>
        </p:spPr>
        <p:txBody>
          <a:bodyPr rtlCol="0">
            <a:noAutofit/>
          </a:bodyPr>
          <a:lstStyle/>
          <a:p>
            <a:pPr rtl="0"/>
            <a:r>
              <a:rPr lang="en-US" altLang="zh-TW" sz="2200" dirty="0" smtClean="0">
                <a:sym typeface="Salesforce Sans"/>
              </a:rPr>
              <a:t>(</a:t>
            </a:r>
            <a:r>
              <a:rPr lang="zh-TW" altLang="en-US" sz="2200" dirty="0" smtClean="0">
                <a:sym typeface="Salesforce Sans"/>
              </a:rPr>
              <a:t>二</a:t>
            </a:r>
            <a:r>
              <a:rPr lang="en-US" altLang="zh-TW" sz="2200" dirty="0" smtClean="0">
                <a:sym typeface="Salesforce Sans"/>
              </a:rPr>
              <a:t>)LED</a:t>
            </a:r>
            <a:r>
              <a:rPr lang="zh-TW" altLang="en-US" sz="2200" dirty="0" smtClean="0">
                <a:sym typeface="Salesforce Sans"/>
              </a:rPr>
              <a:t>亮度調整控制</a:t>
            </a:r>
            <a:endParaRPr lang="en-US" altLang="zh-TW" sz="2200" dirty="0" smtClean="0">
              <a:sym typeface="Salesforce Sans"/>
            </a:endParaRPr>
          </a:p>
          <a:p>
            <a:pPr marL="0" indent="0">
              <a:buNone/>
            </a:pPr>
            <a:r>
              <a:rPr lang="en-US" altLang="zh-TW" sz="2200" dirty="0" smtClean="0">
                <a:sym typeface="Salesforce Sans"/>
              </a:rPr>
              <a:t>           (1) </a:t>
            </a:r>
            <a:r>
              <a:rPr lang="en-US" altLang="zh-TW" sz="2200" dirty="0" err="1" smtClean="0">
                <a:sym typeface="Salesforce Sans"/>
              </a:rPr>
              <a:t>NE555</a:t>
            </a:r>
            <a:r>
              <a:rPr lang="en-US" altLang="zh-TW" sz="2200" dirty="0" smtClean="0">
                <a:sym typeface="Salesforce Sans"/>
              </a:rPr>
              <a:t> </a:t>
            </a:r>
            <a:r>
              <a:rPr lang="zh-TW" altLang="en-US" sz="2200" dirty="0" smtClean="0">
                <a:sym typeface="Salesforce Sans"/>
              </a:rPr>
              <a:t>調光電路：</a:t>
            </a:r>
            <a:r>
              <a:rPr lang="en-US" altLang="zh-TW" sz="2200" dirty="0" smtClean="0">
                <a:sym typeface="Salesforce Sans"/>
              </a:rPr>
              <a:t>4.5~16 V   </a:t>
            </a:r>
            <a:endParaRPr lang="zh-TW" altLang="en-US" sz="2200" dirty="0" smtClean="0">
              <a:sym typeface="Salesforce Sans"/>
            </a:endParaRPr>
          </a:p>
        </p:txBody>
      </p:sp>
      <p:sp>
        <p:nvSpPr>
          <p:cNvPr id="7" name="內容預留位置 2"/>
          <p:cNvSpPr txBox="1">
            <a:spLocks/>
          </p:cNvSpPr>
          <p:nvPr/>
        </p:nvSpPr>
        <p:spPr>
          <a:xfrm>
            <a:off x="6399133" y="1685773"/>
            <a:ext cx="5616624" cy="1167163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304747" indent="-304747" algn="l" defTabSz="1218987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0949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91424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21898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152373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182848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zh-TW" sz="2200" dirty="0" smtClean="0">
              <a:sym typeface="Salesforce Sans"/>
            </a:endParaRPr>
          </a:p>
          <a:p>
            <a:pPr marL="0" indent="0">
              <a:buFont typeface="Arial" pitchFamily="34" charset="0"/>
              <a:buNone/>
            </a:pPr>
            <a:r>
              <a:rPr lang="en-US" altLang="zh-TW" sz="2200" dirty="0" smtClean="0">
                <a:sym typeface="Salesforce Sans"/>
              </a:rPr>
              <a:t>   (2) SGL </a:t>
            </a:r>
            <a:r>
              <a:rPr lang="en-US" altLang="zh-TW" sz="2200" dirty="0" err="1" smtClean="0">
                <a:sym typeface="Salesforce Sans"/>
              </a:rPr>
              <a:t>8022W</a:t>
            </a:r>
            <a:r>
              <a:rPr lang="zh-TW" altLang="en-US" sz="2200" dirty="0" smtClean="0">
                <a:sym typeface="Salesforce Sans"/>
              </a:rPr>
              <a:t>調光電路：</a:t>
            </a:r>
            <a:r>
              <a:rPr lang="en-US" altLang="zh-TW" sz="2200" dirty="0" smtClean="0">
                <a:sym typeface="Salesforce Sans"/>
              </a:rPr>
              <a:t>5 V         </a:t>
            </a:r>
            <a:endParaRPr lang="zh-TW" altLang="en-US" sz="2200" dirty="0" smtClean="0">
              <a:sym typeface="Salesforce Sans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242" y="2859073"/>
            <a:ext cx="4318106" cy="3234223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436" y="2852936"/>
            <a:ext cx="5472608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6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altLang="zh-TW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IQ LIGHT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053852" y="1706880"/>
            <a:ext cx="6192688" cy="3522320"/>
          </a:xfrm>
        </p:spPr>
        <p:txBody>
          <a:bodyPr rtlCol="0">
            <a:noAutofit/>
          </a:bodyPr>
          <a:lstStyle/>
          <a:p>
            <a:r>
              <a:rPr lang="en-US" altLang="zh-TW" sz="2200" dirty="0"/>
              <a:t>IQ light</a:t>
            </a:r>
            <a:r>
              <a:rPr lang="zh-TW" altLang="en-US" sz="2200" dirty="0"/>
              <a:t>的設計理念，是經過幾何學的</a:t>
            </a:r>
            <a:r>
              <a:rPr lang="zh-TW" altLang="en-US" sz="2200" dirty="0" smtClean="0"/>
              <a:t>推算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zh-TW" altLang="en-US" sz="2200" dirty="0" smtClean="0"/>
              <a:t>    ，</a:t>
            </a:r>
            <a:r>
              <a:rPr lang="zh-TW" altLang="en-US" sz="2200" dirty="0"/>
              <a:t>由同樣形狀的</a:t>
            </a:r>
            <a:r>
              <a:rPr lang="zh-TW" altLang="en-US" sz="2200" dirty="0" smtClean="0"/>
              <a:t>組件，以</a:t>
            </a:r>
            <a:r>
              <a:rPr lang="zh-TW" altLang="en-US" sz="2200" dirty="0"/>
              <a:t>不同的片數</a:t>
            </a:r>
            <a:r>
              <a:rPr lang="zh-TW" altLang="en-US" sz="2200" dirty="0" smtClean="0"/>
              <a:t>相互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 </a:t>
            </a:r>
            <a:r>
              <a:rPr lang="zh-TW" altLang="en-US" sz="2200" dirty="0" smtClean="0"/>
              <a:t>連結</a:t>
            </a:r>
            <a:r>
              <a:rPr lang="zh-TW" altLang="en-US" sz="2200" dirty="0"/>
              <a:t>，</a:t>
            </a:r>
            <a:r>
              <a:rPr lang="zh-TW" altLang="en-US" sz="2200" dirty="0" smtClean="0"/>
              <a:t>從 </a:t>
            </a:r>
            <a:r>
              <a:rPr lang="en-US" altLang="zh-TW" sz="2200" dirty="0" smtClean="0"/>
              <a:t>9</a:t>
            </a:r>
            <a:r>
              <a:rPr lang="zh-TW" altLang="en-US" sz="2200" dirty="0"/>
              <a:t>、</a:t>
            </a:r>
            <a:r>
              <a:rPr lang="en-US" altLang="zh-TW" sz="2200" dirty="0"/>
              <a:t>12</a:t>
            </a:r>
            <a:r>
              <a:rPr lang="zh-TW" altLang="en-US" sz="2200" dirty="0"/>
              <a:t>、</a:t>
            </a:r>
            <a:r>
              <a:rPr lang="en-US" altLang="zh-TW" sz="2200" dirty="0"/>
              <a:t>30</a:t>
            </a:r>
            <a:r>
              <a:rPr lang="zh-TW" altLang="en-US" sz="2200" dirty="0"/>
              <a:t>片到</a:t>
            </a:r>
            <a:r>
              <a:rPr lang="en-US" altLang="zh-TW" sz="2200" dirty="0"/>
              <a:t>120</a:t>
            </a:r>
            <a:r>
              <a:rPr lang="zh-TW" altLang="en-US" sz="2200" dirty="0"/>
              <a:t>片，一共</a:t>
            </a:r>
            <a:r>
              <a:rPr lang="zh-TW" altLang="en-US" sz="2200" dirty="0" smtClean="0"/>
              <a:t>可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 </a:t>
            </a:r>
            <a:r>
              <a:rPr lang="zh-TW" altLang="en-US" sz="2200" dirty="0" smtClean="0"/>
              <a:t>以</a:t>
            </a:r>
            <a:r>
              <a:rPr lang="zh-TW" altLang="en-US" sz="2200" dirty="0"/>
              <a:t>變化出</a:t>
            </a:r>
            <a:r>
              <a:rPr lang="en-US" altLang="zh-TW" sz="2200" dirty="0"/>
              <a:t>22</a:t>
            </a:r>
            <a:r>
              <a:rPr lang="zh-TW" altLang="en-US" sz="2200" dirty="0"/>
              <a:t>種以上不同的形狀，除了</a:t>
            </a:r>
            <a:r>
              <a:rPr lang="zh-TW" altLang="en-US" sz="2200" dirty="0" smtClean="0"/>
              <a:t>原始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 smtClean="0"/>
              <a:t>     </a:t>
            </a:r>
            <a:r>
              <a:rPr lang="zh-TW" altLang="en-US" sz="2200" dirty="0" smtClean="0"/>
              <a:t>定義</a:t>
            </a:r>
            <a:r>
              <a:rPr lang="zh-TW" altLang="en-US" sz="2200" dirty="0"/>
              <a:t>的</a:t>
            </a:r>
            <a:r>
              <a:rPr lang="en-US" altLang="zh-TW" sz="2200" dirty="0"/>
              <a:t>22</a:t>
            </a:r>
            <a:r>
              <a:rPr lang="zh-TW" altLang="en-US" sz="2200" dirty="0"/>
              <a:t>種樣式之外，當然你也可以</a:t>
            </a:r>
            <a:r>
              <a:rPr lang="zh-TW" altLang="en-US" sz="2200" dirty="0" smtClean="0"/>
              <a:t>利用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  IQ LIGHT</a:t>
            </a:r>
            <a:r>
              <a:rPr lang="zh-TW" altLang="en-US" sz="2200" dirty="0" smtClean="0"/>
              <a:t>的</a:t>
            </a:r>
            <a:r>
              <a:rPr lang="zh-TW" altLang="en-US" sz="2200" dirty="0"/>
              <a:t>系統邏輯</a:t>
            </a:r>
            <a:r>
              <a:rPr lang="zh-TW" altLang="en-US" sz="2200" dirty="0" smtClean="0"/>
              <a:t>，隨時創造</a:t>
            </a:r>
            <a:r>
              <a:rPr lang="zh-TW" altLang="en-US" sz="2200" dirty="0"/>
              <a:t>出專屬</a:t>
            </a:r>
            <a:r>
              <a:rPr lang="zh-TW" altLang="en-US" sz="2200" dirty="0" smtClean="0"/>
              <a:t>於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 </a:t>
            </a:r>
            <a:r>
              <a:rPr lang="zh-TW" altLang="en-US" sz="2200" dirty="0" smtClean="0"/>
              <a:t>自己的作品，增添居家照明的趣味。</a:t>
            </a:r>
            <a:endParaRPr lang="zh-TW" altLang="en-US" sz="2200" dirty="0" smtClean="0">
              <a:sym typeface="Salesforce Sans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704" y="1196752"/>
            <a:ext cx="4430340" cy="2063643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84" y="3645024"/>
            <a:ext cx="4541415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2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altLang="zh-TW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IQ LIGHT+</a:t>
            </a:r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白熾燈調光電路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053852" y="1556792"/>
            <a:ext cx="5024557" cy="4968552"/>
          </a:xfrm>
        </p:spPr>
        <p:txBody>
          <a:bodyPr rtlCol="0">
            <a:noAutofit/>
          </a:bodyPr>
          <a:lstStyle/>
          <a:p>
            <a:r>
              <a:rPr lang="en-US" altLang="zh-TW" sz="2200" dirty="0"/>
              <a:t>IQ </a:t>
            </a:r>
            <a:r>
              <a:rPr lang="en-US" altLang="zh-TW" sz="2200" dirty="0" smtClean="0"/>
              <a:t>light</a:t>
            </a:r>
            <a:r>
              <a:rPr lang="zh-TW" altLang="en-US" sz="2200" dirty="0" smtClean="0"/>
              <a:t>結合可無段調光的白熾燈，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zh-TW" altLang="en-US" sz="2200" dirty="0" smtClean="0"/>
              <a:t>    可以創造出更多光影交織的奇幻驚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喜，本市自造中心也曾辦理過相關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的親子 </a:t>
            </a:r>
            <a:r>
              <a:rPr lang="en-US" altLang="zh-TW" sz="2200" dirty="0" smtClean="0"/>
              <a:t>DIY </a:t>
            </a:r>
            <a:r>
              <a:rPr lang="zh-TW" altLang="en-US" sz="2200" dirty="0" smtClean="0"/>
              <a:t>課程，是非常適合親子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zh-TW" altLang="en-US" sz="2200" dirty="0" smtClean="0"/>
              <a:t>    共學的學習活動。</a:t>
            </a:r>
            <a:endParaRPr lang="en-US" altLang="zh-TW" sz="2200" dirty="0" smtClean="0"/>
          </a:p>
          <a:p>
            <a:r>
              <a:rPr lang="zh-TW" altLang="en-US" sz="2200" dirty="0" smtClean="0"/>
              <a:t>唯須靠 </a:t>
            </a:r>
            <a:r>
              <a:rPr lang="en-US" altLang="zh-TW" sz="2200" dirty="0" err="1" smtClean="0"/>
              <a:t>110V</a:t>
            </a:r>
            <a:r>
              <a:rPr lang="en-US" altLang="zh-TW" sz="2200" dirty="0" smtClean="0"/>
              <a:t> </a:t>
            </a:r>
            <a:r>
              <a:rPr lang="zh-TW" altLang="en-US" sz="2200" dirty="0" smtClean="0"/>
              <a:t>的市電供電，若組裝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 smtClean="0"/>
              <a:t>    </a:t>
            </a:r>
            <a:r>
              <a:rPr lang="zh-TW" altLang="en-US" sz="2200" dirty="0" smtClean="0"/>
              <a:t>的過程有疏失，恐造成電路損或漏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zh-TW" altLang="en-US" sz="2200" dirty="0" smtClean="0"/>
              <a:t>    電的可能，且製造成本較高。</a:t>
            </a:r>
            <a:endParaRPr lang="en-US" altLang="zh-TW" sz="2200" dirty="0" smtClean="0"/>
          </a:p>
          <a:p>
            <a:pPr marL="0" indent="0">
              <a:buNone/>
            </a:pPr>
            <a:endParaRPr lang="en-US" altLang="zh-TW" sz="800" dirty="0" smtClean="0">
              <a:sym typeface="Salesforce Sans"/>
            </a:endParaRPr>
          </a:p>
          <a:p>
            <a:pPr marL="0" indent="0">
              <a:lnSpc>
                <a:spcPts val="400"/>
              </a:lnSpc>
              <a:buNone/>
            </a:pPr>
            <a:r>
              <a:rPr lang="en-US" altLang="zh-TW" sz="1800" dirty="0" err="1" smtClean="0">
                <a:solidFill>
                  <a:srgbClr val="FFFF00"/>
                </a:solidFill>
              </a:rPr>
              <a:t>P.S</a:t>
            </a:r>
            <a:r>
              <a:rPr lang="zh-TW" altLang="en-US" sz="1800" dirty="0" smtClean="0">
                <a:solidFill>
                  <a:srgbClr val="FFFF00"/>
                </a:solidFill>
              </a:rPr>
              <a:t>：為了節能，美國、日本和歐盟都訂出了逐</a:t>
            </a:r>
            <a:endParaRPr lang="en-US" altLang="zh-TW" sz="1800" dirty="0" smtClean="0">
              <a:solidFill>
                <a:srgbClr val="FFFF00"/>
              </a:solidFill>
            </a:endParaRPr>
          </a:p>
          <a:p>
            <a:pPr marL="0" indent="0">
              <a:lnSpc>
                <a:spcPts val="400"/>
              </a:lnSpc>
              <a:buNone/>
            </a:pPr>
            <a:r>
              <a:rPr lang="en-US" altLang="zh-TW" sz="1800" dirty="0">
                <a:solidFill>
                  <a:srgbClr val="FFFF00"/>
                </a:solidFill>
              </a:rPr>
              <a:t> </a:t>
            </a:r>
            <a:r>
              <a:rPr lang="en-US" altLang="zh-TW" sz="1800" dirty="0" smtClean="0">
                <a:solidFill>
                  <a:srgbClr val="FFFF00"/>
                </a:solidFill>
              </a:rPr>
              <a:t>        </a:t>
            </a:r>
            <a:r>
              <a:rPr lang="zh-TW" altLang="en-US" sz="1800" dirty="0" smtClean="0">
                <a:solidFill>
                  <a:srgbClr val="FFFF00"/>
                </a:solidFill>
              </a:rPr>
              <a:t>步淘汰白熾燈的計劃，其他國家也將跟進</a:t>
            </a:r>
            <a:endParaRPr lang="en-US" altLang="zh-TW" sz="1800" dirty="0" smtClean="0">
              <a:solidFill>
                <a:srgbClr val="FFFF00"/>
              </a:solidFill>
            </a:endParaRPr>
          </a:p>
          <a:p>
            <a:pPr marL="0" indent="0">
              <a:lnSpc>
                <a:spcPts val="400"/>
              </a:lnSpc>
              <a:buNone/>
            </a:pPr>
            <a:r>
              <a:rPr lang="en-US" altLang="zh-TW" sz="1800" dirty="0">
                <a:solidFill>
                  <a:srgbClr val="FFFF00"/>
                </a:solidFill>
              </a:rPr>
              <a:t> </a:t>
            </a:r>
            <a:r>
              <a:rPr lang="en-US" altLang="zh-TW" sz="1800" dirty="0" smtClean="0">
                <a:solidFill>
                  <a:srgbClr val="FFFF00"/>
                </a:solidFill>
              </a:rPr>
              <a:t>        </a:t>
            </a:r>
            <a:r>
              <a:rPr lang="zh-TW" altLang="en-US" sz="1800" dirty="0" smtClean="0">
                <a:solidFill>
                  <a:srgbClr val="FFFF00"/>
                </a:solidFill>
              </a:rPr>
              <a:t>，</a:t>
            </a:r>
            <a:r>
              <a:rPr lang="zh-TW" altLang="en-US" sz="1800" dirty="0">
                <a:solidFill>
                  <a:srgbClr val="FFFF00"/>
                </a:solidFill>
              </a:rPr>
              <a:t>下個世代照明的</a:t>
            </a:r>
            <a:r>
              <a:rPr lang="zh-TW" altLang="en-US" sz="1800" dirty="0" smtClean="0">
                <a:solidFill>
                  <a:srgbClr val="FFFF00"/>
                </a:solidFill>
              </a:rPr>
              <a:t>寵兒極可能是 </a:t>
            </a:r>
            <a:r>
              <a:rPr lang="en-US" altLang="zh-TW" sz="1800" dirty="0" smtClean="0">
                <a:solidFill>
                  <a:srgbClr val="FFFF00"/>
                </a:solidFill>
              </a:rPr>
              <a:t>LED</a:t>
            </a:r>
            <a:r>
              <a:rPr lang="zh-TW" altLang="en-US" sz="1800" dirty="0" smtClean="0">
                <a:solidFill>
                  <a:srgbClr val="FFFF00"/>
                </a:solidFill>
              </a:rPr>
              <a:t>。</a:t>
            </a:r>
            <a:endParaRPr lang="en-US" altLang="zh-TW" sz="1800" dirty="0" smtClean="0">
              <a:solidFill>
                <a:srgbClr val="FFFF00"/>
              </a:solidFill>
              <a:sym typeface="Salesforce Sans"/>
            </a:endParaRPr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409" y="2060848"/>
            <a:ext cx="5632627" cy="3312368"/>
          </a:xfrm>
        </p:spPr>
      </p:pic>
    </p:spTree>
    <p:extLst>
      <p:ext uri="{BB962C8B-B14F-4D97-AF65-F5344CB8AC3E}">
        <p14:creationId xmlns:p14="http://schemas.microsoft.com/office/powerpoint/2010/main" val="199783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26262" y="4340292"/>
            <a:ext cx="3559487" cy="208823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olidFill>
                  <a:srgbClr val="FF0000"/>
                </a:solidFill>
                <a:sym typeface="Salesforce Sans"/>
              </a:rPr>
              <a:t>當 </a:t>
            </a:r>
            <a:r>
              <a:rPr lang="en-US" altLang="zh-TW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IQ LIGHT </a:t>
            </a:r>
            <a:r>
              <a:rPr lang="zh-TW" altLang="en-US" dirty="0" smtClean="0">
                <a:solidFill>
                  <a:srgbClr val="FFFF00"/>
                </a:solidFill>
                <a:sym typeface="Salesforce Sans"/>
              </a:rPr>
              <a:t>遇見 </a:t>
            </a:r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大功率</a:t>
            </a:r>
            <a:r>
              <a:rPr lang="en-US" altLang="zh-TW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LED</a:t>
            </a:r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觸控調光電路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053852" y="1706880"/>
            <a:ext cx="5616624" cy="4746456"/>
          </a:xfrm>
        </p:spPr>
        <p:txBody>
          <a:bodyPr rtlCol="0">
            <a:noAutofit/>
          </a:bodyPr>
          <a:lstStyle/>
          <a:p>
            <a:r>
              <a:rPr lang="zh-TW" altLang="en-US" sz="2200" dirty="0" smtClean="0"/>
              <a:t>當</a:t>
            </a:r>
            <a:r>
              <a:rPr lang="en-US" altLang="zh-TW" sz="2200" dirty="0" smtClean="0"/>
              <a:t>IQ light</a:t>
            </a:r>
            <a:r>
              <a:rPr lang="zh-TW" altLang="en-US" sz="2200" dirty="0" smtClean="0"/>
              <a:t>結合大功率</a:t>
            </a:r>
            <a:r>
              <a:rPr lang="en-US" altLang="zh-TW" sz="2200" dirty="0" smtClean="0"/>
              <a:t>LED</a:t>
            </a:r>
            <a:r>
              <a:rPr lang="zh-TW" altLang="en-US" sz="2200" dirty="0" smtClean="0"/>
              <a:t>（有多種顏色）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無段觸控調光電路之後，手動親製的樂趣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依舊，更添增它的移動性。它不僅可以將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舊有的手機充電器賦予新的功用，達到節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能減廢更可以搭配現有的行動電源成為另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類的提燈，控制方式只要利用人體的靜電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（皮膚），即可進行開關及調整明暗度的</a:t>
            </a:r>
            <a:endParaRPr lang="en-US" altLang="zh-TW" sz="2200" dirty="0" smtClean="0"/>
          </a:p>
          <a:p>
            <a:pPr marL="0" indent="0">
              <a:buNone/>
            </a:pPr>
            <a:r>
              <a:rPr lang="en-US" altLang="zh-TW" sz="2200" dirty="0"/>
              <a:t> </a:t>
            </a:r>
            <a:r>
              <a:rPr lang="en-US" altLang="zh-TW" sz="2200" dirty="0" smtClean="0"/>
              <a:t>   </a:t>
            </a:r>
            <a:r>
              <a:rPr lang="zh-TW" altLang="en-US" sz="2200" dirty="0" smtClean="0"/>
              <a:t>調整。</a:t>
            </a:r>
            <a:endParaRPr lang="en-US" altLang="zh-TW" sz="2200" dirty="0" smtClean="0"/>
          </a:p>
          <a:p>
            <a:r>
              <a:rPr lang="zh-TW" altLang="en-US" sz="2200" dirty="0" smtClean="0">
                <a:sym typeface="Salesforce Sans"/>
              </a:rPr>
              <a:t>製造過程相對安全、成本較低且更具行動便利性。</a:t>
            </a:r>
            <a:endParaRPr lang="en-US" altLang="zh-TW" sz="2200" dirty="0">
              <a:sym typeface="Salesforce Sans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92" y="1706880"/>
            <a:ext cx="2823541" cy="294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75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41877">
            <a:off x="9219253" y="1574202"/>
            <a:ext cx="2495631" cy="235056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04227">
            <a:off x="6418947" y="4239320"/>
            <a:ext cx="2057443" cy="2116583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816" y="1465411"/>
            <a:ext cx="2555633" cy="2568145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64036">
            <a:off x="7839235" y="103405"/>
            <a:ext cx="1666925" cy="315466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0672">
            <a:off x="975492" y="3792206"/>
            <a:ext cx="3070110" cy="249327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0678">
            <a:off x="1564205" y="426698"/>
            <a:ext cx="2053182" cy="2822646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981844" y="1772816"/>
            <a:ext cx="10729192" cy="2764335"/>
          </a:xfrm>
        </p:spPr>
        <p:txBody>
          <a:bodyPr rtlCol="0"/>
          <a:lstStyle/>
          <a:p>
            <a:r>
              <a:rPr lang="zh-TW" altLang="en-US" dirty="0" smtClean="0">
                <a:sym typeface="Salesforce Sans"/>
              </a:rPr>
              <a:t>大手牽小手－</a:t>
            </a:r>
            <a:r>
              <a:rPr lang="en-US" altLang="zh-TW" dirty="0" smtClean="0">
                <a:sym typeface="Salesforce Sans"/>
              </a:rPr>
              <a:t/>
            </a:r>
            <a:br>
              <a:rPr lang="en-US" altLang="zh-TW" dirty="0" smtClean="0">
                <a:sym typeface="Salesforce Sans"/>
              </a:rPr>
            </a:br>
            <a:r>
              <a:rPr lang="en-US" altLang="zh-TW" dirty="0" smtClean="0">
                <a:sym typeface="Salesforce Sans"/>
              </a:rPr>
              <a:t>   LED </a:t>
            </a:r>
            <a:r>
              <a:rPr lang="zh-TW" altLang="en-US" dirty="0" smtClean="0">
                <a:sym typeface="Salesforce Sans"/>
              </a:rPr>
              <a:t>觸控調光 </a:t>
            </a:r>
            <a:r>
              <a:rPr lang="en-US" altLang="zh-TW" dirty="0" smtClean="0">
                <a:sym typeface="Salesforce Sans"/>
              </a:rPr>
              <a:t>IQ</a:t>
            </a:r>
            <a:r>
              <a:rPr lang="zh-TW" altLang="en-US" dirty="0" smtClean="0">
                <a:sym typeface="Salesforce Sans"/>
              </a:rPr>
              <a:t>－</a:t>
            </a:r>
            <a:r>
              <a:rPr lang="en-US" altLang="zh-TW" dirty="0" smtClean="0">
                <a:sym typeface="Salesforce Sans"/>
              </a:rPr>
              <a:t>LIGHT </a:t>
            </a:r>
            <a:r>
              <a:rPr lang="zh-TW" altLang="en-US" dirty="0" smtClean="0">
                <a:sym typeface="Salesforce Sans"/>
              </a:rPr>
              <a:t>的製</a:t>
            </a:r>
            <a:r>
              <a:rPr lang="zh-TW" altLang="en-US" dirty="0">
                <a:sym typeface="Salesforce Sans"/>
              </a:rPr>
              <a:t>做</a:t>
            </a:r>
          </a:p>
        </p:txBody>
      </p:sp>
    </p:spTree>
    <p:extLst>
      <p:ext uri="{BB962C8B-B14F-4D97-AF65-F5344CB8AC3E}">
        <p14:creationId xmlns:p14="http://schemas.microsoft.com/office/powerpoint/2010/main" val="426497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981844" y="1772816"/>
            <a:ext cx="10729192" cy="2764335"/>
          </a:xfrm>
        </p:spPr>
        <p:txBody>
          <a:bodyPr rtlCol="0"/>
          <a:lstStyle/>
          <a:p>
            <a:r>
              <a:rPr lang="zh-TW" altLang="en-US" dirty="0" smtClean="0">
                <a:sym typeface="Salesforce Sans"/>
              </a:rPr>
              <a:t>大手牽小手－</a:t>
            </a:r>
            <a:r>
              <a:rPr lang="en-US" altLang="zh-TW" dirty="0" smtClean="0">
                <a:sym typeface="Salesforce Sans"/>
              </a:rPr>
              <a:t/>
            </a:r>
            <a:br>
              <a:rPr lang="en-US" altLang="zh-TW" dirty="0" smtClean="0">
                <a:sym typeface="Salesforce Sans"/>
              </a:rPr>
            </a:br>
            <a:r>
              <a:rPr lang="en-US" altLang="zh-TW" dirty="0" smtClean="0">
                <a:sym typeface="Salesforce Sans"/>
              </a:rPr>
              <a:t>   LED </a:t>
            </a:r>
            <a:r>
              <a:rPr lang="zh-TW" altLang="en-US" dirty="0" smtClean="0">
                <a:sym typeface="Salesforce Sans"/>
              </a:rPr>
              <a:t>觸控調光 </a:t>
            </a:r>
            <a:r>
              <a:rPr lang="en-US" altLang="zh-TW" dirty="0" smtClean="0">
                <a:sym typeface="Salesforce Sans"/>
              </a:rPr>
              <a:t>IQ</a:t>
            </a:r>
            <a:r>
              <a:rPr lang="zh-TW" altLang="en-US" dirty="0" smtClean="0">
                <a:sym typeface="Salesforce Sans"/>
              </a:rPr>
              <a:t>－</a:t>
            </a:r>
            <a:r>
              <a:rPr lang="en-US" altLang="zh-TW" dirty="0" smtClean="0">
                <a:sym typeface="Salesforce Sans"/>
              </a:rPr>
              <a:t>LIGHT </a:t>
            </a:r>
            <a:r>
              <a:rPr lang="zh-TW" altLang="en-US" dirty="0" smtClean="0">
                <a:sym typeface="Salesforce Sans"/>
              </a:rPr>
              <a:t>的製</a:t>
            </a:r>
            <a:r>
              <a:rPr lang="zh-TW" altLang="en-US" dirty="0">
                <a:sym typeface="Salesforce Sans"/>
              </a:rPr>
              <a:t>做</a:t>
            </a:r>
          </a:p>
        </p:txBody>
      </p:sp>
      <p:sp>
        <p:nvSpPr>
          <p:cNvPr id="5" name="文字預留位置 4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zh-TW" altLang="en-US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華康少女文字W7(P)" panose="040F0700000000000000" pitchFamily="82" charset="-120"/>
                <a:ea typeface="華康少女文字W7(P)" panose="040F0700000000000000" pitchFamily="82" charset="-120"/>
                <a:sym typeface="Salesforce Sans"/>
              </a:rPr>
              <a:t>小常識報你知</a:t>
            </a:r>
            <a:r>
              <a:rPr lang="en-US" altLang="zh-TW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華康少女文字W7(P)" panose="040F0700000000000000" pitchFamily="82" charset="-120"/>
                <a:ea typeface="華康少女文字W7(P)" panose="040F0700000000000000" pitchFamily="82" charset="-120"/>
                <a:sym typeface="Salesforce Sans"/>
              </a:rPr>
              <a:t>~~</a:t>
            </a:r>
            <a:endParaRPr lang="zh-TW" altLang="en-US" sz="6000" dirty="0">
              <a:solidFill>
                <a:schemeClr val="accent1">
                  <a:lumMod val="60000"/>
                  <a:lumOff val="40000"/>
                </a:schemeClr>
              </a:solidFill>
              <a:latin typeface="華康少女文字W7(P)" panose="040F0700000000000000" pitchFamily="82" charset="-120"/>
              <a:ea typeface="華康少女文字W7(P)" panose="040F0700000000000000" pitchFamily="82" charset="-120"/>
              <a:sym typeface="Salesforce Sans"/>
            </a:endParaRPr>
          </a:p>
        </p:txBody>
      </p:sp>
    </p:spTree>
    <p:extLst>
      <p:ext uri="{BB962C8B-B14F-4D97-AF65-F5344CB8AC3E}">
        <p14:creationId xmlns:p14="http://schemas.microsoft.com/office/powerpoint/2010/main" val="14803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853192"/>
            <a:ext cx="10360501" cy="645408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電子電路幫手簡介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02232" y="1002432"/>
            <a:ext cx="5972300" cy="914400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三用電表（以</a:t>
            </a:r>
            <a:r>
              <a:rPr lang="en-US" altLang="zh-TW" sz="2400" dirty="0" err="1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dm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-3000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為例）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1026" name="Picture 2" descr="æ¸å­ä¸ç¨é»é¶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852" y="2204864"/>
            <a:ext cx="2664295" cy="433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5762227" y="1340768"/>
            <a:ext cx="58171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■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3,1/2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位液晶顯示、最大讀數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1999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■ 防震耐摔，全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保護      ■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中文面板易操作</a:t>
            </a:r>
            <a:b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■ 體積小方便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攜帶        ■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電池電力不足警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示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■ 尺寸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 </a:t>
            </a:r>
            <a:r>
              <a:rPr lang="en-US" altLang="zh-TW" sz="2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126H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× </a:t>
            </a:r>
            <a:r>
              <a:rPr lang="en-US" altLang="zh-TW" sz="2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70W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× </a:t>
            </a:r>
            <a:r>
              <a:rPr lang="en-US" altLang="zh-TW" sz="2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26D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/ mm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■ 多種功能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 AC/DC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電壓、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DC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電流、電阻、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LED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二極體、電晶體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、導通蜂鳴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測量等。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238084"/>
              </p:ext>
            </p:extLst>
          </p:nvPr>
        </p:nvGraphicFramePr>
        <p:xfrm>
          <a:off x="3993818" y="3429000"/>
          <a:ext cx="7861234" cy="3024336"/>
        </p:xfrm>
        <a:graphic>
          <a:graphicData uri="http://schemas.openxmlformats.org/drawingml/2006/table">
            <a:tbl>
              <a:tblPr/>
              <a:tblGrid>
                <a:gridCol w="1925108"/>
                <a:gridCol w="4146390"/>
                <a:gridCol w="1789736"/>
              </a:tblGrid>
              <a:tr h="3922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功     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檔         位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精  確  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78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直流電壓  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DCV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2V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20V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200V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600V</a:t>
                      </a:r>
                      <a:endParaRPr lang="en-US" sz="1800" b="1" baseline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±(0.5%+1dgts)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42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交流電壓  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ACV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200V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600V</a:t>
                      </a:r>
                      <a:endParaRPr lang="en-US" sz="1800" b="1" baseline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±(2.0%+3dgts)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68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直流電流  </a:t>
                      </a: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DCA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2mA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20mA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200mA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10A</a:t>
                      </a:r>
                      <a:endParaRPr lang="en-US" sz="1800" b="1" baseline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±(1.5%+1dgts)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56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    阻     </a:t>
                      </a:r>
                      <a:r>
                        <a:rPr lang="el-GR" sz="1800" b="1" baseline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</a:t>
                      </a:r>
                      <a:endParaRPr lang="el-GR" sz="1800" b="1" baseline="0">
                        <a:solidFill>
                          <a:srgbClr val="FF0000"/>
                        </a:solidFill>
                        <a:effectLst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200Ω/2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K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Ω/20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K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Ω/200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K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Ω/2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M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Ω/20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M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</a:t>
                      </a:r>
                      <a:endParaRPr lang="el-GR" sz="1800" b="1" baseline="0" dirty="0">
                        <a:solidFill>
                          <a:srgbClr val="FF0000"/>
                        </a:solidFill>
                        <a:effectLst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±(1.5%+2dgts)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22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二 極 體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測試電流≒</a:t>
                      </a:r>
                      <a:r>
                        <a:rPr lang="en-US" altLang="zh-TW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1mA</a:t>
                      </a:r>
                      <a:r>
                        <a:rPr lang="en-US" altLang="zh-TW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 </a:t>
                      </a: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開路電壓約</a:t>
                      </a:r>
                      <a:r>
                        <a:rPr lang="en-US" altLang="zh-TW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2.8V</a:t>
                      </a:r>
                      <a:endParaRPr lang="zh-TW" altLang="en-US" sz="1800" b="1" baseline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52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導通蜂鳴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&lt; 30Ω  ±5Ω  </a:t>
                      </a: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響聲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03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電子電路幫手簡介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02232" y="1002432"/>
            <a:ext cx="5972300" cy="914400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2400" dirty="0" smtClean="0">
                <a:sym typeface="Salesforce Sans"/>
              </a:rPr>
              <a:t>三用電表（以</a:t>
            </a:r>
            <a:r>
              <a:rPr lang="en-US" altLang="zh-TW" sz="2400" dirty="0" err="1" smtClean="0">
                <a:sym typeface="Salesforce Sans"/>
              </a:rPr>
              <a:t>dm</a:t>
            </a:r>
            <a:r>
              <a:rPr lang="en-US" altLang="zh-TW" sz="2400" dirty="0" smtClean="0">
                <a:sym typeface="Salesforce Sans"/>
              </a:rPr>
              <a:t>-3000</a:t>
            </a:r>
            <a:r>
              <a:rPr lang="zh-TW" altLang="en-US" sz="2400" dirty="0" smtClean="0">
                <a:sym typeface="Salesforce Sans"/>
              </a:rPr>
              <a:t>為例）</a:t>
            </a:r>
            <a:endParaRPr lang="zh-TW" altLang="en-US" sz="2400" dirty="0">
              <a:sym typeface="Salesforce San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25860" y="2643877"/>
            <a:ext cx="106571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三</a:t>
            </a:r>
            <a:r>
              <a:rPr lang="zh-TW" altLang="en-US" sz="2200" dirty="0">
                <a:solidFill>
                  <a:srgbClr val="FFFF00"/>
                </a:solidFill>
                <a:latin typeface="Helvetica Neue"/>
              </a:rPr>
              <a:t>用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電表</a:t>
            </a:r>
            <a:r>
              <a:rPr lang="en-US" altLang="zh-TW" sz="2200" dirty="0" smtClean="0">
                <a:solidFill>
                  <a:srgbClr val="FFFF00"/>
                </a:solidFill>
                <a:latin typeface="Helvetica Neue"/>
              </a:rPr>
              <a:t>【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直流電壓Ｖ</a:t>
            </a:r>
            <a:r>
              <a:rPr lang="en-US" altLang="zh-TW" sz="2200" dirty="0" smtClean="0">
                <a:solidFill>
                  <a:srgbClr val="FFFF00"/>
                </a:solidFill>
                <a:latin typeface="Helvetica Neue"/>
              </a:rPr>
              <a:t>】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段位例說明：</a:t>
            </a:r>
            <a:endParaRPr lang="en-US" altLang="zh-TW" sz="2200" dirty="0" smtClean="0">
              <a:solidFill>
                <a:srgbClr val="FFFF00"/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 紅色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探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針線接至電表左下測量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電壓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電阻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電流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插孔，黑色探針線賜接至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電表中下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共通點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插孔，將旋鈕轉至 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直流電壓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的段位。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段位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 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量測範為為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以下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、段位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 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量測範圍為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以下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，段位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200 【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量測範圍為 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200V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以下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 所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要測量的電壓，越接近指定段位電壓，精密度、準確度越高，但是所要測量的電壓不能高於指定段位電壓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。所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要測量的電壓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5V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，大於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段位電壓，必須轉</a:t>
            </a: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DC </a:t>
            </a:r>
            <a:r>
              <a:rPr lang="en-US" altLang="zh-TW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20V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段位電壓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 將“探針與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待測線路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並聯”並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從液晶顯示器讀取待測電壓值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。</a:t>
            </a:r>
            <a:endParaRPr lang="en-US" altLang="zh-TW" sz="2200" dirty="0" smtClean="0">
              <a:solidFill>
                <a:srgbClr val="FFFF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97145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電子電路幫手簡介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02232" y="1002432"/>
            <a:ext cx="5972300" cy="914400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2400" dirty="0" smtClean="0">
                <a:sym typeface="Salesforce Sans"/>
              </a:rPr>
              <a:t>三用電表（以</a:t>
            </a:r>
            <a:r>
              <a:rPr lang="en-US" altLang="zh-TW" sz="2400" dirty="0" err="1" smtClean="0">
                <a:sym typeface="Salesforce Sans"/>
              </a:rPr>
              <a:t>dm</a:t>
            </a:r>
            <a:r>
              <a:rPr lang="en-US" altLang="zh-TW" sz="2400" dirty="0" smtClean="0">
                <a:sym typeface="Salesforce Sans"/>
              </a:rPr>
              <a:t>-3000</a:t>
            </a:r>
            <a:r>
              <a:rPr lang="zh-TW" altLang="en-US" sz="2400" dirty="0" smtClean="0">
                <a:sym typeface="Salesforce Sans"/>
              </a:rPr>
              <a:t>為例）</a:t>
            </a:r>
            <a:endParaRPr lang="zh-TW" altLang="en-US" sz="2400" dirty="0">
              <a:sym typeface="Salesforce San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25860" y="1916832"/>
            <a:ext cx="106571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三</a:t>
            </a:r>
            <a:r>
              <a:rPr lang="zh-TW" altLang="en-US" sz="2200" dirty="0">
                <a:solidFill>
                  <a:srgbClr val="FFFF00"/>
                </a:solidFill>
                <a:latin typeface="Helvetica Neue"/>
              </a:rPr>
              <a:t>用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電表</a:t>
            </a:r>
            <a:r>
              <a:rPr lang="en-US" altLang="zh-TW" sz="2200" dirty="0" smtClean="0">
                <a:solidFill>
                  <a:srgbClr val="FFFF00"/>
                </a:solidFill>
                <a:latin typeface="Helvetica Neue"/>
              </a:rPr>
              <a:t>【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直流電壓Ｖ</a:t>
            </a:r>
            <a:r>
              <a:rPr lang="en-US" altLang="zh-TW" sz="2200" dirty="0" smtClean="0">
                <a:solidFill>
                  <a:srgbClr val="FFFF00"/>
                </a:solidFill>
                <a:latin typeface="Helvetica Neue"/>
              </a:rPr>
              <a:t>】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段位例說明：</a:t>
            </a:r>
            <a:endParaRPr lang="en-US" altLang="zh-TW" sz="2200" dirty="0" smtClean="0">
              <a:solidFill>
                <a:srgbClr val="FFFF00"/>
              </a:solidFill>
              <a:latin typeface="Helvetica Neue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Helvetica Neue"/>
              </a:rPr>
              <a:t>        </a:t>
            </a:r>
            <a:r>
              <a:rPr lang="zh-TW" altLang="en-US" sz="2000" dirty="0" smtClean="0">
                <a:latin typeface="Helvetica Neue"/>
              </a:rPr>
              <a:t>紅色</a:t>
            </a:r>
            <a:r>
              <a:rPr lang="zh-TW" altLang="en-US" sz="2000" dirty="0">
                <a:latin typeface="Helvetica Neue"/>
              </a:rPr>
              <a:t>探</a:t>
            </a:r>
            <a:r>
              <a:rPr lang="zh-TW" altLang="en-US" sz="2000" dirty="0" smtClean="0">
                <a:latin typeface="Helvetica Neue"/>
              </a:rPr>
              <a:t>針線接至電表左下測量</a:t>
            </a:r>
            <a:r>
              <a:rPr lang="en-US" altLang="zh-TW" sz="2000" dirty="0" smtClean="0">
                <a:latin typeface="Helvetica Neue"/>
              </a:rPr>
              <a:t>【</a:t>
            </a:r>
            <a:r>
              <a:rPr lang="zh-TW" altLang="en-US" sz="2000" dirty="0" smtClean="0">
                <a:latin typeface="Helvetica Neue"/>
              </a:rPr>
              <a:t>電壓</a:t>
            </a:r>
            <a:r>
              <a:rPr lang="en-US" altLang="zh-TW" sz="2000" dirty="0" smtClean="0">
                <a:latin typeface="Helvetica Neue"/>
              </a:rPr>
              <a:t>】</a:t>
            </a:r>
            <a:r>
              <a:rPr lang="zh-TW" altLang="en-US" sz="2000" dirty="0" smtClean="0">
                <a:latin typeface="Helvetica Neue"/>
              </a:rPr>
              <a:t>、</a:t>
            </a:r>
            <a:r>
              <a:rPr lang="en-US" altLang="zh-TW" sz="2000" dirty="0" smtClean="0">
                <a:latin typeface="Helvetica Neue"/>
              </a:rPr>
              <a:t>【</a:t>
            </a:r>
            <a:r>
              <a:rPr lang="zh-TW" altLang="en-US" sz="2000" dirty="0" smtClean="0">
                <a:latin typeface="Helvetica Neue"/>
              </a:rPr>
              <a:t>電阻</a:t>
            </a:r>
            <a:r>
              <a:rPr lang="en-US" altLang="zh-TW" sz="2000" dirty="0" smtClean="0">
                <a:latin typeface="Helvetica Neue"/>
              </a:rPr>
              <a:t>】</a:t>
            </a:r>
            <a:r>
              <a:rPr lang="zh-TW" altLang="en-US" sz="2000" dirty="0" smtClean="0">
                <a:latin typeface="Helvetica Neue"/>
              </a:rPr>
              <a:t>、</a:t>
            </a:r>
            <a:r>
              <a:rPr lang="en-US" altLang="zh-TW" sz="2000" dirty="0" smtClean="0">
                <a:latin typeface="Helvetica Neue"/>
              </a:rPr>
              <a:t>【</a:t>
            </a:r>
            <a:r>
              <a:rPr lang="zh-TW" altLang="en-US" sz="2000" dirty="0" smtClean="0">
                <a:latin typeface="Helvetica Neue"/>
              </a:rPr>
              <a:t>電流</a:t>
            </a:r>
            <a:r>
              <a:rPr lang="en-US" altLang="zh-TW" sz="2000" dirty="0" smtClean="0">
                <a:latin typeface="Helvetica Neue"/>
              </a:rPr>
              <a:t>】</a:t>
            </a:r>
            <a:r>
              <a:rPr lang="zh-TW" altLang="en-US" sz="2000" dirty="0" smtClean="0">
                <a:latin typeface="Helvetica Neue"/>
              </a:rPr>
              <a:t>插孔，黑色探針線賜接至</a:t>
            </a:r>
            <a:endParaRPr lang="en-US" altLang="zh-TW" sz="2000" dirty="0" smtClean="0">
              <a:latin typeface="Helvetica Neue"/>
            </a:endParaRPr>
          </a:p>
          <a:p>
            <a:r>
              <a:rPr lang="zh-TW" altLang="en-US" sz="2000" dirty="0" smtClean="0">
                <a:latin typeface="Helvetica Neue"/>
              </a:rPr>
              <a:t>電表中下</a:t>
            </a:r>
            <a:r>
              <a:rPr lang="en-US" altLang="zh-TW" sz="2000" dirty="0" smtClean="0">
                <a:latin typeface="Helvetica Neue"/>
              </a:rPr>
              <a:t>【</a:t>
            </a:r>
            <a:r>
              <a:rPr lang="zh-TW" altLang="en-US" sz="2000" dirty="0" smtClean="0">
                <a:latin typeface="Helvetica Neue"/>
              </a:rPr>
              <a:t>共通點</a:t>
            </a:r>
            <a:r>
              <a:rPr lang="en-US" altLang="zh-TW" sz="2000" dirty="0" smtClean="0">
                <a:latin typeface="Helvetica Neue"/>
              </a:rPr>
              <a:t>】</a:t>
            </a:r>
            <a:r>
              <a:rPr lang="zh-TW" altLang="en-US" sz="2000" dirty="0" smtClean="0">
                <a:latin typeface="Helvetica Neue"/>
              </a:rPr>
              <a:t>插孔，將旋鈕轉至 </a:t>
            </a:r>
            <a:r>
              <a:rPr lang="en-US" altLang="zh-TW" sz="2000" dirty="0">
                <a:latin typeface="Helvetica Neue"/>
              </a:rPr>
              <a:t>【</a:t>
            </a:r>
            <a:r>
              <a:rPr lang="zh-TW" altLang="en-US" sz="2000" dirty="0" smtClean="0">
                <a:latin typeface="Helvetica Neue"/>
              </a:rPr>
              <a:t>直流電壓</a:t>
            </a:r>
            <a:r>
              <a:rPr lang="en-US" altLang="zh-TW" sz="2000" dirty="0" smtClean="0">
                <a:latin typeface="Helvetica Neue"/>
              </a:rPr>
              <a:t>】</a:t>
            </a:r>
            <a:r>
              <a:rPr lang="zh-TW" altLang="en-US" sz="2000" dirty="0" smtClean="0">
                <a:latin typeface="Helvetica Neue"/>
              </a:rPr>
              <a:t>的段位。</a:t>
            </a:r>
            <a:endParaRPr lang="en-US" altLang="zh-TW" sz="2000" dirty="0" smtClean="0">
              <a:latin typeface="Helvetica Neue"/>
            </a:endParaRPr>
          </a:p>
          <a:p>
            <a:r>
              <a:rPr lang="en-US" altLang="zh-TW" sz="2000" dirty="0">
                <a:latin typeface="Helvetica Neue"/>
              </a:rPr>
              <a:t> </a:t>
            </a:r>
            <a:r>
              <a:rPr lang="en-US" altLang="zh-TW" sz="2000" dirty="0" smtClean="0">
                <a:latin typeface="Helvetica Neue"/>
              </a:rPr>
              <a:t>       </a:t>
            </a:r>
            <a:r>
              <a:rPr lang="zh-TW" altLang="en-US" sz="2000" dirty="0" smtClean="0">
                <a:latin typeface="Helvetica Neue"/>
              </a:rPr>
              <a:t>段位 </a:t>
            </a:r>
            <a:r>
              <a:rPr lang="en-US" altLang="zh-TW" sz="2000" dirty="0" smtClean="0">
                <a:latin typeface="Helvetica Neue"/>
              </a:rPr>
              <a:t>2 【</a:t>
            </a:r>
            <a:r>
              <a:rPr lang="zh-TW" altLang="en-US" sz="2000" dirty="0" smtClean="0">
                <a:latin typeface="Helvetica Neue"/>
              </a:rPr>
              <a:t>量測範為為 </a:t>
            </a:r>
            <a:r>
              <a:rPr lang="en-US" altLang="zh-TW" sz="2000" dirty="0" smtClean="0">
                <a:latin typeface="Helvetica Neue"/>
              </a:rPr>
              <a:t>DC </a:t>
            </a:r>
            <a:r>
              <a:rPr lang="en-US" altLang="zh-TW" sz="2000" dirty="0" err="1">
                <a:latin typeface="Helvetica Neue"/>
              </a:rPr>
              <a:t>2V</a:t>
            </a:r>
            <a:r>
              <a:rPr lang="zh-TW" altLang="en-US" sz="2000" dirty="0">
                <a:latin typeface="Helvetica Neue"/>
              </a:rPr>
              <a:t>以下</a:t>
            </a:r>
            <a:r>
              <a:rPr lang="en-US" altLang="zh-TW" sz="2000" dirty="0" smtClean="0">
                <a:latin typeface="Helvetica Neue"/>
              </a:rPr>
              <a:t>】</a:t>
            </a:r>
            <a:r>
              <a:rPr lang="zh-TW" altLang="en-US" sz="2000" dirty="0" smtClean="0">
                <a:latin typeface="Helvetica Neue"/>
              </a:rPr>
              <a:t>、段位 </a:t>
            </a:r>
            <a:r>
              <a:rPr lang="en-US" altLang="zh-TW" sz="2000" dirty="0" smtClean="0">
                <a:latin typeface="Helvetica Neue"/>
              </a:rPr>
              <a:t>20 【</a:t>
            </a:r>
            <a:r>
              <a:rPr lang="zh-TW" altLang="en-US" sz="2000" dirty="0" smtClean="0">
                <a:latin typeface="Helvetica Neue"/>
              </a:rPr>
              <a:t>量測範圍為 </a:t>
            </a:r>
            <a:r>
              <a:rPr lang="en-US" altLang="zh-TW" sz="2000" dirty="0" smtClean="0">
                <a:latin typeface="Helvetica Neue"/>
              </a:rPr>
              <a:t>DC </a:t>
            </a:r>
            <a:r>
              <a:rPr lang="en-US" altLang="zh-TW" sz="2000" dirty="0" err="1">
                <a:latin typeface="Helvetica Neue"/>
              </a:rPr>
              <a:t>20V</a:t>
            </a:r>
            <a:r>
              <a:rPr lang="zh-TW" altLang="en-US" sz="2000" dirty="0">
                <a:latin typeface="Helvetica Neue"/>
              </a:rPr>
              <a:t>以下</a:t>
            </a:r>
            <a:r>
              <a:rPr lang="en-US" altLang="zh-TW" sz="2000" dirty="0" smtClean="0">
                <a:latin typeface="Helvetica Neue"/>
              </a:rPr>
              <a:t>】</a:t>
            </a:r>
          </a:p>
          <a:p>
            <a:r>
              <a:rPr lang="zh-TW" altLang="en-US" sz="2000" dirty="0" smtClean="0">
                <a:latin typeface="Helvetica Neue"/>
              </a:rPr>
              <a:t>，段位 </a:t>
            </a:r>
            <a:r>
              <a:rPr lang="en-US" altLang="zh-TW" sz="2000" dirty="0" smtClean="0">
                <a:latin typeface="Helvetica Neue"/>
              </a:rPr>
              <a:t>200 【</a:t>
            </a:r>
            <a:r>
              <a:rPr lang="zh-TW" altLang="en-US" sz="2000" dirty="0" smtClean="0">
                <a:latin typeface="Helvetica Neue"/>
              </a:rPr>
              <a:t>量測範圍為  </a:t>
            </a:r>
            <a:r>
              <a:rPr lang="en-US" altLang="zh-TW" sz="2000" dirty="0" smtClean="0">
                <a:latin typeface="Helvetica Neue"/>
              </a:rPr>
              <a:t>DC </a:t>
            </a:r>
            <a:r>
              <a:rPr lang="en-US" altLang="zh-TW" sz="2000" dirty="0" err="1">
                <a:latin typeface="Helvetica Neue"/>
              </a:rPr>
              <a:t>200V</a:t>
            </a:r>
            <a:r>
              <a:rPr lang="zh-TW" altLang="en-US" sz="2000" dirty="0">
                <a:latin typeface="Helvetica Neue"/>
              </a:rPr>
              <a:t>以下</a:t>
            </a:r>
            <a:r>
              <a:rPr lang="en-US" altLang="zh-TW" sz="2000" dirty="0">
                <a:latin typeface="Helvetica Neue"/>
              </a:rPr>
              <a:t>】</a:t>
            </a:r>
            <a:r>
              <a:rPr lang="zh-TW" altLang="en-US" sz="2000" dirty="0" smtClean="0">
                <a:latin typeface="Helvetica Neue"/>
              </a:rPr>
              <a:t>。</a:t>
            </a:r>
            <a:endParaRPr lang="en-US" altLang="zh-TW" sz="2000" dirty="0" smtClean="0">
              <a:latin typeface="Helvetica Neue"/>
            </a:endParaRPr>
          </a:p>
          <a:p>
            <a:r>
              <a:rPr lang="zh-TW" altLang="en-US" sz="2000" dirty="0" smtClean="0">
                <a:latin typeface="Helvetica Neue"/>
              </a:rPr>
              <a:t>        所</a:t>
            </a:r>
            <a:r>
              <a:rPr lang="zh-TW" altLang="en-US" sz="2000" dirty="0">
                <a:latin typeface="Helvetica Neue"/>
              </a:rPr>
              <a:t>要測量的電壓，越接近指定段位電壓，精密度、準確度越高，但是所要測量的電壓不能高於指定段位電壓</a:t>
            </a:r>
            <a:r>
              <a:rPr lang="zh-TW" altLang="en-US" sz="2000" dirty="0" smtClean="0">
                <a:latin typeface="Helvetica Neue"/>
              </a:rPr>
              <a:t>。所</a:t>
            </a:r>
            <a:r>
              <a:rPr lang="zh-TW" altLang="en-US" sz="2000" dirty="0">
                <a:latin typeface="Helvetica Neue"/>
              </a:rPr>
              <a:t>要測量的電壓</a:t>
            </a:r>
            <a:r>
              <a:rPr lang="en-US" altLang="zh-TW" sz="2000" dirty="0">
                <a:latin typeface="Helvetica Neue"/>
              </a:rPr>
              <a:t>DC </a:t>
            </a:r>
            <a:r>
              <a:rPr lang="en-US" altLang="zh-TW" sz="2000" dirty="0" err="1">
                <a:latin typeface="Helvetica Neue"/>
              </a:rPr>
              <a:t>5V</a:t>
            </a:r>
            <a:r>
              <a:rPr lang="zh-TW" altLang="en-US" sz="2000" dirty="0">
                <a:latin typeface="Helvetica Neue"/>
              </a:rPr>
              <a:t>，大於</a:t>
            </a:r>
            <a:r>
              <a:rPr lang="en-US" altLang="zh-TW" sz="2000" dirty="0">
                <a:latin typeface="Helvetica Neue"/>
              </a:rPr>
              <a:t>DC </a:t>
            </a:r>
            <a:r>
              <a:rPr lang="en-US" altLang="zh-TW" sz="2000" dirty="0" err="1">
                <a:latin typeface="Helvetica Neue"/>
              </a:rPr>
              <a:t>2V</a:t>
            </a:r>
            <a:r>
              <a:rPr lang="zh-TW" altLang="en-US" sz="2000" dirty="0">
                <a:latin typeface="Helvetica Neue"/>
              </a:rPr>
              <a:t>段位電壓，必須轉</a:t>
            </a:r>
            <a:r>
              <a:rPr lang="en-US" altLang="zh-TW" sz="2000" dirty="0">
                <a:latin typeface="Helvetica Neue"/>
              </a:rPr>
              <a:t>DC </a:t>
            </a:r>
            <a:r>
              <a:rPr lang="en-US" altLang="zh-TW" sz="2000" dirty="0" err="1">
                <a:latin typeface="Helvetica Neue"/>
              </a:rPr>
              <a:t>20V</a:t>
            </a:r>
            <a:r>
              <a:rPr lang="zh-TW" altLang="en-US" sz="2000" dirty="0">
                <a:latin typeface="Helvetica Neue"/>
              </a:rPr>
              <a:t>段位電壓</a:t>
            </a:r>
            <a:r>
              <a:rPr lang="zh-TW" altLang="en-US" sz="2000" dirty="0" smtClean="0">
                <a:latin typeface="Helvetica Neue"/>
              </a:rPr>
              <a:t>。</a:t>
            </a:r>
            <a:endParaRPr lang="en-US" altLang="zh-TW" sz="2000" dirty="0" smtClean="0">
              <a:latin typeface="Helvetica Neue"/>
            </a:endParaRPr>
          </a:p>
          <a:p>
            <a:r>
              <a:rPr lang="zh-TW" altLang="en-US" sz="2000" dirty="0" smtClean="0">
                <a:latin typeface="Helvetica Neue"/>
              </a:rPr>
              <a:t>        將“探針與</a:t>
            </a:r>
            <a:r>
              <a:rPr lang="zh-TW" altLang="en-US" sz="2000" dirty="0">
                <a:latin typeface="Helvetica Neue"/>
              </a:rPr>
              <a:t>待測線路</a:t>
            </a:r>
            <a:r>
              <a:rPr lang="zh-TW" altLang="en-US" sz="2000" dirty="0" smtClean="0">
                <a:latin typeface="Helvetica Neue"/>
              </a:rPr>
              <a:t>並聯”並</a:t>
            </a:r>
            <a:r>
              <a:rPr lang="zh-TW" altLang="en-US" sz="2000" dirty="0">
                <a:latin typeface="Helvetica Neue"/>
              </a:rPr>
              <a:t>從液晶顯示器讀取待測電壓值。</a:t>
            </a:r>
            <a:endParaRPr lang="en-US" altLang="zh-TW" sz="2000" dirty="0" smtClean="0">
              <a:latin typeface="Helvetica Neue"/>
            </a:endParaRPr>
          </a:p>
          <a:p>
            <a:endParaRPr lang="en-US" altLang="zh-TW" sz="2200" dirty="0" smtClean="0">
              <a:solidFill>
                <a:srgbClr val="FFFF00"/>
              </a:solidFill>
              <a:latin typeface="Helvetica Neue"/>
            </a:endParaRPr>
          </a:p>
          <a:p>
            <a:r>
              <a:rPr lang="zh-TW" altLang="en-US" sz="2200" dirty="0">
                <a:solidFill>
                  <a:srgbClr val="FFFF00"/>
                </a:solidFill>
                <a:latin typeface="Helvetica Neue"/>
              </a:rPr>
              <a:t>三用電表</a:t>
            </a:r>
            <a:r>
              <a:rPr lang="en-US" altLang="zh-TW" sz="2200" dirty="0" smtClean="0">
                <a:solidFill>
                  <a:srgbClr val="FFFF00"/>
                </a:solidFill>
                <a:latin typeface="Helvetica Neue"/>
              </a:rPr>
              <a:t>【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交流</a:t>
            </a:r>
            <a:r>
              <a:rPr lang="zh-TW" altLang="en-US" sz="2200" dirty="0">
                <a:solidFill>
                  <a:srgbClr val="FFFF00"/>
                </a:solidFill>
                <a:latin typeface="Helvetica Neue"/>
              </a:rPr>
              <a:t>電壓Ｖ</a:t>
            </a:r>
            <a:r>
              <a:rPr lang="en-US" altLang="zh-TW" sz="2200" dirty="0">
                <a:solidFill>
                  <a:srgbClr val="FFFF00"/>
                </a:solidFill>
                <a:latin typeface="Helvetica Neue"/>
              </a:rPr>
              <a:t>】</a:t>
            </a:r>
            <a:r>
              <a:rPr lang="zh-TW" altLang="en-US" sz="2200" dirty="0">
                <a:solidFill>
                  <a:srgbClr val="FFFF00"/>
                </a:solidFill>
                <a:latin typeface="Helvetica Neue"/>
              </a:rPr>
              <a:t>段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位例</a:t>
            </a:r>
            <a:r>
              <a:rPr lang="zh-TW" altLang="en-US" sz="2200" dirty="0">
                <a:solidFill>
                  <a:srgbClr val="FFFF00"/>
                </a:solidFill>
                <a:latin typeface="Helvetica Neue"/>
              </a:rPr>
              <a:t>說明：</a:t>
            </a:r>
            <a:endParaRPr lang="en-US" altLang="zh-TW" sz="2200" dirty="0">
              <a:solidFill>
                <a:srgbClr val="FFFF00"/>
              </a:solidFill>
              <a:latin typeface="Helvetica Neue"/>
            </a:endParaRPr>
          </a:p>
          <a:p>
            <a:r>
              <a:rPr lang="zh-TW" altLang="en-US" sz="2000" dirty="0" smtClean="0">
                <a:latin typeface="Helvetica Neue"/>
              </a:rPr>
              <a:t>        探針線接法同上，將旋鈕轉至 </a:t>
            </a:r>
            <a:r>
              <a:rPr lang="en-US" altLang="zh-TW" sz="2000" dirty="0" smtClean="0">
                <a:latin typeface="Helvetica Neue"/>
              </a:rPr>
              <a:t>【</a:t>
            </a:r>
            <a:r>
              <a:rPr lang="zh-TW" altLang="en-US" sz="2000" dirty="0" smtClean="0">
                <a:latin typeface="Helvetica Neue"/>
              </a:rPr>
              <a:t>交流電壓</a:t>
            </a:r>
            <a:r>
              <a:rPr lang="en-US" altLang="zh-TW" sz="2000" dirty="0" smtClean="0">
                <a:latin typeface="Helvetica Neue"/>
              </a:rPr>
              <a:t>】</a:t>
            </a:r>
            <a:r>
              <a:rPr lang="zh-TW" altLang="en-US" sz="2000" dirty="0" smtClean="0">
                <a:latin typeface="Helvetica Neue"/>
              </a:rPr>
              <a:t>的段位。</a:t>
            </a:r>
            <a:endParaRPr lang="en-US" altLang="zh-TW" sz="2000" dirty="0" smtClean="0">
              <a:latin typeface="Helvetica Neue"/>
            </a:endParaRPr>
          </a:p>
          <a:p>
            <a:r>
              <a:rPr lang="en-US" altLang="zh-TW" sz="2000" dirty="0">
                <a:latin typeface="Helvetica Neue"/>
              </a:rPr>
              <a:t> </a:t>
            </a:r>
            <a:r>
              <a:rPr lang="en-US" altLang="zh-TW" sz="2000" dirty="0" smtClean="0">
                <a:latin typeface="Helvetica Neue"/>
              </a:rPr>
              <a:t>       </a:t>
            </a:r>
            <a:r>
              <a:rPr lang="zh-TW" altLang="en-US" sz="2000" dirty="0" smtClean="0">
                <a:latin typeface="Helvetica Neue"/>
              </a:rPr>
              <a:t>段位 </a:t>
            </a:r>
            <a:r>
              <a:rPr lang="en-US" altLang="zh-TW" sz="2000" dirty="0" smtClean="0">
                <a:latin typeface="Helvetica Neue"/>
              </a:rPr>
              <a:t>200 【</a:t>
            </a:r>
            <a:r>
              <a:rPr lang="zh-TW" altLang="en-US" sz="2000" dirty="0" smtClean="0">
                <a:latin typeface="Helvetica Neue"/>
              </a:rPr>
              <a:t>量測範圍為 </a:t>
            </a:r>
            <a:r>
              <a:rPr lang="en-US" altLang="zh-TW" sz="2000" dirty="0" smtClean="0">
                <a:latin typeface="Helvetica Neue"/>
              </a:rPr>
              <a:t>AC </a:t>
            </a:r>
            <a:r>
              <a:rPr lang="en-US" altLang="zh-TW" sz="2000" dirty="0" err="1" smtClean="0">
                <a:latin typeface="Helvetica Neue"/>
              </a:rPr>
              <a:t>200V</a:t>
            </a:r>
            <a:r>
              <a:rPr lang="zh-TW" altLang="en-US" sz="2000" dirty="0" smtClean="0">
                <a:latin typeface="Helvetica Neue"/>
              </a:rPr>
              <a:t>以下</a:t>
            </a:r>
            <a:r>
              <a:rPr lang="en-US" altLang="zh-TW" sz="2000" dirty="0" smtClean="0">
                <a:latin typeface="Helvetica Neue"/>
              </a:rPr>
              <a:t>】</a:t>
            </a:r>
            <a:r>
              <a:rPr lang="zh-TW" altLang="en-US" sz="2000" dirty="0" smtClean="0">
                <a:latin typeface="Helvetica Neue"/>
              </a:rPr>
              <a:t>、段位 </a:t>
            </a:r>
            <a:r>
              <a:rPr lang="en-US" altLang="zh-TW" sz="2000" dirty="0" smtClean="0">
                <a:latin typeface="Helvetica Neue"/>
              </a:rPr>
              <a:t>600【</a:t>
            </a:r>
            <a:r>
              <a:rPr lang="zh-TW" altLang="en-US" sz="2000" dirty="0" smtClean="0">
                <a:latin typeface="Helvetica Neue"/>
              </a:rPr>
              <a:t>量測範圍為 </a:t>
            </a:r>
            <a:r>
              <a:rPr lang="en-US" altLang="zh-TW" sz="2000" dirty="0" smtClean="0">
                <a:latin typeface="Helvetica Neue"/>
              </a:rPr>
              <a:t>AC </a:t>
            </a:r>
            <a:r>
              <a:rPr lang="en-US" altLang="zh-TW" sz="2000" dirty="0" err="1" smtClean="0">
                <a:latin typeface="Helvetica Neue"/>
              </a:rPr>
              <a:t>600V</a:t>
            </a:r>
            <a:r>
              <a:rPr lang="zh-TW" altLang="en-US" sz="2000" dirty="0" smtClean="0">
                <a:latin typeface="Helvetica Neue"/>
              </a:rPr>
              <a:t>以下</a:t>
            </a:r>
            <a:r>
              <a:rPr lang="en-US" altLang="zh-TW" sz="2000" dirty="0" smtClean="0">
                <a:latin typeface="Helvetica Neue"/>
              </a:rPr>
              <a:t>】</a:t>
            </a:r>
            <a:r>
              <a:rPr lang="zh-TW" altLang="en-US" sz="2000" dirty="0" smtClean="0">
                <a:latin typeface="Helvetica Neue"/>
              </a:rPr>
              <a:t>。餘同上。</a:t>
            </a:r>
            <a:endParaRPr lang="en-US" altLang="zh-TW" sz="2000" dirty="0" smtClean="0">
              <a:latin typeface="Helvetica Neue"/>
            </a:endParaRPr>
          </a:p>
          <a:p>
            <a:r>
              <a:rPr lang="en-US" altLang="zh-TW" sz="2000" dirty="0">
                <a:latin typeface="Helvetica Neue"/>
              </a:rPr>
              <a:t> </a:t>
            </a:r>
            <a:r>
              <a:rPr lang="en-US" altLang="zh-TW" sz="2000" dirty="0" smtClean="0">
                <a:latin typeface="Helvetica Neue"/>
              </a:rPr>
              <a:t>       </a:t>
            </a:r>
            <a:r>
              <a:rPr lang="zh-TW" altLang="en-US" sz="2000" dirty="0" smtClean="0">
                <a:latin typeface="Helvetica Neue"/>
              </a:rPr>
              <a:t>將“探針與</a:t>
            </a:r>
            <a:r>
              <a:rPr lang="zh-TW" altLang="en-US" sz="2000" dirty="0">
                <a:latin typeface="Helvetica Neue"/>
              </a:rPr>
              <a:t>待測線路</a:t>
            </a:r>
            <a:r>
              <a:rPr lang="zh-TW" altLang="en-US" sz="2000" dirty="0" smtClean="0">
                <a:latin typeface="Helvetica Neue"/>
              </a:rPr>
              <a:t>並聯”並從</a:t>
            </a:r>
            <a:r>
              <a:rPr lang="zh-TW" altLang="en-US" sz="2000" dirty="0">
                <a:latin typeface="Helvetica Neue"/>
              </a:rPr>
              <a:t>液晶顯示器讀取待測電壓值。 </a:t>
            </a:r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endParaRPr lang="en-US" altLang="zh-TW" sz="2200" dirty="0" smtClean="0">
              <a:solidFill>
                <a:srgbClr val="FFFF00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10056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>
          <a:xfrm>
            <a:off x="1218883" y="46285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Salesforce Sans"/>
                <a:ea typeface="微軟正黑體" panose="020B0604030504040204" pitchFamily="34" charset="-120"/>
                <a:sym typeface="Salesforce Sans"/>
              </a:rPr>
              <a:t>照明的演進</a:t>
            </a:r>
            <a:endParaRPr lang="zh-TW" altLang="en-US" dirty="0"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033746"/>
              </p:ext>
            </p:extLst>
          </p:nvPr>
        </p:nvGraphicFramePr>
        <p:xfrm>
          <a:off x="1053852" y="1340768"/>
          <a:ext cx="10729192" cy="5112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4"/>
                <a:gridCol w="6912768"/>
              </a:tblGrid>
              <a:tr h="47338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演進年代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使用設備</a:t>
                      </a:r>
                      <a:endParaRPr lang="zh-TW" altLang="en-US" dirty="0"/>
                    </a:p>
                  </a:txBody>
                  <a:tcPr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約西元前</a:t>
                      </a:r>
                      <a:r>
                        <a:rPr lang="en-US" altLang="zh-TW" sz="2000" dirty="0" smtClean="0"/>
                        <a:t>205~70</a:t>
                      </a:r>
                      <a:r>
                        <a:rPr lang="zh-TW" altLang="en-US" sz="2000" dirty="0" smtClean="0"/>
                        <a:t>萬年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u="sng" dirty="0" smtClean="0"/>
                        <a:t>元謀人</a:t>
                      </a:r>
                      <a:r>
                        <a:rPr lang="zh-TW" altLang="en-US" sz="2000" dirty="0" smtClean="0"/>
                        <a:t>時代開始始用“火”</a:t>
                      </a:r>
                      <a:endParaRPr lang="zh-TW" altLang="en-US" sz="2000" dirty="0"/>
                    </a:p>
                  </a:txBody>
                  <a:tcPr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約西元前</a:t>
                      </a:r>
                      <a:r>
                        <a:rPr lang="en-US" altLang="zh-TW" sz="2000" dirty="0" smtClean="0"/>
                        <a:t>5</a:t>
                      </a:r>
                      <a:r>
                        <a:rPr lang="zh-TW" altLang="en-US" sz="2000" dirty="0" smtClean="0"/>
                        <a:t>萬</a:t>
                      </a:r>
                      <a:r>
                        <a:rPr lang="en-US" altLang="zh-TW" sz="2000" dirty="0" smtClean="0"/>
                        <a:t>~5</a:t>
                      </a:r>
                      <a:r>
                        <a:rPr lang="zh-TW" altLang="en-US" sz="2000" dirty="0" smtClean="0"/>
                        <a:t>千年</a:t>
                      </a:r>
                      <a:r>
                        <a:rPr lang="en-US" altLang="zh-TW" sz="2000" dirty="0" smtClean="0"/>
                        <a:t>-</a:t>
                      </a:r>
                      <a:r>
                        <a:rPr lang="zh-TW" altLang="en-US" sz="2000" dirty="0" smtClean="0"/>
                        <a:t>舊石器時代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使用天然火源來引燃火把</a:t>
                      </a:r>
                      <a:endParaRPr lang="zh-TW" altLang="en-US" sz="2000" dirty="0"/>
                    </a:p>
                  </a:txBody>
                  <a:tcPr/>
                </a:tc>
              </a:tr>
              <a:tr h="725858">
                <a:tc>
                  <a:txBody>
                    <a:bodyPr/>
                    <a:lstStyle/>
                    <a:p>
                      <a:pPr lvl="0" algn="l"/>
                      <a:r>
                        <a:rPr lang="zh-TW" altLang="en-US" sz="2000" dirty="0" smtClean="0"/>
                        <a:t>約西元前</a:t>
                      </a:r>
                      <a:r>
                        <a:rPr lang="en-US" altLang="zh-TW" sz="2000" dirty="0" smtClean="0"/>
                        <a:t>7</a:t>
                      </a:r>
                      <a:r>
                        <a:rPr lang="zh-TW" altLang="en-US" sz="2000" dirty="0" smtClean="0"/>
                        <a:t>千</a:t>
                      </a:r>
                      <a:r>
                        <a:rPr lang="en-US" altLang="zh-TW" sz="2000" dirty="0" smtClean="0"/>
                        <a:t>~5</a:t>
                      </a:r>
                      <a:r>
                        <a:rPr lang="zh-TW" altLang="en-US" sz="2000" dirty="0" smtClean="0"/>
                        <a:t>千年</a:t>
                      </a:r>
                      <a:r>
                        <a:rPr lang="en-US" altLang="zh-TW" sz="2000" dirty="0" smtClean="0"/>
                        <a:t>-</a:t>
                      </a:r>
                      <a:r>
                        <a:rPr lang="zh-TW" altLang="en-US" sz="2000" dirty="0" smtClean="0"/>
                        <a:t>新石器時代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出現人工取火利用松枝做成照明用火把</a:t>
                      </a:r>
                      <a:endParaRPr lang="en-US" altLang="zh-TW" sz="2000" dirty="0" smtClean="0"/>
                    </a:p>
                    <a:p>
                      <a:r>
                        <a:rPr lang="zh-TW" altLang="en-US" sz="2000" dirty="0" smtClean="0"/>
                        <a:t>出現使用簡單石器製作的油燈</a:t>
                      </a:r>
                      <a:endParaRPr lang="zh-TW" altLang="en-US" sz="2000" dirty="0"/>
                    </a:p>
                  </a:txBody>
                  <a:tcPr/>
                </a:tc>
              </a:tr>
              <a:tr h="725858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西元前</a:t>
                      </a:r>
                      <a:r>
                        <a:rPr lang="en-US" altLang="zh-TW" sz="2000" dirty="0" smtClean="0"/>
                        <a:t>3</a:t>
                      </a:r>
                      <a:r>
                        <a:rPr lang="zh-TW" altLang="en-US" sz="2000" dirty="0" smtClean="0"/>
                        <a:t>千年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u="sng" dirty="0" smtClean="0"/>
                        <a:t>菲尼克斯</a:t>
                      </a:r>
                      <a:r>
                        <a:rPr lang="zh-TW" altLang="en-US" sz="2000" dirty="0" smtClean="0"/>
                        <a:t>人和</a:t>
                      </a:r>
                      <a:r>
                        <a:rPr lang="zh-TW" altLang="en-US" sz="2000" u="sng" dirty="0" smtClean="0"/>
                        <a:t>伊時魯里亞人</a:t>
                      </a:r>
                      <a:r>
                        <a:rPr lang="zh-TW" altLang="en-US" sz="2000" dirty="0" smtClean="0"/>
                        <a:t>使用油性硬果外面包上一層油魯形成圓柱狀蠟蠋</a:t>
                      </a:r>
                      <a:endParaRPr lang="zh-TW" altLang="en-US" sz="2000" dirty="0"/>
                    </a:p>
                  </a:txBody>
                  <a:tcPr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西元前</a:t>
                      </a:r>
                      <a:r>
                        <a:rPr lang="en-US" altLang="zh-TW" sz="2000" dirty="0" smtClean="0"/>
                        <a:t>300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使用蜜蠟製成類似今日蠟蠋</a:t>
                      </a:r>
                      <a:endParaRPr lang="zh-TW" altLang="en-US" sz="2000" dirty="0"/>
                    </a:p>
                  </a:txBody>
                  <a:tcPr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577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u="sng" dirty="0" smtClean="0"/>
                        <a:t>中國</a:t>
                      </a:r>
                      <a:r>
                        <a:rPr lang="zh-TW" altLang="en-US" sz="2000" dirty="0" smtClean="0"/>
                        <a:t>發明火柴</a:t>
                      </a:r>
                      <a:endParaRPr lang="zh-TW" altLang="en-US" sz="2000" dirty="0"/>
                    </a:p>
                  </a:txBody>
                  <a:tcPr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800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u="sng" dirty="0" smtClean="0"/>
                        <a:t>巴格達</a:t>
                      </a:r>
                      <a:r>
                        <a:rPr lang="zh-TW" altLang="en-US" sz="2000" dirty="0" smtClean="0"/>
                        <a:t>有使用煤油燈的記載</a:t>
                      </a:r>
                      <a:endParaRPr lang="zh-TW" altLang="en-US" sz="2000" dirty="0"/>
                    </a:p>
                  </a:txBody>
                  <a:tcPr/>
                </a:tc>
              </a:tr>
              <a:tr h="725858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1820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法國</a:t>
                      </a:r>
                      <a:r>
                        <a:rPr lang="zh-TW" altLang="en-US" sz="2000" u="sng" dirty="0" smtClean="0"/>
                        <a:t>強巴歇列</a:t>
                      </a:r>
                      <a:r>
                        <a:rPr lang="zh-TW" altLang="en-US" sz="2000" dirty="0" smtClean="0"/>
                        <a:t>發明了三根綿線編成的蠋心，改良舊式蠟燭使燭心燃燒時自然鬆開並完全燃燒</a:t>
                      </a:r>
                      <a:endParaRPr lang="zh-TW" altLang="en-US" sz="2000" dirty="0"/>
                    </a:p>
                  </a:txBody>
                  <a:tcPr/>
                </a:tc>
              </a:tr>
              <a:tr h="410268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1825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法國</a:t>
                      </a:r>
                      <a:r>
                        <a:rPr lang="zh-TW" altLang="en-US" sz="2000" u="sng" dirty="0" smtClean="0"/>
                        <a:t>舍夫勤爾</a:t>
                      </a:r>
                      <a:r>
                        <a:rPr lang="zh-TW" altLang="en-US" sz="2000" dirty="0" smtClean="0"/>
                        <a:t>和</a:t>
                      </a:r>
                      <a:r>
                        <a:rPr lang="zh-TW" altLang="en-US" sz="2000" u="sng" dirty="0" smtClean="0"/>
                        <a:t>蓋一呂薩克</a:t>
                      </a:r>
                      <a:r>
                        <a:rPr lang="zh-TW" altLang="en-US" sz="2000" dirty="0" smtClean="0"/>
                        <a:t>獲得無煙石蠟硬脂蠟蠋的專利</a:t>
                      </a:r>
                      <a:endParaRPr lang="zh-TW" alt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1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電子電路幫手簡介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02232" y="1002432"/>
            <a:ext cx="5972300" cy="914400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2400" dirty="0" smtClean="0">
                <a:sym typeface="Salesforce Sans"/>
              </a:rPr>
              <a:t>三用電表（以</a:t>
            </a:r>
            <a:r>
              <a:rPr lang="en-US" altLang="zh-TW" sz="2400" dirty="0" err="1" smtClean="0">
                <a:sym typeface="Salesforce Sans"/>
              </a:rPr>
              <a:t>dm</a:t>
            </a:r>
            <a:r>
              <a:rPr lang="en-US" altLang="zh-TW" sz="2400" dirty="0" smtClean="0">
                <a:sym typeface="Salesforce Sans"/>
              </a:rPr>
              <a:t>-3000</a:t>
            </a:r>
            <a:r>
              <a:rPr lang="zh-TW" altLang="en-US" sz="2400" dirty="0" smtClean="0">
                <a:sym typeface="Salesforce Sans"/>
              </a:rPr>
              <a:t>為例）</a:t>
            </a:r>
            <a:endParaRPr lang="zh-TW" altLang="en-US" sz="2400" dirty="0">
              <a:sym typeface="Salesforce San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02232" y="2060848"/>
            <a:ext cx="108732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三用電表</a:t>
            </a:r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【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直流電流Ａ</a:t>
            </a:r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】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段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位例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說明：</a:t>
            </a:r>
            <a:endParaRPr lang="en-US" altLang="zh-TW" sz="2200" dirty="0">
              <a:solidFill>
                <a:srgbClr val="FFFF00"/>
              </a:solidFill>
              <a:latin typeface="+mn-ea"/>
            </a:endParaRPr>
          </a:p>
          <a:p>
            <a:r>
              <a:rPr lang="zh-TW" altLang="en-US" sz="2000" dirty="0">
                <a:latin typeface="+mn-ea"/>
              </a:rPr>
              <a:t>        探針線同電壓量測的接法</a:t>
            </a:r>
            <a:r>
              <a:rPr lang="zh-TW" altLang="en-US" sz="2000" dirty="0" smtClean="0">
                <a:latin typeface="+mn-ea"/>
              </a:rPr>
              <a:t>，將</a:t>
            </a:r>
            <a:r>
              <a:rPr lang="zh-TW" altLang="en-US" sz="2000" dirty="0">
                <a:latin typeface="+mn-ea"/>
              </a:rPr>
              <a:t>旋鈕轉至</a:t>
            </a:r>
            <a:r>
              <a:rPr lang="en-US" altLang="zh-TW" sz="2000" dirty="0">
                <a:latin typeface="+mn-ea"/>
              </a:rPr>
              <a:t>【</a:t>
            </a:r>
            <a:r>
              <a:rPr lang="zh-TW" altLang="en-US" sz="2000" dirty="0">
                <a:latin typeface="+mn-ea"/>
              </a:rPr>
              <a:t>直流電流</a:t>
            </a:r>
            <a:r>
              <a:rPr lang="en-US" altLang="zh-TW" sz="2000" dirty="0">
                <a:latin typeface="+mn-ea"/>
              </a:rPr>
              <a:t> </a:t>
            </a:r>
            <a:r>
              <a:rPr lang="zh-TW" altLang="en-US" sz="2000" dirty="0">
                <a:latin typeface="+mn-ea"/>
              </a:rPr>
              <a:t>Ａ</a:t>
            </a:r>
            <a:r>
              <a:rPr lang="en-US" altLang="zh-TW" sz="2000" dirty="0" smtClean="0">
                <a:latin typeface="+mn-ea"/>
              </a:rPr>
              <a:t>〕</a:t>
            </a:r>
            <a:r>
              <a:rPr lang="zh-TW" altLang="en-US" sz="2000" dirty="0" smtClean="0">
                <a:latin typeface="+mn-ea"/>
              </a:rPr>
              <a:t>的段</a:t>
            </a:r>
            <a:r>
              <a:rPr lang="zh-TW" altLang="en-US" sz="2000" dirty="0">
                <a:latin typeface="+mn-ea"/>
              </a:rPr>
              <a:t>位。</a:t>
            </a:r>
            <a:endParaRPr lang="en-US" altLang="zh-TW" sz="2000" dirty="0">
              <a:latin typeface="+mn-ea"/>
            </a:endParaRPr>
          </a:p>
          <a:p>
            <a:r>
              <a:rPr lang="en-US" altLang="zh-TW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        </a:t>
            </a:r>
            <a:r>
              <a:rPr lang="en-US" altLang="zh-TW" sz="1800" dirty="0" err="1">
                <a:solidFill>
                  <a:srgbClr val="FF0000"/>
                </a:solidFill>
                <a:latin typeface="+mn-ea"/>
              </a:rPr>
              <a:t>p.s</a:t>
            </a:r>
            <a:r>
              <a:rPr lang="zh-TW" altLang="en-US" sz="1800" dirty="0">
                <a:solidFill>
                  <a:srgbClr val="FF0000"/>
                </a:solidFill>
                <a:latin typeface="+mn-ea"/>
              </a:rPr>
              <a:t>：如果要量測 </a:t>
            </a:r>
            <a:r>
              <a:rPr lang="en-US" altLang="zh-TW" sz="1800" dirty="0" err="1">
                <a:solidFill>
                  <a:srgbClr val="FF0000"/>
                </a:solidFill>
                <a:latin typeface="+mn-ea"/>
              </a:rPr>
              <a:t>10A</a:t>
            </a:r>
            <a:r>
              <a:rPr lang="zh-TW" altLang="en-US" sz="1800" dirty="0">
                <a:solidFill>
                  <a:srgbClr val="FF0000"/>
                </a:solidFill>
                <a:latin typeface="+mn-ea"/>
              </a:rPr>
              <a:t>電流，轉 </a:t>
            </a:r>
            <a:r>
              <a:rPr lang="en-US" altLang="zh-TW" sz="1800" dirty="0" err="1">
                <a:solidFill>
                  <a:srgbClr val="FF0000"/>
                </a:solidFill>
                <a:latin typeface="+mn-ea"/>
              </a:rPr>
              <a:t>10A</a:t>
            </a:r>
            <a:r>
              <a:rPr lang="zh-TW" altLang="en-US" sz="1800" dirty="0">
                <a:solidFill>
                  <a:srgbClr val="FF0000"/>
                </a:solidFill>
                <a:latin typeface="+mn-ea"/>
              </a:rPr>
              <a:t>段位，紅色探針必須拔下改插於右側</a:t>
            </a:r>
            <a:r>
              <a:rPr lang="en-US" altLang="zh-TW" sz="1800" dirty="0" err="1">
                <a:solidFill>
                  <a:srgbClr val="FF0000"/>
                </a:solidFill>
                <a:latin typeface="+mn-ea"/>
              </a:rPr>
              <a:t>10A</a:t>
            </a:r>
            <a:r>
              <a:rPr lang="zh-TW" altLang="en-US" sz="1800" dirty="0">
                <a:solidFill>
                  <a:srgbClr val="FF0000"/>
                </a:solidFill>
                <a:latin typeface="+mn-ea"/>
              </a:rPr>
              <a:t>插孔，且在量測</a:t>
            </a:r>
            <a:r>
              <a:rPr lang="en-US" altLang="zh-TW" sz="1800" dirty="0" err="1">
                <a:solidFill>
                  <a:srgbClr val="FF0000"/>
                </a:solidFill>
                <a:latin typeface="+mn-ea"/>
              </a:rPr>
              <a:t>10A</a:t>
            </a:r>
            <a:r>
              <a:rPr lang="zh-TW" altLang="en-US" sz="1800" dirty="0">
                <a:solidFill>
                  <a:srgbClr val="FF0000"/>
                </a:solidFill>
                <a:latin typeface="+mn-ea"/>
              </a:rPr>
              <a:t>電流之後必須立刻插回量測電壓插孔，以免在量測電壓時電很呈短路現象，恐使三用電表會有燒毀的疑慮。</a:t>
            </a:r>
            <a:endParaRPr lang="en-US" altLang="zh-TW" sz="1800" dirty="0">
              <a:solidFill>
                <a:srgbClr val="FF0000"/>
              </a:solidFill>
              <a:latin typeface="+mn-ea"/>
            </a:endParaRPr>
          </a:p>
          <a:p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        </a:t>
            </a:r>
            <a:r>
              <a:rPr lang="zh-TW" altLang="en-US" sz="2000" dirty="0">
                <a:latin typeface="+mn-ea"/>
              </a:rPr>
              <a:t>段位 </a:t>
            </a:r>
            <a:r>
              <a:rPr lang="en-US" altLang="zh-TW" sz="2000" dirty="0">
                <a:latin typeface="+mn-ea"/>
              </a:rPr>
              <a:t>2 mA 【</a:t>
            </a:r>
            <a:r>
              <a:rPr lang="zh-TW" altLang="en-US" sz="2000" dirty="0">
                <a:latin typeface="+mn-ea"/>
              </a:rPr>
              <a:t>測量範為為 </a:t>
            </a:r>
            <a:r>
              <a:rPr lang="en-US" altLang="zh-TW" sz="2000" dirty="0">
                <a:latin typeface="+mn-ea"/>
              </a:rPr>
              <a:t>DC 2 mA</a:t>
            </a:r>
            <a:r>
              <a:rPr lang="zh-TW" altLang="en-US" sz="2000" dirty="0">
                <a:latin typeface="+mn-ea"/>
              </a:rPr>
              <a:t>以下</a:t>
            </a:r>
            <a:r>
              <a:rPr lang="en-US" altLang="zh-TW" sz="2000" dirty="0">
                <a:latin typeface="+mn-ea"/>
              </a:rPr>
              <a:t>】 </a:t>
            </a:r>
            <a:r>
              <a:rPr lang="zh-TW" altLang="en-US" sz="2000" dirty="0">
                <a:latin typeface="+mn-ea"/>
              </a:rPr>
              <a:t>、</a:t>
            </a:r>
            <a:r>
              <a:rPr lang="en-US" altLang="zh-TW" sz="2000" dirty="0">
                <a:latin typeface="+mn-ea"/>
              </a:rPr>
              <a:t>20 mA【</a:t>
            </a:r>
            <a:r>
              <a:rPr lang="zh-TW" altLang="en-US" sz="2000" dirty="0">
                <a:latin typeface="+mn-ea"/>
              </a:rPr>
              <a:t>測量範圍為 </a:t>
            </a:r>
            <a:r>
              <a:rPr lang="en-US" altLang="zh-TW" sz="2000" dirty="0">
                <a:latin typeface="+mn-ea"/>
              </a:rPr>
              <a:t>DC 20 mA</a:t>
            </a:r>
            <a:r>
              <a:rPr lang="zh-TW" altLang="en-US" sz="2000" dirty="0">
                <a:latin typeface="+mn-ea"/>
              </a:rPr>
              <a:t>以下</a:t>
            </a:r>
            <a:r>
              <a:rPr lang="en-US" altLang="zh-TW" sz="2000" dirty="0">
                <a:latin typeface="+mn-ea"/>
              </a:rPr>
              <a:t>】</a:t>
            </a:r>
          </a:p>
          <a:p>
            <a:r>
              <a:rPr lang="zh-TW" altLang="en-US" sz="2000" dirty="0">
                <a:latin typeface="+mn-ea"/>
              </a:rPr>
              <a:t>、</a:t>
            </a:r>
            <a:r>
              <a:rPr lang="en-US" altLang="zh-TW" sz="2000" dirty="0">
                <a:latin typeface="+mn-ea"/>
              </a:rPr>
              <a:t>200 mA【</a:t>
            </a:r>
            <a:r>
              <a:rPr lang="zh-TW" altLang="en-US" sz="2000" dirty="0">
                <a:latin typeface="+mn-ea"/>
              </a:rPr>
              <a:t>測量範圍為 </a:t>
            </a:r>
            <a:r>
              <a:rPr lang="en-US" altLang="zh-TW" sz="2000" dirty="0">
                <a:latin typeface="+mn-ea"/>
              </a:rPr>
              <a:t>DC 200 mA</a:t>
            </a:r>
            <a:r>
              <a:rPr lang="zh-TW" altLang="en-US" sz="2000" dirty="0">
                <a:latin typeface="+mn-ea"/>
              </a:rPr>
              <a:t>以下</a:t>
            </a:r>
            <a:r>
              <a:rPr lang="en-US" altLang="zh-TW" sz="2000" dirty="0">
                <a:latin typeface="+mn-ea"/>
              </a:rPr>
              <a:t>】</a:t>
            </a:r>
            <a:r>
              <a:rPr lang="zh-TW" altLang="en-US" sz="2000" dirty="0">
                <a:latin typeface="+mn-ea"/>
              </a:rPr>
              <a:t>。餘如同</a:t>
            </a:r>
            <a:r>
              <a:rPr lang="en-US" altLang="zh-TW" sz="2000" dirty="0">
                <a:latin typeface="+mn-ea"/>
              </a:rPr>
              <a:t>【</a:t>
            </a:r>
            <a:r>
              <a:rPr lang="zh-TW" altLang="en-US" sz="2000" dirty="0">
                <a:latin typeface="+mn-ea"/>
              </a:rPr>
              <a:t>直流電壓</a:t>
            </a:r>
            <a:r>
              <a:rPr lang="en-US" altLang="zh-TW" sz="2000" dirty="0">
                <a:latin typeface="+mn-ea"/>
              </a:rPr>
              <a:t>】</a:t>
            </a:r>
            <a:r>
              <a:rPr lang="zh-TW" altLang="en-US" sz="2000" dirty="0">
                <a:latin typeface="+mn-ea"/>
              </a:rPr>
              <a:t>量測說明</a:t>
            </a:r>
            <a:r>
              <a:rPr lang="zh-TW" altLang="en-US" sz="2000" dirty="0" smtClean="0">
                <a:latin typeface="+mn-ea"/>
              </a:rPr>
              <a:t>。</a:t>
            </a:r>
            <a:endParaRPr lang="en-US" altLang="zh-TW" sz="2000" dirty="0" smtClean="0">
              <a:latin typeface="+mn-ea"/>
            </a:endParaRPr>
          </a:p>
          <a:p>
            <a:r>
              <a:rPr lang="zh-TW" altLang="en-US" sz="2000" dirty="0" smtClean="0">
                <a:latin typeface="Helvetica Neue"/>
              </a:rPr>
              <a:t>        將“探針與</a:t>
            </a:r>
            <a:r>
              <a:rPr lang="zh-TW" altLang="en-US" sz="2000" dirty="0">
                <a:latin typeface="Helvetica Neue"/>
              </a:rPr>
              <a:t>待測</a:t>
            </a:r>
            <a:r>
              <a:rPr lang="zh-TW" altLang="en-US" sz="2000" dirty="0" smtClean="0">
                <a:latin typeface="Helvetica Neue"/>
              </a:rPr>
              <a:t>線路串聯”並</a:t>
            </a:r>
            <a:r>
              <a:rPr lang="zh-TW" altLang="en-US" sz="2000" dirty="0">
                <a:latin typeface="Helvetica Neue"/>
              </a:rPr>
              <a:t>從液晶顯示器讀取待測</a:t>
            </a:r>
            <a:r>
              <a:rPr lang="zh-TW" altLang="en-US" sz="2000" dirty="0" smtClean="0">
                <a:latin typeface="Helvetica Neue"/>
              </a:rPr>
              <a:t>電流值</a:t>
            </a:r>
            <a:r>
              <a:rPr lang="zh-TW" altLang="en-US" sz="2000" dirty="0">
                <a:latin typeface="Helvetica Neue"/>
              </a:rPr>
              <a:t>。</a:t>
            </a:r>
            <a:endParaRPr lang="en-US" altLang="zh-TW" sz="2000" dirty="0">
              <a:latin typeface="+mn-ea"/>
            </a:endParaRPr>
          </a:p>
          <a:p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三用電表 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【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電阻歐姆</a:t>
            </a:r>
            <a:r>
              <a:rPr lang="el-GR" altLang="zh-TW" sz="2200" dirty="0" smtClean="0">
                <a:solidFill>
                  <a:srgbClr val="FFFF00"/>
                </a:solidFill>
                <a:latin typeface="+mn-ea"/>
              </a:rPr>
              <a:t>Ω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】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段位說明：</a:t>
            </a:r>
            <a:endParaRPr lang="en-US" altLang="zh-TW" sz="2200" dirty="0" smtClean="0">
              <a:solidFill>
                <a:srgbClr val="FFFF00"/>
              </a:solidFill>
              <a:latin typeface="+mn-ea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        </a:t>
            </a:r>
            <a:r>
              <a:rPr lang="zh-TW" altLang="en-US" sz="2000" dirty="0" smtClean="0">
                <a:latin typeface="+mn-ea"/>
              </a:rPr>
              <a:t>探</a:t>
            </a:r>
            <a:r>
              <a:rPr lang="zh-TW" altLang="en-US" sz="2000" dirty="0">
                <a:latin typeface="+mn-ea"/>
              </a:rPr>
              <a:t>針線同電壓量測的接法，將旋鈕轉至</a:t>
            </a:r>
            <a:r>
              <a:rPr lang="en-US" altLang="zh-TW" sz="2000" dirty="0" smtClean="0">
                <a:latin typeface="+mn-ea"/>
              </a:rPr>
              <a:t>【 </a:t>
            </a:r>
            <a:r>
              <a:rPr lang="zh-TW" altLang="en-US" sz="2000" dirty="0" smtClean="0">
                <a:latin typeface="+mn-ea"/>
              </a:rPr>
              <a:t>電阻歐姆</a:t>
            </a:r>
            <a:r>
              <a:rPr lang="el-GR" altLang="zh-TW" sz="2000" dirty="0" smtClean="0">
                <a:latin typeface="+mn-ea"/>
              </a:rPr>
              <a:t>Ω</a:t>
            </a:r>
            <a:r>
              <a:rPr lang="en-US" altLang="zh-TW" sz="2000" dirty="0" smtClean="0">
                <a:latin typeface="+mn-ea"/>
              </a:rPr>
              <a:t>】</a:t>
            </a:r>
            <a:r>
              <a:rPr lang="zh-TW" altLang="en-US" sz="2000" dirty="0" smtClean="0">
                <a:latin typeface="+mn-ea"/>
              </a:rPr>
              <a:t>的</a:t>
            </a:r>
            <a:r>
              <a:rPr lang="zh-TW" altLang="en-US" sz="2000" dirty="0">
                <a:latin typeface="+mn-ea"/>
              </a:rPr>
              <a:t>段位。</a:t>
            </a:r>
            <a:endParaRPr lang="en-US" altLang="zh-TW" sz="2000" dirty="0">
              <a:latin typeface="+mn-ea"/>
            </a:endParaRPr>
          </a:p>
          <a:p>
            <a:r>
              <a:rPr lang="zh-TW" altLang="en-US" sz="2000" dirty="0" smtClean="0">
                <a:latin typeface="Helvetica Neue"/>
              </a:rPr>
              <a:t>        共同段位 </a:t>
            </a:r>
            <a:r>
              <a:rPr lang="en-US" altLang="zh-TW" sz="2000" dirty="0" smtClean="0">
                <a:latin typeface="Helvetica Neue"/>
              </a:rPr>
              <a:t>200</a:t>
            </a:r>
            <a:r>
              <a:rPr lang="zh-TW" altLang="en-US" sz="2000" dirty="0" smtClean="0">
                <a:latin typeface="Helvetica Neue"/>
              </a:rPr>
              <a:t>、</a:t>
            </a:r>
            <a:r>
              <a:rPr lang="en-US" altLang="zh-TW" sz="2000" dirty="0" err="1" smtClean="0">
                <a:latin typeface="Helvetica Neue"/>
              </a:rPr>
              <a:t>2K</a:t>
            </a:r>
            <a:r>
              <a:rPr lang="zh-TW" altLang="en-US" sz="2000" dirty="0" smtClean="0">
                <a:latin typeface="Helvetica Neue"/>
              </a:rPr>
              <a:t>、</a:t>
            </a:r>
            <a:r>
              <a:rPr lang="en-US" altLang="zh-TW" sz="2000" dirty="0" err="1" smtClean="0">
                <a:latin typeface="Helvetica Neue"/>
              </a:rPr>
              <a:t>20K</a:t>
            </a:r>
            <a:r>
              <a:rPr lang="zh-TW" altLang="en-US" sz="2000" dirty="0" smtClean="0">
                <a:latin typeface="Helvetica Neue"/>
              </a:rPr>
              <a:t>、</a:t>
            </a:r>
            <a:r>
              <a:rPr lang="en-US" altLang="zh-TW" sz="2000" dirty="0" err="1" smtClean="0">
                <a:latin typeface="Helvetica Neue"/>
              </a:rPr>
              <a:t>200K</a:t>
            </a:r>
            <a:r>
              <a:rPr lang="zh-TW" altLang="en-US" sz="2000" dirty="0" smtClean="0">
                <a:latin typeface="Helvetica Neue"/>
              </a:rPr>
              <a:t>、</a:t>
            </a:r>
            <a:r>
              <a:rPr lang="en-US" altLang="zh-TW" sz="2000" dirty="0" err="1" smtClean="0">
                <a:latin typeface="Helvetica Neue"/>
              </a:rPr>
              <a:t>2M</a:t>
            </a:r>
            <a:r>
              <a:rPr lang="zh-TW" altLang="en-US" sz="2000" dirty="0" smtClean="0">
                <a:latin typeface="Helvetica Neue"/>
              </a:rPr>
              <a:t>及</a:t>
            </a:r>
            <a:r>
              <a:rPr lang="en-US" altLang="zh-TW" sz="2000" dirty="0" err="1" smtClean="0">
                <a:latin typeface="Helvetica Neue"/>
              </a:rPr>
              <a:t>200M</a:t>
            </a:r>
            <a:r>
              <a:rPr lang="zh-TW" altLang="en-US" sz="2000" dirty="0" smtClean="0">
                <a:latin typeface="Helvetica Neue"/>
              </a:rPr>
              <a:t>等段位，配合待測電阻器調整至適當段位。</a:t>
            </a:r>
            <a:endParaRPr lang="en-US" altLang="zh-TW" sz="2000" dirty="0" smtClean="0">
              <a:latin typeface="Helvetica Neue"/>
            </a:endParaRPr>
          </a:p>
          <a:p>
            <a:r>
              <a:rPr lang="zh-TW" altLang="en-US" sz="2000" dirty="0" smtClean="0">
                <a:latin typeface="Helvetica Neue"/>
              </a:rPr>
              <a:t>（</a:t>
            </a:r>
            <a:r>
              <a:rPr lang="zh-TW" altLang="en-US" sz="2000" dirty="0">
                <a:latin typeface="Helvetica Neue"/>
              </a:rPr>
              <a:t>若不知道待測電組的約略值，則轉至最高檔，再依實際測量值轉至最佳解析度為止</a:t>
            </a:r>
            <a:r>
              <a:rPr lang="zh-TW" altLang="en-US" sz="2000" dirty="0" smtClean="0">
                <a:latin typeface="Helvetica Neue"/>
              </a:rPr>
              <a:t>），並將</a:t>
            </a:r>
            <a:endParaRPr lang="en-US" altLang="zh-TW" sz="2000" dirty="0" smtClean="0">
              <a:latin typeface="Helvetica Neue"/>
            </a:endParaRPr>
          </a:p>
          <a:p>
            <a:r>
              <a:rPr lang="zh-TW" altLang="en-US" sz="2000" dirty="0" smtClean="0">
                <a:latin typeface="Helvetica Neue"/>
              </a:rPr>
              <a:t>探針分別接到</a:t>
            </a:r>
            <a:r>
              <a:rPr lang="zh-TW" altLang="en-US" sz="2000" dirty="0">
                <a:latin typeface="Helvetica Neue"/>
              </a:rPr>
              <a:t>待測</a:t>
            </a:r>
            <a:r>
              <a:rPr lang="zh-TW" altLang="en-US" sz="2000" dirty="0" smtClean="0">
                <a:latin typeface="Helvetica Neue"/>
              </a:rPr>
              <a:t>電阻器的兩端，並從</a:t>
            </a:r>
            <a:r>
              <a:rPr lang="zh-TW" altLang="en-US" sz="2000" dirty="0">
                <a:latin typeface="Helvetica Neue"/>
              </a:rPr>
              <a:t>液晶顯示器讀取待</a:t>
            </a:r>
            <a:r>
              <a:rPr lang="zh-TW" altLang="en-US" sz="2000" dirty="0" smtClean="0">
                <a:latin typeface="Helvetica Neue"/>
              </a:rPr>
              <a:t>測電阻器的電阻</a:t>
            </a:r>
            <a:r>
              <a:rPr lang="zh-TW" altLang="en-US" sz="2000" dirty="0">
                <a:latin typeface="Helvetica Neue"/>
              </a:rPr>
              <a:t>值。 </a:t>
            </a:r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endParaRPr lang="zh-TW" altLang="en-US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14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電子電路幫手簡介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02232" y="1002432"/>
            <a:ext cx="5972300" cy="914400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2400" dirty="0" smtClean="0">
                <a:sym typeface="Salesforce Sans"/>
              </a:rPr>
              <a:t>三用電表（以</a:t>
            </a:r>
            <a:r>
              <a:rPr lang="en-US" altLang="zh-TW" sz="2400" dirty="0" err="1" smtClean="0">
                <a:sym typeface="Salesforce Sans"/>
              </a:rPr>
              <a:t>dm</a:t>
            </a:r>
            <a:r>
              <a:rPr lang="en-US" altLang="zh-TW" sz="2400" dirty="0" smtClean="0">
                <a:sym typeface="Salesforce Sans"/>
              </a:rPr>
              <a:t>-3000</a:t>
            </a:r>
            <a:r>
              <a:rPr lang="zh-TW" altLang="en-US" sz="2400" dirty="0" smtClean="0">
                <a:sym typeface="Salesforce Sans"/>
              </a:rPr>
              <a:t>為例）</a:t>
            </a:r>
            <a:endParaRPr lang="zh-TW" altLang="en-US" sz="2400" dirty="0">
              <a:sym typeface="Salesforce San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62529" y="1988840"/>
            <a:ext cx="1087320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三用電表 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【</a:t>
            </a:r>
            <a:r>
              <a:rPr lang="zh-TW" altLang="en-US" sz="2000" dirty="0">
                <a:solidFill>
                  <a:srgbClr val="FFFF00"/>
                </a:solidFill>
                <a:latin typeface="Helvetica Neue"/>
              </a:rPr>
              <a:t>二極體測試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】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段位說明：</a:t>
            </a:r>
            <a:endParaRPr lang="en-US" altLang="zh-TW" sz="2200" dirty="0">
              <a:solidFill>
                <a:srgbClr val="FFFF00"/>
              </a:solidFill>
              <a:latin typeface="+mn-ea"/>
            </a:endParaRPr>
          </a:p>
          <a:p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      </a:t>
            </a:r>
            <a:r>
              <a:rPr lang="zh-TW" altLang="en-US" sz="2000" dirty="0">
                <a:latin typeface="+mn-ea"/>
              </a:rPr>
              <a:t>  探針線同電壓量測的接法，將旋鈕轉至</a:t>
            </a:r>
            <a:r>
              <a:rPr lang="en-US" altLang="zh-TW" sz="2000" dirty="0" smtClean="0">
                <a:latin typeface="+mn-ea"/>
              </a:rPr>
              <a:t>【</a:t>
            </a:r>
            <a:r>
              <a:rPr lang="zh-TW" altLang="en-US" sz="2000" dirty="0">
                <a:latin typeface="+mn-ea"/>
              </a:rPr>
              <a:t>電阻歐姆</a:t>
            </a:r>
            <a:r>
              <a:rPr lang="en-US" altLang="zh-TW" sz="2000" dirty="0">
                <a:latin typeface="+mn-ea"/>
              </a:rPr>
              <a:t>-</a:t>
            </a:r>
            <a:r>
              <a:rPr lang="en-US" altLang="zh-TW" sz="2000" dirty="0" err="1">
                <a:latin typeface="+mn-ea"/>
              </a:rPr>
              <a:t>2K</a:t>
            </a:r>
            <a:r>
              <a:rPr lang="en-US" altLang="zh-TW" sz="2000" dirty="0" smtClean="0">
                <a:latin typeface="+mn-ea"/>
              </a:rPr>
              <a:t>/         】</a:t>
            </a:r>
            <a:r>
              <a:rPr lang="zh-TW" altLang="en-US" sz="2000" dirty="0" smtClean="0">
                <a:latin typeface="+mn-ea"/>
              </a:rPr>
              <a:t>的</a:t>
            </a:r>
            <a:r>
              <a:rPr lang="zh-TW" altLang="en-US" sz="2000" dirty="0">
                <a:latin typeface="+mn-ea"/>
              </a:rPr>
              <a:t>段位。</a:t>
            </a:r>
            <a:endParaRPr lang="en-US" altLang="zh-TW" sz="2000" dirty="0">
              <a:latin typeface="+mn-ea"/>
            </a:endParaRPr>
          </a:p>
          <a:p>
            <a:r>
              <a:rPr lang="zh-TW" altLang="en-US" sz="2000" dirty="0">
                <a:latin typeface="Helvetica Neue"/>
              </a:rPr>
              <a:t>        共同段位 </a:t>
            </a:r>
            <a:r>
              <a:rPr lang="en-US" altLang="zh-TW" sz="2000" dirty="0">
                <a:latin typeface="Helvetica Neue"/>
              </a:rPr>
              <a:t>200</a:t>
            </a:r>
            <a:r>
              <a:rPr lang="zh-TW" altLang="en-US" sz="2000" dirty="0">
                <a:latin typeface="Helvetica Neue"/>
              </a:rPr>
              <a:t>、</a:t>
            </a:r>
            <a:r>
              <a:rPr lang="en-US" altLang="zh-TW" sz="2000" dirty="0" err="1">
                <a:latin typeface="Helvetica Neue"/>
              </a:rPr>
              <a:t>2K</a:t>
            </a:r>
            <a:r>
              <a:rPr lang="zh-TW" altLang="en-US" sz="2000" dirty="0">
                <a:latin typeface="Helvetica Neue"/>
              </a:rPr>
              <a:t>、</a:t>
            </a:r>
            <a:r>
              <a:rPr lang="en-US" altLang="zh-TW" sz="2000" dirty="0" err="1">
                <a:latin typeface="Helvetica Neue"/>
              </a:rPr>
              <a:t>20K</a:t>
            </a:r>
            <a:r>
              <a:rPr lang="zh-TW" altLang="en-US" sz="2000" dirty="0">
                <a:latin typeface="Helvetica Neue"/>
              </a:rPr>
              <a:t>、</a:t>
            </a:r>
            <a:r>
              <a:rPr lang="en-US" altLang="zh-TW" sz="2000" dirty="0" err="1">
                <a:latin typeface="Helvetica Neue"/>
              </a:rPr>
              <a:t>200K</a:t>
            </a:r>
            <a:r>
              <a:rPr lang="zh-TW" altLang="en-US" sz="2000" dirty="0">
                <a:latin typeface="Helvetica Neue"/>
              </a:rPr>
              <a:t>、</a:t>
            </a:r>
            <a:r>
              <a:rPr lang="en-US" altLang="zh-TW" sz="2000" dirty="0" err="1">
                <a:latin typeface="Helvetica Neue"/>
              </a:rPr>
              <a:t>2M</a:t>
            </a:r>
            <a:r>
              <a:rPr lang="zh-TW" altLang="en-US" sz="2000" dirty="0">
                <a:latin typeface="Helvetica Neue"/>
              </a:rPr>
              <a:t>及</a:t>
            </a:r>
            <a:r>
              <a:rPr lang="en-US" altLang="zh-TW" sz="2000" dirty="0" err="1">
                <a:latin typeface="Helvetica Neue"/>
              </a:rPr>
              <a:t>200M</a:t>
            </a:r>
            <a:r>
              <a:rPr lang="zh-TW" altLang="en-US" sz="2000" dirty="0">
                <a:latin typeface="Helvetica Neue"/>
              </a:rPr>
              <a:t>等段位，配合待測電阻器調整至適當段位。</a:t>
            </a:r>
            <a:endParaRPr lang="en-US" altLang="zh-TW" sz="2000" dirty="0">
              <a:latin typeface="Helvetica Neue"/>
            </a:endParaRPr>
          </a:p>
          <a:p>
            <a:r>
              <a:rPr lang="zh-TW" altLang="en-US" sz="2000" dirty="0">
                <a:latin typeface="Helvetica Neue"/>
              </a:rPr>
              <a:t>（若不知道待測電組的約略值，則轉至最高檔，再依實際測量值轉至最佳解析度為止），並將</a:t>
            </a:r>
            <a:endParaRPr lang="en-US" altLang="zh-TW" sz="2000" dirty="0">
              <a:latin typeface="Helvetica Neue"/>
            </a:endParaRPr>
          </a:p>
          <a:p>
            <a:r>
              <a:rPr lang="zh-TW" altLang="en-US" sz="2000" dirty="0">
                <a:latin typeface="Helvetica Neue"/>
              </a:rPr>
              <a:t>探針分別接到待</a:t>
            </a:r>
            <a:r>
              <a:rPr lang="zh-TW" altLang="en-US" sz="2000" dirty="0" smtClean="0">
                <a:latin typeface="Helvetica Neue"/>
              </a:rPr>
              <a:t>測二極體的</a:t>
            </a:r>
            <a:r>
              <a:rPr lang="zh-TW" altLang="en-US" sz="2000" dirty="0">
                <a:latin typeface="Helvetica Neue"/>
              </a:rPr>
              <a:t>兩端</a:t>
            </a:r>
            <a:r>
              <a:rPr lang="zh-TW" altLang="en-US" sz="2000" dirty="0" smtClean="0">
                <a:latin typeface="Helvetica Neue"/>
              </a:rPr>
              <a:t>，若導通（即數位數字會變動），紅色探針接觸處為</a:t>
            </a:r>
            <a:r>
              <a:rPr lang="en-US" altLang="zh-TW" sz="2000" dirty="0" smtClean="0">
                <a:latin typeface="Helvetica Neue"/>
              </a:rPr>
              <a:t>P</a:t>
            </a:r>
            <a:r>
              <a:rPr lang="zh-TW" altLang="en-US" sz="2000" dirty="0" smtClean="0">
                <a:latin typeface="Helvetica Neue"/>
              </a:rPr>
              <a:t>（＋）</a:t>
            </a:r>
            <a:endParaRPr lang="en-US" altLang="zh-TW" sz="2000" dirty="0" smtClean="0">
              <a:latin typeface="Helvetica Neue"/>
            </a:endParaRPr>
          </a:p>
          <a:p>
            <a:r>
              <a:rPr lang="zh-TW" altLang="en-US" sz="2000" dirty="0" smtClean="0">
                <a:latin typeface="Helvetica Neue"/>
              </a:rPr>
              <a:t>、黑色探針接觸處為</a:t>
            </a:r>
            <a:r>
              <a:rPr lang="en-US" altLang="zh-TW" sz="2000" dirty="0" smtClean="0">
                <a:latin typeface="Helvetica Neue"/>
              </a:rPr>
              <a:t>N</a:t>
            </a:r>
            <a:r>
              <a:rPr lang="zh-TW" altLang="en-US" sz="2000" dirty="0" smtClean="0">
                <a:latin typeface="Helvetica Neue"/>
              </a:rPr>
              <a:t>（－）。</a:t>
            </a:r>
            <a:r>
              <a:rPr lang="zh-TW" altLang="en-US" sz="2000" dirty="0">
                <a:latin typeface="Helvetica Neue"/>
              </a:rPr>
              <a:t> </a:t>
            </a:r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r>
              <a:rPr lang="zh-TW" altLang="en-US" sz="2000" dirty="0">
                <a:solidFill>
                  <a:srgbClr val="FFFF00"/>
                </a:solidFill>
                <a:latin typeface="Helvetica Neue"/>
              </a:rPr>
              <a:t> </a:t>
            </a:r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三用電表 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【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晶體</a:t>
            </a:r>
            <a:r>
              <a:rPr lang="zh-TW" altLang="en-US" sz="2200" dirty="0" smtClean="0">
                <a:solidFill>
                  <a:srgbClr val="FFFF00"/>
                </a:solidFill>
                <a:latin typeface="Helvetica Neue"/>
              </a:rPr>
              <a:t>測試</a:t>
            </a:r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】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段位說明：</a:t>
            </a:r>
            <a:endParaRPr lang="en-US" altLang="zh-TW" sz="2200" dirty="0">
              <a:solidFill>
                <a:srgbClr val="FFFF00"/>
              </a:solidFill>
              <a:latin typeface="+mn-ea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        </a:t>
            </a:r>
            <a:r>
              <a:rPr lang="zh-TW" altLang="en-US" sz="2000" dirty="0" smtClean="0">
                <a:latin typeface="+mn-ea"/>
              </a:rPr>
              <a:t>將</a:t>
            </a:r>
            <a:r>
              <a:rPr lang="zh-TW" altLang="en-US" sz="2000" dirty="0">
                <a:latin typeface="+mn-ea"/>
              </a:rPr>
              <a:t>旋鈕轉至</a:t>
            </a:r>
            <a:r>
              <a:rPr lang="en-US" altLang="zh-TW" sz="2000" dirty="0" smtClean="0">
                <a:latin typeface="+mn-ea"/>
              </a:rPr>
              <a:t>【</a:t>
            </a:r>
            <a:r>
              <a:rPr lang="zh-TW" altLang="en-US" sz="2000" dirty="0" smtClean="0">
                <a:latin typeface="+mn-ea"/>
              </a:rPr>
              <a:t>晶體測試</a:t>
            </a:r>
            <a:r>
              <a:rPr lang="en-US" altLang="zh-TW" sz="2000" dirty="0" smtClean="0">
                <a:latin typeface="+mn-ea"/>
              </a:rPr>
              <a:t>】</a:t>
            </a:r>
            <a:r>
              <a:rPr lang="zh-TW" altLang="en-US" sz="2000" dirty="0">
                <a:latin typeface="+mn-ea"/>
              </a:rPr>
              <a:t>的段位。</a:t>
            </a:r>
            <a:endParaRPr lang="en-US" altLang="zh-TW" sz="2000" dirty="0">
              <a:latin typeface="+mn-ea"/>
            </a:endParaRPr>
          </a:p>
          <a:p>
            <a:r>
              <a:rPr lang="zh-TW" altLang="en-US" sz="2000" dirty="0" smtClean="0">
                <a:latin typeface="+mn-ea"/>
              </a:rPr>
              <a:t>        ＰＮＰ段位：僅能判定ＰＮＰ型電晶體，若置入的電晶體能使液晶面板出現數值，此</a:t>
            </a:r>
            <a:endParaRPr lang="en-US" altLang="zh-TW" sz="2000" dirty="0" smtClean="0">
              <a:latin typeface="+mn-ea"/>
            </a:endParaRPr>
          </a:p>
          <a:p>
            <a:r>
              <a:rPr lang="zh-TW" altLang="en-US" sz="2000" dirty="0" smtClean="0">
                <a:latin typeface="+mn-ea"/>
              </a:rPr>
              <a:t>電晶體即為ＰＮＰ型電晶體，液晶面板上的數值即為該電晶體的</a:t>
            </a:r>
            <a:r>
              <a:rPr lang="en-US" altLang="zh-TW" sz="2000" dirty="0" err="1" smtClean="0">
                <a:latin typeface="+mn-ea"/>
              </a:rPr>
              <a:t>h</a:t>
            </a:r>
            <a:r>
              <a:rPr lang="en-US" altLang="zh-TW" sz="2000" baseline="-20000" dirty="0" err="1" smtClean="0">
                <a:latin typeface="+mn-ea"/>
              </a:rPr>
              <a:t>FE</a:t>
            </a:r>
            <a:r>
              <a:rPr lang="zh-TW" altLang="en-US" sz="2000" dirty="0" smtClean="0">
                <a:latin typeface="+mn-ea"/>
              </a:rPr>
              <a:t>值。</a:t>
            </a:r>
            <a:endParaRPr lang="en-US" altLang="zh-TW" sz="2000" dirty="0" smtClean="0">
              <a:latin typeface="+mn-ea"/>
            </a:endParaRPr>
          </a:p>
          <a:p>
            <a:r>
              <a:rPr lang="en-US" altLang="zh-TW" sz="2000" dirty="0">
                <a:latin typeface="+mn-ea"/>
              </a:rPr>
              <a:t> </a:t>
            </a:r>
            <a:r>
              <a:rPr lang="en-US" altLang="zh-TW" sz="2000" dirty="0" smtClean="0">
                <a:latin typeface="+mn-ea"/>
              </a:rPr>
              <a:t>       </a:t>
            </a:r>
            <a:r>
              <a:rPr lang="zh-TW" altLang="en-US" sz="2000" dirty="0" smtClean="0">
                <a:latin typeface="+mn-ea"/>
              </a:rPr>
              <a:t>ＮＰＮ／ＬＥＤ段位：能判定</a:t>
            </a:r>
            <a:r>
              <a:rPr lang="en-US" altLang="zh-TW" sz="2000" dirty="0">
                <a:latin typeface="+mn-ea"/>
              </a:rPr>
              <a:t> </a:t>
            </a:r>
            <a:r>
              <a:rPr lang="zh-TW" altLang="en-US" sz="2000" dirty="0" smtClean="0">
                <a:latin typeface="+mn-ea"/>
              </a:rPr>
              <a:t>ＮＰＮ型電晶體，若置入的電晶體能使液晶</a:t>
            </a:r>
            <a:r>
              <a:rPr lang="zh-TW" altLang="en-US" sz="2000" dirty="0">
                <a:latin typeface="+mn-ea"/>
              </a:rPr>
              <a:t>面板出現</a:t>
            </a:r>
            <a:r>
              <a:rPr lang="zh-TW" altLang="en-US" sz="2000" dirty="0" smtClean="0">
                <a:latin typeface="+mn-ea"/>
              </a:rPr>
              <a:t>數值</a:t>
            </a:r>
            <a:endParaRPr lang="en-US" altLang="zh-TW" sz="2000" dirty="0" smtClean="0">
              <a:latin typeface="+mn-ea"/>
            </a:endParaRPr>
          </a:p>
          <a:p>
            <a:r>
              <a:rPr lang="zh-TW" altLang="en-US" sz="2000" dirty="0" smtClean="0">
                <a:latin typeface="+mn-ea"/>
              </a:rPr>
              <a:t>，此電晶體即為ＮＰＮ型電晶體，液晶</a:t>
            </a:r>
            <a:r>
              <a:rPr lang="zh-TW" altLang="en-US" sz="2000" dirty="0">
                <a:latin typeface="+mn-ea"/>
              </a:rPr>
              <a:t>面板上的數值即為該電晶體的</a:t>
            </a:r>
            <a:r>
              <a:rPr lang="en-US" altLang="zh-TW" sz="2000" dirty="0" err="1">
                <a:latin typeface="+mn-ea"/>
              </a:rPr>
              <a:t>h</a:t>
            </a:r>
            <a:r>
              <a:rPr lang="en-US" altLang="zh-TW" sz="2000" baseline="-20000" dirty="0" err="1">
                <a:latin typeface="+mn-ea"/>
              </a:rPr>
              <a:t>FE</a:t>
            </a:r>
            <a:r>
              <a:rPr lang="zh-TW" altLang="en-US" sz="2000" dirty="0">
                <a:latin typeface="+mn-ea"/>
              </a:rPr>
              <a:t>值</a:t>
            </a:r>
            <a:r>
              <a:rPr lang="zh-TW" altLang="en-US" sz="2000" dirty="0" smtClean="0">
                <a:latin typeface="+mn-ea"/>
              </a:rPr>
              <a:t>。若是置入的是</a:t>
            </a:r>
            <a:endParaRPr lang="en-US" altLang="zh-TW" sz="2000" dirty="0" smtClean="0">
              <a:latin typeface="+mn-ea"/>
            </a:endParaRPr>
          </a:p>
          <a:p>
            <a:r>
              <a:rPr lang="zh-TW" altLang="en-US" sz="2000" dirty="0" smtClean="0">
                <a:latin typeface="+mn-ea"/>
              </a:rPr>
              <a:t>ＬＥＤ，會使ＬＥＤ發光。</a:t>
            </a:r>
            <a:endParaRPr lang="zh-TW" altLang="en-US" sz="2000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588" y="2324878"/>
            <a:ext cx="576064" cy="38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4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195173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直流電源</a:t>
            </a:r>
            <a:endParaRPr lang="zh-TW" altLang="en-US" dirty="0">
              <a:sym typeface="Salesforce Sans"/>
            </a:endParaRPr>
          </a:p>
        </p:txBody>
      </p:sp>
      <p:pic>
        <p:nvPicPr>
          <p:cNvPr id="2" name="內容版面配置區 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340" y="2204864"/>
            <a:ext cx="2193776" cy="2193776"/>
          </a:xfr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18" y="4636334"/>
            <a:ext cx="1889010" cy="188901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486" y="861952"/>
            <a:ext cx="1884269" cy="188426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082" y="1092545"/>
            <a:ext cx="2202944" cy="165367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878" y="3561646"/>
            <a:ext cx="2655483" cy="274311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353" y="1669657"/>
            <a:ext cx="2199987" cy="1891989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899" y="3832709"/>
            <a:ext cx="2200983" cy="2200983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694" y="4145793"/>
            <a:ext cx="2413868" cy="241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7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2</a:t>
            </a:r>
            <a:endParaRPr lang="zh-TW" altLang="en-US" dirty="0"/>
          </a:p>
        </p:txBody>
      </p:sp>
      <p:pic>
        <p:nvPicPr>
          <p:cNvPr id="3074" name="Picture 2" descr="C:\Users\user\Downloads\image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"/>
          <a:stretch/>
        </p:blipFill>
        <p:spPr bwMode="auto">
          <a:xfrm rot="10800000">
            <a:off x="1078854" y="2492895"/>
            <a:ext cx="5590214" cy="287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 rot="5400000">
            <a:off x="1048415" y="4937938"/>
            <a:ext cx="441031" cy="246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>
                <a:solidFill>
                  <a:srgbClr val="FF0000"/>
                </a:solidFill>
              </a:rPr>
              <a:t>＋</a:t>
            </a:r>
            <a:r>
              <a:rPr lang="zh-TW" altLang="en-US" sz="1000" b="1" dirty="0">
                <a:solidFill>
                  <a:srgbClr val="1704A4"/>
                </a:solidFill>
              </a:rPr>
              <a:t>－</a:t>
            </a:r>
          </a:p>
        </p:txBody>
      </p:sp>
      <p:sp>
        <p:nvSpPr>
          <p:cNvPr id="7" name="文字方塊 6"/>
          <p:cNvSpPr txBox="1"/>
          <p:nvPr/>
        </p:nvSpPr>
        <p:spPr>
          <a:xfrm rot="5400000">
            <a:off x="998290" y="2687985"/>
            <a:ext cx="441031" cy="246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>
                <a:solidFill>
                  <a:srgbClr val="FF0000"/>
                </a:solidFill>
              </a:rPr>
              <a:t>＋</a:t>
            </a:r>
            <a:r>
              <a:rPr lang="zh-TW" altLang="en-US" sz="1000" b="1" dirty="0">
                <a:solidFill>
                  <a:srgbClr val="1704A4"/>
                </a:solidFill>
              </a:rPr>
              <a:t>－</a:t>
            </a:r>
          </a:p>
        </p:txBody>
      </p:sp>
      <p:sp>
        <p:nvSpPr>
          <p:cNvPr id="6" name="矩形 5"/>
          <p:cNvSpPr/>
          <p:nvPr/>
        </p:nvSpPr>
        <p:spPr>
          <a:xfrm>
            <a:off x="1271675" y="2555026"/>
            <a:ext cx="5256584" cy="1480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cxnSp>
        <p:nvCxnSpPr>
          <p:cNvPr id="9" name="直線單箭頭接點 8"/>
          <p:cNvCxnSpPr/>
          <p:nvPr/>
        </p:nvCxnSpPr>
        <p:spPr>
          <a:xfrm flipV="1">
            <a:off x="6598468" y="2616591"/>
            <a:ext cx="1209101" cy="2032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7894612" y="2304402"/>
            <a:ext cx="3570208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399" dirty="0">
                <a:latin typeface="+mj-ea"/>
                <a:ea typeface="+mj-ea"/>
              </a:rPr>
              <a:t>整</a:t>
            </a:r>
            <a:r>
              <a:rPr lang="zh-TW" altLang="en-US" sz="2399" dirty="0" smtClean="0">
                <a:latin typeface="+mj-ea"/>
                <a:ea typeface="+mj-ea"/>
              </a:rPr>
              <a:t>條橫排</a:t>
            </a:r>
            <a:r>
              <a:rPr lang="en-US" altLang="zh-TW" sz="2399" dirty="0">
                <a:latin typeface="+mj-ea"/>
                <a:ea typeface="+mj-ea"/>
              </a:rPr>
              <a:t>“</a:t>
            </a:r>
            <a:r>
              <a:rPr lang="zh-TW" altLang="en-US" sz="2399" dirty="0">
                <a:latin typeface="+mj-ea"/>
                <a:ea typeface="+mj-ea"/>
              </a:rPr>
              <a:t>＋</a:t>
            </a:r>
            <a:r>
              <a:rPr lang="en-US" altLang="zh-TW" sz="2399" dirty="0">
                <a:latin typeface="+mj-ea"/>
                <a:ea typeface="+mj-ea"/>
              </a:rPr>
              <a:t>”</a:t>
            </a:r>
            <a:r>
              <a:rPr lang="zh-TW" altLang="en-US" sz="2399" dirty="0">
                <a:latin typeface="+mj-ea"/>
                <a:ea typeface="+mj-ea"/>
              </a:rPr>
              <a:t>為一通路</a:t>
            </a:r>
          </a:p>
        </p:txBody>
      </p:sp>
      <p:sp>
        <p:nvSpPr>
          <p:cNvPr id="12" name="矩形 11"/>
          <p:cNvSpPr/>
          <p:nvPr/>
        </p:nvSpPr>
        <p:spPr>
          <a:xfrm rot="5400000">
            <a:off x="5167410" y="3433559"/>
            <a:ext cx="634411" cy="76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cxnSp>
        <p:nvCxnSpPr>
          <p:cNvPr id="13" name="直線單箭頭接點 12"/>
          <p:cNvCxnSpPr/>
          <p:nvPr/>
        </p:nvCxnSpPr>
        <p:spPr>
          <a:xfrm flipV="1">
            <a:off x="5540283" y="3641676"/>
            <a:ext cx="2354329" cy="334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7894612" y="3471519"/>
            <a:ext cx="3594254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399" dirty="0" smtClean="0">
                <a:ea typeface="+mj-ea"/>
              </a:rPr>
              <a:t>每一</a:t>
            </a:r>
            <a:r>
              <a:rPr lang="zh-TW" altLang="en-US" sz="2399" dirty="0" smtClean="0">
                <a:latin typeface="+mj-ea"/>
                <a:ea typeface="+mj-ea"/>
              </a:rPr>
              <a:t>直排 </a:t>
            </a:r>
            <a:r>
              <a:rPr lang="en-US" altLang="zh-TW" sz="2399" dirty="0" smtClean="0">
                <a:latin typeface="+mj-ea"/>
                <a:ea typeface="+mj-ea"/>
              </a:rPr>
              <a:t>5 </a:t>
            </a:r>
            <a:r>
              <a:rPr lang="zh-TW" altLang="en-US" sz="2399" dirty="0" smtClean="0">
                <a:latin typeface="+mj-ea"/>
                <a:ea typeface="+mj-ea"/>
              </a:rPr>
              <a:t>個孔為</a:t>
            </a:r>
            <a:r>
              <a:rPr lang="zh-TW" altLang="en-US" sz="2399" dirty="0">
                <a:latin typeface="+mj-ea"/>
                <a:ea typeface="+mj-ea"/>
              </a:rPr>
              <a:t>一通路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6814492" y="4433937"/>
            <a:ext cx="5112568" cy="11999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399" dirty="0" smtClean="0"/>
              <a:t>一般市售較完整的</a:t>
            </a:r>
            <a:r>
              <a:rPr lang="zh-TW" altLang="en-US" sz="2399" dirty="0"/>
              <a:t>麵</a:t>
            </a:r>
            <a:r>
              <a:rPr lang="zh-TW" altLang="en-US" sz="2399" dirty="0" smtClean="0"/>
              <a:t>包板應該會有</a:t>
            </a:r>
            <a:endParaRPr lang="en-US" altLang="zh-TW" sz="2399" dirty="0"/>
          </a:p>
          <a:p>
            <a:r>
              <a:rPr lang="zh-TW" altLang="en-US" sz="2399" dirty="0" smtClean="0"/>
              <a:t>４ 組橫排通路及１</a:t>
            </a:r>
            <a:r>
              <a:rPr lang="zh-TW" altLang="en-US" sz="2399" dirty="0"/>
              <a:t>２６</a:t>
            </a:r>
            <a:r>
              <a:rPr lang="zh-TW" altLang="en-US" sz="2399" dirty="0" smtClean="0"/>
              <a:t>組直排通路</a:t>
            </a:r>
            <a:endParaRPr lang="en-US" altLang="zh-TW" sz="2399" dirty="0" smtClean="0"/>
          </a:p>
          <a:p>
            <a:r>
              <a:rPr lang="zh-TW" altLang="en-US" sz="2399" dirty="0" smtClean="0"/>
              <a:t>，但也有較小型的麵包板。</a:t>
            </a:r>
            <a:endParaRPr lang="en-US" altLang="zh-TW" sz="2399" dirty="0" smtClean="0"/>
          </a:p>
        </p:txBody>
      </p:sp>
      <p:sp>
        <p:nvSpPr>
          <p:cNvPr id="14" name="標題 6"/>
          <p:cNvSpPr>
            <a:spLocks noGrp="1"/>
          </p:cNvSpPr>
          <p:nvPr>
            <p:ph type="title"/>
          </p:nvPr>
        </p:nvSpPr>
        <p:spPr>
          <a:xfrm>
            <a:off x="1218883" y="343757"/>
            <a:ext cx="10360501" cy="997011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15" name="文字預留位置 7"/>
          <p:cNvSpPr txBox="1">
            <a:spLocks/>
          </p:cNvSpPr>
          <p:nvPr/>
        </p:nvSpPr>
        <p:spPr>
          <a:xfrm>
            <a:off x="1218883" y="1362472"/>
            <a:ext cx="6602790" cy="914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0949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91424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21898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152373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182848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sym typeface="Salesforce Sans"/>
              </a:rPr>
              <a:t>麵包板（電子電路元件測試用接線板）</a:t>
            </a:r>
            <a:endParaRPr lang="zh-TW" altLang="en-US" dirty="0">
              <a:sym typeface="Salesforce Sans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291535" y="2919075"/>
            <a:ext cx="5232447" cy="14988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cxnSp>
        <p:nvCxnSpPr>
          <p:cNvPr id="20" name="直線單箭頭接點 19"/>
          <p:cNvCxnSpPr/>
          <p:nvPr/>
        </p:nvCxnSpPr>
        <p:spPr>
          <a:xfrm>
            <a:off x="6598468" y="2968413"/>
            <a:ext cx="1221659" cy="7788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>
          <a:xfrm>
            <a:off x="7894612" y="2780928"/>
            <a:ext cx="3570208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399" dirty="0">
                <a:latin typeface="+mj-ea"/>
                <a:ea typeface="+mj-ea"/>
              </a:rPr>
              <a:t>整</a:t>
            </a:r>
            <a:r>
              <a:rPr lang="zh-TW" altLang="en-US" sz="2399" dirty="0" smtClean="0">
                <a:latin typeface="+mj-ea"/>
                <a:ea typeface="+mj-ea"/>
              </a:rPr>
              <a:t>條橫排</a:t>
            </a:r>
            <a:r>
              <a:rPr lang="en-US" altLang="zh-TW" sz="2399" dirty="0" smtClean="0">
                <a:latin typeface="+mj-ea"/>
                <a:ea typeface="+mj-ea"/>
              </a:rPr>
              <a:t>“</a:t>
            </a:r>
            <a:r>
              <a:rPr lang="zh-TW" altLang="en-US" sz="2399" dirty="0">
                <a:latin typeface="+mj-ea"/>
                <a:ea typeface="+mj-ea"/>
              </a:rPr>
              <a:t>－</a:t>
            </a:r>
            <a:r>
              <a:rPr lang="en-US" altLang="zh-TW" sz="2399" dirty="0" smtClean="0">
                <a:latin typeface="+mj-ea"/>
                <a:ea typeface="+mj-ea"/>
              </a:rPr>
              <a:t>”</a:t>
            </a:r>
            <a:r>
              <a:rPr lang="zh-TW" altLang="en-US" sz="2399" dirty="0">
                <a:latin typeface="+mj-ea"/>
                <a:ea typeface="+mj-ea"/>
              </a:rPr>
              <a:t>為一通路</a:t>
            </a:r>
          </a:p>
        </p:txBody>
      </p:sp>
    </p:spTree>
    <p:extLst>
      <p:ext uri="{BB962C8B-B14F-4D97-AF65-F5344CB8AC3E}">
        <p14:creationId xmlns:p14="http://schemas.microsoft.com/office/powerpoint/2010/main" val="287808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tx1"/>
                </a:solidFill>
                <a:sym typeface="Salesforce Sans"/>
              </a:rPr>
              <a:t>常用元件</a:t>
            </a:r>
            <a:endParaRPr lang="zh-TW" altLang="en-US" dirty="0">
              <a:solidFill>
                <a:schemeClr val="tx1"/>
              </a:solidFill>
              <a:sym typeface="Salesforce Sans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12949"/>
              </p:ext>
            </p:extLst>
          </p:nvPr>
        </p:nvGraphicFramePr>
        <p:xfrm>
          <a:off x="909836" y="1916833"/>
          <a:ext cx="10297145" cy="4357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6191"/>
                <a:gridCol w="1891567"/>
                <a:gridCol w="1540814"/>
                <a:gridCol w="1716191"/>
                <a:gridCol w="1992221"/>
                <a:gridCol w="1440161"/>
              </a:tblGrid>
              <a:tr h="74819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元件名稱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符號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代號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使用單位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公式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圖樣</a:t>
                      </a:r>
                      <a:endParaRPr lang="zh-TW" altLang="en-US" dirty="0"/>
                    </a:p>
                  </a:txBody>
                  <a:tcPr/>
                </a:tc>
              </a:tr>
              <a:tr h="81072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電阻器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Resistor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R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i="0" u="none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歐姆（</a:t>
                      </a:r>
                      <a:r>
                        <a:rPr lang="el-GR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ＤＦ中太楷書体" panose="02010609010101010101" pitchFamily="1" charset="-128"/>
                          <a:cs typeface="+mn-cs"/>
                        </a:rPr>
                        <a:t>Ω</a:t>
                      </a:r>
                      <a:r>
                        <a:rPr lang="zh-TW" altLang="en-US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）</a:t>
                      </a:r>
                      <a:endParaRPr lang="en-US" altLang="zh-TW" sz="2400" b="0" i="0" kern="1200" dirty="0" smtClean="0">
                        <a:solidFill>
                          <a:schemeClr val="dk1"/>
                        </a:solidFill>
                        <a:effectLst/>
                        <a:latin typeface="ＤＦ中太楷書体" panose="02010609010101010101" pitchFamily="1" charset="-128"/>
                        <a:ea typeface="ＤＦ中太楷書体" panose="02010609010101010101" pitchFamily="1" charset="-128"/>
                        <a:cs typeface="+mn-cs"/>
                      </a:endParaRPr>
                    </a:p>
                    <a:p>
                      <a:pPr algn="ctr"/>
                      <a:r>
                        <a:rPr lang="en-US" altLang="zh-TW" sz="2400" b="0" i="0" kern="120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ohm</a:t>
                      </a:r>
                      <a:endParaRPr lang="zh-TW" altLang="en-US" u="none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V=I*R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072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電容器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capacitor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C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法拉（</a:t>
                      </a:r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F</a:t>
                      </a:r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）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farad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C=Q/V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072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電感器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inductor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L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亨利</a:t>
                      </a:r>
                      <a:r>
                        <a:rPr lang="en-US" altLang="zh-TW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(H)</a:t>
                      </a:r>
                    </a:p>
                    <a:p>
                      <a:pPr algn="ctr"/>
                      <a:r>
                        <a:rPr lang="en-US" altLang="zh-TW" sz="2400" b="0" i="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henry</a:t>
                      </a:r>
                      <a:endParaRPr lang="zh-TW" altLang="en-US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ε</a:t>
                      </a:r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=-</a:t>
                      </a:r>
                      <a:r>
                        <a:rPr lang="en-US" altLang="zh-TW" i="1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L*di/</a:t>
                      </a:r>
                      <a:r>
                        <a:rPr lang="en-US" altLang="zh-TW" i="1" dirty="0" err="1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dt</a:t>
                      </a:r>
                      <a:endParaRPr lang="zh-TW" altLang="en-US" i="1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114011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電源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15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Alternating Current</a:t>
                      </a:r>
                    </a:p>
                    <a:p>
                      <a:pPr algn="ctr"/>
                      <a:endParaRPr lang="en-US" altLang="zh-TW" sz="8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Direct current</a:t>
                      </a:r>
                      <a:endParaRPr lang="zh-TW" altLang="en-US" sz="180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16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ACV</a:t>
                      </a:r>
                      <a:r>
                        <a:rPr lang="zh-TW" altLang="en-US" sz="16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交流電壓源</a:t>
                      </a:r>
                      <a:endParaRPr lang="en-US" altLang="zh-TW" sz="1600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lvl="0" algn="ctr"/>
                      <a:endParaRPr lang="en-US" altLang="zh-TW" sz="1600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lvl="0" algn="ctr"/>
                      <a:r>
                        <a:rPr lang="en-US" altLang="zh-TW" sz="16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DCV</a:t>
                      </a:r>
                      <a:r>
                        <a:rPr lang="zh-TW" altLang="en-US" sz="16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直流電壓源</a:t>
                      </a:r>
                      <a:endParaRPr lang="zh-TW" altLang="en-US" sz="160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伏特（</a:t>
                      </a:r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V</a:t>
                      </a:r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）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Voltage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507" y="2722473"/>
            <a:ext cx="1008112" cy="71429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117" y="3501009"/>
            <a:ext cx="1392893" cy="813076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468" y="4381288"/>
            <a:ext cx="1728192" cy="671142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860" y="4366285"/>
            <a:ext cx="732230" cy="707984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829" y="3573016"/>
            <a:ext cx="1296144" cy="638522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836" y="2779020"/>
            <a:ext cx="1205199" cy="586637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743" y="5209891"/>
            <a:ext cx="1847493" cy="947965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335" y="5181248"/>
            <a:ext cx="952621" cy="98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9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常用元件</a:t>
            </a:r>
            <a:endParaRPr lang="zh-TW" altLang="en-US" dirty="0">
              <a:sym typeface="Salesforce Sans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070998"/>
              </p:ext>
            </p:extLst>
          </p:nvPr>
        </p:nvGraphicFramePr>
        <p:xfrm>
          <a:off x="909836" y="1916833"/>
          <a:ext cx="10211178" cy="4706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2236"/>
                <a:gridCol w="2250930"/>
                <a:gridCol w="1833540"/>
                <a:gridCol w="2370706"/>
                <a:gridCol w="1713766"/>
              </a:tblGrid>
              <a:tr h="77505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元件名稱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符號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代號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簡圖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圖樣</a:t>
                      </a:r>
                      <a:endParaRPr lang="zh-TW" altLang="en-US" dirty="0"/>
                    </a:p>
                  </a:txBody>
                  <a:tcPr/>
                </a:tc>
              </a:tr>
              <a:tr h="81764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二極體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Diode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D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764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電晶體</a:t>
                      </a:r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transistor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Q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775050"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積體電路</a:t>
                      </a:r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(IC)</a:t>
                      </a:r>
                    </a:p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800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800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Integrated</a:t>
                      </a:r>
                    </a:p>
                    <a:p>
                      <a:pPr algn="ctr"/>
                      <a:endParaRPr lang="en-US" altLang="zh-TW" sz="800" b="0" i="0" kern="1200" dirty="0" smtClean="0">
                        <a:solidFill>
                          <a:schemeClr val="dk1"/>
                        </a:solidFill>
                        <a:effectLst/>
                        <a:latin typeface="ＤＦ中太楷書体" panose="02010609010101010101" pitchFamily="1" charset="-128"/>
                        <a:ea typeface="ＤＦ中太楷書体" panose="02010609010101010101" pitchFamily="1" charset="-128"/>
                        <a:cs typeface="+mn-cs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circuit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U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1" name="圖片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084" y="3933056"/>
            <a:ext cx="1902671" cy="1040127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540" y="3888293"/>
            <a:ext cx="2088232" cy="1141566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097" y="2831233"/>
            <a:ext cx="1321033" cy="880689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799" y="2913355"/>
            <a:ext cx="1282187" cy="75465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160" y="2792330"/>
            <a:ext cx="2203612" cy="99671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925" y="4028566"/>
            <a:ext cx="1585978" cy="91260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068" y="5102851"/>
            <a:ext cx="2160239" cy="1487747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769" y="5157192"/>
            <a:ext cx="2232003" cy="1398931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299" y="5373216"/>
            <a:ext cx="1631229" cy="92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7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5082740" cy="55436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常用的科學符號簡介</a:t>
            </a:r>
            <a:endParaRPr lang="zh-TW" altLang="en-US" dirty="0">
              <a:sym typeface="Salesforce Sans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983524"/>
              </p:ext>
            </p:extLst>
          </p:nvPr>
        </p:nvGraphicFramePr>
        <p:xfrm>
          <a:off x="981840" y="2201964"/>
          <a:ext cx="10297152" cy="4107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7144"/>
                <a:gridCol w="1287144"/>
                <a:gridCol w="1287144"/>
                <a:gridCol w="1287144"/>
                <a:gridCol w="1287144"/>
                <a:gridCol w="1287144"/>
                <a:gridCol w="1287144"/>
                <a:gridCol w="1287144"/>
              </a:tblGrid>
              <a:tr h="81551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代號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代表數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代號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代表數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代號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代表數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代號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代表數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551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K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kilo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3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千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M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Mega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 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6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百萬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G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Giga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 </a:t>
                      </a:r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9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十億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T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Tera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12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兆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551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P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Peta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15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拍</a:t>
                      </a:r>
                      <a:r>
                        <a:rPr lang="en-US" altLang="zh-TW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(</a:t>
                      </a:r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千兆</a:t>
                      </a:r>
                      <a:r>
                        <a:rPr lang="en-US" altLang="zh-TW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)</a:t>
                      </a:r>
                      <a:endParaRPr lang="zh-TW" altLang="en-US" sz="1800" baseline="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E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Exa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18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艾</a:t>
                      </a:r>
                      <a:r>
                        <a:rPr lang="en-US" altLang="zh-TW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(</a:t>
                      </a:r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百京</a:t>
                      </a:r>
                      <a:r>
                        <a:rPr lang="en-US" altLang="zh-TW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)</a:t>
                      </a:r>
                      <a:endParaRPr lang="zh-TW" altLang="en-US" sz="1800" baseline="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Z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Zetta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21</a:t>
                      </a:r>
                    </a:p>
                    <a:p>
                      <a:pPr algn="ctr"/>
                      <a:r>
                        <a:rPr lang="en-US" altLang="zh-TW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(</a:t>
                      </a:r>
                      <a:r>
                        <a:rPr lang="zh-TW" altLang="en-US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十垓</a:t>
                      </a:r>
                      <a:r>
                        <a:rPr lang="en-US" altLang="zh-TW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)</a:t>
                      </a:r>
                      <a:endParaRPr lang="zh-TW" altLang="en-US" sz="1800" baseline="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Y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Yotta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24</a:t>
                      </a:r>
                    </a:p>
                    <a:p>
                      <a:pPr algn="ctr"/>
                      <a:r>
                        <a:rPr lang="zh-TW" altLang="en-US" sz="18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秭</a:t>
                      </a:r>
                      <a:endParaRPr lang="zh-TW" altLang="en-US" sz="180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551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m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milli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-3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毫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µ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micro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I0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-6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微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n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nano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-9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奈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p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pico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-12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皮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551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f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femto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-15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飛</a:t>
                      </a:r>
                      <a:endParaRPr lang="zh-TW" altLang="en-US" sz="1800" baseline="0" dirty="0">
                        <a:effectLst/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a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atto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-18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阿</a:t>
                      </a:r>
                      <a:endParaRPr lang="zh-TW" altLang="en-US" sz="1800" baseline="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z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zepto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-21</a:t>
                      </a:r>
                    </a:p>
                    <a:p>
                      <a:pPr algn="ctr"/>
                      <a:r>
                        <a:rPr lang="en-US" altLang="zh-TW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(1/</a:t>
                      </a:r>
                      <a:r>
                        <a:rPr lang="zh-TW" altLang="en-US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十垓</a:t>
                      </a:r>
                      <a:r>
                        <a:rPr lang="en-US" altLang="zh-TW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)</a:t>
                      </a:r>
                      <a:endParaRPr lang="zh-TW" altLang="en-US" sz="1800" baseline="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y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yocto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-24</a:t>
                      </a:r>
                    </a:p>
                    <a:p>
                      <a:pPr algn="ctr"/>
                      <a:r>
                        <a:rPr lang="en-US" altLang="zh-TW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(1/</a:t>
                      </a:r>
                      <a:r>
                        <a:rPr lang="zh-TW" altLang="en-US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秭</a:t>
                      </a:r>
                      <a:r>
                        <a:rPr lang="en-US" altLang="zh-TW" sz="1800" baseline="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)</a:t>
                      </a:r>
                      <a:endParaRPr lang="zh-TW" altLang="en-US" sz="1800" baseline="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742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tx1"/>
                </a:solidFill>
                <a:sym typeface="Salesforce Sans"/>
              </a:rPr>
              <a:t>常見的固定電阻器種類：</a:t>
            </a:r>
            <a:endParaRPr lang="zh-TW" altLang="en-US" dirty="0">
              <a:solidFill>
                <a:schemeClr val="tx1"/>
              </a:solidFill>
              <a:sym typeface="Salesforce Sans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618949"/>
              </p:ext>
            </p:extLst>
          </p:nvPr>
        </p:nvGraphicFramePr>
        <p:xfrm>
          <a:off x="837828" y="1988840"/>
          <a:ext cx="11161240" cy="4447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412130"/>
                <a:gridCol w="8164934"/>
              </a:tblGrid>
              <a:tr h="576064">
                <a:tc>
                  <a:txBody>
                    <a:bodyPr/>
                    <a:lstStyle/>
                    <a:p>
                      <a:r>
                        <a:rPr lang="zh-TW" altLang="en-US" sz="2200" dirty="0" smtClean="0"/>
                        <a:t>碳膜電阻</a:t>
                      </a:r>
                      <a:endParaRPr lang="zh-TW" alt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碳膜電阻是早期普遍使用的電阻器，價格最便宜，品質穩定性信賴度高。</a:t>
                      </a:r>
                      <a:endParaRPr lang="zh-TW" altLang="en-US" sz="2000" dirty="0"/>
                    </a:p>
                  </a:txBody>
                  <a:tcPr/>
                </a:tc>
              </a:tr>
              <a:tr h="727273"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金屬膜</a:t>
                      </a:r>
                      <a:endParaRPr lang="en-US" altLang="zh-TW" sz="22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電阻器</a:t>
                      </a:r>
                      <a:endParaRPr lang="zh-TW" altLang="en-US" sz="2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i="0" kern="1200" spc="-1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金屬膜電阻器是應用較為廣泛的電阻，其精度高，性能穩定，結構簡單輕巧。耐熱性、噪聲電勢、溫度係數、電壓係數等電性能比碳膜電阻器優良。</a:t>
                      </a:r>
                      <a:endParaRPr lang="zh-TW" altLang="en-US" sz="2000" spc="-100" baseline="0" dirty="0"/>
                    </a:p>
                  </a:txBody>
                  <a:tcPr/>
                </a:tc>
              </a:tr>
              <a:tr h="727273"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金屬氧化膜</a:t>
                      </a:r>
                      <a:endParaRPr lang="en-US" altLang="zh-TW" sz="22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電阻器</a:t>
                      </a:r>
                      <a:endParaRPr lang="zh-TW" altLang="en-US" sz="2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金屬氧化膜電阻電阻器的工作溫度範圍為</a:t>
                      </a:r>
                      <a:r>
                        <a:rPr lang="en-US" altLang="zh-TW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+140~235℃</a:t>
                      </a:r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在短時間內可超負荷使用；電阻溫度係數為</a:t>
                      </a:r>
                      <a:r>
                        <a:rPr lang="en-US" altLang="zh-TW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±3×10-4/℃</a:t>
                      </a:r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；化學穩定性好。小功率電阻器的阻值不超過</a:t>
                      </a:r>
                      <a:r>
                        <a:rPr lang="en-US" altLang="zh-TW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千歐，因此應用範圍受到限制。</a:t>
                      </a:r>
                      <a:endParaRPr lang="zh-TW" altLang="en-US" sz="2000" dirty="0"/>
                    </a:p>
                  </a:txBody>
                  <a:tcPr/>
                </a:tc>
              </a:tr>
              <a:tr h="752440"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繞線</a:t>
                      </a:r>
                      <a:endParaRPr lang="en-US" altLang="zh-TW" sz="22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電阻器</a:t>
                      </a:r>
                      <a:endParaRPr lang="zh-TW" altLang="en-US" sz="2200" b="1" dirty="0" smtClean="0"/>
                    </a:p>
                    <a:p>
                      <a:endParaRPr lang="zh-TW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繞線電阻器它的特點是工作穩定，耐熱性能好，誤差範圍小，適用於大功率的場合。</a:t>
                      </a:r>
                      <a:endParaRPr lang="zh-TW" altLang="en-US" sz="2000" dirty="0"/>
                    </a:p>
                  </a:txBody>
                  <a:tcPr/>
                </a:tc>
              </a:tr>
              <a:tr h="727273">
                <a:tc>
                  <a:txBody>
                    <a:bodyPr/>
                    <a:lstStyle/>
                    <a:p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水泥型繞線</a:t>
                      </a:r>
                      <a:endParaRPr lang="en-US" altLang="zh-TW" sz="22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電阻器</a:t>
                      </a:r>
                      <a:endParaRPr lang="zh-TW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水泥型電阻器是把電阻體放入方形瓷器框內，用特殊不燃性耐熱水泥充填密封而成。具有耐高功率、散熱容易、穩定性高等特點，額定功率一般在 </a:t>
                      </a:r>
                      <a:r>
                        <a:rPr lang="en-US" altLang="zh-TW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瓦以上。</a:t>
                      </a:r>
                      <a:endParaRPr lang="zh-TW" altLang="en-US" sz="20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9" name="圖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011" y="2025711"/>
            <a:ext cx="1338486" cy="536747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414" y="2801656"/>
            <a:ext cx="1318083" cy="553359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011" y="4470509"/>
            <a:ext cx="1397721" cy="668143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001" y="5492733"/>
            <a:ext cx="1397379" cy="811993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5397454" y="1196752"/>
            <a:ext cx="66736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電阻器的</a:t>
            </a:r>
            <a:r>
              <a:rPr lang="zh-TW" altLang="en-US" sz="2200" dirty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功能就是藉由限制電流的流量，</a:t>
            </a:r>
            <a:r>
              <a:rPr lang="zh-TW" altLang="en-US" sz="2200" dirty="0" smtClean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讓</a:t>
            </a:r>
            <a:r>
              <a:rPr lang="zh-TW" altLang="en-US" sz="2200" dirty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電子電路</a:t>
            </a:r>
            <a:endParaRPr lang="en-US" altLang="zh-TW" sz="2200" dirty="0" smtClean="0">
              <a:solidFill>
                <a:srgbClr val="FFFF00"/>
              </a:solidFill>
              <a:latin typeface="DFPOP1-W9" panose="02010609010101010101" pitchFamily="1" charset="-128"/>
              <a:ea typeface="DFPOP1-W9" panose="02010609010101010101" pitchFamily="1" charset="-128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能</a:t>
            </a:r>
            <a:r>
              <a:rPr lang="zh-TW" altLang="en-US" sz="2200" dirty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順利工作</a:t>
            </a:r>
            <a:r>
              <a:rPr lang="zh-TW" altLang="en-US" sz="2200" dirty="0" smtClean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，是</a:t>
            </a:r>
            <a:r>
              <a:rPr lang="zh-TW" altLang="en-US" sz="2200" dirty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電子電路所不可或缺的零件之</a:t>
            </a:r>
            <a:r>
              <a:rPr lang="zh-TW" altLang="en-US" sz="2200" dirty="0" smtClean="0">
                <a:solidFill>
                  <a:srgbClr val="FFFF00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一。</a:t>
            </a:r>
            <a:endParaRPr lang="zh-TW" altLang="en-US" sz="2200" dirty="0">
              <a:solidFill>
                <a:srgbClr val="FFFF00"/>
              </a:solidFill>
              <a:latin typeface="DFPOP1-W9" panose="02010609010101010101" pitchFamily="1" charset="-128"/>
              <a:ea typeface="DFPOP1-W9" panose="02010609010101010101" pitchFamily="1" charset="-128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415" y="3786192"/>
            <a:ext cx="1355400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04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tx1"/>
                </a:solidFill>
                <a:sym typeface="Salesforce Sans"/>
              </a:rPr>
              <a:t>色碼電阻的辨別</a:t>
            </a:r>
            <a:endParaRPr lang="zh-TW" altLang="en-US" dirty="0">
              <a:solidFill>
                <a:schemeClr val="tx1"/>
              </a:solidFill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2" y="764704"/>
            <a:ext cx="5160665" cy="241936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548" y="4053190"/>
            <a:ext cx="3654881" cy="168006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8" y="1967136"/>
            <a:ext cx="4680520" cy="4687969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6454452" y="3212976"/>
            <a:ext cx="52100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>
                <a:solidFill>
                  <a:srgbClr val="FFFF00"/>
                </a:solidFill>
                <a:latin typeface="+mn-ea"/>
              </a:rPr>
              <a:t>2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   0  </a:t>
            </a:r>
            <a:r>
              <a:rPr lang="zh-TW" altLang="en-US" sz="2800" b="1" dirty="0" smtClean="0">
                <a:solidFill>
                  <a:srgbClr val="FFFF00"/>
                </a:solidFill>
                <a:latin typeface="+mn-ea"/>
              </a:rPr>
              <a:t>*  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10</a:t>
            </a:r>
            <a:r>
              <a:rPr lang="en-US" altLang="zh-TW" sz="2800" b="1" baseline="30000" dirty="0" smtClean="0">
                <a:solidFill>
                  <a:srgbClr val="FFFF00"/>
                </a:solidFill>
                <a:latin typeface="+mn-ea"/>
              </a:rPr>
              <a:t>2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  =  2,000</a:t>
            </a:r>
            <a:r>
              <a:rPr lang="el-GR" altLang="zh-TW" sz="2800" b="1" dirty="0" smtClean="0">
                <a:solidFill>
                  <a:srgbClr val="FFFF00"/>
                </a:solidFill>
                <a:latin typeface="+mn-ea"/>
              </a:rPr>
              <a:t>Ω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  =  </a:t>
            </a:r>
            <a:r>
              <a:rPr lang="en-US" altLang="zh-TW" sz="2800" b="1" dirty="0" err="1" smtClean="0">
                <a:solidFill>
                  <a:srgbClr val="FFFF00"/>
                </a:solidFill>
                <a:latin typeface="+mn-ea"/>
              </a:rPr>
              <a:t>2K</a:t>
            </a:r>
            <a:r>
              <a:rPr lang="el-GR" altLang="zh-TW" sz="2800" b="1" dirty="0" smtClean="0">
                <a:solidFill>
                  <a:srgbClr val="FFFF00"/>
                </a:solidFill>
                <a:latin typeface="+mn-ea"/>
              </a:rPr>
              <a:t>Ω</a:t>
            </a:r>
            <a:endParaRPr lang="zh-TW" altLang="en-US" sz="2800" b="1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094412" y="5733256"/>
            <a:ext cx="606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1   0  </a:t>
            </a:r>
            <a:r>
              <a:rPr lang="zh-TW" altLang="en-US" sz="2800" b="1" dirty="0" smtClean="0">
                <a:solidFill>
                  <a:srgbClr val="FFFF00"/>
                </a:solidFill>
                <a:latin typeface="+mn-ea"/>
              </a:rPr>
              <a:t>*  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10</a:t>
            </a:r>
            <a:r>
              <a:rPr lang="en-US" altLang="zh-TW" sz="2800" b="1" baseline="30000" dirty="0">
                <a:solidFill>
                  <a:srgbClr val="FFFF00"/>
                </a:solidFill>
                <a:latin typeface="+mn-ea"/>
              </a:rPr>
              <a:t>4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  =  100,000</a:t>
            </a:r>
            <a:r>
              <a:rPr lang="el-GR" altLang="zh-TW" sz="2800" b="1" dirty="0" smtClean="0">
                <a:solidFill>
                  <a:srgbClr val="FFFF00"/>
                </a:solidFill>
                <a:latin typeface="+mn-ea"/>
              </a:rPr>
              <a:t>Ω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  =  </a:t>
            </a:r>
            <a:r>
              <a:rPr lang="en-US" altLang="zh-TW" sz="2800" b="1" dirty="0" err="1" smtClean="0">
                <a:solidFill>
                  <a:srgbClr val="FFFF00"/>
                </a:solidFill>
                <a:latin typeface="+mn-ea"/>
              </a:rPr>
              <a:t>100K</a:t>
            </a:r>
            <a:r>
              <a:rPr lang="el-GR" altLang="zh-TW" sz="2800" b="1" dirty="0" smtClean="0">
                <a:solidFill>
                  <a:srgbClr val="FFFF00"/>
                </a:solidFill>
                <a:latin typeface="+mn-ea"/>
              </a:rPr>
              <a:t>Ω</a:t>
            </a:r>
            <a:endParaRPr lang="zh-TW" altLang="en-US" sz="2800" b="1" dirty="0">
              <a:solidFill>
                <a:srgbClr val="FFFF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4381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tx1"/>
                </a:solidFill>
                <a:sym typeface="Salesforce Sans"/>
              </a:rPr>
              <a:t>色碼電阻的辨別</a:t>
            </a:r>
            <a:endParaRPr lang="zh-TW" altLang="en-US" dirty="0">
              <a:solidFill>
                <a:schemeClr val="tx1"/>
              </a:solidFill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514" y="836712"/>
            <a:ext cx="4975522" cy="254207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1994334"/>
            <a:ext cx="5082740" cy="4603018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564" y="4293096"/>
            <a:ext cx="3888432" cy="1571919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6526460" y="3512621"/>
            <a:ext cx="553709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2  2  0  </a:t>
            </a:r>
            <a:r>
              <a:rPr lang="zh-TW" altLang="en-US" sz="2600" b="1" dirty="0" smtClean="0">
                <a:solidFill>
                  <a:srgbClr val="FFFF00"/>
                </a:solidFill>
                <a:latin typeface="+mn-ea"/>
              </a:rPr>
              <a:t>*  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10</a:t>
            </a:r>
            <a:r>
              <a:rPr lang="en-US" altLang="zh-TW" sz="2600" b="1" baseline="30000" dirty="0" smtClean="0">
                <a:solidFill>
                  <a:srgbClr val="FFFF00"/>
                </a:solidFill>
                <a:latin typeface="+mn-ea"/>
              </a:rPr>
              <a:t>2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  =  22,000</a:t>
            </a:r>
            <a:r>
              <a:rPr lang="el-GR" altLang="zh-TW" sz="2600" b="1" dirty="0" smtClean="0">
                <a:solidFill>
                  <a:srgbClr val="FFFF00"/>
                </a:solidFill>
                <a:latin typeface="+mn-ea"/>
              </a:rPr>
              <a:t>Ω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  =  </a:t>
            </a:r>
            <a:r>
              <a:rPr lang="en-US" altLang="zh-TW" sz="2600" b="1" dirty="0" err="1" smtClean="0">
                <a:solidFill>
                  <a:srgbClr val="FFFF00"/>
                </a:solidFill>
                <a:latin typeface="+mn-ea"/>
              </a:rPr>
              <a:t>22K</a:t>
            </a:r>
            <a:r>
              <a:rPr lang="el-GR" altLang="zh-TW" sz="2600" b="1" dirty="0" smtClean="0">
                <a:solidFill>
                  <a:srgbClr val="FFFF00"/>
                </a:solidFill>
                <a:latin typeface="+mn-ea"/>
              </a:rPr>
              <a:t>Ω</a:t>
            </a:r>
            <a:endParaRPr lang="zh-TW" altLang="en-US" sz="2600" b="1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533983" y="5992075"/>
            <a:ext cx="573586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4  6  0  </a:t>
            </a:r>
            <a:r>
              <a:rPr lang="zh-TW" altLang="en-US" sz="2600" b="1" dirty="0" smtClean="0">
                <a:solidFill>
                  <a:srgbClr val="FFFF00"/>
                </a:solidFill>
                <a:latin typeface="+mn-ea"/>
              </a:rPr>
              <a:t>*  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10</a:t>
            </a:r>
            <a:r>
              <a:rPr lang="en-US" altLang="zh-TW" sz="2600" b="1" baseline="30000" dirty="0" smtClean="0">
                <a:solidFill>
                  <a:srgbClr val="FFFF00"/>
                </a:solidFill>
                <a:latin typeface="+mn-ea"/>
              </a:rPr>
              <a:t>2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  =  46,000</a:t>
            </a:r>
            <a:r>
              <a:rPr lang="el-GR" altLang="zh-TW" sz="2600" b="1" dirty="0" smtClean="0">
                <a:solidFill>
                  <a:srgbClr val="FFFF00"/>
                </a:solidFill>
                <a:latin typeface="+mn-ea"/>
              </a:rPr>
              <a:t>Ω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  =  </a:t>
            </a:r>
            <a:r>
              <a:rPr lang="en-US" altLang="zh-TW" sz="2600" b="1" dirty="0" err="1" smtClean="0">
                <a:solidFill>
                  <a:srgbClr val="FFFF00"/>
                </a:solidFill>
                <a:latin typeface="+mn-ea"/>
              </a:rPr>
              <a:t>46K</a:t>
            </a:r>
            <a:r>
              <a:rPr lang="el-GR" altLang="zh-TW" sz="2600" b="1" dirty="0" smtClean="0">
                <a:solidFill>
                  <a:srgbClr val="FFFF00"/>
                </a:solidFill>
                <a:latin typeface="+mn-ea"/>
              </a:rPr>
              <a:t>Ω</a:t>
            </a:r>
            <a:endParaRPr lang="zh-TW" altLang="en-US" sz="2600" b="1" dirty="0">
              <a:solidFill>
                <a:srgbClr val="FFFF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427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>
          <a:xfrm>
            <a:off x="1218883" y="46285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照明的演進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347733"/>
              </p:ext>
            </p:extLst>
          </p:nvPr>
        </p:nvGraphicFramePr>
        <p:xfrm>
          <a:off x="1053852" y="1340768"/>
          <a:ext cx="10729192" cy="5202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6052"/>
                <a:gridCol w="7793140"/>
              </a:tblGrid>
              <a:tr h="47219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演進年代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使用設備</a:t>
                      </a:r>
                      <a:endParaRPr lang="zh-TW" altLang="en-US" dirty="0"/>
                    </a:p>
                  </a:txBody>
                  <a:tcPr/>
                </a:tc>
              </a:tr>
              <a:tr h="409235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1810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英國人</a:t>
                      </a:r>
                      <a:r>
                        <a:rPr lang="zh-TW" altLang="en-US" sz="2000" u="sng" dirty="0" smtClean="0"/>
                        <a:t>戴維</a:t>
                      </a:r>
                      <a:r>
                        <a:rPr lang="zh-TW" altLang="en-US" sz="2000" dirty="0" smtClean="0"/>
                        <a:t>利用兩根碳棒通電產生電弧發明電燭</a:t>
                      </a:r>
                      <a:endParaRPr lang="zh-TW" altLang="en-US" sz="2000" dirty="0"/>
                    </a:p>
                  </a:txBody>
                  <a:tcPr anchor="ctr"/>
                </a:tc>
              </a:tr>
              <a:tr h="409235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1853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波蘭發明家發明煤油燈</a:t>
                      </a:r>
                      <a:endParaRPr lang="zh-TW" altLang="en-US" sz="2000" dirty="0"/>
                    </a:p>
                  </a:txBody>
                  <a:tcPr anchor="ctr"/>
                </a:tc>
              </a:tr>
              <a:tr h="724030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1854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u="sng" dirty="0" smtClean="0"/>
                        <a:t>戈培爾</a:t>
                      </a:r>
                      <a:r>
                        <a:rPr lang="zh-TW" altLang="en-US" sz="2000" dirty="0" smtClean="0"/>
                        <a:t>使用碳化竹絲在真空玻璃樽下通電發光達</a:t>
                      </a:r>
                      <a:r>
                        <a:rPr lang="en-US" altLang="zh-TW" sz="2000" dirty="0" smtClean="0"/>
                        <a:t>400</a:t>
                      </a:r>
                      <a:r>
                        <a:rPr lang="zh-TW" altLang="en-US" sz="2000" dirty="0" smtClean="0"/>
                        <a:t>小時，但未申請專利</a:t>
                      </a:r>
                      <a:endParaRPr lang="zh-TW" altLang="en-US" sz="2000" dirty="0"/>
                    </a:p>
                  </a:txBody>
                  <a:tcPr anchor="ctr"/>
                </a:tc>
              </a:tr>
              <a:tr h="1038826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1856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德國玻璃工匠</a:t>
                      </a:r>
                      <a:r>
                        <a:rPr lang="zh-TW" altLang="en-US" sz="2000" u="sng" dirty="0" smtClean="0"/>
                        <a:t>蓋斯羅</a:t>
                      </a:r>
                      <a:r>
                        <a:rPr lang="zh-TW" altLang="en-US" sz="2000" dirty="0" smtClean="0"/>
                        <a:t>發明含汞蒸氣的真空玻璃管，通電會發光稱為蓋斯羅管，後因白熾燈普遍流行而停止研究。直至</a:t>
                      </a:r>
                      <a:r>
                        <a:rPr lang="en-US" altLang="zh-TW" sz="2000" dirty="0" smtClean="0"/>
                        <a:t>1934</a:t>
                      </a:r>
                      <a:r>
                        <a:rPr lang="zh-TW" altLang="en-US" sz="2000" dirty="0" smtClean="0"/>
                        <a:t>年物理學家康普頓螢光燈實驗結果，通用電氣公司著手發展</a:t>
                      </a:r>
                      <a:endParaRPr lang="zh-TW" altLang="en-US" sz="2000" dirty="0"/>
                    </a:p>
                  </a:txBody>
                  <a:tcPr anchor="ctr"/>
                </a:tc>
              </a:tr>
              <a:tr h="724030"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1874</a:t>
                      </a:r>
                      <a:r>
                        <a:rPr lang="zh-TW" altLang="en-US" sz="2000" dirty="0" smtClean="0"/>
                        <a:t>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加拿大兩名電氣技師，在玻璃泡下充氮氣，讓通電的碳桿發光，並申請電燈專利，後將專利售予</a:t>
                      </a:r>
                      <a:r>
                        <a:rPr lang="zh-TW" altLang="en-US" sz="2000" u="sng" dirty="0" smtClean="0"/>
                        <a:t>愛迪生</a:t>
                      </a:r>
                      <a:r>
                        <a:rPr lang="zh-TW" altLang="en-US" sz="2000" dirty="0" smtClean="0"/>
                        <a:t>。</a:t>
                      </a:r>
                      <a:endParaRPr lang="en-US" altLang="zh-TW" sz="2000" dirty="0" smtClean="0"/>
                    </a:p>
                  </a:txBody>
                  <a:tcPr anchor="ctr"/>
                </a:tc>
              </a:tr>
              <a:tr h="724030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1879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u="sng" dirty="0" smtClean="0"/>
                        <a:t>愛迪生</a:t>
                      </a:r>
                      <a:r>
                        <a:rPr lang="zh-TW" altLang="en-US" sz="2000" dirty="0" smtClean="0"/>
                        <a:t>成功改良電燈，製作壽命達</a:t>
                      </a:r>
                      <a:r>
                        <a:rPr lang="en-US" altLang="zh-TW" sz="2000" dirty="0" smtClean="0"/>
                        <a:t>1200</a:t>
                      </a:r>
                      <a:r>
                        <a:rPr lang="zh-TW" altLang="en-US" sz="2000" dirty="0" smtClean="0"/>
                        <a:t>小時的白熾燈，加速工業革命，改變整個世界的生活模式</a:t>
                      </a:r>
                      <a:endParaRPr lang="zh-TW" altLang="en-US" sz="2000" dirty="0"/>
                    </a:p>
                  </a:txBody>
                  <a:tcPr anchor="ctr"/>
                </a:tc>
              </a:tr>
              <a:tr h="682995"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西元</a:t>
                      </a:r>
                      <a:r>
                        <a:rPr lang="en-US" altLang="zh-TW" sz="2000" dirty="0" smtClean="0"/>
                        <a:t>1962</a:t>
                      </a:r>
                      <a:r>
                        <a:rPr lang="zh-TW" altLang="en-US" sz="2000" dirty="0" smtClean="0"/>
                        <a:t>年</a:t>
                      </a:r>
                      <a:endParaRPr lang="zh-TW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通用電氣公司的</a:t>
                      </a:r>
                      <a:r>
                        <a:rPr lang="zh-TW" altLang="en-US" sz="2000" u="sng" dirty="0" smtClean="0"/>
                        <a:t>何倫亞克</a:t>
                      </a:r>
                      <a:r>
                        <a:rPr lang="zh-TW" altLang="en-US" sz="2000" dirty="0" smtClean="0"/>
                        <a:t>開發出有實際應用價值的可見光發光二極體</a:t>
                      </a:r>
                      <a:endParaRPr lang="zh-TW" altLang="en-US" sz="20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7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tx1"/>
                </a:solidFill>
                <a:sym typeface="Salesforce Sans"/>
              </a:rPr>
              <a:t>其他電阻器</a:t>
            </a:r>
            <a:r>
              <a:rPr lang="zh-TW" altLang="en-US" sz="2400" dirty="0" smtClean="0">
                <a:solidFill>
                  <a:schemeClr val="tx1"/>
                </a:solidFill>
                <a:sym typeface="Salesforce Sans"/>
              </a:rPr>
              <a:t>（請上網查詢）</a:t>
            </a:r>
            <a:endParaRPr lang="zh-TW" altLang="en-US" sz="2400" dirty="0">
              <a:solidFill>
                <a:schemeClr val="tx1"/>
              </a:solidFill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14" y="5733256"/>
            <a:ext cx="1286802" cy="79197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14" y="3789040"/>
            <a:ext cx="1321570" cy="680031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066" y="2852936"/>
            <a:ext cx="1238250" cy="75203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066" y="1988840"/>
            <a:ext cx="1249389" cy="67627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14" y="4653136"/>
            <a:ext cx="1286802" cy="857868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2566020" y="2060848"/>
            <a:ext cx="9412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err="1" smtClean="0"/>
              <a:t>49.9K</a:t>
            </a:r>
            <a:r>
              <a:rPr lang="el-GR" altLang="zh-TW" sz="2000" dirty="0" smtClean="0"/>
              <a:t>Ω</a:t>
            </a:r>
            <a:endParaRPr lang="zh-TW" altLang="en-US" sz="20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2566020" y="2967345"/>
            <a:ext cx="923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49.9  </a:t>
            </a:r>
            <a:r>
              <a:rPr lang="el-GR" altLang="zh-TW" sz="2000" dirty="0" smtClean="0"/>
              <a:t>Ω</a:t>
            </a:r>
            <a:endParaRPr lang="zh-TW" altLang="en-US" sz="20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2494012" y="3888756"/>
            <a:ext cx="978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  10  K</a:t>
            </a:r>
            <a:r>
              <a:rPr lang="el-GR" altLang="zh-TW" sz="2000" dirty="0" smtClean="0"/>
              <a:t>Ω</a:t>
            </a:r>
            <a:endParaRPr lang="zh-TW" altLang="en-US" sz="2000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2527305" y="4888965"/>
            <a:ext cx="902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  68   </a:t>
            </a:r>
            <a:r>
              <a:rPr lang="el-GR" altLang="zh-TW" sz="2000" dirty="0" smtClean="0"/>
              <a:t>Ω</a:t>
            </a:r>
            <a:endParaRPr lang="zh-TW" altLang="en-US" sz="2000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2578601" y="5867633"/>
            <a:ext cx="8515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 3.6  </a:t>
            </a:r>
            <a:r>
              <a:rPr lang="el-GR" altLang="zh-TW" sz="2000" dirty="0" smtClean="0"/>
              <a:t>Ω</a:t>
            </a:r>
            <a:endParaRPr lang="zh-TW" altLang="en-US" sz="2000" dirty="0"/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220" y="3789040"/>
            <a:ext cx="3174710" cy="2417000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508" y="1484784"/>
            <a:ext cx="2160240" cy="2016224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36" y="3096344"/>
            <a:ext cx="3501008" cy="3501008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978" y="475199"/>
            <a:ext cx="3598938" cy="245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33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2" y="1052736"/>
            <a:ext cx="7467818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tx1"/>
                </a:solidFill>
                <a:sym typeface="Salesforce Sans"/>
              </a:rPr>
              <a:t>其他電阻器</a:t>
            </a:r>
            <a:r>
              <a:rPr lang="en-US" altLang="zh-TW" dirty="0" smtClean="0">
                <a:solidFill>
                  <a:schemeClr val="tx1"/>
                </a:solidFill>
                <a:sym typeface="Salesforce Sans"/>
              </a:rPr>
              <a:t>-</a:t>
            </a:r>
            <a:r>
              <a:rPr lang="zh-TW" altLang="en-US" dirty="0" smtClean="0">
                <a:solidFill>
                  <a:schemeClr val="tx1"/>
                </a:solidFill>
                <a:sym typeface="Salesforce Sans"/>
              </a:rPr>
              <a:t>環境電阻</a:t>
            </a:r>
            <a:r>
              <a:rPr lang="zh-TW" altLang="en-US" sz="2400" dirty="0" smtClean="0">
                <a:solidFill>
                  <a:schemeClr val="tx1"/>
                </a:solidFill>
                <a:sym typeface="Salesforce Sans"/>
              </a:rPr>
              <a:t>（詳請請上網查詢）</a:t>
            </a:r>
            <a:endParaRPr lang="zh-TW" altLang="en-US" sz="2400" dirty="0">
              <a:solidFill>
                <a:schemeClr val="tx1"/>
              </a:solidFill>
              <a:sym typeface="Salesforce Sans"/>
            </a:endParaRPr>
          </a:p>
        </p:txBody>
      </p:sp>
      <p:pic>
        <p:nvPicPr>
          <p:cNvPr id="1026" name="Picture 2" descr="http://img.pcstore.com.tw/~prod/M06473126_big.jpg?pimg=static&amp;P=14429030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650" y="2124699"/>
            <a:ext cx="2423490" cy="242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hin-hang.com.tw/cache/1345000549.w_3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212" y="2160153"/>
            <a:ext cx="3594486" cy="240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ARISTOR å£æé»é»(çªæ³¢å¸æ¶) (TKS èå¤ TVR20470KS ) 20â® 47V 20A Â±10%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668" y="2160153"/>
            <a:ext cx="2880792" cy="240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218882" y="4755694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</a:rPr>
              <a:t>光敏電阻</a:t>
            </a:r>
            <a:endParaRPr lang="zh-TW" altLang="en-US" sz="2800" dirty="0">
              <a:solidFill>
                <a:srgbClr val="FFFF0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294212" y="470479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rgbClr val="FFFF00"/>
                </a:solidFill>
              </a:rPr>
              <a:t>熱</a:t>
            </a:r>
            <a:r>
              <a:rPr lang="zh-TW" altLang="en-US" sz="2800" dirty="0" smtClean="0">
                <a:solidFill>
                  <a:srgbClr val="FFFF00"/>
                </a:solidFill>
              </a:rPr>
              <a:t>敏電阻</a:t>
            </a:r>
            <a:endParaRPr lang="zh-TW" altLang="en-US" sz="2800" dirty="0">
              <a:solidFill>
                <a:srgbClr val="FFFF00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8326660" y="4729747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</a:rPr>
              <a:t>壓敏電阻</a:t>
            </a:r>
            <a:endParaRPr lang="zh-TW" altLang="en-US" sz="2800" dirty="0">
              <a:solidFill>
                <a:srgbClr val="FFFF00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250681" y="5277301"/>
            <a:ext cx="21595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/>
              <a:t>會因受光的強弱</a:t>
            </a:r>
            <a:endParaRPr lang="en-US" altLang="zh-TW" sz="2200" dirty="0" smtClean="0"/>
          </a:p>
          <a:p>
            <a:r>
              <a:rPr lang="zh-TW" altLang="en-US" sz="2200" dirty="0"/>
              <a:t>而</a:t>
            </a:r>
            <a:r>
              <a:rPr lang="zh-TW" altLang="en-US" sz="2200" dirty="0" smtClean="0"/>
              <a:t>改變電阻值</a:t>
            </a:r>
            <a:endParaRPr lang="zh-TW" altLang="en-US" sz="22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4294212" y="5228016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/>
              <a:t>會因溫度</a:t>
            </a:r>
            <a:r>
              <a:rPr lang="zh-TW" altLang="en-US" sz="2200" dirty="0"/>
              <a:t>的變化而改變</a:t>
            </a:r>
            <a:endParaRPr lang="en-US" altLang="zh-TW" sz="2200" dirty="0" smtClean="0"/>
          </a:p>
          <a:p>
            <a:r>
              <a:rPr lang="zh-TW" altLang="en-US" sz="2200" dirty="0" smtClean="0"/>
              <a:t>電阻值，有正溫度變化</a:t>
            </a:r>
            <a:endParaRPr lang="en-US" altLang="zh-TW" sz="2200" dirty="0" smtClean="0"/>
          </a:p>
          <a:p>
            <a:r>
              <a:rPr lang="zh-TW" altLang="en-US" sz="2200" dirty="0" smtClean="0"/>
              <a:t>及負溫度變化之分。</a:t>
            </a:r>
            <a:endParaRPr lang="zh-TW" altLang="en-US" sz="2200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8326660" y="5228015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/>
              <a:t>會因電壓</a:t>
            </a:r>
            <a:r>
              <a:rPr lang="zh-TW" altLang="en-US" sz="2200" dirty="0"/>
              <a:t>的變化而</a:t>
            </a:r>
            <a:r>
              <a:rPr lang="zh-TW" altLang="en-US" sz="2200" dirty="0" smtClean="0"/>
              <a:t>改變</a:t>
            </a:r>
            <a:endParaRPr lang="en-US" altLang="zh-TW" sz="2200" dirty="0" smtClean="0"/>
          </a:p>
          <a:p>
            <a:r>
              <a:rPr lang="zh-TW" altLang="en-US" sz="2200" dirty="0" smtClean="0"/>
              <a:t>電阻值，又稱變阻器或</a:t>
            </a:r>
            <a:endParaRPr lang="en-US" altLang="zh-TW" sz="2200" dirty="0" smtClean="0"/>
          </a:p>
          <a:p>
            <a:r>
              <a:rPr lang="zh-TW" altLang="en-US" sz="2200" dirty="0" smtClean="0"/>
              <a:t>突波吸收器。</a:t>
            </a:r>
            <a:endParaRPr lang="zh-TW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63848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4227457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tx1"/>
                </a:solidFill>
                <a:sym typeface="Salesforce Sans"/>
              </a:rPr>
              <a:t>常見的電容器種類</a:t>
            </a:r>
            <a:endParaRPr lang="zh-TW" altLang="en-US" dirty="0">
              <a:solidFill>
                <a:schemeClr val="tx1"/>
              </a:solidFill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2708920"/>
            <a:ext cx="5544616" cy="3595659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4582982" y="1498600"/>
            <a:ext cx="780213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電容器在電子電路中幾乎是不可缺少的儲能元件，它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具有</a:t>
            </a:r>
            <a:endParaRPr lang="en-US" altLang="zh-TW" sz="2200" dirty="0" smtClean="0">
              <a:solidFill>
                <a:srgbClr val="FFFF00"/>
              </a:solidFill>
              <a:latin typeface="+mn-ea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隔斷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直流、連通交流、阻止低頻的特性。廣泛應用在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耦合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、</a:t>
            </a:r>
            <a:endParaRPr lang="en-US" altLang="zh-TW" sz="2200" dirty="0" smtClean="0">
              <a:solidFill>
                <a:srgbClr val="FFFF00"/>
              </a:solidFill>
              <a:latin typeface="+mn-ea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隔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直、旁路、濾波、調諧、能量轉換和自動控制等電路中。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08" y="2780928"/>
            <a:ext cx="4758349" cy="336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4587497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常見的固定電容器值判讀</a:t>
            </a:r>
            <a:endParaRPr lang="zh-TW" altLang="en-US" dirty="0"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133972" y="3429000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sz="28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60" y="1988840"/>
            <a:ext cx="3918308" cy="446449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396" y="595288"/>
            <a:ext cx="2074930" cy="102217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276" y="1916832"/>
            <a:ext cx="7200800" cy="461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9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4587497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常見的固定電容器值判讀</a:t>
            </a:r>
            <a:endParaRPr lang="zh-TW" altLang="en-US" dirty="0"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133972" y="3429000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sz="28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2039144"/>
            <a:ext cx="7032997" cy="44862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46569" y="2183548"/>
            <a:ext cx="5077534" cy="282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45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3974" y="1085199"/>
            <a:ext cx="4952446" cy="914400"/>
          </a:xfrm>
        </p:spPr>
        <p:txBody>
          <a:bodyPr rtlCol="0"/>
          <a:lstStyle/>
          <a:p>
            <a:r>
              <a:rPr lang="zh-TW" altLang="en-US" dirty="0" smtClean="0">
                <a:sym typeface="Salesforce Sans"/>
              </a:rPr>
              <a:t>常見可直接</a:t>
            </a:r>
            <a:r>
              <a:rPr lang="zh-TW" altLang="en-US" dirty="0">
                <a:sym typeface="Salesforce Sans"/>
              </a:rPr>
              <a:t>判</a:t>
            </a:r>
            <a:r>
              <a:rPr lang="zh-TW" altLang="en-US" dirty="0" smtClean="0">
                <a:sym typeface="Salesforce Sans"/>
              </a:rPr>
              <a:t>讀</a:t>
            </a:r>
            <a:r>
              <a:rPr lang="zh-TW" altLang="en-US" dirty="0">
                <a:sym typeface="Salesforce Sans"/>
              </a:rPr>
              <a:t>值</a:t>
            </a:r>
            <a:r>
              <a:rPr lang="zh-TW" altLang="en-US" dirty="0" smtClean="0">
                <a:sym typeface="Salesforce Sans"/>
              </a:rPr>
              <a:t>的電容器</a:t>
            </a:r>
            <a:endParaRPr lang="zh-TW" altLang="en-US" dirty="0"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133972" y="3429000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sz="28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1" y="2276699"/>
            <a:ext cx="2448272" cy="278871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180" y="2204864"/>
            <a:ext cx="2322939" cy="418989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166" y="1085199"/>
            <a:ext cx="3978339" cy="228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89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二極體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7</a:t>
            </a:r>
            <a:endParaRPr 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2484964"/>
            <a:ext cx="2856756" cy="2856756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795" y="2827753"/>
            <a:ext cx="3506793" cy="2630095"/>
          </a:xfrm>
          <a:prstGeom prst="rect">
            <a:avLst/>
          </a:prstGeom>
        </p:spPr>
      </p:pic>
      <p:sp>
        <p:nvSpPr>
          <p:cNvPr id="8" name="標題 6"/>
          <p:cNvSpPr txBox="1">
            <a:spLocks/>
          </p:cNvSpPr>
          <p:nvPr/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zh-TW" altLang="en-US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9" name="文字預留位置 7"/>
          <p:cNvSpPr txBox="1">
            <a:spLocks/>
          </p:cNvSpPr>
          <p:nvPr/>
        </p:nvSpPr>
        <p:spPr>
          <a:xfrm>
            <a:off x="1213973" y="1506488"/>
            <a:ext cx="5957619" cy="626368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0949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91424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21898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152373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182848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solidFill>
                  <a:schemeClr val="accent1"/>
                </a:solidFill>
                <a:sym typeface="Salesforce Sans"/>
              </a:rPr>
              <a:t>常見的二極體（單向導通二極管）</a:t>
            </a:r>
            <a:endParaRPr lang="zh-TW" altLang="en-US" dirty="0">
              <a:solidFill>
                <a:schemeClr val="accent1"/>
              </a:solidFill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791" y="2775272"/>
            <a:ext cx="3488215" cy="255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9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003116" y="4187802"/>
            <a:ext cx="2731030" cy="1819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8884" y="274637"/>
            <a:ext cx="5407156" cy="1223963"/>
          </a:xfrm>
        </p:spPr>
        <p:txBody>
          <a:bodyPr/>
          <a:lstStyle/>
          <a:p>
            <a:pPr algn="ctr"/>
            <a:r>
              <a:rPr lang="zh-TW" altLang="en-US" dirty="0" smtClean="0">
                <a:solidFill>
                  <a:schemeClr val="accent1"/>
                </a:solidFill>
              </a:rPr>
              <a:t>二極體</a:t>
            </a:r>
            <a:r>
              <a:rPr lang="en-US" altLang="zh-TW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介紹與應用</a:t>
            </a:r>
            <a:endParaRPr lang="zh-TW" altLang="en-US" dirty="0">
              <a:solidFill>
                <a:schemeClr val="accent1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8</a:t>
            </a:r>
            <a:endParaRPr 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3424">
            <a:off x="8677380" y="4095532"/>
            <a:ext cx="1863068" cy="1863068"/>
          </a:xfrm>
          <a:prstGeom prst="rect">
            <a:avLst/>
          </a:prstGeom>
        </p:spPr>
      </p:pic>
      <p:sp>
        <p:nvSpPr>
          <p:cNvPr id="9" name="橢圓 8"/>
          <p:cNvSpPr/>
          <p:nvPr/>
        </p:nvSpPr>
        <p:spPr>
          <a:xfrm>
            <a:off x="9033772" y="4598543"/>
            <a:ext cx="1013702" cy="372638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sp>
        <p:nvSpPr>
          <p:cNvPr id="10" name="橢圓 9"/>
          <p:cNvSpPr/>
          <p:nvPr/>
        </p:nvSpPr>
        <p:spPr>
          <a:xfrm>
            <a:off x="5519704" y="4607252"/>
            <a:ext cx="1091599" cy="41981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sp>
        <p:nvSpPr>
          <p:cNvPr id="11" name="文字方塊 10"/>
          <p:cNvSpPr txBox="1"/>
          <p:nvPr/>
        </p:nvSpPr>
        <p:spPr>
          <a:xfrm>
            <a:off x="2277988" y="1676490"/>
            <a:ext cx="8856984" cy="2307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399" dirty="0">
                <a:latin typeface="+mn-ea"/>
              </a:rPr>
              <a:t>二極體就像一</a:t>
            </a:r>
            <a:r>
              <a:rPr lang="zh-TW" altLang="en-US" sz="2399" dirty="0" smtClean="0">
                <a:latin typeface="+mn-ea"/>
              </a:rPr>
              <a:t>條電流的單行</a:t>
            </a:r>
            <a:r>
              <a:rPr lang="zh-TW" altLang="en-US" sz="2399" dirty="0">
                <a:latin typeface="+mn-ea"/>
              </a:rPr>
              <a:t>道路一樣，電流只能順從</a:t>
            </a:r>
            <a:r>
              <a:rPr lang="zh-TW" altLang="en-US" sz="2399" dirty="0" smtClean="0">
                <a:latin typeface="+mn-ea"/>
              </a:rPr>
              <a:t>二極體</a:t>
            </a:r>
            <a:endParaRPr lang="en-US" altLang="zh-TW" sz="2399" dirty="0" smtClean="0">
              <a:latin typeface="+mn-ea"/>
            </a:endParaRPr>
          </a:p>
          <a:p>
            <a:r>
              <a:rPr lang="zh-TW" altLang="en-US" sz="2399" dirty="0" smtClean="0">
                <a:latin typeface="+mn-ea"/>
              </a:rPr>
              <a:t>既定的電流方向流動（無法逆向流動）。</a:t>
            </a:r>
            <a:endParaRPr lang="en-US" altLang="zh-TW" sz="2399" dirty="0">
              <a:latin typeface="+mn-ea"/>
            </a:endParaRPr>
          </a:p>
          <a:p>
            <a:endParaRPr lang="en-US" altLang="zh-TW" sz="2399" dirty="0">
              <a:latin typeface="+mn-ea"/>
            </a:endParaRPr>
          </a:p>
          <a:p>
            <a:r>
              <a:rPr lang="en-US" altLang="zh-TW" sz="2399" b="1" dirty="0" smtClean="0">
                <a:solidFill>
                  <a:srgbClr val="FFFF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※</a:t>
            </a:r>
            <a:r>
              <a:rPr lang="zh-TW" altLang="en-US" sz="2399" b="1" dirty="0" smtClean="0">
                <a:solidFill>
                  <a:srgbClr val="FFFF00"/>
                </a:solidFill>
                <a:latin typeface="+mn-ea"/>
              </a:rPr>
              <a:t>電流</a:t>
            </a:r>
            <a:r>
              <a:rPr lang="zh-TW" altLang="en-US" sz="2399" b="1" dirty="0">
                <a:solidFill>
                  <a:srgbClr val="FFFF00"/>
                </a:solidFill>
                <a:latin typeface="+mn-ea"/>
              </a:rPr>
              <a:t>流動的方向只能從</a:t>
            </a:r>
            <a:r>
              <a:rPr lang="en-US" altLang="zh-TW" sz="2399" b="1" dirty="0">
                <a:solidFill>
                  <a:srgbClr val="FFFF00"/>
                </a:solidFill>
                <a:latin typeface="+mn-ea"/>
              </a:rPr>
              <a:t>P</a:t>
            </a:r>
            <a:r>
              <a:rPr lang="zh-TW" altLang="en-US" sz="2399" b="1" dirty="0">
                <a:solidFill>
                  <a:srgbClr val="FFFF00"/>
                </a:solidFill>
                <a:latin typeface="+mn-ea"/>
              </a:rPr>
              <a:t>極流向</a:t>
            </a:r>
            <a:r>
              <a:rPr lang="en-US" altLang="zh-TW" sz="2399" b="1" dirty="0">
                <a:solidFill>
                  <a:srgbClr val="FFFF00"/>
                </a:solidFill>
                <a:latin typeface="+mn-ea"/>
              </a:rPr>
              <a:t>N</a:t>
            </a:r>
            <a:r>
              <a:rPr lang="zh-TW" altLang="en-US" sz="2399" b="1" dirty="0">
                <a:solidFill>
                  <a:srgbClr val="FFFF00"/>
                </a:solidFill>
                <a:latin typeface="+mn-ea"/>
              </a:rPr>
              <a:t>極</a:t>
            </a:r>
            <a:r>
              <a:rPr lang="zh-TW" altLang="en-US" sz="2399" b="1" dirty="0" smtClean="0">
                <a:solidFill>
                  <a:srgbClr val="FFFF00"/>
                </a:solidFill>
                <a:latin typeface="+mn-ea"/>
              </a:rPr>
              <a:t>。</a:t>
            </a:r>
            <a:endParaRPr lang="en-US" altLang="zh-TW" sz="2399" b="1" dirty="0" smtClean="0">
              <a:solidFill>
                <a:srgbClr val="FFFF00"/>
              </a:solidFill>
              <a:latin typeface="+mn-ea"/>
            </a:endParaRPr>
          </a:p>
          <a:p>
            <a:r>
              <a:rPr lang="en-US" altLang="zh-TW" sz="2399" b="1" dirty="0">
                <a:solidFill>
                  <a:srgbClr val="FFFF00"/>
                </a:solidFill>
                <a:latin typeface="+mn-ea"/>
              </a:rPr>
              <a:t> </a:t>
            </a:r>
            <a:r>
              <a:rPr lang="en-US" altLang="zh-TW" sz="2399" b="1" dirty="0" smtClean="0">
                <a:solidFill>
                  <a:srgbClr val="FFFF00"/>
                </a:solidFill>
                <a:latin typeface="+mn-ea"/>
              </a:rPr>
              <a:t>    </a:t>
            </a:r>
            <a:r>
              <a:rPr lang="zh-TW" altLang="en-US" sz="2399" b="1" dirty="0" smtClean="0">
                <a:solidFill>
                  <a:srgbClr val="FFFF00"/>
                </a:solidFill>
                <a:latin typeface="+mn-ea"/>
              </a:rPr>
              <a:t>可用電表“電阻歐姆</a:t>
            </a:r>
            <a:r>
              <a:rPr lang="el-GR" altLang="zh-TW" dirty="0" smtClean="0">
                <a:solidFill>
                  <a:srgbClr val="FFFF00"/>
                </a:solidFill>
                <a:latin typeface="+mn-ea"/>
              </a:rPr>
              <a:t>Ω</a:t>
            </a:r>
            <a:r>
              <a:rPr lang="zh-TW" altLang="en-US" dirty="0" smtClean="0">
                <a:solidFill>
                  <a:srgbClr val="FFFF00"/>
                </a:solidFill>
                <a:latin typeface="+mn-ea"/>
              </a:rPr>
              <a:t>”二極體量測</a:t>
            </a:r>
            <a:endParaRPr lang="en-US" altLang="zh-TW" dirty="0" smtClean="0">
              <a:solidFill>
                <a:srgbClr val="FFFF00"/>
              </a:solidFill>
              <a:latin typeface="+mn-ea"/>
            </a:endParaRPr>
          </a:p>
          <a:p>
            <a:r>
              <a:rPr lang="en-US" altLang="zh-TW" sz="2399" b="1" dirty="0">
                <a:solidFill>
                  <a:srgbClr val="FFFF00"/>
                </a:solidFill>
                <a:latin typeface="+mn-ea"/>
              </a:rPr>
              <a:t> </a:t>
            </a:r>
            <a:r>
              <a:rPr lang="en-US" altLang="zh-TW" sz="2399" b="1" dirty="0" smtClean="0">
                <a:solidFill>
                  <a:srgbClr val="FFFF00"/>
                </a:solidFill>
                <a:latin typeface="+mn-ea"/>
              </a:rPr>
              <a:t>    </a:t>
            </a:r>
            <a:r>
              <a:rPr lang="zh-TW" altLang="en-US" sz="2399" b="1" dirty="0" smtClean="0">
                <a:solidFill>
                  <a:srgbClr val="FFFF00"/>
                </a:solidFill>
                <a:latin typeface="+mn-ea"/>
              </a:rPr>
              <a:t>專用檔位來判別</a:t>
            </a:r>
            <a:r>
              <a:rPr lang="en-US" altLang="zh-TW" sz="2399" b="1" dirty="0">
                <a:solidFill>
                  <a:srgbClr val="FFFF00"/>
                </a:solidFill>
                <a:latin typeface="+mn-ea"/>
              </a:rPr>
              <a:t> </a:t>
            </a:r>
            <a:r>
              <a:rPr lang="en-US" altLang="zh-TW" sz="2399" b="1" dirty="0" smtClean="0">
                <a:solidFill>
                  <a:srgbClr val="FFFF00"/>
                </a:solidFill>
                <a:latin typeface="+mn-ea"/>
              </a:rPr>
              <a:t>P </a:t>
            </a:r>
            <a:r>
              <a:rPr lang="zh-TW" altLang="en-US" sz="2399" b="1" dirty="0" smtClean="0">
                <a:solidFill>
                  <a:srgbClr val="FFFF00"/>
                </a:solidFill>
                <a:latin typeface="+mn-ea"/>
              </a:rPr>
              <a:t>或 </a:t>
            </a:r>
            <a:r>
              <a:rPr lang="en-US" altLang="zh-TW" sz="2399" b="1" dirty="0" smtClean="0">
                <a:solidFill>
                  <a:srgbClr val="FFFF00"/>
                </a:solidFill>
                <a:latin typeface="+mn-ea"/>
              </a:rPr>
              <a:t>N </a:t>
            </a:r>
            <a:r>
              <a:rPr lang="zh-TW" altLang="en-US" sz="2399" b="1" dirty="0" smtClean="0">
                <a:solidFill>
                  <a:srgbClr val="FFFF00"/>
                </a:solidFill>
                <a:latin typeface="+mn-ea"/>
              </a:rPr>
              <a:t>的腳位。</a:t>
            </a:r>
            <a:endParaRPr lang="zh-TW" altLang="en-US" sz="2399" b="1" dirty="0">
              <a:solidFill>
                <a:srgbClr val="FFFF00"/>
              </a:solidFill>
              <a:latin typeface="+mn-ea"/>
            </a:endParaRPr>
          </a:p>
        </p:txBody>
      </p:sp>
      <p:cxnSp>
        <p:nvCxnSpPr>
          <p:cNvPr id="13" name="直線單箭頭接點 12"/>
          <p:cNvCxnSpPr>
            <a:endCxn id="17" idx="1"/>
          </p:cNvCxnSpPr>
          <p:nvPr/>
        </p:nvCxnSpPr>
        <p:spPr>
          <a:xfrm>
            <a:off x="6622831" y="4802030"/>
            <a:ext cx="1203951" cy="35931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>
            <a:stCxn id="9" idx="2"/>
          </p:cNvCxnSpPr>
          <p:nvPr/>
        </p:nvCxnSpPr>
        <p:spPr>
          <a:xfrm flipH="1" flipV="1">
            <a:off x="8285754" y="4761274"/>
            <a:ext cx="748018" cy="23588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7826782" y="4607252"/>
            <a:ext cx="383338" cy="461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399" dirty="0"/>
              <a:t>N</a:t>
            </a:r>
            <a:endParaRPr lang="zh-TW" altLang="en-US" sz="2399" dirty="0"/>
          </a:p>
        </p:txBody>
      </p:sp>
      <p:cxnSp>
        <p:nvCxnSpPr>
          <p:cNvPr id="18" name="直線單箭頭接點 17"/>
          <p:cNvCxnSpPr/>
          <p:nvPr/>
        </p:nvCxnSpPr>
        <p:spPr>
          <a:xfrm>
            <a:off x="6528529" y="5775271"/>
            <a:ext cx="1248337" cy="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 flipH="1">
            <a:off x="8277060" y="5771978"/>
            <a:ext cx="1170126" cy="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7846813" y="5541269"/>
            <a:ext cx="343275" cy="461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399" dirty="0"/>
              <a:t>P</a:t>
            </a:r>
            <a:endParaRPr lang="zh-TW" altLang="en-US" sz="2399" dirty="0"/>
          </a:p>
        </p:txBody>
      </p:sp>
      <p:cxnSp>
        <p:nvCxnSpPr>
          <p:cNvPr id="23" name="直線單箭頭接點 22"/>
          <p:cNvCxnSpPr/>
          <p:nvPr/>
        </p:nvCxnSpPr>
        <p:spPr>
          <a:xfrm flipV="1">
            <a:off x="10067687" y="4341515"/>
            <a:ext cx="0" cy="1199754"/>
          </a:xfrm>
          <a:prstGeom prst="straightConnector1">
            <a:avLst/>
          </a:prstGeom>
          <a:ln w="444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9995679" y="4499261"/>
            <a:ext cx="492443" cy="13447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002060"/>
                </a:solidFill>
              </a:rPr>
              <a:t>電流方向</a:t>
            </a:r>
            <a:endParaRPr lang="zh-TW" altLang="en-US" sz="2000" b="1" dirty="0">
              <a:solidFill>
                <a:srgbClr val="002060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5531183" y="5392580"/>
            <a:ext cx="615553" cy="45140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</a:rPr>
              <a:t>＋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5451044" y="4187802"/>
            <a:ext cx="800219" cy="60529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4000" b="1" dirty="0" smtClean="0">
                <a:solidFill>
                  <a:srgbClr val="002060"/>
                </a:solidFill>
              </a:rPr>
              <a:t>－</a:t>
            </a:r>
            <a:endParaRPr lang="zh-TW" altLang="en-US" sz="4000" b="1" dirty="0">
              <a:solidFill>
                <a:srgbClr val="002060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902" y="2276872"/>
            <a:ext cx="3541843" cy="160200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814" y="4189959"/>
            <a:ext cx="2004756" cy="2004756"/>
          </a:xfrm>
          <a:prstGeom prst="rect">
            <a:avLst/>
          </a:prstGeom>
        </p:spPr>
      </p:pic>
      <p:grpSp>
        <p:nvGrpSpPr>
          <p:cNvPr id="36" name="Group 20"/>
          <p:cNvGrpSpPr>
            <a:grpSpLocks noChangeAspect="1"/>
          </p:cNvGrpSpPr>
          <p:nvPr/>
        </p:nvGrpSpPr>
        <p:grpSpPr bwMode="auto">
          <a:xfrm>
            <a:off x="4018010" y="4131905"/>
            <a:ext cx="2379663" cy="1755775"/>
            <a:chOff x="2522" y="2625"/>
            <a:chExt cx="1499" cy="1106"/>
          </a:xfrm>
        </p:grpSpPr>
        <p:sp>
          <p:nvSpPr>
            <p:cNvPr id="37" name="AutoShape 19"/>
            <p:cNvSpPr>
              <a:spLocks noChangeAspect="1" noChangeArrowheads="1" noTextEdit="1"/>
            </p:cNvSpPr>
            <p:nvPr/>
          </p:nvSpPr>
          <p:spPr bwMode="auto">
            <a:xfrm>
              <a:off x="2522" y="2625"/>
              <a:ext cx="1499" cy="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38" name="Freeform 21"/>
            <p:cNvSpPr>
              <a:spLocks noEditPoints="1"/>
            </p:cNvSpPr>
            <p:nvPr/>
          </p:nvSpPr>
          <p:spPr bwMode="auto">
            <a:xfrm>
              <a:off x="3685" y="3014"/>
              <a:ext cx="320" cy="374"/>
            </a:xfrm>
            <a:custGeom>
              <a:avLst/>
              <a:gdLst>
                <a:gd name="T0" fmla="*/ 320 w 320"/>
                <a:gd name="T1" fmla="*/ 65 h 374"/>
                <a:gd name="T2" fmla="*/ 0 w 320"/>
                <a:gd name="T3" fmla="*/ 65 h 374"/>
                <a:gd name="T4" fmla="*/ 0 w 320"/>
                <a:gd name="T5" fmla="*/ 0 h 374"/>
                <a:gd name="T6" fmla="*/ 320 w 320"/>
                <a:gd name="T7" fmla="*/ 0 h 374"/>
                <a:gd name="T8" fmla="*/ 320 w 320"/>
                <a:gd name="T9" fmla="*/ 65 h 374"/>
                <a:gd name="T10" fmla="*/ 167 w 320"/>
                <a:gd name="T11" fmla="*/ 65 h 374"/>
                <a:gd name="T12" fmla="*/ 3 w 320"/>
                <a:gd name="T13" fmla="*/ 374 h 374"/>
                <a:gd name="T14" fmla="*/ 320 w 320"/>
                <a:gd name="T15" fmla="*/ 374 h 374"/>
                <a:gd name="T16" fmla="*/ 167 w 320"/>
                <a:gd name="T17" fmla="*/ 65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0" h="374">
                  <a:moveTo>
                    <a:pt x="320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320" y="0"/>
                  </a:lnTo>
                  <a:lnTo>
                    <a:pt x="320" y="65"/>
                  </a:lnTo>
                  <a:close/>
                  <a:moveTo>
                    <a:pt x="167" y="65"/>
                  </a:moveTo>
                  <a:lnTo>
                    <a:pt x="3" y="374"/>
                  </a:lnTo>
                  <a:lnTo>
                    <a:pt x="320" y="374"/>
                  </a:lnTo>
                  <a:lnTo>
                    <a:pt x="167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39" name="Freeform 22"/>
            <p:cNvSpPr>
              <a:spLocks noEditPoints="1"/>
            </p:cNvSpPr>
            <p:nvPr/>
          </p:nvSpPr>
          <p:spPr bwMode="auto">
            <a:xfrm>
              <a:off x="3851" y="2647"/>
              <a:ext cx="0" cy="1083"/>
            </a:xfrm>
            <a:custGeom>
              <a:avLst/>
              <a:gdLst>
                <a:gd name="T0" fmla="*/ 0 h 1083"/>
                <a:gd name="T1" fmla="*/ 367 h 1083"/>
                <a:gd name="T2" fmla="*/ 1083 h 1083"/>
                <a:gd name="T3" fmla="*/ 741 h 108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083">
                  <a:moveTo>
                    <a:pt x="0" y="0"/>
                  </a:moveTo>
                  <a:lnTo>
                    <a:pt x="0" y="367"/>
                  </a:lnTo>
                  <a:moveTo>
                    <a:pt x="0" y="1083"/>
                  </a:moveTo>
                  <a:lnTo>
                    <a:pt x="0" y="741"/>
                  </a:lnTo>
                </a:path>
              </a:pathLst>
            </a:custGeom>
            <a:noFill/>
            <a:ln w="682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40" name="Rectangle 23"/>
            <p:cNvSpPr>
              <a:spLocks noChangeArrowheads="1"/>
            </p:cNvSpPr>
            <p:nvPr/>
          </p:nvSpPr>
          <p:spPr bwMode="auto">
            <a:xfrm>
              <a:off x="2702" y="3066"/>
              <a:ext cx="129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3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1</a:t>
              </a:r>
              <a:endPara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1" name="Rectangle 24"/>
            <p:cNvSpPr>
              <a:spLocks noChangeArrowheads="1"/>
            </p:cNvSpPr>
            <p:nvPr/>
          </p:nvSpPr>
          <p:spPr bwMode="auto">
            <a:xfrm>
              <a:off x="2849" y="3066"/>
              <a:ext cx="18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3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N</a:t>
              </a:r>
              <a:endPara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2" name="Rectangle 25"/>
            <p:cNvSpPr>
              <a:spLocks noChangeArrowheads="1"/>
            </p:cNvSpPr>
            <p:nvPr/>
          </p:nvSpPr>
          <p:spPr bwMode="auto">
            <a:xfrm>
              <a:off x="3061" y="3066"/>
              <a:ext cx="51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3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4148</a:t>
              </a:r>
              <a:endPara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43" name="Rectangle 23"/>
          <p:cNvSpPr>
            <a:spLocks noChangeArrowheads="1"/>
          </p:cNvSpPr>
          <p:nvPr/>
        </p:nvSpPr>
        <p:spPr bwMode="auto">
          <a:xfrm>
            <a:off x="4294212" y="5241131"/>
            <a:ext cx="2047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endParaRPr kumimoji="0" lang="zh-TW" altLang="zh-TW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4" name="Rectangle 24"/>
          <p:cNvSpPr>
            <a:spLocks noChangeArrowheads="1"/>
          </p:cNvSpPr>
          <p:nvPr/>
        </p:nvSpPr>
        <p:spPr bwMode="auto">
          <a:xfrm>
            <a:off x="4523629" y="5263305"/>
            <a:ext cx="2968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</a:t>
            </a:r>
            <a:endParaRPr kumimoji="0" lang="zh-TW" altLang="zh-TW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5" name="Rectangle 25"/>
          <p:cNvSpPr>
            <a:spLocks noChangeArrowheads="1"/>
          </p:cNvSpPr>
          <p:nvPr/>
        </p:nvSpPr>
        <p:spPr bwMode="auto">
          <a:xfrm>
            <a:off x="4870276" y="5241131"/>
            <a:ext cx="82073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</a:t>
            </a:r>
            <a:r>
              <a:rPr kumimoji="0" lang="en-US" altLang="zh-TW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00</a:t>
            </a:r>
            <a:r>
              <a: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endParaRPr kumimoji="0" lang="zh-TW" altLang="zh-TW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6" name="橢圓 45"/>
          <p:cNvSpPr/>
          <p:nvPr/>
        </p:nvSpPr>
        <p:spPr>
          <a:xfrm>
            <a:off x="1988958" y="4414961"/>
            <a:ext cx="1091599" cy="41981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cxnSp>
        <p:nvCxnSpPr>
          <p:cNvPr id="47" name="直線單箭頭接點 46"/>
          <p:cNvCxnSpPr/>
          <p:nvPr/>
        </p:nvCxnSpPr>
        <p:spPr>
          <a:xfrm flipH="1" flipV="1">
            <a:off x="3259241" y="4624868"/>
            <a:ext cx="2063524" cy="90306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單箭頭接點 48"/>
          <p:cNvCxnSpPr/>
          <p:nvPr/>
        </p:nvCxnSpPr>
        <p:spPr>
          <a:xfrm flipH="1">
            <a:off x="2854052" y="5818325"/>
            <a:ext cx="2426593" cy="25661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788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399" dirty="0"/>
              <a:t>BJT</a:t>
            </a:r>
            <a:r>
              <a:rPr lang="zh-TW" altLang="en-US" sz="4399" dirty="0"/>
              <a:t>介紹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10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053850" y="1268760"/>
            <a:ext cx="4311847" cy="5138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2399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BJT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這個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元件可作為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小電流開關控制元件“，亦可做為”小訊號放大的元件“（具電壓、電流及功率放大的功能）。</a:t>
            </a:r>
            <a:endParaRPr lang="en-US" altLang="zh-TW" sz="2399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而</a:t>
            </a:r>
            <a:r>
              <a:rPr lang="en-US" altLang="zh-TW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BJT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en-US" altLang="zh-TW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個接腳，分別為</a:t>
            </a:r>
            <a:r>
              <a:rPr lang="en-US" altLang="zh-TW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三支接腳故又稱為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三極管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399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399" dirty="0" err="1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p.s</a:t>
            </a:r>
            <a:r>
              <a:rPr lang="zh-TW" altLang="en-US" sz="2399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：電晶體的腳位可由電表的專用量測檔來測得。</a:t>
            </a:r>
            <a:endParaRPr lang="en-US" altLang="zh-TW" sz="2399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 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腳位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可以視作是一個開關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閥，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 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腳位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可以是作為放大的源頭，如果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 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腳位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打開開關閥，則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 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腳位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的放大就可以順利流過進入我們後續的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電路。</a:t>
            </a:r>
            <a:endParaRPr lang="en-US" altLang="zh-TW" sz="2399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AutoShape 2" descr="data:image/png;base64,iVBORw0KGgoAAAANSUhEUgAAANwAAADlCAMAAAAP8WnWAAABvFBMVEX///8AAAD+/v6JiYm1tbXExMRsbGz7+/szMzP//vrl5eX///329vb/+v/v7+/Z2dkbGxsSEhLpAAD/9/AmJibdAADHAAD3//z5x8b1sKn/6eRUVFTib2r6///z///s7Oz7//fQAAAQDafS0tLY4f93d3ewsLCenuVGRkZiYmLBwcGUlJT///OCgoL/9/9XV1dAQECfn58YCpv1rrPe3v//9PX//+vHBhQzMy7s7v/t//sXFxciIiL/5efm7ffa2P+3s+5AQZPy/eEAAOS6vf8uLNUAANfa4/cAAMRycvM2LqZKRaqKiddRUJ/Y5fXBwvZiYKvGyeUoJnvg8fZCOMWzsf+Xk8anofMAAHcAAGlqaKY2J78AAInHyP9FPrKQktIfEX6LjrGRicd3dsxUUuJ8fOLGLi/cWmLPaGH/c2zsrqTZEyf3zsTuhoXZgoXcVVL/1t70Wl74n57OJjLnuLXGOz7/4dHIh369Hh3JmZ/7AAjzlY63LjP3uq/9gneko75FRHY3Op69TFWiDxm4EgeIDh7pjp+YGQDvcXjnrZe6in7wNjb6r5PowaWxaVm9XGHSGjC+QkYAAEjzTVCStN6qAAAQ6klEQVR4nO2dj2Max5XHhwE0WnYG2VrDYvAuizBIggUJS6ATsRTHbuM0v+ykV8dNHbuXa2LXkhX/qGWdUqdt4rZJ0x+Xyz/c92ZhQRLYEmJB7PGVhcyyDPPhzcybNzszS8jwxBilFP5SarJy+Wwmdk9T8BBV1SHmqt8SdbUsnvsPDi0HcEqZPs9Mn/MXnCyWhNUtofoPTopSgFN8C2cB3P2YA0f8BUeErgjVv3CqoGdj09+ONBztfFjohoRrWk7pAtfl7SdAlIE6vyJ0nTbgVGxQusAxTII6jv+ECbPEO79yWDigoycTrhAITHR+5bBwlKH1fArHpoLFMDmRcOFjw5F8IFAiJ5GtH3ChQCA4hhu4xnBjOO/y2LPGcGM47/LYs/oIh50U5nSimdPh9C7bh1M/LSfhsBfOHLjO0cYA1Wc4znlwIleRcF1CqQGqv3BgLk6KIcKl1XxVLBEPYvZiAYw2Faxwn8HJ6K6YJyy9yENBb3J8BPUdDiwXYqRSYNFo5wh/gOo3HBbLPCHFbNexmQHKC8sVCA2VCA/5rc5Bi1Kcm68wEsyVsn6zHDo4RHRcuTdZPrz6Dcej4OqYFPEbXKNXCQ8cGD3K86HVfzhKnQvPJ2CwbxzyjOG8y2PPGsON4bzLY88aw/kPjlBTJ2JJwinUMHwFpwpTV9vgjDHcidL/LzjamJkAD3vh/FDnmnBsP5x/LCfjljHc6MExgBHQoBh0qTH3i6JH75zEKMEBBIDV6+WyYpn62enpe7YhyqxeZ+XOSYwSHGOGAb+sXLaUBhz8X6lZQnROYpTgBDN0S0smk0wHRjmZVJQFPjc6JzFScNB02Nv/+uGfwhJlQ85xFjT5zx++TuqdkxglOGqaVNt8urJTtau4rmD6XJXVk7/P/K8f4HQTOiObTzPfP9Q04cDp1uaT6Y01P8DplIlq4lHs6T9qTCxhsbS0xEZsp+oDOEuhQii1rVj8u1pdwtla4sHGF880HzQowEahSXn2JPPVtqVIJ24/i8cfaFaXJEYJDgfDwdEln8c37mmXHwNctfZlLP4XoSudkxglOMoU1aBVbfvFyg/JyziGknz2KPNtwtB90P2iiqJAz1Lb/uvKo0TteTx2bvvz2MampjMfdJyhe2IZBufa9qOVnX98F4/9dvP72DfbtvBBD4Xolq0YpmlotbsbK9/9PR77/ouNR/drSpmZnZMYJThDVaDSGYZV23q68dVXsenpWGZLs0WZ+gHOaMSmSvJsPAZsu9Mv/mYr0IT6oFgaYDokUYS9Gd+V+nJbEWadjn7IA3BUhawCobF2dwPQpleea5wY0OXsnMQowTVFVUOsfTG9uxv/JgHtp4B+S+cTRxKOMT2JcD+e1aw6wAk/Wa5qWcl70FZCVFD3H5yqJP+1s7KzpegQvwLb6PdQWjKIqD5MJBJr0N1Eu3VbszqScCY2IqqiVQWiUfDunc8bSTgDGkzd1CF4hQgP+izdFhuPJBxVLPQAiqUr8KsbPhhxbgnspqq4PFzK6Jr/kYQ7rMZwQ9EYrqMozoRFJB/CMdZcz1LwHxyJzucmJvBfyn9wNBpo6rTv4Eg60NLJg6NYbRpwPawBAMvNhVHFEwlHo6FwJRBIZQtTPSxTBMul5JtOZGtJSbZZrEo9LHBAOI5TH/InEo5mW3WmNzj5rmG5AjmHi8Efuj/3Mi9TEzlHoSMmi4UY6txiHlUaFhyVu+gwTrizT5ArxkGMNw7yo0kuaGlvLYeyHwrCSSNRwuleFU+d6UmTp0qYMqORobsCgIuEiqCp6L5PLwZ61WIF0ovSdAkUBM0PBw6rHMtCnQi8lo/sLVksCD2Li6d60WtImGYuzRAaFN5Y6cUn56fSkVAnE+R5Oh3tQZEzgUCU0qbjH4Kfk40FVI3oXA7+H+kEV+gpYai+CMeaGgYc5wTsNUXTkwiXDpyZ3KuLgUBlKgs/R1cW4Uiz9R2O5UKLqRC0+JMTUfBogQrfU7Q41rnX4KcHyTrXcpyDrXOyOLKJubB0cUWIuSbmJ7L7Tgr23FqmCqFQIUqizR7AwkDhWDpCycRiRHo4FqlACZzMRvd1UYoX9xfUQ8rxc4QMyc+x8ASbX4T+B9Lhqt/XioTu3QbiWHuVUOkGhhXPZXORU1CtJADUex4I4vLmfRmEMptdnJNarFDK6OHEmhs+ppvxXHCwlssGTqWyc2nueHEaBTjK9n469jWhmXG/+UNakjb3w6R0WPEchjKpvGM5zA5++D44uRS/PeQ5bOYaayqcSBx7CmSw8RyN5gKpKJXbAblwHT6c82wWIvEFcHY9DDOA5RZkooWBRgWMlOa4s0tCVzhZYLkcQ8mhNY6+HD/ixHOh0GDjOc7D0PVz9gF6ieWwYXA272x+EUfSkFrL5nIVmWPc8wg+vNtuR3L0q1mNjqTokFxBu3C/KmwwutjmGHC5YElqSPEcCntgr4LrRczdYWiI1wpwf4tAkXRr63sfTmcNd943P9dLClOFYiBVyXbZyuklcKqK18G7TdbD4u5sy9YnP8dI5OjRVyEXuHjxVD7c8cVIHl1BZzZFxWVlXWciuhW1T5bjNBU4evQ1MRWNFE53C926wmHmVXKIPVv6BUfmeoi/SrzLMENDXWcz4EQ9nGkzGDhG5l8Waf0H6sBRsAyOoF7s9q4zXSxHDCqoibO+BgTXQwpsch4j1kC++ym0s5/DNYJmXVdf1THrY1RwMMKSc2AaS00ZrgpQGvNi8CBhlYnJuYW5khxmcPstrWSaTzrAmaYepUrXZS4Dg8NBRCg/ZYSz9sJF8qnAmQlnxFn2yvYn0w2OmnWl+rs1zXrFHSb6BNc5NjYaWl8tC/CqimUpDTldf8ZPB9EnYQptwULry+kCJ/S6svbnv2h23+Fo475Nre+aOL0NKFeKXavhXPi2UsmEuPrHd64vrxMCUExxptrJ81kzWGVQZ+fTTuSm2LYN34GFyeC3IE+mKhZpNwsMnqztPNl81a1BeoGjPMpwMKA90sKtwsA8AKcwtWkf/A8V5asf3749e+kXH126trrObaBXlWZJxA+X/YkFjG8acLj4W1WBD8615BPLUmnbdFhcX5CMxxKvyuqR4bCyROUtHCLhtjYSkYlgAqwhIC+OMH8WB6e0fu3/bt66dfP2J+umCcftmtUOR0hlcWIyUHCiPEwBxJgsxJpmU4pm3DOPGb43T+AkRjZ3phSJXIzuOWpZjSq253R4Jpi5vnz+/PnXP5v51dtvrBsGlcum3DEURnKF9JlKTo7xuRUVJOeKQjHFwina9s5wLJfxBA6sxuehTC5wCeUi/+HGndnZO/B7UB/hw7u/efPKmzPvzl5aZUo7HOWcFOcjp6VPWL9x48adO/Ag33epXBbwpWG1U2x3CaBnxdIhSc/D15wqBIOsBbf6p1sXZmYuXICHfbpw6wIefuvKlStv/nTm5nurtVobHNRdimRTaTioXpXnNnTr7evXP10VvGZTqM+t9Y1ew0WhO5mnpTB34Yyr55dfXwadP6Cr8PP6T3765pW3frZ8/uo6K7c1KPKaVj6HxQEPCkhApnL1/fffP3/+3XfevnDJuHzZhlrYalEGYLmFKAnnG4OmAAfNhA5tieK2J65004DS9t+/+Wz2zjVDsVVnlUMLDnKRdS78y+nLqgERm0qw1gHv1Rs3byxDhW5vUjyHA8txUsjT5iHwStCkA5xs7PZqffkX//nWzE9+Du2nxaAaKe11jtB8IIzXW+WG7eAEhHSBQmjoWODsT2796hN2uSawfjtLCDyEo40GZW6KBMNuDO6MZ0MjTV0/1/Tm4uNf3vxoed3UdXTQKr4u30Cl5aYqp7PYr2x+Ta0OCnp9gCQfXH/7db3G0R9g7fMYLlyaL2VpKJ/Lty7KNCeLqy6bC0evzc4ur+sWrutruHcXjudOBcP7R173dJ6ZwdfvfLjMLVvCCaF6C8edsSsGFcX1dfBFd4WjpCwM2zboQTgazjLSvm30nt4pHrB0bhj/9eGyinC2Ag7P0zonZ1RQOc+Hu6Y7aDm1mUWrZnHomdkMS5qKP9SFY/I+CbQLHKpmMatGPv31MgQTBNO0PYWTewZjzwKaAGk5StyOcrua5ys1m0NXzGo7p5FMoITX/zv3/RsBngolUa1x+u6n2JyA8RRv4doaEacdkMHoATbVLVl7LOGMKsoHnqo0o/jm/Ar3FPeJjcXRYtduLa9bFnbDLG/hDsC28tNJTY+w7zAnEF6wru/kjWuu2JBAH2z59qer6O0wGBwsHGO5VBctOD8LB19YmJeP+HKq08upokxcwZjAssidN1Z1G4M8MWi4nob2XiVnaI9i5KrQ9dX3ruk1dRhwdNE7OIjnLFEm4o3rBu5o5q2f6wgX6bfyLTjVUoT44+r16/zDP0Bkb6uDrnN93ybfvRCCnQHGVt+7fu2zDy6sghevDRyOssPOFzmMSNs9H7GJZBZbfuf2zz6ehZaFDdhypLmbfP/YWpaT7X/NIrMzM39axf0ZBlznvLh82SqW0C2xLtc4+WzmA9uG7uWA/ZwXcuFwaFaFWMlYfmcVozqbejqGMhC1XVmFfpxgusVX18GfKzJyGjBcv7+hFhxGEYIaEFvgoLY1DLh+q8OmZk35qM415W841ddwbqTrPzjia7iWxnBjuCFpDPdyjeGGojHcyzVKcG6g7sOowIVT/Q7HJNyeQZeDGmk46h84nGmDk0gNZuqmWItnEgxnAeBdDHywd7rKymWjbnJh1OsSTlgq8Or1LmwjBacbYLi6pa1VLYBbySTKjKtVrW4KH9wjRDcMo65ra0trmkUlXFnX7m/b9bIP4AyKNwlJLv15K2lzB065/82W5gs4RgWxNID75qymIJwQ2lb8bpL64e4uDC+Ia9ra1y/OJasAt8m49iB2t+qH3YApTr/ULa26FHuxKeEUsb0Su1cVlg9cgUEEwdYyEYvf1yRcdfPFRsKqKlbnJEYITvZQDJ2p1Xuxz7cRTk2eiz/d1oVf4KR+F8vcX9uIb1a3n8QfazoVPtowl609ij94mMlsVu9vxJ9r4CJGv7V0V/aw6rfxJ2djmcTavczdpCZMwy9wFDemTnye+W0snnj4RWbLVgBu9J24I1zXYCQfZGIAtxSHtpL5w3JSCMe1zfj0dCbxOP7jmo43Nxv9eM4V5Xry6fRu/Pm3sd9XTcoUP9xGoynK6tqXsd3MlzuZx5rf4Ejd0B7+OJ35amNns6aUhaH7yM8RVbWSX8dAd7dt38EJWq+djU3vZpacW4T46n4FQtRr25nd3Y2lqm7iHEUfwWHkY29npmPn1qomLhdXRv8Wba7wLnRrWzsrO8+qZcME06l+glNMVv6f+483k4oQCEdHP1h1RZlplquarek6wjFoLjufOJJw1bopeL1umgCnm9RfcM5ijbat3PzUWsq4jrYvmu984sjCNdYS+g+OOfPh22ZVdz5xFOGkDjPbf2ThDqMx3FD0qmLZvaq5Glm4w2gMNxSN4V6uMdxQ5AEc3sVC/qVy5/1jpn4ceQEXZaw0ORHClcxH36q2n/LKcvNp3DmH9rJZbf/kCRwolQaufK7iO8vhsvpUmtJwnhQqx0z8WPIIjqUijOZKwWDqmIkfS94USw6WY3Qiwnq4U1Mf5VWDMhclNFRkkfAxEz+WPCqWuYVcgbJKrthln97ByIseSiNKaoy9HDP142jc/Xq5DsJR8qoRs8HIo2LZKpfDVP/gho5yUGO4lyvv3EbDt3C5kwlXCATmj5cCnapUwicTjkci6aH2/7wU3hTSt3CE0b7va3RiJPeuPl4SR+2H/BvLJEgR6uJYfwAAAABJRU5ErkJggg=="/>
          <p:cNvSpPr>
            <a:spLocks noChangeAspect="1" noChangeArrowheads="1"/>
          </p:cNvSpPr>
          <p:nvPr/>
        </p:nvSpPr>
        <p:spPr bwMode="auto">
          <a:xfrm>
            <a:off x="1679137" y="-143532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zh-TW" altLang="en-US" sz="2399"/>
          </a:p>
        </p:txBody>
      </p:sp>
      <p:sp>
        <p:nvSpPr>
          <p:cNvPr id="6" name="AutoShape 4" descr="data:image/png;base64,iVBORw0KGgoAAAANSUhEUgAAANwAAADlCAMAAAAP8WnWAAABvFBMVEX///8AAAD+/v6JiYm1tbXExMRsbGz7+/szMzP//vrl5eX///329vb/+v/v7+/Z2dkbGxsSEhLpAAD/9/AmJibdAADHAAD3//z5x8b1sKn/6eRUVFTib2r6///z///s7Oz7//fQAAAQDafS0tLY4f93d3ewsLCenuVGRkZiYmLBwcGUlJT///OCgoL/9/9XV1dAQECfn58YCpv1rrPe3v//9PX//+vHBhQzMy7s7v/t//sXFxciIiL/5efm7ffa2P+3s+5AQZPy/eEAAOS6vf8uLNUAANfa4/cAAMRycvM2LqZKRaqKiddRUJ/Y5fXBwvZiYKvGyeUoJnvg8fZCOMWzsf+Xk8anofMAAHcAAGlqaKY2J78AAInHyP9FPrKQktIfEX6LjrGRicd3dsxUUuJ8fOLGLi/cWmLPaGH/c2zsrqTZEyf3zsTuhoXZgoXcVVL/1t70Wl74n57OJjLnuLXGOz7/4dHIh369Hh3JmZ/7AAjzlY63LjP3uq/9gneko75FRHY3Op69TFWiDxm4EgeIDh7pjp+YGQDvcXjnrZe6in7wNjb6r5PowaWxaVm9XGHSGjC+QkYAAEjzTVCStN6qAAAQ6klEQVR4nO2dj2Max5XHhwE0WnYG2VrDYvAuizBIggUJS6ATsRTHbuM0v+ykV8dNHbuXa2LXkhX/qGWdUqdt4rZJ0x+Xyz/c92ZhQRLYEmJB7PGVhcyyDPPhzcybNzszS8jwxBilFP5SarJy+Wwmdk9T8BBV1SHmqt8SdbUsnvsPDi0HcEqZPs9Mn/MXnCyWhNUtofoPTopSgFN8C2cB3P2YA0f8BUeErgjVv3CqoGdj09+ONBztfFjohoRrWk7pAtfl7SdAlIE6vyJ0nTbgVGxQusAxTII6jv+ECbPEO79yWDigoycTrhAITHR+5bBwlKH1fArHpoLFMDmRcOFjw5F8IFAiJ5GtH3ChQCA4hhu4xnBjOO/y2LPGcGM47/LYs/oIh50U5nSimdPh9C7bh1M/LSfhsBfOHLjO0cYA1Wc4znlwIleRcF1CqQGqv3BgLk6KIcKl1XxVLBEPYvZiAYw2Faxwn8HJ6K6YJyy9yENBb3J8BPUdDiwXYqRSYNFo5wh/gOo3HBbLPCHFbNexmQHKC8sVCA2VCA/5rc5Bi1Kcm68wEsyVsn6zHDo4RHRcuTdZPrz6Dcej4OqYFPEbXKNXCQ8cGD3K86HVfzhKnQvPJ2CwbxzyjOG8y2PPGsON4bzLY88aw/kPjlBTJ2JJwinUMHwFpwpTV9vgjDHcidL/LzjamJkAD3vh/FDnmnBsP5x/LCfjljHc6MExgBHQoBh0qTH3i6JH75zEKMEBBIDV6+WyYpn62enpe7YhyqxeZ+XOSYwSHGOGAb+sXLaUBhz8X6lZQnROYpTgBDN0S0smk0wHRjmZVJQFPjc6JzFScNB02Nv/+uGfwhJlQ85xFjT5zx++TuqdkxglOGqaVNt8urJTtau4rmD6XJXVk7/P/K8f4HQTOiObTzPfP9Q04cDp1uaT6Y01P8DplIlq4lHs6T9qTCxhsbS0xEZsp+oDOEuhQii1rVj8u1pdwtla4sHGF880HzQowEahSXn2JPPVtqVIJ24/i8cfaFaXJEYJDgfDwdEln8c37mmXHwNctfZlLP4XoSudkxglOMoU1aBVbfvFyg/JyziGknz2KPNtwtB90P2iiqJAz1Lb/uvKo0TteTx2bvvz2MampjMfdJyhe2IZBufa9qOVnX98F4/9dvP72DfbtvBBD4Xolq0YpmlotbsbK9/9PR77/ouNR/drSpmZnZMYJThDVaDSGYZV23q68dVXsenpWGZLs0WZ+gHOaMSmSvJsPAZsu9Mv/mYr0IT6oFgaYDokUYS9Gd+V+nJbEWadjn7IA3BUhawCobF2dwPQpleea5wY0OXsnMQowTVFVUOsfTG9uxv/JgHtp4B+S+cTRxKOMT2JcD+e1aw6wAk/Wa5qWcl70FZCVFD3H5yqJP+1s7KzpegQvwLb6PdQWjKIqD5MJBJr0N1Eu3VbszqScCY2IqqiVQWiUfDunc8bSTgDGkzd1CF4hQgP+izdFhuPJBxVLPQAiqUr8KsbPhhxbgnspqq4PFzK6Jr/kYQ7rMZwQ9EYrqMozoRFJB/CMdZcz1LwHxyJzucmJvBfyn9wNBpo6rTv4Eg60NLJg6NYbRpwPawBAMvNhVHFEwlHo6FwJRBIZQtTPSxTBMul5JtOZGtJSbZZrEo9LHBAOI5TH/InEo5mW3WmNzj5rmG5AjmHi8Efuj/3Mi9TEzlHoSMmi4UY6txiHlUaFhyVu+gwTrizT5ArxkGMNw7yo0kuaGlvLYeyHwrCSSNRwuleFU+d6UmTp0qYMqORobsCgIuEiqCp6L5PLwZ61WIF0ovSdAkUBM0PBw6rHMtCnQi8lo/sLVksCD2Li6d60WtImGYuzRAaFN5Y6cUn56fSkVAnE+R5Oh3tQZEzgUCU0qbjH4Kfk40FVI3oXA7+H+kEV+gpYai+CMeaGgYc5wTsNUXTkwiXDpyZ3KuLgUBlKgs/R1cW4Uiz9R2O5UKLqRC0+JMTUfBogQrfU7Q41rnX4KcHyTrXcpyDrXOyOLKJubB0cUWIuSbmJ7L7Tgr23FqmCqFQIUqizR7AwkDhWDpCycRiRHo4FqlACZzMRvd1UYoX9xfUQ8rxc4QMyc+x8ASbX4T+B9Lhqt/XioTu3QbiWHuVUOkGhhXPZXORU1CtJADUex4I4vLmfRmEMptdnJNarFDK6OHEmhs+ppvxXHCwlssGTqWyc2nueHEaBTjK9n469jWhmXG/+UNakjb3w6R0WPEchjKpvGM5zA5++D44uRS/PeQ5bOYaayqcSBx7CmSw8RyN5gKpKJXbAblwHT6c82wWIvEFcHY9DDOA5RZkooWBRgWMlOa4s0tCVzhZYLkcQ8mhNY6+HD/ixHOh0GDjOc7D0PVz9gF6ieWwYXA272x+EUfSkFrL5nIVmWPc8wg+vNtuR3L0q1mNjqTokFxBu3C/KmwwutjmGHC5YElqSPEcCntgr4LrRczdYWiI1wpwf4tAkXRr63sfTmcNd943P9dLClOFYiBVyXbZyuklcKqK18G7TdbD4u5sy9YnP8dI5OjRVyEXuHjxVD7c8cVIHl1BZzZFxWVlXWciuhW1T5bjNBU4evQ1MRWNFE53C926wmHmVXKIPVv6BUfmeoi/SrzLMENDXWcz4EQ9nGkzGDhG5l8Waf0H6sBRsAyOoF7s9q4zXSxHDCqoibO+BgTXQwpsch4j1kC++ym0s5/DNYJmXVdf1THrY1RwMMKSc2AaS00ZrgpQGvNi8CBhlYnJuYW5khxmcPstrWSaTzrAmaYepUrXZS4Dg8NBRCg/ZYSz9sJF8qnAmQlnxFn2yvYn0w2OmnWl+rs1zXrFHSb6BNc5NjYaWl8tC/CqimUpDTldf8ZPB9EnYQptwULry+kCJ/S6svbnv2h23+Fo475Nre+aOL0NKFeKXavhXPi2UsmEuPrHd64vrxMCUExxptrJ81kzWGVQZ+fTTuSm2LYN34GFyeC3IE+mKhZpNwsMnqztPNl81a1BeoGjPMpwMKA90sKtwsA8AKcwtWkf/A8V5asf3749e+kXH126trrObaBXlWZJxA+X/YkFjG8acLj4W1WBD8615BPLUmnbdFhcX5CMxxKvyuqR4bCyROUtHCLhtjYSkYlgAqwhIC+OMH8WB6e0fu3/bt66dfP2J+umCcftmtUOR0hlcWIyUHCiPEwBxJgsxJpmU4pm3DOPGb43T+AkRjZ3phSJXIzuOWpZjSq253R4Jpi5vnz+/PnXP5v51dtvrBsGlcum3DEURnKF9JlKTo7xuRUVJOeKQjHFwina9s5wLJfxBA6sxuehTC5wCeUi/+HGndnZO/B7UB/hw7u/efPKmzPvzl5aZUo7HOWcFOcjp6VPWL9x48adO/Ag33epXBbwpWG1U2x3CaBnxdIhSc/D15wqBIOsBbf6p1sXZmYuXICHfbpw6wIefuvKlStv/nTm5nurtVobHNRdimRTaTioXpXnNnTr7evXP10VvGZTqM+t9Y1ew0WhO5mnpTB34Yyr55dfXwadP6Cr8PP6T3765pW3frZ8/uo6K7c1KPKaVj6HxQEPCkhApnL1/fffP3/+3XfevnDJuHzZhlrYalEGYLmFKAnnG4OmAAfNhA5tieK2J65004DS9t+/+Wz2zjVDsVVnlUMLDnKRdS78y+nLqgERm0qw1gHv1Rs3byxDhW5vUjyHA8txUsjT5iHwStCkA5xs7PZqffkX//nWzE9+Du2nxaAaKe11jtB8IIzXW+WG7eAEhHSBQmjoWODsT2796hN2uSawfjtLCDyEo40GZW6KBMNuDO6MZ0MjTV0/1/Tm4uNf3vxoed3UdXTQKr4u30Cl5aYqp7PYr2x+Ta0OCnp9gCQfXH/7db3G0R9g7fMYLlyaL2VpKJ/Lty7KNCeLqy6bC0evzc4ur+sWrutruHcXjudOBcP7R173dJ6ZwdfvfLjMLVvCCaF6C8edsSsGFcX1dfBFd4WjpCwM2zboQTgazjLSvm30nt4pHrB0bhj/9eGyinC2Ag7P0zonZ1RQOc+Hu6Y7aDm1mUWrZnHomdkMS5qKP9SFY/I+CbQLHKpmMatGPv31MgQTBNO0PYWTewZjzwKaAGk5StyOcrua5ys1m0NXzGo7p5FMoITX/zv3/RsBngolUa1x+u6n2JyA8RRv4doaEacdkMHoATbVLVl7LOGMKsoHnqo0o/jm/Ar3FPeJjcXRYtduLa9bFnbDLG/hDsC28tNJTY+w7zAnEF6wru/kjWuu2JBAH2z59qer6O0wGBwsHGO5VBctOD8LB19YmJeP+HKq08upokxcwZjAssidN1Z1G4M8MWi4nob2XiVnaI9i5KrQ9dX3ruk1dRhwdNE7OIjnLFEm4o3rBu5o5q2f6wgX6bfyLTjVUoT44+r16/zDP0Bkb6uDrnN93ybfvRCCnQHGVt+7fu2zDy6sghevDRyOssPOFzmMSNs9H7GJZBZbfuf2zz6ehZaFDdhypLmbfP/YWpaT7X/NIrMzM39axf0ZBlznvLh82SqW0C2xLtc4+WzmA9uG7uWA/ZwXcuFwaFaFWMlYfmcVozqbejqGMhC1XVmFfpxgusVX18GfKzJyGjBcv7+hFhxGEYIaEFvgoLY1DLh+q8OmZk35qM415W841ddwbqTrPzjia7iWxnBjuCFpDPdyjeGGojHcyzVKcG6g7sOowIVT/Q7HJNyeQZeDGmk46h84nGmDk0gNZuqmWItnEgxnAeBdDHywd7rKymWjbnJh1OsSTlgq8Or1LmwjBacbYLi6pa1VLYBbySTKjKtVrW4KH9wjRDcMo65ra0trmkUlXFnX7m/b9bIP4AyKNwlJLv15K2lzB065/82W5gs4RgWxNID75qymIJwQ2lb8bpL64e4uDC+Ia9ra1y/OJasAt8m49iB2t+qH3YApTr/ULa26FHuxKeEUsb0Su1cVlg9cgUEEwdYyEYvf1yRcdfPFRsKqKlbnJEYITvZQDJ2p1Xuxz7cRTk2eiz/d1oVf4KR+F8vcX9uIb1a3n8QfazoVPtowl609ij94mMlsVu9vxJ9r4CJGv7V0V/aw6rfxJ2djmcTavczdpCZMwy9wFDemTnye+W0snnj4RWbLVgBu9J24I1zXYCQfZGIAtxSHtpL5w3JSCMe1zfj0dCbxOP7jmo43Nxv9eM4V5Xry6fRu/Pm3sd9XTcoUP9xGoynK6tqXsd3MlzuZx5rf4Ejd0B7+OJ35amNns6aUhaH7yM8RVbWSX8dAd7dt38EJWq+djU3vZpacW4T46n4FQtRr25nd3Y2lqm7iHEUfwWHkY29npmPn1qomLhdXRv8Wba7wLnRrWzsrO8+qZcME06l+glNMVv6f+483k4oQCEdHP1h1RZlplquarek6wjFoLjufOJJw1bopeL1umgCnm9RfcM5ijbat3PzUWsq4jrYvmu984sjCNdYS+g+OOfPh22ZVdz5xFOGkDjPbf2ThDqMx3FD0qmLZvaq5Glm4w2gMNxSN4V6uMdxQ5AEc3sVC/qVy5/1jpn4ceQEXZaw0ORHClcxH36q2n/LKcvNp3DmH9rJZbf/kCRwolQaufK7iO8vhsvpUmtJwnhQqx0z8WPIIjqUijOZKwWDqmIkfS94USw6WY3Qiwnq4U1Mf5VWDMhclNFRkkfAxEz+WPCqWuYVcgbJKrthln97ByIseSiNKaoy9HDP142jc/Xq5DsJR8qoRs8HIo2LZKpfDVP/gho5yUGO4lyvv3EbDt3C5kwlXCATmj5cCnapUwicTjkci6aH2/7wU3hTSt3CE0b7va3RiJPeuPl4SR+2H/BvLJEgR6uJYfwAAAABJRU5ErkJggg=="/>
          <p:cNvSpPr>
            <a:spLocks noChangeAspect="1" noChangeArrowheads="1"/>
          </p:cNvSpPr>
          <p:nvPr/>
        </p:nvSpPr>
        <p:spPr bwMode="auto">
          <a:xfrm>
            <a:off x="1831497" y="8829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zh-TW" altLang="en-US" sz="2399"/>
          </a:p>
        </p:txBody>
      </p:sp>
      <p:sp>
        <p:nvSpPr>
          <p:cNvPr id="8" name="AutoShape 6" descr="data:image/png;base64,iVBORw0KGgoAAAANSUhEUgAAANwAAADlCAMAAAAP8WnWAAABvFBMVEX///8AAAD+/v6JiYm1tbXExMRsbGz7+/szMzP//vrl5eX///329vb/+v/v7+/Z2dkbGxsSEhLpAAD/9/AmJibdAADHAAD3//z5x8b1sKn/6eRUVFTib2r6///z///s7Oz7//fQAAAQDafS0tLY4f93d3ewsLCenuVGRkZiYmLBwcGUlJT///OCgoL/9/9XV1dAQECfn58YCpv1rrPe3v//9PX//+vHBhQzMy7s7v/t//sXFxciIiL/5efm7ffa2P+3s+5AQZPy/eEAAOS6vf8uLNUAANfa4/cAAMRycvM2LqZKRaqKiddRUJ/Y5fXBwvZiYKvGyeUoJnvg8fZCOMWzsf+Xk8anofMAAHcAAGlqaKY2J78AAInHyP9FPrKQktIfEX6LjrGRicd3dsxUUuJ8fOLGLi/cWmLPaGH/c2zsrqTZEyf3zsTuhoXZgoXcVVL/1t70Wl74n57OJjLnuLXGOz7/4dHIh369Hh3JmZ/7AAjzlY63LjP3uq/9gneko75FRHY3Op69TFWiDxm4EgeIDh7pjp+YGQDvcXjnrZe6in7wNjb6r5PowaWxaVm9XGHSGjC+QkYAAEjzTVCStN6qAAAQ6klEQVR4nO2dj2Max5XHhwE0WnYG2VrDYvAuizBIggUJS6ATsRTHbuM0v+ykV8dNHbuXa2LXkhX/qGWdUqdt4rZJ0x+Xyz/c92ZhQRLYEmJB7PGVhcyyDPPhzcybNzszS8jwxBilFP5SarJy+Wwmdk9T8BBV1SHmqt8SdbUsnvsPDi0HcEqZPs9Mn/MXnCyWhNUtofoPTopSgFN8C2cB3P2YA0f8BUeErgjVv3CqoGdj09+ONBztfFjohoRrWk7pAtfl7SdAlIE6vyJ0nTbgVGxQusAxTII6jv+ECbPEO79yWDigoycTrhAITHR+5bBwlKH1fArHpoLFMDmRcOFjw5F8IFAiJ5GtH3ChQCA4hhu4xnBjOO/y2LPGcGM47/LYs/oIh50U5nSimdPh9C7bh1M/LSfhsBfOHLjO0cYA1Wc4znlwIleRcF1CqQGqv3BgLk6KIcKl1XxVLBEPYvZiAYw2Faxwn8HJ6K6YJyy9yENBb3J8BPUdDiwXYqRSYNFo5wh/gOo3HBbLPCHFbNexmQHKC8sVCA2VCA/5rc5Bi1Kcm68wEsyVsn6zHDo4RHRcuTdZPrz6Dcej4OqYFPEbXKNXCQ8cGD3K86HVfzhKnQvPJ2CwbxzyjOG8y2PPGsON4bzLY88aw/kPjlBTJ2JJwinUMHwFpwpTV9vgjDHcidL/LzjamJkAD3vh/FDnmnBsP5x/LCfjljHc6MExgBHQoBh0qTH3i6JH75zEKMEBBIDV6+WyYpn62enpe7YhyqxeZ+XOSYwSHGOGAb+sXLaUBhz8X6lZQnROYpTgBDN0S0smk0wHRjmZVJQFPjc6JzFScNB02Nv/+uGfwhJlQ85xFjT5zx++TuqdkxglOGqaVNt8urJTtau4rmD6XJXVk7/P/K8f4HQTOiObTzPfP9Q04cDp1uaT6Y01P8DplIlq4lHs6T9qTCxhsbS0xEZsp+oDOEuhQii1rVj8u1pdwtla4sHGF880HzQowEahSXn2JPPVtqVIJ24/i8cfaFaXJEYJDgfDwdEln8c37mmXHwNctfZlLP4XoSudkxglOMoU1aBVbfvFyg/JyziGknz2KPNtwtB90P2iiqJAz1Lb/uvKo0TteTx2bvvz2MampjMfdJyhe2IZBufa9qOVnX98F4/9dvP72DfbtvBBD4Xolq0YpmlotbsbK9/9PR77/ouNR/drSpmZnZMYJThDVaDSGYZV23q68dVXsenpWGZLs0WZ+gHOaMSmSvJsPAZsu9Mv/mYr0IT6oFgaYDokUYS9Gd+V+nJbEWadjn7IA3BUhawCobF2dwPQpleea5wY0OXsnMQowTVFVUOsfTG9uxv/JgHtp4B+S+cTRxKOMT2JcD+e1aw6wAk/Wa5qWcl70FZCVFD3H5yqJP+1s7KzpegQvwLb6PdQWjKIqD5MJBJr0N1Eu3VbszqScCY2IqqiVQWiUfDunc8bSTgDGkzd1CF4hQgP+izdFhuPJBxVLPQAiqUr8KsbPhhxbgnspqq4PFzK6Jr/kYQ7rMZwQ9EYrqMozoRFJB/CMdZcz1LwHxyJzucmJvBfyn9wNBpo6rTv4Eg60NLJg6NYbRpwPawBAMvNhVHFEwlHo6FwJRBIZQtTPSxTBMul5JtOZGtJSbZZrEo9LHBAOI5TH/InEo5mW3WmNzj5rmG5AjmHi8Efuj/3Mi9TEzlHoSMmi4UY6txiHlUaFhyVu+gwTrizT5ArxkGMNw7yo0kuaGlvLYeyHwrCSSNRwuleFU+d6UmTp0qYMqORobsCgIuEiqCp6L5PLwZ61WIF0ovSdAkUBM0PBw6rHMtCnQi8lo/sLVksCD2Li6d60WtImGYuzRAaFN5Y6cUn56fSkVAnE+R5Oh3tQZEzgUCU0qbjH4Kfk40FVI3oXA7+H+kEV+gpYai+CMeaGgYc5wTsNUXTkwiXDpyZ3KuLgUBlKgs/R1cW4Uiz9R2O5UKLqRC0+JMTUfBogQrfU7Q41rnX4KcHyTrXcpyDrXOyOLKJubB0cUWIuSbmJ7L7Tgr23FqmCqFQIUqizR7AwkDhWDpCycRiRHo4FqlACZzMRvd1UYoX9xfUQ8rxc4QMyc+x8ASbX4T+B9Lhqt/XioTu3QbiWHuVUOkGhhXPZXORU1CtJADUex4I4vLmfRmEMptdnJNarFDK6OHEmhs+ppvxXHCwlssGTqWyc2nueHEaBTjK9n469jWhmXG/+UNakjb3w6R0WPEchjKpvGM5zA5++D44uRS/PeQ5bOYaayqcSBx7CmSw8RyN5gKpKJXbAblwHT6c82wWIvEFcHY9DDOA5RZkooWBRgWMlOa4s0tCVzhZYLkcQ8mhNY6+HD/ixHOh0GDjOc7D0PVz9gF6ieWwYXA272x+EUfSkFrL5nIVmWPc8wg+vNtuR3L0q1mNjqTokFxBu3C/KmwwutjmGHC5YElqSPEcCntgr4LrRczdYWiI1wpwf4tAkXRr63sfTmcNd943P9dLClOFYiBVyXbZyuklcKqK18G7TdbD4u5sy9YnP8dI5OjRVyEXuHjxVD7c8cVIHl1BZzZFxWVlXWciuhW1T5bjNBU4evQ1MRWNFE53C926wmHmVXKIPVv6BUfmeoi/SrzLMENDXWcz4EQ9nGkzGDhG5l8Waf0H6sBRsAyOoF7s9q4zXSxHDCqoibO+BgTXQwpsch4j1kC++ym0s5/DNYJmXVdf1THrY1RwMMKSc2AaS00ZrgpQGvNi8CBhlYnJuYW5khxmcPstrWSaTzrAmaYepUrXZS4Dg8NBRCg/ZYSz9sJF8qnAmQlnxFn2yvYn0w2OmnWl+rs1zXrFHSb6BNc5NjYaWl8tC/CqimUpDTldf8ZPB9EnYQptwULry+kCJ/S6svbnv2h23+Fo475Nre+aOL0NKFeKXavhXPi2UsmEuPrHd64vrxMCUExxptrJ81kzWGVQZ+fTTuSm2LYN34GFyeC3IE+mKhZpNwsMnqztPNl81a1BeoGjPMpwMKA90sKtwsA8AKcwtWkf/A8V5asf3749e+kXH126trrObaBXlWZJxA+X/YkFjG8acLj4W1WBD8615BPLUmnbdFhcX5CMxxKvyuqR4bCyROUtHCLhtjYSkYlgAqwhIC+OMH8WB6e0fu3/bt66dfP2J+umCcftmtUOR0hlcWIyUHCiPEwBxJgsxJpmU4pm3DOPGb43T+AkRjZ3phSJXIzuOWpZjSq253R4Jpi5vnz+/PnXP5v51dtvrBsGlcum3DEURnKF9JlKTo7xuRUVJOeKQjHFwina9s5wLJfxBA6sxuehTC5wCeUi/+HGndnZO/B7UB/hw7u/efPKmzPvzl5aZUo7HOWcFOcjp6VPWL9x48adO/Ag33epXBbwpWG1U2x3CaBnxdIhSc/D15wqBIOsBbf6p1sXZmYuXICHfbpw6wIefuvKlStv/nTm5nurtVobHNRdimRTaTioXpXnNnTr7evXP10VvGZTqM+t9Y1ew0WhO5mnpTB34Yyr55dfXwadP6Cr8PP6T3765pW3frZ8/uo6K7c1KPKaVj6HxQEPCkhApnL1/fffP3/+3XfevnDJuHzZhlrYalEGYLmFKAnnG4OmAAfNhA5tieK2J65004DS9t+/+Wz2zjVDsVVnlUMLDnKRdS78y+nLqgERm0qw1gHv1Rs3byxDhW5vUjyHA8txUsjT5iHwStCkA5xs7PZqffkX//nWzE9+Du2nxaAaKe11jtB8IIzXW+WG7eAEhHSBQmjoWODsT2796hN2uSawfjtLCDyEo40GZW6KBMNuDO6MZ0MjTV0/1/Tm4uNf3vxoed3UdXTQKr4u30Cl5aYqp7PYr2x+Ta0OCnp9gCQfXH/7db3G0R9g7fMYLlyaL2VpKJ/Lty7KNCeLqy6bC0evzc4ur+sWrutruHcXjudOBcP7R173dJ6ZwdfvfLjMLVvCCaF6C8edsSsGFcX1dfBFd4WjpCwM2zboQTgazjLSvm30nt4pHrB0bhj/9eGyinC2Ag7P0zonZ1RQOc+Hu6Y7aDm1mUWrZnHomdkMS5qKP9SFY/I+CbQLHKpmMatGPv31MgQTBNO0PYWTewZjzwKaAGk5StyOcrua5ys1m0NXzGo7p5FMoITX/zv3/RsBngolUa1x+u6n2JyA8RRv4doaEacdkMHoATbVLVl7LOGMKsoHnqo0o/jm/Ar3FPeJjcXRYtduLa9bFnbDLG/hDsC28tNJTY+w7zAnEF6wru/kjWuu2JBAH2z59qer6O0wGBwsHGO5VBctOD8LB19YmJeP+HKq08upokxcwZjAssidN1Z1G4M8MWi4nob2XiVnaI9i5KrQ9dX3ruk1dRhwdNE7OIjnLFEm4o3rBu5o5q2f6wgX6bfyLTjVUoT44+r16/zDP0Bkb6uDrnN93ybfvRCCnQHGVt+7fu2zDy6sghevDRyOssPOFzmMSNs9H7GJZBZbfuf2zz6ehZaFDdhypLmbfP/YWpaT7X/NIrMzM39axf0ZBlznvLh82SqW0C2xLtc4+WzmA9uG7uWA/ZwXcuFwaFaFWMlYfmcVozqbejqGMhC1XVmFfpxgusVX18GfKzJyGjBcv7+hFhxGEYIaEFvgoLY1DLh+q8OmZk35qM415W841ddwbqTrPzjia7iWxnBjuCFpDPdyjeGGojHcyzVKcG6g7sOowIVT/Q7HJNyeQZeDGmk46h84nGmDk0gNZuqmWItnEgxnAeBdDHywd7rKymWjbnJh1OsSTlgq8Or1LmwjBacbYLi6pa1VLYBbySTKjKtVrW4KH9wjRDcMo65ra0trmkUlXFnX7m/b9bIP4AyKNwlJLv15K2lzB065/82W5gs4RgWxNID75qymIJwQ2lb8bpL64e4uDC+Ia9ra1y/OJasAt8m49iB2t+qH3YApTr/ULa26FHuxKeEUsb0Su1cVlg9cgUEEwdYyEYvf1yRcdfPFRsKqKlbnJEYITvZQDJ2p1Xuxz7cRTk2eiz/d1oVf4KR+F8vcX9uIb1a3n8QfazoVPtowl609ij94mMlsVu9vxJ9r4CJGv7V0V/aw6rfxJ2djmcTavczdpCZMwy9wFDemTnye+W0snnj4RWbLVgBu9J24I1zXYCQfZGIAtxSHtpL5w3JSCMe1zfj0dCbxOP7jmo43Nxv9eM4V5Xry6fRu/Pm3sd9XTcoUP9xGoynK6tqXsd3MlzuZx5rf4Ejd0B7+OJ35amNns6aUhaH7yM8RVbWSX8dAd7dt38EJWq+djU3vZpacW4T46n4FQtRr25nd3Y2lqm7iHEUfwWHkY29npmPn1qomLhdXRv8Wba7wLnRrWzsrO8+qZcME06l+glNMVv6f+483k4oQCEdHP1h1RZlplquarek6wjFoLjufOJJw1bopeL1umgCnm9RfcM5ijbat3PzUWsq4jrYvmu984sjCNdYS+g+OOfPh22ZVdz5xFOGkDjPbf2ThDqMx3FD0qmLZvaq5Glm4w2gMNxSN4V6uMdxQ5AEc3sVC/qVy5/1jpn4ceQEXZaw0ORHClcxH36q2n/LKcvNp3DmH9rJZbf/kCRwolQaufK7iO8vhsvpUmtJwnhQqx0z8WPIIjqUijOZKwWDqmIkfS94USw6WY3Qiwnq4U1Mf5VWDMhclNFRkkfAxEz+WPCqWuYVcgbJKrthln97ByIseSiNKaoy9HDP142jc/Xq5DsJR8qoRs8HIo2LZKpfDVP/gho5yUGO4lyvv3EbDt3C5kwlXCATmj5cCnapUwicTjkci6aH2/7wU3hTSt3CE0b7va3RiJPeuPl4SR+2H/BvLJEgR6uJYfwAAAABJRU5ErkJggg=="/>
          <p:cNvSpPr>
            <a:spLocks noChangeAspect="1" noChangeArrowheads="1"/>
          </p:cNvSpPr>
          <p:nvPr/>
        </p:nvSpPr>
        <p:spPr bwMode="auto">
          <a:xfrm>
            <a:off x="1983858" y="161190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zh-TW" altLang="en-US" sz="2399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692" y="886619"/>
            <a:ext cx="2845358" cy="2825806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340" y="3356992"/>
            <a:ext cx="4170603" cy="2448272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6191192" y="5914541"/>
            <a:ext cx="1309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PNP </a:t>
            </a:r>
            <a:r>
              <a:rPr lang="zh-TW" altLang="en-US" sz="2800" dirty="0" smtClean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型</a:t>
            </a:r>
            <a:endParaRPr lang="zh-TW" altLang="en-US" sz="2800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8326660" y="5930116"/>
            <a:ext cx="1348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err="1" smtClean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NPN</a:t>
            </a:r>
            <a:r>
              <a:rPr lang="en-US" altLang="zh-TW" sz="2800" dirty="0" smtClean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</a:t>
            </a:r>
            <a:r>
              <a:rPr lang="zh-TW" altLang="en-US" sz="2800" dirty="0" smtClean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型</a:t>
            </a:r>
            <a:endParaRPr lang="zh-TW" altLang="en-US" sz="2800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0174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電晶體－</a:t>
            </a:r>
            <a:r>
              <a:rPr lang="en-US" altLang="zh-TW" dirty="0" err="1" smtClean="0">
                <a:sym typeface="Salesforce Sans"/>
              </a:rPr>
              <a:t>BJT</a:t>
            </a:r>
            <a:r>
              <a:rPr lang="zh-TW" altLang="en-US" dirty="0" smtClean="0">
                <a:sym typeface="Salesforce Sans"/>
              </a:rPr>
              <a:t>（三極管）</a:t>
            </a:r>
            <a:endParaRPr lang="zh-TW" altLang="en-US" dirty="0"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981844" y="2132856"/>
            <a:ext cx="11327140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/>
              <a:t>利用</a:t>
            </a:r>
            <a:r>
              <a:rPr lang="en-US" altLang="zh-TW" sz="2200" dirty="0"/>
              <a:t>P</a:t>
            </a:r>
            <a:r>
              <a:rPr lang="zh-TW" altLang="en-US" sz="2200" dirty="0"/>
              <a:t>型半導體與</a:t>
            </a:r>
            <a:r>
              <a:rPr lang="en-US" altLang="zh-TW" sz="2200" dirty="0"/>
              <a:t>N</a:t>
            </a:r>
            <a:r>
              <a:rPr lang="zh-TW" altLang="en-US" sz="2200" dirty="0"/>
              <a:t>型半導體，除了可以構成</a:t>
            </a:r>
            <a:r>
              <a:rPr lang="en-US" altLang="zh-TW" sz="2200" dirty="0" err="1"/>
              <a:t>PN</a:t>
            </a:r>
            <a:r>
              <a:rPr lang="zh-TW" altLang="en-US" sz="2200" dirty="0"/>
              <a:t>接面二極體</a:t>
            </a:r>
            <a:r>
              <a:rPr lang="zh-TW" altLang="en-US" sz="2200" dirty="0" smtClean="0"/>
              <a:t>外，</a:t>
            </a:r>
            <a:r>
              <a:rPr lang="zh-TW" altLang="en-US" sz="2200" dirty="0"/>
              <a:t>還可以製造出</a:t>
            </a:r>
            <a:r>
              <a:rPr lang="zh-TW" altLang="en-US" sz="2200" dirty="0" smtClean="0"/>
              <a:t>另一個</a:t>
            </a:r>
            <a:endParaRPr lang="en-US" altLang="zh-TW" sz="2200" dirty="0" smtClean="0"/>
          </a:p>
          <a:p>
            <a:r>
              <a:rPr lang="zh-TW" altLang="en-US" sz="2200" dirty="0" smtClean="0"/>
              <a:t>雙</a:t>
            </a:r>
            <a:r>
              <a:rPr lang="zh-TW" altLang="en-US" sz="2200" dirty="0"/>
              <a:t>接面的元件，這就是雙極性接</a:t>
            </a:r>
            <a:r>
              <a:rPr lang="zh-TW" altLang="en-US" sz="2200" dirty="0" smtClean="0"/>
              <a:t>面電晶體</a:t>
            </a:r>
            <a:r>
              <a:rPr lang="en-US" altLang="zh-TW" sz="2200" dirty="0"/>
              <a:t>(Bipolar Junction Transistor ; </a:t>
            </a:r>
            <a:r>
              <a:rPr lang="zh-TW" altLang="en-US" sz="2200" dirty="0"/>
              <a:t>簡稱</a:t>
            </a:r>
            <a:r>
              <a:rPr lang="en-US" altLang="zh-TW" sz="2200" dirty="0" err="1"/>
              <a:t>BJT</a:t>
            </a:r>
            <a:r>
              <a:rPr lang="en-US" altLang="zh-TW" sz="2200" dirty="0"/>
              <a:t>)</a:t>
            </a:r>
            <a:r>
              <a:rPr lang="zh-TW" altLang="en-US" sz="2200" dirty="0" smtClean="0"/>
              <a:t>。</a:t>
            </a:r>
            <a:endParaRPr lang="en-US" altLang="zh-TW" sz="2200" dirty="0" smtClean="0"/>
          </a:p>
          <a:p>
            <a:r>
              <a:rPr lang="zh-TW" altLang="en-US" sz="2200" dirty="0" smtClean="0"/>
              <a:t>雙</a:t>
            </a:r>
            <a:r>
              <a:rPr lang="zh-TW" altLang="en-US" sz="2200" dirty="0"/>
              <a:t>極性接面電晶體就是一般俗稱的電晶體，依其結構可</a:t>
            </a:r>
            <a:r>
              <a:rPr lang="zh-TW" altLang="en-US" sz="2200" dirty="0" smtClean="0"/>
              <a:t>分為</a:t>
            </a:r>
            <a:r>
              <a:rPr lang="en-US" altLang="zh-TW" sz="2200" u="sng" dirty="0" err="1" smtClean="0">
                <a:hlinkClick r:id="rId3"/>
              </a:rPr>
              <a:t>NPN</a:t>
            </a:r>
            <a:r>
              <a:rPr lang="zh-TW" altLang="en-US" sz="2200" u="sng" dirty="0">
                <a:hlinkClick r:id="rId3"/>
              </a:rPr>
              <a:t>型電晶體</a:t>
            </a:r>
            <a:r>
              <a:rPr lang="zh-TW" altLang="en-US" sz="2200" dirty="0" smtClean="0"/>
              <a:t>與</a:t>
            </a:r>
            <a:r>
              <a:rPr lang="en-US" altLang="zh-TW" sz="2200" u="sng" dirty="0" smtClean="0">
                <a:hlinkClick r:id="rId4"/>
              </a:rPr>
              <a:t>PNP</a:t>
            </a:r>
            <a:r>
              <a:rPr lang="zh-TW" altLang="en-US" sz="2200" u="sng" dirty="0">
                <a:hlinkClick r:id="rId4"/>
              </a:rPr>
              <a:t>型電晶體</a:t>
            </a:r>
            <a:r>
              <a:rPr lang="zh-TW" altLang="en-US" sz="2200" dirty="0" smtClean="0"/>
              <a:t>。</a:t>
            </a:r>
            <a:endParaRPr lang="en-US" altLang="zh-TW" sz="2200" dirty="0" smtClean="0"/>
          </a:p>
          <a:p>
            <a:endParaRPr lang="en-US" altLang="zh-TW" sz="2200" dirty="0" smtClean="0"/>
          </a:p>
          <a:p>
            <a:r>
              <a:rPr lang="zh-TW" altLang="en-US" sz="2000" dirty="0"/>
              <a:t>電晶體基於輸入的</a:t>
            </a:r>
            <a:r>
              <a:rPr lang="zh-TW" altLang="en-US" sz="2000" dirty="0">
                <a:solidFill>
                  <a:schemeClr val="accent1"/>
                </a:solidFill>
              </a:rPr>
              <a:t>電流</a:t>
            </a:r>
            <a:r>
              <a:rPr lang="zh-TW" altLang="en-US" sz="2000" dirty="0"/>
              <a:t>或</a:t>
            </a:r>
            <a:r>
              <a:rPr lang="zh-TW" altLang="en-US" sz="2000" dirty="0">
                <a:solidFill>
                  <a:srgbClr val="FFFF00"/>
                </a:solidFill>
                <a:hlinkClick r:id="rId5" tooltip="電壓"/>
              </a:rPr>
              <a:t>電壓</a:t>
            </a:r>
            <a:r>
              <a:rPr lang="zh-TW" altLang="en-US" sz="2000" dirty="0"/>
              <a:t>，改變輸出端的</a:t>
            </a:r>
            <a:r>
              <a:rPr lang="zh-TW" altLang="en-US" sz="2000" dirty="0">
                <a:solidFill>
                  <a:srgbClr val="FFFF00"/>
                </a:solidFill>
                <a:hlinkClick r:id="rId6" tooltip="阻抗"/>
              </a:rPr>
              <a:t>阻抗</a:t>
            </a:r>
            <a:r>
              <a:rPr lang="zh-TW" altLang="en-US" sz="2000" dirty="0"/>
              <a:t> ，從而</a:t>
            </a:r>
            <a:r>
              <a:rPr lang="zh-TW" altLang="en-US" sz="2000" dirty="0" smtClean="0"/>
              <a:t>控制通過</a:t>
            </a:r>
            <a:r>
              <a:rPr lang="zh-TW" altLang="en-US" sz="2000" dirty="0"/>
              <a:t>輸出端的</a:t>
            </a:r>
            <a:r>
              <a:rPr lang="zh-TW" altLang="en-US" sz="2000" dirty="0">
                <a:solidFill>
                  <a:srgbClr val="FFFF00"/>
                </a:solidFill>
                <a:hlinkClick r:id="rId7" tooltip="電流"/>
              </a:rPr>
              <a:t>電流</a:t>
            </a:r>
            <a:r>
              <a:rPr lang="zh-TW" altLang="en-US" sz="2000" dirty="0"/>
              <a:t>，因此</a:t>
            </a:r>
            <a:r>
              <a:rPr lang="zh-TW" altLang="en-US" sz="2000" dirty="0" smtClean="0"/>
              <a:t>電晶體</a:t>
            </a:r>
            <a:endParaRPr lang="en-US" altLang="zh-TW" sz="2000" dirty="0" smtClean="0"/>
          </a:p>
          <a:p>
            <a:r>
              <a:rPr lang="zh-TW" altLang="en-US" sz="2000" dirty="0" smtClean="0"/>
              <a:t>可以</a:t>
            </a:r>
            <a:r>
              <a:rPr lang="zh-TW" altLang="en-US" sz="2000" dirty="0"/>
              <a:t>作為電流開關，而因為</a:t>
            </a:r>
            <a:r>
              <a:rPr lang="zh-TW" altLang="en-US" sz="2000" dirty="0" smtClean="0"/>
              <a:t>電晶體輸出</a:t>
            </a:r>
            <a:r>
              <a:rPr lang="zh-TW" altLang="en-US" sz="2000" dirty="0"/>
              <a:t>信號的功率可以大於輸入信號的功率，因此電晶體</a:t>
            </a:r>
            <a:r>
              <a:rPr lang="zh-TW" altLang="en-US" sz="2000" dirty="0" smtClean="0"/>
              <a:t>可以</a:t>
            </a:r>
            <a:endParaRPr lang="en-US" altLang="zh-TW" sz="2000" dirty="0" smtClean="0"/>
          </a:p>
          <a:p>
            <a:r>
              <a:rPr lang="zh-TW" altLang="en-US" sz="2000" dirty="0" smtClean="0"/>
              <a:t>作為</a:t>
            </a:r>
            <a:r>
              <a:rPr lang="zh-TW" altLang="en-US" sz="2000" dirty="0">
                <a:solidFill>
                  <a:srgbClr val="FFFF00"/>
                </a:solidFill>
                <a:hlinkClick r:id="rId8" tooltip="電子放大器"/>
              </a:rPr>
              <a:t>電子放大器</a:t>
            </a:r>
            <a:r>
              <a:rPr lang="zh-TW" altLang="en-US" sz="2000" dirty="0"/>
              <a:t>。</a:t>
            </a:r>
            <a:endParaRPr lang="zh-TW" altLang="en-US" sz="22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778" y="353578"/>
            <a:ext cx="4311146" cy="163526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4642507"/>
            <a:ext cx="3024336" cy="165330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668" y="4669788"/>
            <a:ext cx="3024336" cy="1653304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909836" y="6323092"/>
            <a:ext cx="31373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dirty="0" err="1" smtClean="0">
                <a:latin typeface="+mn-ea"/>
              </a:rPr>
              <a:t>NPN</a:t>
            </a:r>
            <a:r>
              <a:rPr lang="en-US" altLang="zh-TW" sz="2200" dirty="0" smtClean="0">
                <a:latin typeface="+mn-ea"/>
              </a:rPr>
              <a:t> </a:t>
            </a:r>
            <a:r>
              <a:rPr lang="zh-TW" altLang="en-US" sz="2200" dirty="0" smtClean="0">
                <a:latin typeface="+mn-ea"/>
              </a:rPr>
              <a:t>型電晶體電路符號</a:t>
            </a:r>
            <a:endParaRPr lang="zh-TW" altLang="en-US" sz="2200" dirty="0">
              <a:latin typeface="+mn-ea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442701" y="6327980"/>
            <a:ext cx="30796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dirty="0" smtClean="0">
                <a:latin typeface="+mn-ea"/>
              </a:rPr>
              <a:t>PNP </a:t>
            </a:r>
            <a:r>
              <a:rPr lang="zh-TW" altLang="en-US" sz="2200" dirty="0" smtClean="0">
                <a:latin typeface="+mn-ea"/>
              </a:rPr>
              <a:t>型電晶體電路符號</a:t>
            </a:r>
            <a:endParaRPr lang="zh-TW" altLang="en-US" sz="2200" dirty="0">
              <a:latin typeface="+mn-ea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173" y="4641774"/>
            <a:ext cx="1748254" cy="165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3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>
          <a:xfrm>
            <a:off x="1218883" y="46285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常用照明的種類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1842782"/>
              </p:ext>
            </p:extLst>
          </p:nvPr>
        </p:nvGraphicFramePr>
        <p:xfrm>
          <a:off x="1125860" y="1412776"/>
          <a:ext cx="10585175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7035"/>
                <a:gridCol w="2117035"/>
                <a:gridCol w="2117035"/>
                <a:gridCol w="2117035"/>
                <a:gridCol w="2117035"/>
              </a:tblGrid>
              <a:tr h="252028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火</a:t>
                      </a:r>
                      <a:endParaRPr lang="zh-TW" alt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火把</a:t>
                      </a:r>
                      <a:endParaRPr lang="zh-TW" alt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蠟燭</a:t>
                      </a:r>
                      <a:endParaRPr lang="zh-TW" alt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煤油燈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煤氣燈</a:t>
                      </a:r>
                    </a:p>
                  </a:txBody>
                  <a:tcPr anchor="b"/>
                </a:tc>
              </a:tr>
              <a:tr h="2520280"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白熾燈</a:t>
                      </a:r>
                      <a:endParaRPr lang="zh-TW" alt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螢光燈</a:t>
                      </a:r>
                      <a:endParaRPr lang="zh-TW" alt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卥素燈</a:t>
                      </a:r>
                      <a:endParaRPr lang="zh-TW" alt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照明用</a:t>
                      </a:r>
                      <a:r>
                        <a:rPr lang="en-US" altLang="zh-TW" dirty="0" smtClean="0"/>
                        <a:t>LED</a:t>
                      </a:r>
                      <a:endParaRPr lang="zh-TW" altLang="en-US" dirty="0"/>
                    </a:p>
                  </a:txBody>
                  <a:tcPr anchor="b"/>
                </a:tc>
              </a:tr>
            </a:tbl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908" y="1412776"/>
            <a:ext cx="1368152" cy="203854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132" y="1412775"/>
            <a:ext cx="1528910" cy="203854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72" y="1453499"/>
            <a:ext cx="2025884" cy="202588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828" y="1425438"/>
            <a:ext cx="1584176" cy="2039626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138" y="3933056"/>
            <a:ext cx="1579691" cy="2064056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773" y="1412774"/>
            <a:ext cx="1950720" cy="2038547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00" y="3933056"/>
            <a:ext cx="2016224" cy="2064056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252" y="3933056"/>
            <a:ext cx="1963242" cy="2064056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816" y="3964116"/>
            <a:ext cx="1954683" cy="2055003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691" y="3975973"/>
            <a:ext cx="2031224" cy="204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7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電晶體（三極管）</a:t>
            </a:r>
            <a:endParaRPr lang="zh-TW" altLang="en-US" dirty="0">
              <a:sym typeface="Salesforce Sans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1301887" y="2035006"/>
            <a:ext cx="681468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zh-TW" altLang="zh-TW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電晶體的主要功能有二：</a:t>
            </a:r>
            <a:endParaRPr kumimoji="0" lang="zh-TW" altLang="zh-TW" sz="2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kumimoji="0" lang="zh-TW" altLang="en-US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一、</a:t>
            </a:r>
            <a:r>
              <a:rPr kumimoji="0" lang="zh-TW" altLang="zh-TW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放大信號（電流放大）：主要用於 類比電路。</a:t>
            </a:r>
            <a:endParaRPr kumimoji="0" lang="zh-TW" altLang="zh-TW" sz="2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kumimoji="0" lang="zh-TW" altLang="en-US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二、</a:t>
            </a:r>
            <a:r>
              <a:rPr kumimoji="0" lang="zh-TW" altLang="zh-TW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控制電路（開關）：主要用於 數位電路。</a:t>
            </a:r>
            <a:endParaRPr kumimoji="0" lang="zh-TW" altLang="zh-TW" sz="2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28" y="3356991"/>
            <a:ext cx="2983867" cy="2752793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618" y="3284984"/>
            <a:ext cx="3416978" cy="3238363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4" y="1196752"/>
            <a:ext cx="3366029" cy="4272938"/>
          </a:xfrm>
          <a:prstGeom prst="rect">
            <a:avLst/>
          </a:prstGeom>
        </p:spPr>
      </p:pic>
      <p:sp>
        <p:nvSpPr>
          <p:cNvPr id="24" name="文字方塊 23"/>
          <p:cNvSpPr txBox="1"/>
          <p:nvPr/>
        </p:nvSpPr>
        <p:spPr>
          <a:xfrm>
            <a:off x="9118748" y="5517232"/>
            <a:ext cx="15953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/>
              <a:t>振盪器電路</a:t>
            </a:r>
            <a:endParaRPr lang="zh-TW" altLang="en-US" sz="2200" dirty="0"/>
          </a:p>
        </p:txBody>
      </p:sp>
      <p:sp>
        <p:nvSpPr>
          <p:cNvPr id="25" name="文字方塊 24"/>
          <p:cNvSpPr txBox="1"/>
          <p:nvPr/>
        </p:nvSpPr>
        <p:spPr>
          <a:xfrm>
            <a:off x="1689200" y="6094457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/>
              <a:t>放大電路</a:t>
            </a:r>
            <a:endParaRPr lang="zh-TW" altLang="en-US" sz="2200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7750596" y="6309320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/>
              <a:t>開關電路</a:t>
            </a:r>
            <a:endParaRPr lang="zh-TW" altLang="en-US" sz="2200" dirty="0"/>
          </a:p>
        </p:txBody>
      </p:sp>
    </p:spTree>
    <p:extLst>
      <p:ext uri="{BB962C8B-B14F-4D97-AF65-F5344CB8AC3E}">
        <p14:creationId xmlns:p14="http://schemas.microsoft.com/office/powerpoint/2010/main" val="66339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r>
              <a:rPr lang="zh-TW" altLang="en-US" dirty="0" smtClean="0">
                <a:sym typeface="Salesforce Sans"/>
              </a:rPr>
              <a:t>電感器</a:t>
            </a:r>
            <a:r>
              <a:rPr lang="zh-TW" altLang="en-US" dirty="0"/>
              <a:t>（</a:t>
            </a:r>
            <a:r>
              <a:rPr lang="en-US" altLang="zh-TW" dirty="0"/>
              <a:t>inductor</a:t>
            </a:r>
            <a:r>
              <a:rPr lang="zh-TW" altLang="en-US" dirty="0"/>
              <a:t>）</a:t>
            </a:r>
            <a:endParaRPr lang="zh-TW" altLang="en-US" dirty="0"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1989637"/>
            <a:ext cx="5029200" cy="4333875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6382444" y="980728"/>
            <a:ext cx="4927952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600" dirty="0"/>
              <a:t>是</a:t>
            </a:r>
            <a:r>
              <a:rPr lang="zh-TW" altLang="en-US" sz="2600" dirty="0" smtClean="0"/>
              <a:t>一種會</a:t>
            </a:r>
            <a:r>
              <a:rPr lang="zh-TW" altLang="en-US" sz="2600" dirty="0"/>
              <a:t>因為通過的</a:t>
            </a:r>
            <a:r>
              <a:rPr lang="zh-TW" altLang="en-US" sz="2600" dirty="0">
                <a:hlinkClick r:id="rId4" tooltip="電流"/>
              </a:rPr>
              <a:t>電流</a:t>
            </a:r>
            <a:r>
              <a:rPr lang="zh-TW" altLang="en-US" sz="2600" dirty="0"/>
              <a:t>的</a:t>
            </a:r>
            <a:r>
              <a:rPr lang="zh-TW" altLang="en-US" sz="2600" dirty="0" smtClean="0"/>
              <a:t>改變</a:t>
            </a:r>
            <a:endParaRPr lang="en-US" altLang="zh-TW" sz="2600" dirty="0" smtClean="0"/>
          </a:p>
          <a:p>
            <a:r>
              <a:rPr lang="zh-TW" altLang="en-US" sz="2600" dirty="0" smtClean="0"/>
              <a:t>而</a:t>
            </a:r>
            <a:r>
              <a:rPr lang="zh-TW" altLang="en-US" sz="2600" dirty="0"/>
              <a:t>產生</a:t>
            </a:r>
            <a:r>
              <a:rPr lang="zh-TW" altLang="en-US" sz="2600" dirty="0">
                <a:hlinkClick r:id="rId5" tooltip="電動勢"/>
              </a:rPr>
              <a:t>電動勢</a:t>
            </a:r>
            <a:r>
              <a:rPr lang="zh-TW" altLang="en-US" sz="2600" dirty="0"/>
              <a:t>，從而抵抗電流</a:t>
            </a:r>
            <a:r>
              <a:rPr lang="zh-TW" altLang="en-US" sz="2600" dirty="0" smtClean="0"/>
              <a:t>的</a:t>
            </a:r>
            <a:endParaRPr lang="en-US" altLang="zh-TW" sz="2600" dirty="0" smtClean="0"/>
          </a:p>
          <a:p>
            <a:r>
              <a:rPr lang="zh-TW" altLang="en-US" sz="2600" dirty="0" smtClean="0"/>
              <a:t>改變的一種</a:t>
            </a:r>
            <a:r>
              <a:rPr lang="zh-TW" altLang="en-US" sz="2600" dirty="0" smtClean="0">
                <a:hlinkClick r:id="rId6" tooltip="電路元件"/>
              </a:rPr>
              <a:t>電路元件</a:t>
            </a:r>
            <a:r>
              <a:rPr lang="zh-TW" altLang="en-US" sz="2600" dirty="0" smtClean="0"/>
              <a:t> ，這屬性就</a:t>
            </a:r>
            <a:endParaRPr lang="en-US" altLang="zh-TW" sz="2600" dirty="0" smtClean="0"/>
          </a:p>
          <a:p>
            <a:r>
              <a:rPr lang="zh-TW" altLang="en-US" sz="2600" dirty="0" smtClean="0"/>
              <a:t>稱為</a:t>
            </a:r>
            <a:r>
              <a:rPr lang="zh-TW" altLang="en-US" sz="2600" dirty="0" smtClean="0">
                <a:hlinkClick r:id="rId7" tooltip="電感"/>
              </a:rPr>
              <a:t>電感器</a:t>
            </a:r>
            <a:r>
              <a:rPr lang="zh-TW" altLang="en-US" sz="2600" dirty="0" smtClean="0"/>
              <a:t>。</a:t>
            </a:r>
            <a:endParaRPr lang="zh-TW" altLang="en-US" sz="2600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6238428" y="2975461"/>
            <a:ext cx="559035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/>
              <a:t>電感元件有許多種形式</a:t>
            </a:r>
            <a:r>
              <a:rPr lang="zh-TW" altLang="en-US" sz="2000" dirty="0" smtClean="0"/>
              <a:t>，會依據外觀</a:t>
            </a:r>
            <a:r>
              <a:rPr lang="zh-TW" altLang="en-US" sz="2000" dirty="0"/>
              <a:t>與功用的</a:t>
            </a:r>
            <a:endParaRPr lang="en-US" altLang="zh-TW" sz="2000" dirty="0" smtClean="0"/>
          </a:p>
          <a:p>
            <a:r>
              <a:rPr lang="zh-TW" altLang="en-US" sz="2000" dirty="0" smtClean="0"/>
              <a:t>不同</a:t>
            </a:r>
            <a:r>
              <a:rPr lang="zh-TW" altLang="en-US" sz="2000" dirty="0"/>
              <a:t>，而會有不同的稱呼</a:t>
            </a:r>
            <a:r>
              <a:rPr lang="zh-TW" altLang="en-US" sz="2000" dirty="0" smtClean="0"/>
              <a:t>。</a:t>
            </a:r>
            <a:endParaRPr lang="en-US" altLang="zh-TW" sz="2000" dirty="0" smtClean="0"/>
          </a:p>
          <a:p>
            <a:r>
              <a:rPr lang="zh-TW" altLang="en-US" sz="2000" dirty="0" smtClean="0"/>
              <a:t>以</a:t>
            </a:r>
            <a:r>
              <a:rPr lang="zh-TW" altLang="en-US" sz="2000" dirty="0"/>
              <a:t>漆包線繞製多圈狀，常作為</a:t>
            </a:r>
            <a:r>
              <a:rPr lang="zh-TW" altLang="en-US" sz="2000" dirty="0" smtClean="0">
                <a:hlinkClick r:id="rId8" tooltip="電磁鐵"/>
              </a:rPr>
              <a:t>電磁鐵</a:t>
            </a:r>
            <a:r>
              <a:rPr lang="zh-TW" altLang="en-US" sz="2000" dirty="0"/>
              <a:t>使用和在</a:t>
            </a:r>
            <a:endParaRPr lang="en-US" altLang="zh-TW" sz="2000" dirty="0" smtClean="0"/>
          </a:p>
          <a:p>
            <a:r>
              <a:rPr lang="zh-TW" altLang="en-US" sz="2000" dirty="0" smtClean="0">
                <a:hlinkClick r:id="rId9" tooltip="變壓器"/>
              </a:rPr>
              <a:t>變壓器</a:t>
            </a:r>
            <a:r>
              <a:rPr lang="zh-TW" altLang="en-US" sz="2000" dirty="0"/>
              <a:t>等中使用的電感也</a:t>
            </a:r>
            <a:r>
              <a:rPr lang="zh-TW" altLang="en-US" sz="2000" dirty="0" smtClean="0"/>
              <a:t>依外觀</a:t>
            </a:r>
            <a:r>
              <a:rPr lang="zh-TW" altLang="en-US" sz="2000" dirty="0"/>
              <a:t>稱為</a:t>
            </a:r>
            <a:r>
              <a:rPr lang="zh-TW" altLang="en-US" sz="2000" b="1" dirty="0"/>
              <a:t>線圈</a:t>
            </a:r>
            <a:r>
              <a:rPr lang="zh-TW" altLang="en-US" sz="2000" dirty="0"/>
              <a:t>（</a:t>
            </a:r>
            <a:r>
              <a:rPr lang="en-US" altLang="zh-TW" sz="2000" dirty="0"/>
              <a:t>coil</a:t>
            </a:r>
            <a:r>
              <a:rPr lang="zh-TW" altLang="en-US" sz="2000" dirty="0"/>
              <a:t>）。用以對高頻</a:t>
            </a:r>
            <a:r>
              <a:rPr lang="zh-TW" altLang="en-US" sz="2000" dirty="0" smtClean="0"/>
              <a:t>提</a:t>
            </a:r>
            <a:endParaRPr lang="en-US" altLang="zh-TW" sz="2000" dirty="0" smtClean="0"/>
          </a:p>
          <a:p>
            <a:r>
              <a:rPr lang="zh-TW" altLang="en-US" sz="2000" dirty="0" smtClean="0"/>
              <a:t>供</a:t>
            </a:r>
            <a:r>
              <a:rPr lang="zh-TW" altLang="en-US" sz="2000" dirty="0"/>
              <a:t>較大電阻，通過直流或低頻的，</a:t>
            </a:r>
            <a:r>
              <a:rPr lang="zh-TW" altLang="en-US" sz="2000" dirty="0" smtClean="0"/>
              <a:t>依功用</a:t>
            </a:r>
            <a:r>
              <a:rPr lang="zh-TW" altLang="en-US" sz="2000" dirty="0"/>
              <a:t>常</a:t>
            </a:r>
            <a:r>
              <a:rPr lang="zh-TW" altLang="en-US" sz="2000" dirty="0" smtClean="0"/>
              <a:t>稱為</a:t>
            </a:r>
            <a:endParaRPr lang="en-US" altLang="zh-TW" sz="2000" dirty="0" smtClean="0"/>
          </a:p>
          <a:p>
            <a:r>
              <a:rPr lang="zh-TW" altLang="en-US" sz="2000" dirty="0" smtClean="0"/>
              <a:t>扼</a:t>
            </a:r>
            <a:r>
              <a:rPr lang="zh-TW" altLang="en-US" sz="2000" dirty="0"/>
              <a:t>流圈（</a:t>
            </a:r>
            <a:r>
              <a:rPr lang="en-US" altLang="zh-TW" sz="2000" dirty="0"/>
              <a:t>choke</a:t>
            </a:r>
            <a:r>
              <a:rPr lang="zh-TW" altLang="en-US" sz="2000" dirty="0"/>
              <a:t>），又稱</a:t>
            </a:r>
            <a:r>
              <a:rPr lang="zh-TW" altLang="en-US" sz="2000" b="1" dirty="0" smtClean="0"/>
              <a:t>抗流</a:t>
            </a:r>
            <a:r>
              <a:rPr lang="zh-TW" altLang="en-US" sz="2000" b="1" dirty="0"/>
              <a:t>圈</a:t>
            </a:r>
            <a:r>
              <a:rPr lang="zh-TW" altLang="en-US" sz="2000" dirty="0"/>
              <a:t>。常配合</a:t>
            </a:r>
            <a:r>
              <a:rPr lang="zh-TW" altLang="en-US" sz="2000" dirty="0">
                <a:hlinkClick r:id="rId10" tooltip="鐵磁性"/>
              </a:rPr>
              <a:t>鐵</a:t>
            </a:r>
            <a:r>
              <a:rPr lang="zh-TW" altLang="en-US" sz="2000" dirty="0" smtClean="0">
                <a:hlinkClick r:id="rId10" tooltip="鐵磁性"/>
              </a:rPr>
              <a:t>磁性</a:t>
            </a:r>
            <a:endParaRPr lang="en-US" altLang="zh-TW" sz="2000" dirty="0" smtClean="0"/>
          </a:p>
          <a:p>
            <a:r>
              <a:rPr lang="zh-TW" altLang="en-US" sz="2000" dirty="0" smtClean="0"/>
              <a:t>材料</a:t>
            </a:r>
            <a:r>
              <a:rPr lang="zh-TW" altLang="en-US" sz="2000" dirty="0"/>
              <a:t>，安裝在變壓器、</a:t>
            </a:r>
            <a:r>
              <a:rPr lang="zh-TW" altLang="en-US" sz="2000" dirty="0">
                <a:hlinkClick r:id="rId11" tooltip="電動機"/>
              </a:rPr>
              <a:t>電動機</a:t>
            </a:r>
            <a:r>
              <a:rPr lang="zh-TW" altLang="en-US" sz="2000" dirty="0"/>
              <a:t>和</a:t>
            </a:r>
            <a:r>
              <a:rPr lang="zh-TW" altLang="en-US" sz="2000" dirty="0">
                <a:hlinkClick r:id="rId12" tooltip="發電機"/>
              </a:rPr>
              <a:t>發電機</a:t>
            </a:r>
            <a:r>
              <a:rPr lang="zh-TW" altLang="en-US" sz="2000" dirty="0"/>
              <a:t>中使用</a:t>
            </a:r>
            <a:r>
              <a:rPr lang="zh-TW" altLang="en-US" sz="2000" dirty="0" smtClean="0"/>
              <a:t>的</a:t>
            </a:r>
            <a:endParaRPr lang="en-US" altLang="zh-TW" sz="2000" dirty="0" smtClean="0"/>
          </a:p>
          <a:p>
            <a:r>
              <a:rPr lang="zh-TW" altLang="en-US" sz="2000" dirty="0" smtClean="0"/>
              <a:t>較</a:t>
            </a:r>
            <a:r>
              <a:rPr lang="zh-TW" altLang="en-US" sz="2000" dirty="0"/>
              <a:t>大電感，也稱</a:t>
            </a:r>
            <a:r>
              <a:rPr lang="zh-TW" altLang="en-US" sz="2000" b="1" dirty="0"/>
              <a:t>繞組</a:t>
            </a:r>
            <a:r>
              <a:rPr lang="zh-TW" altLang="en-US" sz="2000" dirty="0"/>
              <a:t>（</a:t>
            </a:r>
            <a:r>
              <a:rPr lang="en-US" altLang="zh-TW" sz="2000" dirty="0"/>
              <a:t>Winding</a:t>
            </a:r>
            <a:r>
              <a:rPr lang="zh-TW" altLang="en-US" sz="2000" dirty="0" smtClean="0"/>
              <a:t>）。</a:t>
            </a:r>
            <a:endParaRPr lang="en-US" altLang="zh-TW" sz="2000" dirty="0" smtClean="0"/>
          </a:p>
          <a:p>
            <a:r>
              <a:rPr lang="zh-TW" altLang="en-US" sz="2000" dirty="0" smtClean="0"/>
              <a:t>導線</a:t>
            </a:r>
            <a:r>
              <a:rPr lang="zh-TW" altLang="en-US" sz="2000" dirty="0"/>
              <a:t>穿越磁性物質，而無線圈狀，常充當</a:t>
            </a:r>
            <a:r>
              <a:rPr lang="zh-TW" altLang="en-US" sz="2000" dirty="0" smtClean="0"/>
              <a:t>高頻</a:t>
            </a:r>
            <a:endParaRPr lang="en-US" altLang="zh-TW" sz="2000" dirty="0" smtClean="0"/>
          </a:p>
          <a:p>
            <a:r>
              <a:rPr lang="zh-TW" altLang="en-US" sz="2000" dirty="0" smtClean="0">
                <a:hlinkClick r:id="rId13" tooltip="濾波"/>
              </a:rPr>
              <a:t>濾波</a:t>
            </a:r>
            <a:r>
              <a:rPr lang="zh-TW" altLang="en-US" sz="2000" dirty="0"/>
              <a:t>作用的小電感，依外觀常稱為</a:t>
            </a:r>
            <a:r>
              <a:rPr lang="zh-TW" altLang="en-US" sz="2000" b="1" dirty="0"/>
              <a:t>磁珠</a:t>
            </a:r>
            <a:r>
              <a:rPr lang="zh-TW" altLang="en-US" sz="2000" dirty="0"/>
              <a:t>（</a:t>
            </a:r>
            <a:r>
              <a:rPr lang="en-US" altLang="zh-TW" sz="2000" dirty="0"/>
              <a:t>Bead</a:t>
            </a:r>
            <a:r>
              <a:rPr lang="zh-TW" altLang="en-US" sz="2000" dirty="0" smtClean="0"/>
              <a:t>）。</a:t>
            </a:r>
            <a:endParaRPr lang="en-US" altLang="zh-TW" sz="2000" dirty="0" smtClean="0"/>
          </a:p>
        </p:txBody>
      </p:sp>
    </p:spTree>
    <p:extLst>
      <p:ext uri="{BB962C8B-B14F-4D97-AF65-F5344CB8AC3E}">
        <p14:creationId xmlns:p14="http://schemas.microsoft.com/office/powerpoint/2010/main" val="219881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r>
              <a:rPr lang="zh-TW" altLang="en-US" dirty="0" smtClean="0">
                <a:sym typeface="Salesforce Sans"/>
              </a:rPr>
              <a:t>電感器</a:t>
            </a:r>
            <a:r>
              <a:rPr lang="zh-TW" altLang="en-US" dirty="0"/>
              <a:t>（</a:t>
            </a:r>
            <a:r>
              <a:rPr lang="en-US" altLang="zh-TW" dirty="0"/>
              <a:t>inductor</a:t>
            </a:r>
            <a:r>
              <a:rPr lang="zh-TW" altLang="en-US" dirty="0"/>
              <a:t>）</a:t>
            </a:r>
            <a:endParaRPr lang="zh-TW" altLang="en-US" dirty="0"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202" y="692696"/>
            <a:ext cx="5536064" cy="5700708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773603" y="2251606"/>
            <a:ext cx="5638598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1325" indent="-441325">
              <a:spcBef>
                <a:spcPct val="50000"/>
              </a:spcBef>
            </a:pPr>
            <a:r>
              <a:rPr lang="zh-TW" altLang="en-US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電感器數值的判</a:t>
            </a:r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讀一般</a:t>
            </a:r>
            <a:r>
              <a:rPr lang="zh-TW" altLang="en-US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有三種方式：</a:t>
            </a:r>
          </a:p>
          <a:p>
            <a:pPr marL="441325" indent="-441325">
              <a:spcBef>
                <a:spcPct val="50000"/>
              </a:spcBef>
              <a:buFont typeface="Wingdings" panose="05000000000000000000" pitchFamily="2" charset="2"/>
              <a:buChar char="²"/>
            </a:pP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色環標示法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：與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電阻器色環判讀法相同。</a:t>
            </a:r>
          </a:p>
          <a:p>
            <a:pPr marL="441325" indent="-441325">
              <a:spcBef>
                <a:spcPct val="50000"/>
              </a:spcBef>
              <a:buFont typeface="Wingdings" panose="05000000000000000000" pitchFamily="2" charset="2"/>
              <a:buChar char="²"/>
            </a:pP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直接標示法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：電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感量直接標示在電感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器  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ct val="50000"/>
              </a:spcBef>
            </a:pP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外殼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上。</a:t>
            </a:r>
          </a:p>
          <a:p>
            <a:pPr marL="441325" indent="-441325">
              <a:spcBef>
                <a:spcPct val="50000"/>
              </a:spcBef>
              <a:buFont typeface="Wingdings" panose="05000000000000000000" pitchFamily="2" charset="2"/>
              <a:buChar char="²"/>
            </a:pP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數碼標示法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：判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讀方式與電阻器雷同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   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ct val="50000"/>
              </a:spcBef>
            </a:pP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但單位為</a:t>
            </a:r>
            <a:r>
              <a:rPr lang="en-US" altLang="zh-TW" sz="2200" dirty="0" err="1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μH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en-US" altLang="zh-TW" sz="2200" baseline="300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en-US" altLang="zh-TW" sz="2200" baseline="30000" dirty="0" err="1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en-US" altLang="zh-TW" sz="2200" dirty="0" err="1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），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ct val="50000"/>
              </a:spcBef>
            </a:pP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誤差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值代號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之判別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電容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ct val="50000"/>
              </a:spcBef>
            </a:pP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誤差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值代號雷同。</a:t>
            </a:r>
          </a:p>
        </p:txBody>
      </p:sp>
    </p:spTree>
    <p:extLst>
      <p:ext uri="{BB962C8B-B14F-4D97-AF65-F5344CB8AC3E}">
        <p14:creationId xmlns:p14="http://schemas.microsoft.com/office/powerpoint/2010/main" val="125093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r>
              <a:rPr lang="zh-TW" altLang="en-US" dirty="0" smtClean="0">
                <a:sym typeface="Salesforce Sans"/>
              </a:rPr>
              <a:t>電感器</a:t>
            </a:r>
            <a:r>
              <a:rPr lang="zh-TW" altLang="en-US" dirty="0"/>
              <a:t>（</a:t>
            </a:r>
            <a:r>
              <a:rPr lang="en-US" altLang="zh-TW" dirty="0"/>
              <a:t>inductor</a:t>
            </a:r>
            <a:r>
              <a:rPr lang="zh-TW" altLang="en-US" dirty="0"/>
              <a:t>）</a:t>
            </a:r>
            <a:endParaRPr lang="zh-TW" altLang="en-US" dirty="0">
              <a:sym typeface="Salesforce Sans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1218883" y="2222015"/>
            <a:ext cx="5545108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/>
              <a:t> </a:t>
            </a:r>
            <a:r>
              <a:rPr lang="zh-TW" altLang="en-US" sz="2200" dirty="0" smtClean="0"/>
              <a:t>       電</a:t>
            </a:r>
            <a:r>
              <a:rPr lang="zh-TW" altLang="en-US" sz="2200" dirty="0"/>
              <a:t>感器一詞，通常只用來稱呼以自</a:t>
            </a:r>
            <a:r>
              <a:rPr lang="zh-TW" altLang="en-US" sz="2200" dirty="0" smtClean="0"/>
              <a:t>感或</a:t>
            </a:r>
            <a:endParaRPr lang="en-US" altLang="zh-TW" sz="2200" dirty="0" smtClean="0"/>
          </a:p>
          <a:p>
            <a:r>
              <a:rPr lang="zh-TW" altLang="en-US" sz="2200" dirty="0" smtClean="0"/>
              <a:t>其</a:t>
            </a:r>
            <a:r>
              <a:rPr lang="zh-TW" altLang="en-US" sz="2200" dirty="0"/>
              <a:t>效應為主要工作情況的元件</a:t>
            </a:r>
            <a:r>
              <a:rPr lang="zh-TW" altLang="en-US" sz="2200" dirty="0" smtClean="0"/>
              <a:t>。</a:t>
            </a:r>
            <a:endParaRPr lang="en-US" altLang="zh-TW" sz="2200" dirty="0" smtClean="0"/>
          </a:p>
          <a:p>
            <a:r>
              <a:rPr lang="zh-TW" altLang="en-US" sz="2200" dirty="0" smtClean="0"/>
              <a:t>        非</a:t>
            </a:r>
            <a:r>
              <a:rPr lang="zh-TW" altLang="en-US" sz="2200" dirty="0"/>
              <a:t>以自</a:t>
            </a:r>
            <a:r>
              <a:rPr lang="zh-TW" altLang="en-US" sz="2200" dirty="0" smtClean="0"/>
              <a:t>感為主</a:t>
            </a:r>
            <a:r>
              <a:rPr lang="zh-TW" altLang="en-US" sz="2200" dirty="0"/>
              <a:t>的，習慣上大多稱呼</a:t>
            </a:r>
            <a:r>
              <a:rPr lang="zh-TW" altLang="en-US" sz="2200" dirty="0" smtClean="0"/>
              <a:t>它的</a:t>
            </a:r>
            <a:endParaRPr lang="en-US" altLang="zh-TW" sz="2200" dirty="0" smtClean="0"/>
          </a:p>
          <a:p>
            <a:r>
              <a:rPr lang="zh-TW" altLang="en-US" sz="2200" dirty="0" smtClean="0"/>
              <a:t>其他</a:t>
            </a:r>
            <a:r>
              <a:rPr lang="zh-TW" altLang="en-US" sz="2200" dirty="0"/>
              <a:t>名稱</a:t>
            </a:r>
            <a:r>
              <a:rPr lang="zh-TW" altLang="en-US" sz="2200" dirty="0" smtClean="0"/>
              <a:t>，平常</a:t>
            </a:r>
            <a:r>
              <a:rPr lang="zh-TW" altLang="en-US" sz="2200" dirty="0"/>
              <a:t>不以電感器稱呼</a:t>
            </a:r>
            <a:r>
              <a:rPr lang="zh-TW" altLang="en-US" sz="2200" dirty="0" smtClean="0"/>
              <a:t>，</a:t>
            </a:r>
            <a:endParaRPr lang="en-US" altLang="zh-TW" sz="2200" dirty="0" smtClean="0"/>
          </a:p>
          <a:p>
            <a:r>
              <a:rPr lang="zh-TW" altLang="en-US" sz="2200" dirty="0" smtClean="0"/>
              <a:t>例如</a:t>
            </a:r>
            <a:r>
              <a:rPr lang="zh-TW" altLang="en-US" sz="2200" dirty="0"/>
              <a:t>：</a:t>
            </a:r>
            <a:r>
              <a:rPr lang="zh-TW" altLang="en-US" sz="2200" dirty="0">
                <a:solidFill>
                  <a:srgbClr val="FFFF00"/>
                </a:solidFill>
              </a:rPr>
              <a:t>變壓器</a:t>
            </a:r>
            <a:r>
              <a:rPr lang="zh-TW" altLang="en-US" sz="2200" dirty="0"/>
              <a:t>、馬達裡的</a:t>
            </a:r>
            <a:r>
              <a:rPr lang="zh-TW" altLang="en-US" sz="2200" dirty="0">
                <a:solidFill>
                  <a:srgbClr val="FFFF00"/>
                </a:solidFill>
              </a:rPr>
              <a:t>電磁線圈繞組</a:t>
            </a:r>
            <a:r>
              <a:rPr lang="zh-TW" altLang="en-US" sz="2200" dirty="0"/>
              <a:t>等。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132" y="4230985"/>
            <a:ext cx="1905000" cy="638175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1614815" y="4941168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電感器的符號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180" y="4134867"/>
            <a:ext cx="2179960" cy="1929265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6958508" y="1448197"/>
            <a:ext cx="496855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>
                <a:solidFill>
                  <a:srgbClr val="00B0F0"/>
                </a:solidFill>
              </a:rPr>
              <a:t>一個電感元件儲存的能量（單位</a:t>
            </a:r>
            <a:r>
              <a:rPr lang="en-US" altLang="zh-TW" sz="2200" dirty="0">
                <a:solidFill>
                  <a:srgbClr val="00B0F0"/>
                </a:solidFill>
              </a:rPr>
              <a:t>:</a:t>
            </a:r>
            <a:r>
              <a:rPr lang="zh-TW" altLang="en-US" sz="2200" dirty="0">
                <a:solidFill>
                  <a:srgbClr val="00B0F0"/>
                </a:solidFill>
              </a:rPr>
              <a:t>焦耳</a:t>
            </a:r>
            <a:r>
              <a:rPr lang="zh-TW" altLang="en-US" sz="2200" dirty="0" smtClean="0">
                <a:solidFill>
                  <a:srgbClr val="00B0F0"/>
                </a:solidFill>
              </a:rPr>
              <a:t>）</a:t>
            </a:r>
            <a:endParaRPr lang="en-US" altLang="zh-TW" sz="2200" dirty="0" smtClean="0">
              <a:solidFill>
                <a:srgbClr val="00B0F0"/>
              </a:solidFill>
            </a:endParaRPr>
          </a:p>
          <a:p>
            <a:r>
              <a:rPr lang="zh-TW" altLang="en-US" sz="2200" dirty="0" smtClean="0">
                <a:solidFill>
                  <a:srgbClr val="00B0F0"/>
                </a:solidFill>
              </a:rPr>
              <a:t>等於</a:t>
            </a:r>
            <a:r>
              <a:rPr lang="zh-TW" altLang="en-US" sz="2200" dirty="0">
                <a:solidFill>
                  <a:srgbClr val="00B0F0"/>
                </a:solidFill>
              </a:rPr>
              <a:t>流經它的電流建立磁場所做的</a:t>
            </a:r>
            <a:r>
              <a:rPr lang="zh-TW" altLang="en-US" sz="2200" dirty="0" smtClean="0">
                <a:solidFill>
                  <a:srgbClr val="00B0F0"/>
                </a:solidFill>
              </a:rPr>
              <a:t>功：</a:t>
            </a:r>
            <a:endParaRPr lang="en-US" altLang="zh-TW" sz="2200" dirty="0" smtClean="0">
              <a:solidFill>
                <a:srgbClr val="00B0F0"/>
              </a:solidFill>
            </a:endParaRPr>
          </a:p>
          <a:p>
            <a:endParaRPr lang="en-US" altLang="zh-TW" sz="1000" dirty="0">
              <a:solidFill>
                <a:srgbClr val="00B0F0"/>
              </a:solidFill>
            </a:endParaRPr>
          </a:p>
          <a:p>
            <a:r>
              <a:rPr lang="zh-TW" altLang="en-US" sz="2200" dirty="0" smtClean="0"/>
              <a:t>Ｅ</a:t>
            </a:r>
            <a:r>
              <a:rPr lang="en-US" altLang="zh-TW" sz="2200" baseline="-30000" dirty="0" smtClean="0"/>
              <a:t>stored</a:t>
            </a:r>
            <a:r>
              <a:rPr lang="zh-TW" altLang="en-US" sz="2200" dirty="0" smtClean="0"/>
              <a:t>＝ＬＩ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／２</a:t>
            </a:r>
            <a:endParaRPr lang="en-US" altLang="zh-TW" sz="2200" dirty="0" smtClean="0"/>
          </a:p>
          <a:p>
            <a:endParaRPr lang="en-US" altLang="zh-TW" sz="1000" dirty="0" smtClean="0"/>
          </a:p>
          <a:p>
            <a:r>
              <a:rPr lang="en-US" altLang="zh-TW" sz="1800" dirty="0" smtClean="0"/>
              <a:t>PS</a:t>
            </a:r>
            <a:r>
              <a:rPr lang="zh-TW" altLang="en-US" sz="1800" dirty="0" smtClean="0"/>
              <a:t>：　Ｌ：為</a:t>
            </a:r>
            <a:r>
              <a:rPr lang="zh-TW" altLang="en-US" sz="1800" dirty="0"/>
              <a:t>電感</a:t>
            </a:r>
            <a:r>
              <a:rPr lang="zh-TW" altLang="en-US" sz="1800" dirty="0" smtClean="0"/>
              <a:t>，Ｉ：為</a:t>
            </a:r>
            <a:r>
              <a:rPr lang="zh-TW" altLang="en-US" sz="1800" dirty="0"/>
              <a:t>流經電感的</a:t>
            </a:r>
            <a:r>
              <a:rPr lang="zh-TW" altLang="en-US" sz="1800" dirty="0" smtClean="0"/>
              <a:t>電流</a:t>
            </a:r>
            <a:endParaRPr lang="en-US" altLang="zh-TW" sz="2200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5406776" y="3218859"/>
                <a:ext cx="1344104" cy="4267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altLang="zh-TW" sz="2800" i="1" smtClean="0"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6776" y="3218859"/>
                <a:ext cx="1344104" cy="4267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字方塊 13"/>
          <p:cNvSpPr txBox="1"/>
          <p:nvPr/>
        </p:nvSpPr>
        <p:spPr>
          <a:xfrm>
            <a:off x="6958508" y="3651989"/>
            <a:ext cx="49685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 smtClean="0">
                <a:solidFill>
                  <a:srgbClr val="00B0F0"/>
                </a:solidFill>
              </a:rPr>
              <a:t>隨</a:t>
            </a:r>
            <a:r>
              <a:rPr lang="zh-TW" altLang="en-US" sz="2200" dirty="0">
                <a:solidFill>
                  <a:srgbClr val="00B0F0"/>
                </a:solidFill>
              </a:rPr>
              <a:t>時間變化</a:t>
            </a:r>
            <a:r>
              <a:rPr lang="zh-TW" altLang="en-US" sz="2200" dirty="0" smtClean="0">
                <a:solidFill>
                  <a:srgbClr val="00B0F0"/>
                </a:solidFill>
              </a:rPr>
              <a:t>的電壓</a:t>
            </a:r>
            <a:r>
              <a:rPr lang="en-US" altLang="zh-TW" sz="2200" i="1" dirty="0">
                <a:solidFill>
                  <a:srgbClr val="00B0F0"/>
                </a:solidFill>
              </a:rPr>
              <a:t>v</a:t>
            </a:r>
            <a:r>
              <a:rPr lang="en-US" altLang="zh-TW" sz="2200" dirty="0">
                <a:solidFill>
                  <a:srgbClr val="00B0F0"/>
                </a:solidFill>
              </a:rPr>
              <a:t>(</a:t>
            </a:r>
            <a:r>
              <a:rPr lang="en-US" altLang="zh-TW" sz="2200" i="1" dirty="0">
                <a:solidFill>
                  <a:srgbClr val="00B0F0"/>
                </a:solidFill>
              </a:rPr>
              <a:t>t</a:t>
            </a:r>
            <a:r>
              <a:rPr lang="en-US" altLang="zh-TW" sz="2200" dirty="0">
                <a:solidFill>
                  <a:srgbClr val="00B0F0"/>
                </a:solidFill>
              </a:rPr>
              <a:t>)</a:t>
            </a:r>
            <a:r>
              <a:rPr lang="zh-TW" altLang="en-US" sz="2200" dirty="0">
                <a:solidFill>
                  <a:srgbClr val="00B0F0"/>
                </a:solidFill>
              </a:rPr>
              <a:t>與隨時間變化的電流</a:t>
            </a:r>
            <a:r>
              <a:rPr lang="en-US" altLang="zh-TW" sz="2200" i="1" dirty="0" err="1">
                <a:solidFill>
                  <a:srgbClr val="00B0F0"/>
                </a:solidFill>
              </a:rPr>
              <a:t>i</a:t>
            </a:r>
            <a:r>
              <a:rPr lang="en-US" altLang="zh-TW" sz="2200" dirty="0">
                <a:solidFill>
                  <a:srgbClr val="00B0F0"/>
                </a:solidFill>
              </a:rPr>
              <a:t>(</a:t>
            </a:r>
            <a:r>
              <a:rPr lang="en-US" altLang="zh-TW" sz="2200" i="1" dirty="0">
                <a:solidFill>
                  <a:srgbClr val="00B0F0"/>
                </a:solidFill>
              </a:rPr>
              <a:t>t</a:t>
            </a:r>
            <a:r>
              <a:rPr lang="en-US" altLang="zh-TW" sz="2200" dirty="0">
                <a:solidFill>
                  <a:srgbClr val="00B0F0"/>
                </a:solidFill>
              </a:rPr>
              <a:t>)</a:t>
            </a:r>
            <a:r>
              <a:rPr lang="zh-TW" altLang="en-US" sz="2200" dirty="0">
                <a:solidFill>
                  <a:srgbClr val="00B0F0"/>
                </a:solidFill>
              </a:rPr>
              <a:t>在一個電感為</a:t>
            </a:r>
            <a:r>
              <a:rPr lang="en-US" altLang="zh-TW" sz="2200" i="1" dirty="0">
                <a:solidFill>
                  <a:srgbClr val="00B0F0"/>
                </a:solidFill>
              </a:rPr>
              <a:t>L</a:t>
            </a:r>
            <a:r>
              <a:rPr lang="zh-TW" altLang="en-US" sz="2200" dirty="0">
                <a:solidFill>
                  <a:srgbClr val="00B0F0"/>
                </a:solidFill>
              </a:rPr>
              <a:t>的電感元件上呈現的</a:t>
            </a:r>
            <a:r>
              <a:rPr lang="zh-TW" altLang="en-US" sz="2200" dirty="0" smtClean="0">
                <a:solidFill>
                  <a:srgbClr val="00B0F0"/>
                </a:solidFill>
              </a:rPr>
              <a:t>關係：</a:t>
            </a:r>
            <a:endParaRPr lang="en-US" altLang="zh-TW" sz="2200" dirty="0" smtClean="0">
              <a:solidFill>
                <a:srgbClr val="00B0F0"/>
              </a:solidFill>
            </a:endParaRPr>
          </a:p>
          <a:p>
            <a:r>
              <a:rPr lang="en-US" altLang="zh-TW" sz="1000" dirty="0" smtClean="0">
                <a:solidFill>
                  <a:srgbClr val="00B0F0"/>
                </a:solidFill>
              </a:rPr>
              <a:t>	</a:t>
            </a:r>
            <a:endParaRPr lang="en-US" altLang="zh-TW" sz="1000" dirty="0">
              <a:solidFill>
                <a:srgbClr val="00B0F0"/>
              </a:solidFill>
            </a:endParaRPr>
          </a:p>
          <a:p>
            <a:r>
              <a:rPr lang="en-US" altLang="zh-TW" sz="2200" dirty="0" smtClean="0"/>
              <a:t>v(t)</a:t>
            </a:r>
            <a:r>
              <a:rPr lang="zh-TW" altLang="en-US" sz="2200" dirty="0" smtClean="0"/>
              <a:t>＝Ｌ＊</a:t>
            </a:r>
            <a:r>
              <a:rPr lang="en-US" altLang="zh-TW" sz="2200" dirty="0" smtClean="0"/>
              <a:t>di(t)</a:t>
            </a:r>
            <a:r>
              <a:rPr lang="zh-TW" altLang="en-US" sz="2200" dirty="0" smtClean="0"/>
              <a:t>／</a:t>
            </a:r>
            <a:r>
              <a:rPr lang="en-US" altLang="zh-TW" sz="2200" dirty="0" err="1" smtClean="0"/>
              <a:t>dt</a:t>
            </a:r>
            <a:endParaRPr lang="en-US" altLang="zh-TW" sz="2200" dirty="0" smtClean="0"/>
          </a:p>
          <a:p>
            <a:endParaRPr lang="en-US" altLang="zh-TW" sz="1000" dirty="0" smtClean="0"/>
          </a:p>
          <a:p>
            <a:r>
              <a:rPr lang="en-US" altLang="zh-TW" sz="1800" dirty="0" smtClean="0"/>
              <a:t>PS</a:t>
            </a:r>
            <a:r>
              <a:rPr lang="zh-TW" altLang="en-US" sz="1800" dirty="0" smtClean="0"/>
              <a:t>：　</a:t>
            </a:r>
            <a:r>
              <a:rPr lang="en-US" altLang="zh-TW" sz="1800" dirty="0" smtClean="0"/>
              <a:t>v(t)</a:t>
            </a:r>
            <a:r>
              <a:rPr lang="zh-TW" altLang="en-US" sz="1800" dirty="0" smtClean="0"/>
              <a:t>：電感元件感應的電壓</a:t>
            </a:r>
            <a:endParaRPr lang="en-US" altLang="zh-TW" sz="1800" dirty="0" smtClean="0"/>
          </a:p>
          <a:p>
            <a:r>
              <a:rPr lang="en-US" altLang="zh-TW" sz="1800" dirty="0"/>
              <a:t> </a:t>
            </a:r>
            <a:r>
              <a:rPr lang="en-US" altLang="zh-TW" sz="1800" dirty="0" smtClean="0"/>
              <a:t>              </a:t>
            </a:r>
            <a:r>
              <a:rPr lang="zh-TW" altLang="en-US" sz="1800" dirty="0" smtClean="0"/>
              <a:t>Ｌ：為</a:t>
            </a:r>
            <a:r>
              <a:rPr lang="zh-TW" altLang="en-US" sz="1800" dirty="0"/>
              <a:t>電</a:t>
            </a:r>
            <a:r>
              <a:rPr lang="zh-TW" altLang="en-US" sz="1800" dirty="0" smtClean="0"/>
              <a:t>感</a:t>
            </a:r>
            <a:endParaRPr lang="en-US" altLang="zh-TW" sz="1800" dirty="0" smtClean="0"/>
          </a:p>
          <a:p>
            <a:r>
              <a:rPr lang="en-US" altLang="zh-TW" sz="1800" dirty="0" smtClean="0"/>
              <a:t>            di(t)</a:t>
            </a:r>
            <a:r>
              <a:rPr lang="zh-TW" altLang="en-US" sz="1800" dirty="0" smtClean="0"/>
              <a:t>：為</a:t>
            </a:r>
            <a:r>
              <a:rPr lang="zh-TW" altLang="en-US" sz="1800" dirty="0"/>
              <a:t>流經電</a:t>
            </a:r>
            <a:r>
              <a:rPr lang="zh-TW" altLang="en-US" sz="1800" dirty="0" smtClean="0"/>
              <a:t>感元件的電流</a:t>
            </a:r>
            <a:endParaRPr lang="en-US" altLang="zh-TW" sz="2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21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r>
              <a:rPr lang="zh-TW" altLang="en-US" dirty="0" smtClean="0">
                <a:sym typeface="Salesforce Sans"/>
              </a:rPr>
              <a:t>電感器</a:t>
            </a:r>
            <a:r>
              <a:rPr lang="zh-TW" altLang="en-US" dirty="0"/>
              <a:t>（</a:t>
            </a:r>
            <a:r>
              <a:rPr lang="en-US" altLang="zh-TW" dirty="0"/>
              <a:t>inductor</a:t>
            </a:r>
            <a:r>
              <a:rPr lang="zh-TW" altLang="en-US" dirty="0"/>
              <a:t>）</a:t>
            </a:r>
            <a:endParaRPr lang="zh-TW" altLang="en-US" dirty="0">
              <a:sym typeface="Salesforce Sans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308005" y="2060848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00B0F0"/>
                </a:solidFill>
              </a:rPr>
              <a:t>電感器的串聯</a:t>
            </a:r>
            <a:r>
              <a:rPr lang="zh-TW" altLang="en-US" sz="2800" dirty="0">
                <a:solidFill>
                  <a:srgbClr val="00B0F0"/>
                </a:solidFill>
              </a:rPr>
              <a:t>與並聯電路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941" y="3630694"/>
            <a:ext cx="3480935" cy="181453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975" y="1566174"/>
            <a:ext cx="4587021" cy="782706"/>
          </a:xfrm>
          <a:prstGeom prst="rect">
            <a:avLst/>
          </a:prstGeom>
        </p:spPr>
      </p:pic>
      <p:sp>
        <p:nvSpPr>
          <p:cNvPr id="18" name="文字方塊 17"/>
          <p:cNvSpPr txBox="1"/>
          <p:nvPr/>
        </p:nvSpPr>
        <p:spPr>
          <a:xfrm>
            <a:off x="6753948" y="2420888"/>
            <a:ext cx="33009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/>
              <a:t>電感器串聯公式：</a:t>
            </a:r>
            <a:endParaRPr lang="en-US" altLang="zh-TW" sz="2200" dirty="0" smtClean="0"/>
          </a:p>
          <a:p>
            <a:r>
              <a:rPr lang="zh-TW" altLang="en-US" sz="2200" dirty="0" smtClean="0"/>
              <a:t>Ｌ</a:t>
            </a:r>
            <a:r>
              <a:rPr lang="en-US" altLang="zh-TW" sz="2200" dirty="0" err="1" smtClean="0"/>
              <a:t>eq</a:t>
            </a:r>
            <a:r>
              <a:rPr lang="zh-TW" altLang="en-US" sz="2200" dirty="0" smtClean="0"/>
              <a:t>＝Ｌ</a:t>
            </a:r>
            <a:r>
              <a:rPr lang="en-US" altLang="zh-TW" sz="2200" baseline="-30000" dirty="0" smtClean="0"/>
              <a:t>1</a:t>
            </a:r>
            <a:r>
              <a:rPr lang="zh-TW" altLang="en-US" sz="2200" dirty="0" smtClean="0"/>
              <a:t>＋Ｌ</a:t>
            </a:r>
            <a:r>
              <a:rPr lang="en-US" altLang="zh-TW" sz="2200" baseline="-30000" dirty="0" smtClean="0"/>
              <a:t>2</a:t>
            </a:r>
            <a:r>
              <a:rPr lang="zh-TW" altLang="en-US" sz="2200" dirty="0" smtClean="0"/>
              <a:t>＋</a:t>
            </a:r>
            <a:r>
              <a:rPr lang="en-US" altLang="zh-TW" sz="2200" dirty="0" smtClean="0"/>
              <a:t>····</a:t>
            </a:r>
            <a:r>
              <a:rPr lang="zh-TW" altLang="en-US" sz="2200" dirty="0" smtClean="0"/>
              <a:t>＋Ｌ</a:t>
            </a:r>
            <a:r>
              <a:rPr lang="en-US" altLang="zh-TW" sz="2200" baseline="-30000" dirty="0" smtClean="0"/>
              <a:t>n</a:t>
            </a:r>
            <a:endParaRPr lang="zh-TW" altLang="en-US" sz="2200" baseline="-30000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6814492" y="5539879"/>
            <a:ext cx="48654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/>
              <a:t>電感器並聯公式：</a:t>
            </a:r>
            <a:endParaRPr lang="en-US" altLang="zh-TW" sz="2200" dirty="0" smtClean="0"/>
          </a:p>
          <a:p>
            <a:r>
              <a:rPr lang="zh-TW" altLang="en-US" sz="2200" dirty="0" smtClean="0"/>
              <a:t>１</a:t>
            </a:r>
            <a:r>
              <a:rPr lang="en-US" altLang="zh-TW" sz="2200" dirty="0" smtClean="0"/>
              <a:t>/</a:t>
            </a:r>
            <a:r>
              <a:rPr lang="zh-TW" altLang="en-US" sz="2200" dirty="0" smtClean="0"/>
              <a:t>Ｌ</a:t>
            </a:r>
            <a:r>
              <a:rPr lang="en-US" altLang="zh-TW" sz="2200" dirty="0" err="1" smtClean="0"/>
              <a:t>eq</a:t>
            </a:r>
            <a:r>
              <a:rPr lang="zh-TW" altLang="en-US" sz="2200" dirty="0" smtClean="0"/>
              <a:t>＝１</a:t>
            </a:r>
            <a:r>
              <a:rPr lang="en-US" altLang="zh-TW" sz="2200" dirty="0" smtClean="0"/>
              <a:t>/</a:t>
            </a:r>
            <a:r>
              <a:rPr lang="zh-TW" altLang="en-US" sz="2200" dirty="0" smtClean="0"/>
              <a:t>Ｌ</a:t>
            </a:r>
            <a:r>
              <a:rPr lang="en-US" altLang="zh-TW" sz="2200" baseline="-30000" dirty="0" smtClean="0"/>
              <a:t>1</a:t>
            </a:r>
            <a:r>
              <a:rPr lang="zh-TW" altLang="en-US" sz="2200" dirty="0" smtClean="0"/>
              <a:t>＋１</a:t>
            </a:r>
            <a:r>
              <a:rPr lang="en-US" altLang="zh-TW" sz="2200" dirty="0" smtClean="0"/>
              <a:t>/</a:t>
            </a:r>
            <a:r>
              <a:rPr lang="zh-TW" altLang="en-US" sz="2200" dirty="0" smtClean="0"/>
              <a:t>Ｌ</a:t>
            </a:r>
            <a:r>
              <a:rPr lang="en-US" altLang="zh-TW" sz="2200" baseline="-30000" dirty="0" smtClean="0"/>
              <a:t>2</a:t>
            </a:r>
            <a:r>
              <a:rPr lang="zh-TW" altLang="en-US" sz="2200" dirty="0" smtClean="0"/>
              <a:t>＋</a:t>
            </a:r>
            <a:r>
              <a:rPr lang="en-US" altLang="zh-TW" sz="2200" dirty="0" smtClean="0"/>
              <a:t>····</a:t>
            </a:r>
            <a:r>
              <a:rPr lang="zh-TW" altLang="en-US" sz="2200" dirty="0" smtClean="0"/>
              <a:t>＋１</a:t>
            </a:r>
            <a:r>
              <a:rPr lang="en-US" altLang="zh-TW" sz="2200" dirty="0" smtClean="0"/>
              <a:t>/</a:t>
            </a:r>
            <a:r>
              <a:rPr lang="zh-TW" altLang="en-US" sz="2200" dirty="0" smtClean="0"/>
              <a:t>Ｌ</a:t>
            </a:r>
            <a:r>
              <a:rPr lang="en-US" altLang="zh-TW" sz="2200" baseline="-30000" dirty="0" smtClean="0"/>
              <a:t>n</a:t>
            </a:r>
            <a:endParaRPr lang="zh-TW" altLang="en-US" sz="2200" baseline="-30000" dirty="0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08" y="2745235"/>
            <a:ext cx="5332936" cy="363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9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052736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積體電路（</a:t>
            </a:r>
            <a:r>
              <a:rPr lang="en-US" altLang="zh-TW" dirty="0" err="1" smtClean="0">
                <a:sym typeface="Salesforce Sans"/>
              </a:rPr>
              <a:t>ic</a:t>
            </a:r>
            <a:r>
              <a:rPr lang="zh-TW" altLang="en-US" dirty="0" smtClean="0">
                <a:sym typeface="Salesforce Sans"/>
              </a:rPr>
              <a:t>）</a:t>
            </a:r>
            <a:endParaRPr lang="zh-TW" altLang="en-US" dirty="0"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269876" y="2147952"/>
            <a:ext cx="9949455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solidFill>
                  <a:srgbClr val="FFFF00"/>
                </a:solidFill>
                <a:latin typeface="+mn-ea"/>
              </a:rPr>
              <a:t>積體電路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（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integrated </a:t>
            </a:r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circuit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，簡稱“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IC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”）：</a:t>
            </a:r>
            <a:endParaRPr lang="en-US" altLang="zh-TW" sz="2200" dirty="0" smtClean="0">
              <a:solidFill>
                <a:srgbClr val="FFFF00"/>
              </a:solidFill>
              <a:latin typeface="+mn-ea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    又稱</a:t>
            </a:r>
            <a:r>
              <a:rPr lang="zh-TW" altLang="en-US" sz="2200" b="1" dirty="0">
                <a:solidFill>
                  <a:srgbClr val="FFFF00"/>
                </a:solidFill>
                <a:latin typeface="+mn-ea"/>
              </a:rPr>
              <a:t>微電路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（</a:t>
            </a:r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microcircuit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）、</a:t>
            </a:r>
            <a:r>
              <a:rPr lang="zh-TW" altLang="en-US" sz="2200" b="1" dirty="0">
                <a:solidFill>
                  <a:srgbClr val="FFFF00"/>
                </a:solidFill>
                <a:latin typeface="+mn-ea"/>
              </a:rPr>
              <a:t>微晶片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（</a:t>
            </a:r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microchip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）、</a:t>
            </a:r>
            <a:r>
              <a:rPr lang="zh-TW" altLang="en-US" sz="2200" b="1" dirty="0">
                <a:solidFill>
                  <a:srgbClr val="FFFF00"/>
                </a:solidFill>
                <a:latin typeface="+mn-ea"/>
              </a:rPr>
              <a:t>芯片</a:t>
            </a:r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/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晶片（</a:t>
            </a:r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chip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），</a:t>
            </a:r>
            <a:endParaRPr lang="en-US" altLang="zh-TW" sz="2200" dirty="0" smtClean="0">
              <a:solidFill>
                <a:srgbClr val="FFFF00"/>
              </a:solidFill>
              <a:latin typeface="+mn-ea"/>
            </a:endParaRPr>
          </a:p>
          <a:p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   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在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電子學中是一種把電路（主要包括半導體裝置，也包括被動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元件等）</a:t>
            </a:r>
            <a:endParaRPr lang="en-US" altLang="zh-TW" sz="2200" dirty="0" smtClean="0">
              <a:solidFill>
                <a:srgbClr val="FFFF00"/>
              </a:solidFill>
              <a:latin typeface="+mn-ea"/>
            </a:endParaRPr>
          </a:p>
          <a:p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   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小型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化的方式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，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整合到基板或線路板所構成的小型化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電路，通時常製造</a:t>
            </a:r>
            <a:endParaRPr lang="en-US" altLang="zh-TW" sz="2200" dirty="0" smtClean="0">
              <a:solidFill>
                <a:srgbClr val="FFFF00"/>
              </a:solidFill>
              <a:latin typeface="+mn-ea"/>
            </a:endParaRPr>
          </a:p>
          <a:p>
            <a:r>
              <a:rPr lang="en-US" altLang="zh-TW" sz="2200" dirty="0">
                <a:solidFill>
                  <a:srgbClr val="FFFF00"/>
                </a:solidFill>
                <a:latin typeface="+mn-ea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+mn-ea"/>
              </a:rPr>
              <a:t>   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在半導體晶圓</a:t>
            </a:r>
            <a:r>
              <a:rPr lang="zh-TW" altLang="en-US" sz="2200" dirty="0">
                <a:solidFill>
                  <a:srgbClr val="FFFF00"/>
                </a:solidFill>
                <a:latin typeface="+mn-ea"/>
              </a:rPr>
              <a:t>表面上</a:t>
            </a:r>
            <a:r>
              <a:rPr lang="zh-TW" altLang="en-US" sz="2200" dirty="0" smtClean="0">
                <a:solidFill>
                  <a:srgbClr val="FFFF00"/>
                </a:solidFill>
                <a:latin typeface="+mn-ea"/>
              </a:rPr>
              <a:t>。</a:t>
            </a:r>
            <a:endParaRPr lang="zh-TW" altLang="en-US" sz="2200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981844" y="4104362"/>
            <a:ext cx="1101722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1800" dirty="0">
                <a:solidFill>
                  <a:srgbClr val="FF0000"/>
                </a:solidFill>
              </a:rPr>
              <a:t>小型</a:t>
            </a:r>
            <a:r>
              <a:rPr lang="zh-TW" altLang="en-US" sz="1800" dirty="0" smtClean="0">
                <a:solidFill>
                  <a:srgbClr val="FF0000"/>
                </a:solidFill>
              </a:rPr>
              <a:t>積體電路    </a:t>
            </a:r>
            <a:r>
              <a:rPr lang="zh-TW" altLang="en-US" sz="1800" dirty="0" smtClean="0"/>
              <a:t> </a:t>
            </a:r>
            <a:r>
              <a:rPr lang="en-US" altLang="zh-TW" sz="1800" dirty="0" smtClean="0"/>
              <a:t>(</a:t>
            </a:r>
            <a:r>
              <a:rPr lang="en-US" altLang="zh-TW" sz="1800" dirty="0"/>
              <a:t>SSI</a:t>
            </a:r>
            <a:r>
              <a:rPr lang="zh-TW" altLang="en-US" sz="1800" dirty="0"/>
              <a:t>英文全名為</a:t>
            </a:r>
            <a:r>
              <a:rPr lang="en-US" altLang="zh-TW" sz="1800" dirty="0"/>
              <a:t>Small Scale Integration )</a:t>
            </a:r>
            <a:r>
              <a:rPr lang="zh-TW" altLang="en-US" sz="1800" dirty="0">
                <a:solidFill>
                  <a:srgbClr val="00B0F0"/>
                </a:solidFill>
              </a:rPr>
              <a:t>邏輯閘</a:t>
            </a:r>
            <a:r>
              <a:rPr lang="en-US" altLang="zh-TW" sz="1800" dirty="0">
                <a:solidFill>
                  <a:srgbClr val="00B0F0"/>
                </a:solidFill>
              </a:rPr>
              <a:t>10</a:t>
            </a:r>
            <a:r>
              <a:rPr lang="zh-TW" altLang="en-US" sz="1800" dirty="0">
                <a:solidFill>
                  <a:srgbClr val="00B0F0"/>
                </a:solidFill>
              </a:rPr>
              <a:t>個以下或 電晶體</a:t>
            </a:r>
            <a:r>
              <a:rPr lang="en-US" altLang="zh-TW" sz="1800" dirty="0">
                <a:solidFill>
                  <a:srgbClr val="00B0F0"/>
                </a:solidFill>
              </a:rPr>
              <a:t>100</a:t>
            </a:r>
            <a:r>
              <a:rPr lang="zh-TW" altLang="en-US" sz="1800" dirty="0">
                <a:solidFill>
                  <a:srgbClr val="00B0F0"/>
                </a:solidFill>
              </a:rPr>
              <a:t>個以下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>
              <a:spcBef>
                <a:spcPts val="600"/>
              </a:spcBef>
            </a:pPr>
            <a:r>
              <a:rPr lang="zh-TW" altLang="en-US" sz="1800" dirty="0" smtClean="0">
                <a:solidFill>
                  <a:srgbClr val="FF0000"/>
                </a:solidFill>
              </a:rPr>
              <a:t>中型積體電路     </a:t>
            </a:r>
            <a:r>
              <a:rPr lang="en-US" altLang="zh-TW" sz="1800" dirty="0" smtClean="0"/>
              <a:t>(</a:t>
            </a:r>
            <a:r>
              <a:rPr lang="en-US" altLang="zh-TW" sz="1800" dirty="0" err="1"/>
              <a:t>MSI</a:t>
            </a:r>
            <a:r>
              <a:rPr lang="zh-TW" altLang="en-US" sz="1800" dirty="0"/>
              <a:t>英文全名為</a:t>
            </a:r>
            <a:r>
              <a:rPr lang="en-US" altLang="zh-TW" sz="1800" dirty="0"/>
              <a:t>Medium Scale Integration )</a:t>
            </a:r>
            <a:r>
              <a:rPr lang="zh-TW" altLang="en-US" sz="1800" dirty="0">
                <a:solidFill>
                  <a:srgbClr val="00B0F0"/>
                </a:solidFill>
              </a:rPr>
              <a:t>邏輯閘</a:t>
            </a:r>
            <a:r>
              <a:rPr lang="en-US" altLang="zh-TW" sz="1800" dirty="0">
                <a:solidFill>
                  <a:srgbClr val="00B0F0"/>
                </a:solidFill>
              </a:rPr>
              <a:t>11~100</a:t>
            </a:r>
            <a:r>
              <a:rPr lang="zh-TW" altLang="en-US" sz="1800" dirty="0">
                <a:solidFill>
                  <a:srgbClr val="00B0F0"/>
                </a:solidFill>
              </a:rPr>
              <a:t>個或 電晶體</a:t>
            </a:r>
            <a:r>
              <a:rPr lang="en-US" altLang="zh-TW" sz="1800" dirty="0" err="1">
                <a:solidFill>
                  <a:srgbClr val="00B0F0"/>
                </a:solidFill>
              </a:rPr>
              <a:t>101~1k</a:t>
            </a:r>
            <a:r>
              <a:rPr lang="zh-TW" altLang="en-US" sz="1800" dirty="0">
                <a:solidFill>
                  <a:srgbClr val="00B0F0"/>
                </a:solidFill>
              </a:rPr>
              <a:t>個</a:t>
            </a:r>
            <a:r>
              <a:rPr lang="zh-TW" altLang="en-US" sz="1800" dirty="0"/>
              <a:t>。</a:t>
            </a:r>
          </a:p>
          <a:p>
            <a:pPr>
              <a:spcBef>
                <a:spcPts val="600"/>
              </a:spcBef>
            </a:pPr>
            <a:r>
              <a:rPr lang="zh-TW" altLang="en-US" sz="1800" dirty="0" smtClean="0">
                <a:solidFill>
                  <a:srgbClr val="FF0000"/>
                </a:solidFill>
              </a:rPr>
              <a:t>大型積體電路    </a:t>
            </a:r>
            <a:r>
              <a:rPr lang="zh-TW" altLang="en-US" sz="1800" dirty="0" smtClean="0"/>
              <a:t> </a:t>
            </a:r>
            <a:r>
              <a:rPr lang="en-US" altLang="zh-TW" sz="1800" dirty="0" smtClean="0"/>
              <a:t>(</a:t>
            </a:r>
            <a:r>
              <a:rPr lang="en-US" altLang="zh-TW" sz="1800" dirty="0"/>
              <a:t>LSI</a:t>
            </a:r>
            <a:r>
              <a:rPr lang="zh-TW" altLang="en-US" sz="1800" dirty="0"/>
              <a:t>英文全名為</a:t>
            </a:r>
            <a:r>
              <a:rPr lang="en-US" altLang="zh-TW" sz="1800" dirty="0"/>
              <a:t>Large Scale Integration )</a:t>
            </a:r>
            <a:r>
              <a:rPr lang="zh-TW" altLang="en-US" sz="1800" dirty="0">
                <a:solidFill>
                  <a:srgbClr val="00B0F0"/>
                </a:solidFill>
              </a:rPr>
              <a:t>邏輯閘</a:t>
            </a:r>
            <a:r>
              <a:rPr lang="en-US" altLang="zh-TW" sz="1800" dirty="0" err="1">
                <a:solidFill>
                  <a:srgbClr val="00B0F0"/>
                </a:solidFill>
              </a:rPr>
              <a:t>101~1k</a:t>
            </a:r>
            <a:r>
              <a:rPr lang="zh-TW" altLang="en-US" sz="1800" dirty="0">
                <a:solidFill>
                  <a:srgbClr val="00B0F0"/>
                </a:solidFill>
              </a:rPr>
              <a:t>個或 電晶體</a:t>
            </a:r>
            <a:r>
              <a:rPr lang="en-US" altLang="zh-TW" sz="1800" dirty="0" err="1">
                <a:solidFill>
                  <a:srgbClr val="00B0F0"/>
                </a:solidFill>
              </a:rPr>
              <a:t>1,001~10k</a:t>
            </a:r>
            <a:r>
              <a:rPr lang="zh-TW" altLang="en-US" sz="1800" dirty="0">
                <a:solidFill>
                  <a:srgbClr val="00B0F0"/>
                </a:solidFill>
              </a:rPr>
              <a:t>個</a:t>
            </a:r>
            <a:r>
              <a:rPr lang="zh-TW" altLang="en-US" sz="1800" dirty="0"/>
              <a:t>。</a:t>
            </a:r>
          </a:p>
          <a:p>
            <a:pPr>
              <a:spcBef>
                <a:spcPts val="600"/>
              </a:spcBef>
            </a:pPr>
            <a:r>
              <a:rPr lang="zh-TW" altLang="en-US" sz="1800" dirty="0">
                <a:solidFill>
                  <a:srgbClr val="FF0000"/>
                </a:solidFill>
              </a:rPr>
              <a:t>超</a:t>
            </a:r>
            <a:r>
              <a:rPr lang="zh-TW" altLang="en-US" sz="1800" dirty="0" smtClean="0">
                <a:solidFill>
                  <a:srgbClr val="FF0000"/>
                </a:solidFill>
              </a:rPr>
              <a:t>大型積體電路 </a:t>
            </a:r>
            <a:r>
              <a:rPr lang="en-US" altLang="zh-TW" sz="1800" dirty="0" smtClean="0"/>
              <a:t>(</a:t>
            </a:r>
            <a:r>
              <a:rPr lang="en-US" altLang="zh-TW" sz="1800" dirty="0"/>
              <a:t>VLSI</a:t>
            </a:r>
            <a:r>
              <a:rPr lang="zh-TW" altLang="en-US" sz="1800" dirty="0"/>
              <a:t>英文全名為</a:t>
            </a:r>
            <a:r>
              <a:rPr lang="en-US" altLang="zh-TW" sz="1800" dirty="0"/>
              <a:t>Very large scale integration )</a:t>
            </a:r>
            <a:r>
              <a:rPr lang="zh-TW" altLang="en-US" sz="1800" dirty="0">
                <a:solidFill>
                  <a:srgbClr val="00B0F0"/>
                </a:solidFill>
              </a:rPr>
              <a:t>邏輯閘</a:t>
            </a:r>
            <a:r>
              <a:rPr lang="en-US" altLang="zh-TW" sz="1800" dirty="0" err="1">
                <a:solidFill>
                  <a:srgbClr val="00B0F0"/>
                </a:solidFill>
              </a:rPr>
              <a:t>1,001~10k</a:t>
            </a:r>
            <a:r>
              <a:rPr lang="zh-TW" altLang="en-US" sz="1800" dirty="0">
                <a:solidFill>
                  <a:srgbClr val="00B0F0"/>
                </a:solidFill>
              </a:rPr>
              <a:t>個或 電晶體</a:t>
            </a:r>
            <a:r>
              <a:rPr lang="en-US" altLang="zh-TW" sz="1800" dirty="0" err="1">
                <a:solidFill>
                  <a:srgbClr val="00B0F0"/>
                </a:solidFill>
              </a:rPr>
              <a:t>10,001~100k</a:t>
            </a:r>
            <a:r>
              <a:rPr lang="zh-TW" altLang="en-US" sz="1800" dirty="0">
                <a:solidFill>
                  <a:srgbClr val="00B0F0"/>
                </a:solidFill>
              </a:rPr>
              <a:t>個</a:t>
            </a:r>
            <a:r>
              <a:rPr lang="zh-TW" altLang="en-US" sz="1800" dirty="0"/>
              <a:t>。</a:t>
            </a:r>
          </a:p>
          <a:p>
            <a:pPr>
              <a:spcBef>
                <a:spcPts val="600"/>
              </a:spcBef>
            </a:pPr>
            <a:r>
              <a:rPr lang="zh-TW" altLang="en-US" sz="1800" dirty="0">
                <a:solidFill>
                  <a:srgbClr val="FF0000"/>
                </a:solidFill>
              </a:rPr>
              <a:t>極</a:t>
            </a:r>
            <a:r>
              <a:rPr lang="zh-TW" altLang="en-US" sz="1800" dirty="0" smtClean="0">
                <a:solidFill>
                  <a:srgbClr val="FF0000"/>
                </a:solidFill>
              </a:rPr>
              <a:t>大型積體電路 </a:t>
            </a:r>
            <a:r>
              <a:rPr lang="en-US" altLang="zh-TW" sz="1800" dirty="0" smtClean="0"/>
              <a:t>(</a:t>
            </a:r>
            <a:r>
              <a:rPr lang="en-US" altLang="zh-TW" sz="1800" dirty="0" err="1"/>
              <a:t>ULSI</a:t>
            </a:r>
            <a:r>
              <a:rPr lang="zh-TW" altLang="en-US" sz="1800" dirty="0"/>
              <a:t>英文全名為</a:t>
            </a:r>
            <a:r>
              <a:rPr lang="en-US" altLang="zh-TW" sz="1800" dirty="0"/>
              <a:t>Ultra Large Scale Integration )</a:t>
            </a:r>
            <a:r>
              <a:rPr lang="zh-TW" altLang="en-US" sz="1800" dirty="0">
                <a:solidFill>
                  <a:srgbClr val="00B0F0"/>
                </a:solidFill>
              </a:rPr>
              <a:t>邏輯閘</a:t>
            </a:r>
            <a:r>
              <a:rPr lang="en-US" altLang="zh-TW" sz="1800" dirty="0" err="1">
                <a:solidFill>
                  <a:srgbClr val="00B0F0"/>
                </a:solidFill>
              </a:rPr>
              <a:t>10,001~1M</a:t>
            </a:r>
            <a:r>
              <a:rPr lang="zh-TW" altLang="en-US" sz="1800" dirty="0">
                <a:solidFill>
                  <a:srgbClr val="00B0F0"/>
                </a:solidFill>
              </a:rPr>
              <a:t>個或 電晶體</a:t>
            </a:r>
            <a:r>
              <a:rPr lang="en-US" altLang="zh-TW" sz="1800" dirty="0" err="1">
                <a:solidFill>
                  <a:srgbClr val="00B0F0"/>
                </a:solidFill>
              </a:rPr>
              <a:t>100,001~10M</a:t>
            </a:r>
            <a:r>
              <a:rPr lang="zh-TW" altLang="en-US" sz="1800" dirty="0">
                <a:solidFill>
                  <a:srgbClr val="00B0F0"/>
                </a:solidFill>
              </a:rPr>
              <a:t>個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>
              <a:spcBef>
                <a:spcPts val="600"/>
              </a:spcBef>
            </a:pPr>
            <a:r>
              <a:rPr lang="en-US" altLang="zh-TW" sz="1800" dirty="0" smtClean="0"/>
              <a:t>                                </a:t>
            </a:r>
            <a:r>
              <a:rPr lang="en-US" altLang="zh-TW" sz="1800" dirty="0" err="1" smtClean="0"/>
              <a:t>GLSI</a:t>
            </a:r>
            <a:r>
              <a:rPr lang="zh-TW" altLang="en-US" sz="1800" dirty="0"/>
              <a:t>英文全名為</a:t>
            </a:r>
            <a:r>
              <a:rPr lang="en-US" altLang="zh-TW" sz="1800" dirty="0"/>
              <a:t>Giga Scale Integration,</a:t>
            </a:r>
            <a:r>
              <a:rPr lang="zh-TW" altLang="en-US" sz="1800" dirty="0"/>
              <a:t>邏輯閘</a:t>
            </a:r>
            <a:r>
              <a:rPr lang="en-US" altLang="zh-TW" sz="1800" dirty="0"/>
              <a:t>1,000,001</a:t>
            </a:r>
            <a:r>
              <a:rPr lang="zh-TW" altLang="en-US" sz="1800" dirty="0"/>
              <a:t>個以上或 電晶體</a:t>
            </a:r>
            <a:r>
              <a:rPr lang="en-US" altLang="zh-TW" sz="1800" dirty="0"/>
              <a:t>10,000,001</a:t>
            </a:r>
            <a:r>
              <a:rPr lang="zh-TW" altLang="en-US" sz="1800" dirty="0"/>
              <a:t>個以上。</a:t>
            </a:r>
          </a:p>
          <a:p>
            <a:pPr>
              <a:spcBef>
                <a:spcPts val="600"/>
              </a:spcBef>
            </a:pPr>
            <a:r>
              <a:rPr lang="en-US" altLang="zh-TW" sz="1800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※ </a:t>
            </a:r>
            <a:r>
              <a:rPr lang="zh-TW" altLang="en-US" sz="1800" dirty="0" smtClean="0"/>
              <a:t>根據</a:t>
            </a:r>
            <a:r>
              <a:rPr lang="zh-TW" altLang="en-US" sz="1800" dirty="0"/>
              <a:t>處理訊號的不同，可以分為類比積體電路、數位積體電路、和兼具類比與數位的混合訊號積體電路。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652" y="543222"/>
            <a:ext cx="2052223" cy="187766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332" y="584045"/>
            <a:ext cx="1963833" cy="147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88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ym typeface="Salesforce Sans"/>
              </a:rPr>
              <a:t>積體電路（</a:t>
            </a:r>
            <a:r>
              <a:rPr lang="en-US" altLang="zh-TW" dirty="0" err="1" smtClean="0">
                <a:sym typeface="Salesforce Sans"/>
              </a:rPr>
              <a:t>ic</a:t>
            </a:r>
            <a:r>
              <a:rPr lang="zh-TW" altLang="en-US" dirty="0" smtClean="0">
                <a:sym typeface="Salesforce Sans"/>
              </a:rPr>
              <a:t>）</a:t>
            </a:r>
            <a:endParaRPr lang="zh-TW" altLang="en-US" dirty="0"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2204864"/>
            <a:ext cx="10681353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5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ym typeface="Salesforce Sans"/>
              </a:rPr>
              <a:t>積體電路（</a:t>
            </a:r>
            <a:r>
              <a:rPr lang="en-US" altLang="zh-TW" dirty="0" err="1" smtClean="0">
                <a:sym typeface="Salesforce Sans"/>
              </a:rPr>
              <a:t>ic</a:t>
            </a:r>
            <a:r>
              <a:rPr lang="zh-TW" altLang="en-US" dirty="0" smtClean="0">
                <a:sym typeface="Salesforce Sans"/>
              </a:rPr>
              <a:t>）</a:t>
            </a:r>
            <a:endParaRPr lang="zh-TW" altLang="en-US" dirty="0"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493" y="1988840"/>
            <a:ext cx="9574471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20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電子電路元件簡介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ym typeface="Salesforce Sans"/>
              </a:rPr>
              <a:t>積體電路（</a:t>
            </a:r>
            <a:r>
              <a:rPr lang="en-US" altLang="zh-TW" dirty="0" err="1" smtClean="0">
                <a:sym typeface="Salesforce Sans"/>
              </a:rPr>
              <a:t>ic</a:t>
            </a:r>
            <a:r>
              <a:rPr lang="zh-TW" altLang="en-US" dirty="0" smtClean="0">
                <a:sym typeface="Salesforce Sans"/>
              </a:rPr>
              <a:t>）</a:t>
            </a:r>
            <a:endParaRPr lang="zh-TW" altLang="en-US" dirty="0">
              <a:sym typeface="Salesforce San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37828" y="2132856"/>
            <a:ext cx="1065387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         積體電路</a:t>
            </a:r>
            <a:r>
              <a:rPr lang="zh-TW" altLang="en-US" dirty="0"/>
              <a:t>基本上由數種金屬和半導體元件組合而成，執行的又是看不到</a:t>
            </a:r>
            <a:r>
              <a:rPr lang="zh-TW" altLang="en-US" dirty="0" smtClean="0"/>
              <a:t>的</a:t>
            </a:r>
            <a:endParaRPr lang="en-US" altLang="zh-TW" dirty="0" smtClean="0"/>
          </a:p>
          <a:p>
            <a:r>
              <a:rPr lang="zh-TW" altLang="en-US" dirty="0" smtClean="0"/>
              <a:t>功能，然而</a:t>
            </a:r>
            <a:r>
              <a:rPr lang="zh-TW" altLang="en-US" dirty="0"/>
              <a:t>所有現代電子產品都透過這些電路運轉，從個人電腦、智慧型</a:t>
            </a:r>
            <a:r>
              <a:rPr lang="zh-TW" altLang="en-US" dirty="0" smtClean="0"/>
              <a:t>手機</a:t>
            </a:r>
            <a:endParaRPr lang="en-US" altLang="zh-TW" dirty="0" smtClean="0"/>
          </a:p>
          <a:p>
            <a:r>
              <a:rPr lang="zh-TW" altLang="en-US" dirty="0" smtClean="0"/>
              <a:t>到</a:t>
            </a:r>
            <a:r>
              <a:rPr lang="zh-TW" altLang="en-US" dirty="0"/>
              <a:t>電視</a:t>
            </a:r>
            <a:r>
              <a:rPr lang="zh-TW" altLang="en-US" dirty="0" smtClean="0"/>
              <a:t>，無不仰賴</a:t>
            </a:r>
            <a:r>
              <a:rPr lang="zh-TW" altLang="en-US" dirty="0"/>
              <a:t>它來執行各種關鍵程序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  <a:p>
            <a:r>
              <a:rPr lang="zh-TW" altLang="en-US" dirty="0" smtClean="0"/>
              <a:t>         積體電路</a:t>
            </a:r>
            <a:r>
              <a:rPr lang="zh-TW" altLang="en-US" dirty="0"/>
              <a:t>由許多極微小的主動元件和被動元件組成。主動元件包括</a:t>
            </a:r>
            <a:r>
              <a:rPr lang="zh-TW" altLang="en-US" dirty="0" smtClean="0"/>
              <a:t>電晶體</a:t>
            </a:r>
            <a:endParaRPr lang="en-US" altLang="zh-TW" dirty="0" smtClean="0"/>
          </a:p>
          <a:p>
            <a:r>
              <a:rPr lang="zh-TW" altLang="en-US" dirty="0" smtClean="0"/>
              <a:t>和二極體，</a:t>
            </a:r>
            <a:r>
              <a:rPr lang="zh-TW" altLang="en-US" dirty="0"/>
              <a:t>被動元件則包括電容器和電阻器；這些組件一起鑲在薄薄的</a:t>
            </a:r>
            <a:r>
              <a:rPr lang="zh-TW" altLang="en-US" dirty="0" smtClean="0"/>
              <a:t>半導體</a:t>
            </a:r>
            <a:endParaRPr lang="en-US" altLang="zh-TW" dirty="0" smtClean="0"/>
          </a:p>
          <a:p>
            <a:r>
              <a:rPr lang="zh-TW" altLang="en-US" dirty="0" smtClean="0"/>
              <a:t>材料上，</a:t>
            </a:r>
            <a:r>
              <a:rPr lang="zh-TW" altLang="en-US" dirty="0"/>
              <a:t>例如</a:t>
            </a:r>
            <a:r>
              <a:rPr lang="zh-TW" altLang="en-US" dirty="0" smtClean="0"/>
              <a:t>矽（</a:t>
            </a:r>
            <a:r>
              <a:rPr lang="zh-TW" altLang="en-US" dirty="0"/>
              <a:t>美國製造晶片的地區「矽谷」即因此得名）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 smtClean="0"/>
          </a:p>
          <a:p>
            <a:r>
              <a:rPr lang="zh-TW" altLang="en-US" dirty="0" smtClean="0"/>
              <a:t>         將上述</a:t>
            </a:r>
            <a:r>
              <a:rPr lang="zh-TW" altLang="en-US" dirty="0"/>
              <a:t>元件合起來就成為電腦晶片，大小通常從數公釐到數公分（例如</a:t>
            </a:r>
            <a:r>
              <a:rPr lang="zh-TW" altLang="en-US" dirty="0" smtClean="0"/>
              <a:t>中</a:t>
            </a:r>
            <a:endParaRPr lang="en-US" altLang="zh-TW" dirty="0" smtClean="0"/>
          </a:p>
          <a:p>
            <a:r>
              <a:rPr lang="zh-TW" altLang="en-US" dirty="0" smtClean="0"/>
              <a:t>央處理器）。晶片</a:t>
            </a:r>
            <a:r>
              <a:rPr lang="zh-TW" altLang="en-US" dirty="0"/>
              <a:t>表面覆有塑膠殼來保護內部的眾多積體電路，而將多種</a:t>
            </a:r>
            <a:r>
              <a:rPr lang="zh-TW" altLang="en-US" dirty="0" smtClean="0"/>
              <a:t>晶片</a:t>
            </a:r>
            <a:endParaRPr lang="en-US" altLang="zh-TW" dirty="0" smtClean="0"/>
          </a:p>
          <a:p>
            <a:r>
              <a:rPr lang="zh-TW" altLang="en-US" dirty="0" smtClean="0"/>
              <a:t>結合</a:t>
            </a:r>
            <a:r>
              <a:rPr lang="zh-TW" altLang="en-US" dirty="0"/>
              <a:t>在</a:t>
            </a:r>
            <a:r>
              <a:rPr lang="zh-TW" altLang="en-US" dirty="0" smtClean="0"/>
              <a:t>一起</a:t>
            </a:r>
            <a:r>
              <a:rPr lang="zh-TW" altLang="en-US" dirty="0"/>
              <a:t>，就</a:t>
            </a:r>
            <a:r>
              <a:rPr lang="zh-TW" altLang="en-US" dirty="0" smtClean="0"/>
              <a:t>能製造出許多</a:t>
            </a:r>
            <a:r>
              <a:rPr lang="zh-TW" altLang="en-US" dirty="0"/>
              <a:t>日常生活中不可或缺的超強力電子產品。</a:t>
            </a:r>
          </a:p>
        </p:txBody>
      </p:sp>
    </p:spTree>
    <p:extLst>
      <p:ext uri="{BB962C8B-B14F-4D97-AF65-F5344CB8AC3E}">
        <p14:creationId xmlns:p14="http://schemas.microsoft.com/office/powerpoint/2010/main" val="147364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準備大顯身手了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（電路說明）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909836" y="1988840"/>
            <a:ext cx="280831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使用元件：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５Ｖ電源   一組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可用行充取代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麵包板     一塊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SGL8022W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一顆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SS8050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一顆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1W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LED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一組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47 K</a:t>
            </a:r>
            <a:r>
              <a:rPr lang="el-GR" altLang="zh-TW" sz="2000" dirty="0" smtClean="0">
                <a:ea typeface="標楷體" panose="03000509000000000000" pitchFamily="65" charset="-120"/>
              </a:rPr>
              <a:t>Ω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1 K</a:t>
            </a:r>
            <a:r>
              <a:rPr lang="el-GR" altLang="zh-TW" sz="2000" dirty="0" smtClean="0">
                <a:ea typeface="標楷體" panose="03000509000000000000" pitchFamily="65" charset="-120"/>
              </a:rPr>
              <a:t>Ω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5R1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(5.1</a:t>
            </a:r>
            <a:r>
              <a:rPr lang="el-GR" altLang="zh-TW" sz="2000" dirty="0">
                <a:ea typeface="標楷體" panose="03000509000000000000" pitchFamily="65" charset="-120"/>
              </a:rPr>
              <a:t> </a:t>
            </a:r>
            <a:r>
              <a:rPr lang="el-GR" altLang="zh-TW" sz="2000" dirty="0" smtClean="0">
                <a:ea typeface="標楷體" panose="03000509000000000000" pitchFamily="65" charset="-120"/>
              </a:rPr>
              <a:t>Ω</a:t>
            </a:r>
            <a:r>
              <a:rPr lang="en-US" altLang="zh-TW" sz="2000" dirty="0" smtClean="0">
                <a:ea typeface="標楷體" panose="03000509000000000000" pitchFamily="65" charset="-120"/>
              </a:rPr>
              <a:t>)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   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0.01 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0.1  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單心線     若干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179" y="2205882"/>
            <a:ext cx="7746809" cy="381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8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116632"/>
            <a:ext cx="10360501" cy="1021928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照明科技的發展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53852" y="1340768"/>
            <a:ext cx="10525532" cy="5184576"/>
          </a:xfrm>
        </p:spPr>
        <p:txBody>
          <a:bodyPr>
            <a:no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電燈泡（白熾燈）</a:t>
            </a:r>
            <a:r>
              <a:rPr lang="zh-TW" altLang="en-US" dirty="0" smtClean="0"/>
              <a:t>的原理理是利用電流</a:t>
            </a:r>
            <a:r>
              <a:rPr lang="zh-TW" altLang="en-US" dirty="0"/>
              <a:t>把燈絲加到高溫（白熱化）而放光</a:t>
            </a:r>
            <a:r>
              <a:rPr lang="zh-TW" altLang="en-US" dirty="0" smtClean="0"/>
              <a:t>，</a:t>
            </a:r>
            <a:r>
              <a:rPr lang="en-US" altLang="zh-TW" dirty="0"/>
              <a:t>90</a:t>
            </a:r>
            <a:r>
              <a:rPr lang="zh-TW" altLang="en-US" dirty="0"/>
              <a:t>％ 的電能浪費在熱能的發散上，只有 </a:t>
            </a:r>
            <a:r>
              <a:rPr lang="en-US" altLang="zh-TW" dirty="0"/>
              <a:t>10</a:t>
            </a:r>
            <a:r>
              <a:rPr lang="zh-TW" altLang="en-US" dirty="0"/>
              <a:t>％ 用來</a:t>
            </a:r>
            <a:r>
              <a:rPr lang="zh-TW" altLang="en-US" dirty="0" smtClean="0"/>
              <a:t>發光，</a:t>
            </a:r>
            <a:r>
              <a:rPr lang="zh-TW" altLang="en-US" dirty="0"/>
              <a:t>鎢絲燈的發光效率是 </a:t>
            </a:r>
            <a:r>
              <a:rPr lang="en-US" altLang="zh-TW" dirty="0"/>
              <a:t>16 </a:t>
            </a:r>
            <a:r>
              <a:rPr lang="en-US" altLang="zh-TW" dirty="0" smtClean="0"/>
              <a:t>lm/W</a:t>
            </a:r>
            <a:r>
              <a:rPr lang="zh-TW" altLang="en-US" dirty="0" smtClean="0"/>
              <a:t>。</a:t>
            </a:r>
            <a:r>
              <a:rPr lang="zh-TW" altLang="en-US" dirty="0"/>
              <a:t>當燈開著時，燈泡是會燙手</a:t>
            </a:r>
            <a:r>
              <a:rPr lang="zh-TW" altLang="en-US" dirty="0" smtClean="0"/>
              <a:t>的。因此</a:t>
            </a:r>
            <a:r>
              <a:rPr lang="zh-TW" altLang="en-US" dirty="0"/>
              <a:t>用電燈泡來照明非常浪費電源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>
                <a:solidFill>
                  <a:srgbClr val="FF0000"/>
                </a:solidFill>
              </a:rPr>
              <a:t>日光燈又稱螢光</a:t>
            </a:r>
            <a:r>
              <a:rPr lang="zh-TW" altLang="en-US" dirty="0" smtClean="0">
                <a:solidFill>
                  <a:srgbClr val="FF0000"/>
                </a:solidFill>
              </a:rPr>
              <a:t>燈</a:t>
            </a:r>
            <a:r>
              <a:rPr lang="zh-TW" altLang="en-US" dirty="0" smtClean="0"/>
              <a:t>，</a:t>
            </a:r>
            <a:r>
              <a:rPr lang="zh-TW" altLang="en-US" dirty="0"/>
              <a:t>是使用電能去激活汞蒸氣（在氬氣中）形成電漿而發出紫外線，紫外線照射螢光燈玻璃管上的磷質</a:t>
            </a:r>
            <a:r>
              <a:rPr lang="zh-TW" altLang="en-US" dirty="0" smtClean="0"/>
              <a:t>，而</a:t>
            </a:r>
            <a:r>
              <a:rPr lang="zh-TW" altLang="en-US" dirty="0"/>
              <a:t>發出可見</a:t>
            </a:r>
            <a:r>
              <a:rPr lang="zh-TW" altLang="en-US" dirty="0" smtClean="0"/>
              <a:t>光用於照明使用。</a:t>
            </a:r>
            <a:r>
              <a:rPr lang="zh-TW" altLang="en-US" dirty="0"/>
              <a:t>在玻璃管的兩端裝有插口，以連接電源並固定螢光管的位置。螢光管必須設有鎮流器（又稱為「安定器」，</a:t>
            </a:r>
            <a:r>
              <a:rPr lang="en-US" altLang="zh-TW" dirty="0"/>
              <a:t>ballast</a:t>
            </a:r>
            <a:r>
              <a:rPr lang="zh-TW" altLang="en-US" dirty="0"/>
              <a:t>）。日光燈的發光效率是 </a:t>
            </a:r>
            <a:r>
              <a:rPr lang="en-US" altLang="zh-TW" dirty="0"/>
              <a:t>60 lm/W</a:t>
            </a:r>
            <a:r>
              <a:rPr lang="zh-TW" altLang="en-US" dirty="0"/>
              <a:t>，是白熱燈的 </a:t>
            </a:r>
            <a:r>
              <a:rPr lang="en-US" altLang="zh-TW" dirty="0"/>
              <a:t>4 </a:t>
            </a:r>
            <a:r>
              <a:rPr lang="zh-TW" altLang="en-US" dirty="0"/>
              <a:t>倍，能節省能源。</a:t>
            </a:r>
            <a:r>
              <a:rPr lang="en-US" altLang="zh-TW" dirty="0"/>
              <a:t>2008 </a:t>
            </a:r>
            <a:r>
              <a:rPr lang="zh-TW" altLang="en-US" dirty="0"/>
              <a:t>年起，澳洲已經全面禁止使用</a:t>
            </a:r>
            <a:r>
              <a:rPr lang="zh-TW" altLang="en-US" dirty="0" smtClean="0"/>
              <a:t>電燈泡（白熾燈），</a:t>
            </a:r>
            <a:r>
              <a:rPr lang="zh-TW" altLang="en-US" dirty="0"/>
              <a:t>全國改用螢光燈</a:t>
            </a:r>
            <a:r>
              <a:rPr lang="zh-TW" altLang="en-US" dirty="0" smtClean="0"/>
              <a:t>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48481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172" y="1519321"/>
            <a:ext cx="7665418" cy="4862007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909836" y="2154732"/>
            <a:ext cx="316835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OSC</a:t>
            </a:r>
            <a:r>
              <a:rPr lang="zh-TW" altLang="en-US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：振盪電阻接入腳</a:t>
            </a:r>
            <a:endParaRPr lang="en-US" altLang="zh-TW" sz="2000" b="1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VC</a:t>
            </a:r>
            <a:r>
              <a:rPr lang="zh-TW" altLang="en-US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：採樣電容接入腳</a:t>
            </a:r>
            <a:endParaRPr lang="en-US" altLang="zh-TW" sz="2000" b="1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1200"/>
              </a:lnSpc>
            </a:pP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電容值愈大愈靈敏</a:t>
            </a:r>
            <a:r>
              <a:rPr lang="en-US" altLang="zh-TW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DDD</a:t>
            </a:r>
            <a:r>
              <a:rPr lang="zh-TW" altLang="en-US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：電源正</a:t>
            </a:r>
            <a:endParaRPr lang="en-US" altLang="zh-TW" sz="2000" b="1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GND</a:t>
            </a:r>
            <a:r>
              <a:rPr lang="zh-TW" altLang="en-US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：電源負</a:t>
            </a:r>
            <a:endParaRPr lang="en-US" altLang="zh-TW" sz="2000" b="1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TI</a:t>
            </a:r>
            <a:r>
              <a:rPr lang="zh-TW" altLang="en-US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：觸摸輸入腳</a:t>
            </a:r>
            <a:endParaRPr lang="en-US" altLang="zh-TW" sz="2000" b="1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OPT1</a:t>
            </a:r>
            <a:r>
              <a:rPr lang="zh-TW" altLang="en-US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：選項輸入腳 </a:t>
            </a: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SO</a:t>
            </a:r>
            <a:r>
              <a:rPr lang="zh-TW" altLang="en-US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：燈光</a:t>
            </a: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(PWM)</a:t>
            </a:r>
            <a:r>
              <a:rPr lang="zh-TW" altLang="en-US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控制輸出</a:t>
            </a:r>
            <a:endParaRPr lang="en-US" altLang="zh-TW" sz="2000" b="1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OPT2</a:t>
            </a:r>
            <a:r>
              <a:rPr lang="zh-TW" altLang="en-US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：選項輸入腳 </a:t>
            </a: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endParaRPr lang="zh-TW" altLang="en-US" sz="2000" b="1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399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準備大顯身手了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（電路說明）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2420888"/>
            <a:ext cx="7026728" cy="3819434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8254652" y="476672"/>
            <a:ext cx="346687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R1</a:t>
            </a:r>
            <a:r>
              <a:rPr lang="zh-TW" altLang="en-US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：振盪電阻決定振盪頻率</a:t>
            </a:r>
            <a:endParaRPr lang="en-US" altLang="zh-TW" sz="2000" b="1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R2</a:t>
            </a:r>
            <a:r>
              <a:rPr lang="zh-TW" altLang="en-US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：電晶體觸發限流用</a:t>
            </a: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1~2K</a:t>
            </a:r>
            <a:r>
              <a:rPr lang="el-GR" altLang="zh-TW" sz="2000" dirty="0" smtClean="0">
                <a:solidFill>
                  <a:srgbClr val="FFC000"/>
                </a:solidFill>
                <a:ea typeface="標楷體" panose="03000509000000000000" pitchFamily="65" charset="-120"/>
              </a:rPr>
              <a:t> Ω</a:t>
            </a:r>
            <a:endParaRPr lang="en-US" altLang="zh-TW" sz="2000" dirty="0" smtClean="0">
              <a:solidFill>
                <a:srgbClr val="FFC000"/>
              </a:solidFill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R3</a:t>
            </a:r>
            <a:r>
              <a:rPr lang="zh-TW" altLang="en-US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限流用</a:t>
            </a:r>
            <a:endParaRPr lang="en-US" altLang="zh-TW" sz="2000" b="1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C1</a:t>
            </a:r>
            <a:r>
              <a:rPr lang="zh-TW" altLang="en-US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C2</a:t>
            </a:r>
            <a:r>
              <a:rPr lang="zh-TW" altLang="en-US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：抗雜訊用</a:t>
            </a:r>
            <a:endParaRPr lang="en-US" altLang="zh-TW" sz="2000" b="1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C3</a:t>
            </a:r>
            <a:r>
              <a:rPr lang="zh-TW" altLang="en-US" sz="2000" b="1" dirty="0" smtClean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：調整觸控靈敏度</a:t>
            </a:r>
            <a:endParaRPr lang="en-US" altLang="zh-TW" sz="2000" b="1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b="1" dirty="0" smtClean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b="1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字方塊 2"/>
              <p:cNvSpPr txBox="1"/>
              <p:nvPr/>
            </p:nvSpPr>
            <p:spPr>
              <a:xfrm>
                <a:off x="8182644" y="3284984"/>
                <a:ext cx="3839513" cy="3237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R3</a:t>
                </a:r>
                <a:r>
                  <a:rPr lang="zh-TW" altLang="en-US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電阻值的選用：</a:t>
                </a:r>
                <a:endParaRPr lang="en-US" altLang="zh-TW" sz="20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en-US" altLang="zh-TW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R3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𝑉𝐶𝐶</m:t>
                        </m:r>
                        <m:r>
                          <a:rPr lang="en-US" altLang="zh-TW" sz="2000" b="0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sz="2000" b="0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𝐿𝐸𝐷</m:t>
                        </m:r>
                        <m:r>
                          <a:rPr lang="zh-TW" altLang="en-US" sz="2000" b="0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的額定電壓</m:t>
                        </m:r>
                      </m:num>
                      <m:den>
                        <m:r>
                          <a:rPr lang="en-US" altLang="zh-TW" sz="2000" b="0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𝐿𝐸𝐷</m:t>
                        </m:r>
                        <m:r>
                          <a:rPr lang="zh-TW" altLang="en-US" sz="2000" b="0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的額定電流</m:t>
                        </m:r>
                      </m:den>
                    </m:f>
                  </m:oMath>
                </a14:m>
                <a:endParaRPr lang="en-US" altLang="zh-TW" sz="20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0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例：白光額定電壓約 </a:t>
                </a:r>
                <a:r>
                  <a:rPr lang="en-US" altLang="zh-TW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3.3</a:t>
                </a:r>
                <a:r>
                  <a:rPr lang="zh-TW" altLang="en-US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　</a:t>
                </a:r>
                <a:r>
                  <a:rPr lang="zh-TW" altLang="en-US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Ｖ</a:t>
                </a:r>
                <a:endParaRPr lang="en-US" altLang="zh-TW" sz="20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0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en-US" altLang="zh-TW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R3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5 </m:t>
                        </m:r>
                        <m:r>
                          <a:rPr lang="en-US" altLang="zh-TW" sz="2000" i="1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𝑉</m:t>
                        </m:r>
                        <m:r>
                          <a:rPr lang="en-US" altLang="zh-TW" sz="2000" i="1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−3.3 </m:t>
                        </m:r>
                        <m:r>
                          <a:rPr lang="en-US" altLang="zh-TW" sz="2000" b="0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𝑉</m:t>
                        </m:r>
                      </m:num>
                      <m:den>
                        <m:r>
                          <a:rPr lang="en-US" altLang="zh-TW" sz="2000" b="0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0.33 </m:t>
                        </m:r>
                        <m:r>
                          <a:rPr lang="en-US" altLang="zh-TW" sz="2000" b="0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𝐴</m:t>
                        </m:r>
                      </m:den>
                    </m:f>
                  </m:oMath>
                </a14:m>
                <a:r>
                  <a:rPr lang="zh-TW" altLang="en-US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r>
                  <a:rPr lang="en-US" altLang="zh-TW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= 5.1515 A</a:t>
                </a:r>
              </a:p>
              <a:p>
                <a:r>
                  <a:rPr lang="en-US" altLang="zh-TW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(0.33 A)</a:t>
                </a:r>
                <a:r>
                  <a:rPr lang="en-US" altLang="zh-TW" sz="2000" baseline="30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2</a:t>
                </a:r>
                <a:r>
                  <a:rPr lang="en-US" altLang="zh-TW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 * 5.1 </a:t>
                </a:r>
                <a:r>
                  <a:rPr lang="el-GR" altLang="zh-TW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ea typeface="標楷體" panose="03000509000000000000" pitchFamily="65" charset="-120"/>
                  </a:rPr>
                  <a:t>Ω</a:t>
                </a:r>
                <a:r>
                  <a:rPr lang="en-US" altLang="zh-TW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ea typeface="標楷體" panose="03000509000000000000" pitchFamily="65" charset="-120"/>
                  </a:rPr>
                  <a:t> =  0.55539 W</a:t>
                </a:r>
              </a:p>
              <a:p>
                <a:r>
                  <a:rPr lang="en-US" altLang="zh-TW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 </a:t>
                </a:r>
                <a:endParaRPr lang="en-US" altLang="zh-TW" sz="20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故選用 </a:t>
                </a:r>
                <a:r>
                  <a:rPr lang="en-US" altLang="zh-TW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5.1 </a:t>
                </a:r>
                <a:r>
                  <a:rPr lang="el-GR" altLang="zh-TW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ea typeface="標楷體" panose="03000509000000000000" pitchFamily="65" charset="-120"/>
                  </a:rPr>
                  <a:t>Ω</a:t>
                </a:r>
                <a:r>
                  <a:rPr lang="en-US" altLang="zh-TW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ea typeface="標楷體" panose="03000509000000000000" pitchFamily="65" charset="-120"/>
                  </a:rPr>
                  <a:t>    1/2  W  </a:t>
                </a:r>
                <a:r>
                  <a:rPr lang="zh-TW" altLang="en-US" sz="20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ea typeface="標楷體" panose="03000509000000000000" pitchFamily="65" charset="-120"/>
                  </a:rPr>
                  <a:t>的電阻器</a:t>
                </a:r>
                <a:endParaRPr lang="zh-TW" altLang="en-US" sz="20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2644" y="3284984"/>
                <a:ext cx="3839513" cy="3237938"/>
              </a:xfrm>
              <a:prstGeom prst="rect">
                <a:avLst/>
              </a:prstGeom>
              <a:blipFill rotWithShape="0">
                <a:blip r:embed="rId4"/>
                <a:stretch>
                  <a:fillRect l="-1587" t="-1130" r="-1111" b="-24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258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1484784"/>
            <a:ext cx="5786137" cy="501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7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1484785"/>
            <a:ext cx="6089681" cy="501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2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1444028"/>
            <a:ext cx="5904656" cy="507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1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1427663"/>
            <a:ext cx="5993055" cy="508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9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1427590"/>
            <a:ext cx="5993055" cy="509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19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1427591"/>
            <a:ext cx="6044404" cy="509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3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1434864"/>
            <a:ext cx="6075596" cy="509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60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196" y="1438276"/>
            <a:ext cx="5881918" cy="510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63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40466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照明科技的發展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53852" y="1412776"/>
            <a:ext cx="10525532" cy="40324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dirty="0" smtClean="0">
                <a:solidFill>
                  <a:srgbClr val="FF0000"/>
                </a:solidFill>
              </a:rPr>
              <a:t>        發光二極體</a:t>
            </a:r>
            <a:r>
              <a:rPr lang="zh-TW" altLang="en-US" dirty="0" smtClean="0"/>
              <a:t>是半導體元件，是一種新型光源。改變所採用的半導體材料的化學組成，可使發光二極體發出不同波長的光線，進而可以產生不同顏色的光。</a:t>
            </a:r>
            <a:endParaRPr lang="en-US" altLang="zh-TW" dirty="0" smtClean="0"/>
          </a:p>
          <a:p>
            <a:pPr>
              <a:lnSpc>
                <a:spcPct val="100000"/>
              </a:lnSpc>
            </a:pPr>
            <a:r>
              <a:rPr lang="en-US" altLang="zh-TW" dirty="0" smtClean="0"/>
              <a:t>        </a:t>
            </a:r>
            <a:r>
              <a:rPr lang="zh-TW" altLang="en-US" dirty="0" smtClean="0"/>
              <a:t>這是一種電致發光的現象，優點是發光效率高，達 </a:t>
            </a:r>
            <a:r>
              <a:rPr lang="en-US" altLang="zh-TW" dirty="0" smtClean="0"/>
              <a:t>100 ~ 120   lm/W</a:t>
            </a:r>
            <a:r>
              <a:rPr lang="zh-TW" altLang="en-US" dirty="0" smtClean="0"/>
              <a:t>，是白熱（熾）燈的 </a:t>
            </a:r>
            <a:r>
              <a:rPr lang="en-US" altLang="zh-TW" dirty="0" smtClean="0"/>
              <a:t>7 </a:t>
            </a:r>
            <a:r>
              <a:rPr lang="zh-TW" altLang="en-US" dirty="0" smtClean="0"/>
              <a:t>倍，且壽命長和不易破損。</a:t>
            </a:r>
            <a:endParaRPr lang="en-US" altLang="zh-TW" dirty="0" smtClean="0"/>
          </a:p>
          <a:p>
            <a:pPr>
              <a:lnSpc>
                <a:spcPct val="100000"/>
              </a:lnSpc>
            </a:pPr>
            <a:r>
              <a:rPr lang="en-US" altLang="zh-TW" dirty="0" smtClean="0"/>
              <a:t>        </a:t>
            </a:r>
            <a:r>
              <a:rPr lang="zh-TW" altLang="en-US" dirty="0" smtClean="0"/>
              <a:t>在節省能源的大環境下，</a:t>
            </a:r>
            <a:r>
              <a:rPr lang="en-US" altLang="zh-TW" dirty="0" smtClean="0"/>
              <a:t>LED </a:t>
            </a:r>
            <a:r>
              <a:rPr lang="zh-TW" altLang="en-US" dirty="0" smtClean="0"/>
              <a:t>有可能會是未來照明的首選，目前已廣泛的應用在電腦、</a:t>
            </a:r>
            <a:r>
              <a:rPr lang="en-US" altLang="zh-TW" dirty="0" smtClean="0"/>
              <a:t> </a:t>
            </a:r>
            <a:r>
              <a:rPr lang="zh-TW" altLang="en-US" dirty="0" smtClean="0"/>
              <a:t>電視、平板、手機、電子儀器及交通信號燈等方面，亦加入了不少視覺藝術、娛樂及未來感的元素。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5363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196" y="1447587"/>
            <a:ext cx="6120680" cy="512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13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196" y="1434065"/>
            <a:ext cx="6048672" cy="511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96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196" y="1441338"/>
            <a:ext cx="6083392" cy="511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9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196" y="1441339"/>
            <a:ext cx="6083392" cy="512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97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70080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,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組裝完成了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2" y="404664"/>
            <a:ext cx="5306457" cy="608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8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使用麵包板組裝觸控電路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41277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通電測試去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062" y="1636722"/>
            <a:ext cx="5748862" cy="481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54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37828" y="2357586"/>
            <a:ext cx="4392488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zh-TW" altLang="en-US" sz="28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使用元件：</a:t>
            </a:r>
            <a:endParaRPr lang="en-US" altLang="zh-TW" sz="2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ＰＣＢ板    一塊  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SGL 8022 W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一顆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SS8050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一顆    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1W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LED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一組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47 K</a:t>
            </a:r>
            <a:r>
              <a:rPr lang="el-GR" altLang="zh-TW" sz="1800" dirty="0" smtClean="0">
                <a:ea typeface="標楷體" panose="03000509000000000000" pitchFamily="65" charset="-120"/>
              </a:rPr>
              <a:t>Ω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   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  K</a:t>
            </a:r>
            <a:r>
              <a:rPr lang="el-GR" altLang="zh-TW" sz="1800" dirty="0" smtClean="0">
                <a:ea typeface="標楷體" panose="03000509000000000000" pitchFamily="65" charset="-120"/>
              </a:rPr>
              <a:t>Ω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 R 1(5.1</a:t>
            </a:r>
            <a:r>
              <a:rPr lang="el-GR" altLang="zh-TW" sz="1800" dirty="0" smtClean="0">
                <a:ea typeface="標楷體" panose="03000509000000000000" pitchFamily="65" charset="-120"/>
              </a:rPr>
              <a:t> Ω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  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  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0.01 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  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0.1  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USB(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接頭 一組    ３Ｐ快接線  一組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排針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3P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三個    跳線帽      三個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螺絲組      一組    束線        一條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５Ｖ電源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可用行充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取代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     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一組</a:t>
            </a:r>
            <a:endParaRPr lang="en-US" altLang="zh-TW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362" y="1916832"/>
            <a:ext cx="2260054" cy="202654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054" y="1916832"/>
            <a:ext cx="2262958" cy="201064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361" y="4231407"/>
            <a:ext cx="2303060" cy="227851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870" y="4215737"/>
            <a:ext cx="2250142" cy="230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1772816"/>
            <a:ext cx="5243462" cy="445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94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1772816"/>
            <a:ext cx="6284770" cy="445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8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1777173"/>
            <a:ext cx="5184576" cy="447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55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照明亮度的調整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9916089" cy="4242400"/>
          </a:xfrm>
        </p:spPr>
        <p:txBody>
          <a:bodyPr rtlCol="0">
            <a:normAutofit/>
          </a:bodyPr>
          <a:lstStyle/>
          <a:p>
            <a:r>
              <a:rPr lang="zh-TW" altLang="en-US" dirty="0" smtClean="0">
                <a:latin typeface="Salesforce Sans"/>
                <a:sym typeface="Salesforce Sans"/>
              </a:rPr>
              <a:t>早期的煤油燈</a:t>
            </a:r>
            <a:r>
              <a:rPr lang="zh-TW" altLang="en-US" dirty="0">
                <a:latin typeface="Salesforce Sans"/>
                <a:sym typeface="Salesforce Sans"/>
              </a:rPr>
              <a:t>、煤氣燈可利用旋鈕</a:t>
            </a:r>
            <a:r>
              <a:rPr lang="zh-TW" altLang="en-US" dirty="0" smtClean="0">
                <a:latin typeface="Salesforce Sans"/>
                <a:sym typeface="Salesforce Sans"/>
              </a:rPr>
              <a:t>調整燈芯的吸</a:t>
            </a:r>
            <a:r>
              <a:rPr lang="zh-TW" altLang="en-US" dirty="0">
                <a:latin typeface="Salesforce Sans"/>
                <a:sym typeface="Salesforce Sans"/>
              </a:rPr>
              <a:t>油量或</a:t>
            </a:r>
            <a:r>
              <a:rPr lang="zh-TW" altLang="en-US" dirty="0" smtClean="0">
                <a:latin typeface="Salesforce Sans"/>
                <a:sym typeface="Salesforce Sans"/>
              </a:rPr>
              <a:t>煤氣</a:t>
            </a:r>
            <a:r>
              <a:rPr lang="en-US" altLang="zh-TW" dirty="0" smtClean="0">
                <a:latin typeface="Salesforce Sans"/>
                <a:sym typeface="Salesforce Sans"/>
              </a:rPr>
              <a:t>    </a:t>
            </a:r>
            <a:r>
              <a:rPr lang="zh-TW" altLang="en-US" dirty="0" smtClean="0">
                <a:latin typeface="Salesforce Sans"/>
                <a:sym typeface="Salesforce Sans"/>
              </a:rPr>
              <a:t>進氣量</a:t>
            </a:r>
            <a:r>
              <a:rPr lang="zh-TW" altLang="en-US" dirty="0">
                <a:latin typeface="Salesforce Sans"/>
                <a:sym typeface="Salesforce Sans"/>
              </a:rPr>
              <a:t>來調整</a:t>
            </a:r>
            <a:r>
              <a:rPr lang="zh-TW" altLang="en-US" dirty="0" smtClean="0">
                <a:latin typeface="Salesforce Sans"/>
                <a:sym typeface="Salesforce Sans"/>
              </a:rPr>
              <a:t>亮度。</a:t>
            </a:r>
            <a:endParaRPr lang="zh-TW" altLang="en-US" dirty="0">
              <a:latin typeface="Salesforce Sans"/>
              <a:sym typeface="Salesforce Sans"/>
            </a:endParaRPr>
          </a:p>
          <a:p>
            <a:pPr rtl="0"/>
            <a:r>
              <a:rPr lang="zh-TW" altLang="en-US" dirty="0" smtClean="0">
                <a:latin typeface="Salesforce Sans"/>
                <a:ea typeface="微軟正黑體" panose="020B0604030504040204" pitchFamily="34" charset="-120"/>
                <a:sym typeface="Salesforce Sans"/>
              </a:rPr>
              <a:t>電氣照明設備中，一般的</a:t>
            </a:r>
            <a:r>
              <a:rPr lang="zh-TW" altLang="en-US" dirty="0" smtClean="0">
                <a:solidFill>
                  <a:srgbClr val="FFFF0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螢光燈</a:t>
            </a:r>
            <a:r>
              <a:rPr lang="zh-TW" altLang="en-US" dirty="0" smtClean="0">
                <a:latin typeface="Salesforce Sans"/>
                <a:ea typeface="微軟正黑體" panose="020B0604030504040204" pitchFamily="34" charset="-120"/>
                <a:sym typeface="Salesforce Sans"/>
              </a:rPr>
              <a:t>（包括省電燈泡）只有開與關兩段，</a:t>
            </a:r>
            <a:r>
              <a:rPr lang="zh-TW" altLang="en-US" dirty="0" smtClean="0">
                <a:solidFill>
                  <a:srgbClr val="FFFF0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無法具有亮度調整的功能</a:t>
            </a:r>
            <a:r>
              <a:rPr lang="zh-TW" altLang="en-US" dirty="0" smtClean="0">
                <a:latin typeface="Salesforce Sans"/>
                <a:ea typeface="微軟正黑體" panose="020B0604030504040204" pitchFamily="34" charset="-120"/>
                <a:sym typeface="Salesforce Sans"/>
              </a:rPr>
              <a:t>。</a:t>
            </a:r>
            <a:endParaRPr lang="en-US" altLang="zh-TW" dirty="0" smtClean="0">
              <a:latin typeface="Salesforce Sans"/>
              <a:ea typeface="微軟正黑體" panose="020B0604030504040204" pitchFamily="34" charset="-120"/>
              <a:sym typeface="Salesforce Sans"/>
            </a:endParaRPr>
          </a:p>
          <a:p>
            <a:pPr rtl="0"/>
            <a:r>
              <a:rPr lang="zh-TW" altLang="en-US" dirty="0" smtClean="0">
                <a:latin typeface="Salesforce Sans"/>
                <a:ea typeface="微軟正黑體" panose="020B0604030504040204" pitchFamily="34" charset="-120"/>
                <a:sym typeface="Salesforce Sans"/>
              </a:rPr>
              <a:t>白熾燈及卥素燈可藉由電子電路的</a:t>
            </a:r>
            <a:r>
              <a:rPr lang="zh-TW" altLang="en-US" dirty="0" smtClean="0">
                <a:solidFill>
                  <a:srgbClr val="FFFF0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觸發角來控制導通時間</a:t>
            </a:r>
            <a:r>
              <a:rPr lang="zh-TW" altLang="en-US" dirty="0" smtClean="0">
                <a:latin typeface="Salesforce Sans"/>
                <a:ea typeface="微軟正黑體" panose="020B0604030504040204" pitchFamily="34" charset="-120"/>
                <a:sym typeface="Salesforce Sans"/>
              </a:rPr>
              <a:t>，用以調整亮度，唯發光效率較差。</a:t>
            </a:r>
            <a:endParaRPr lang="en-US" altLang="zh-TW" dirty="0" smtClean="0">
              <a:latin typeface="Salesforce Sans"/>
              <a:ea typeface="微軟正黑體" panose="020B0604030504040204" pitchFamily="34" charset="-120"/>
              <a:sym typeface="Salesforce Sans"/>
            </a:endParaRPr>
          </a:p>
          <a:p>
            <a:pPr rtl="0"/>
            <a:r>
              <a:rPr lang="zh-TW" altLang="en-US" dirty="0" smtClean="0">
                <a:latin typeface="Salesforce Sans"/>
                <a:ea typeface="微軟正黑體" panose="020B0604030504040204" pitchFamily="34" charset="-120"/>
                <a:sym typeface="Salesforce Sans"/>
              </a:rPr>
              <a:t>ＬＥＤ燈可藉由調整</a:t>
            </a:r>
            <a:r>
              <a:rPr lang="zh-TW" altLang="en-US" dirty="0" smtClean="0">
                <a:solidFill>
                  <a:srgbClr val="FFFF00"/>
                </a:solidFill>
                <a:latin typeface="Salesforce Sans"/>
                <a:ea typeface="微軟正黑體" panose="020B0604030504040204" pitchFamily="34" charset="-120"/>
                <a:sym typeface="Salesforce Sans"/>
              </a:rPr>
              <a:t>脈波寬度（ＰＷＭ）</a:t>
            </a:r>
            <a:r>
              <a:rPr lang="zh-TW" altLang="en-US" dirty="0" smtClean="0">
                <a:latin typeface="Salesforce Sans"/>
                <a:ea typeface="微軟正黑體" panose="020B0604030504040204" pitchFamily="34" charset="-120"/>
                <a:sym typeface="Salesforce Sans"/>
              </a:rPr>
              <a:t>來達到調整亮度的功能。</a:t>
            </a:r>
            <a:endParaRPr lang="en-US" altLang="zh-TW" dirty="0" smtClean="0">
              <a:latin typeface="Salesforce Sans"/>
              <a:ea typeface="微軟正黑體" panose="020B0604030504040204" pitchFamily="34" charset="-120"/>
              <a:sym typeface="Salesforce Sans"/>
            </a:endParaRPr>
          </a:p>
          <a:p>
            <a:pPr rtl="0"/>
            <a:endParaRPr lang="zh-TW" altLang="en-US" dirty="0">
              <a:latin typeface="Salesforce Sans"/>
              <a:ea typeface="微軟正黑體" panose="020B0604030504040204" pitchFamily="34" charset="-120"/>
              <a:sym typeface="Salesforce Sans"/>
            </a:endParaRPr>
          </a:p>
        </p:txBody>
      </p:sp>
    </p:spTree>
    <p:extLst>
      <p:ext uri="{BB962C8B-B14F-4D97-AF65-F5344CB8AC3E}">
        <p14:creationId xmlns:p14="http://schemas.microsoft.com/office/powerpoint/2010/main" val="234191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1777173"/>
            <a:ext cx="5186873" cy="447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5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1791958"/>
            <a:ext cx="5353230" cy="446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3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7" y="1803360"/>
            <a:ext cx="5193857" cy="447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2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1803360"/>
            <a:ext cx="5156098" cy="447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6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1803360"/>
            <a:ext cx="5223287" cy="447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193" y="1803360"/>
            <a:ext cx="5122531" cy="447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79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1803360"/>
            <a:ext cx="5124184" cy="447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81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1803360"/>
            <a:ext cx="4824536" cy="462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55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156" y="1803360"/>
            <a:ext cx="4824536" cy="469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516" y="1803361"/>
            <a:ext cx="4370427" cy="4488070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932" y="2342276"/>
            <a:ext cx="4032448" cy="395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44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白熾燈與卥素燈的亮度調整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053852" y="1706880"/>
            <a:ext cx="10297144" cy="1938144"/>
          </a:xfrm>
        </p:spPr>
        <p:txBody>
          <a:bodyPr rtlCol="0">
            <a:normAutofit/>
          </a:bodyPr>
          <a:lstStyle/>
          <a:p>
            <a:pPr rtl="0"/>
            <a:r>
              <a:rPr lang="en-US" altLang="zh-TW" dirty="0" smtClean="0">
                <a:sym typeface="Salesforce Sans"/>
              </a:rPr>
              <a:t>(</a:t>
            </a:r>
            <a:r>
              <a:rPr lang="zh-TW" altLang="en-US" dirty="0" smtClean="0">
                <a:sym typeface="Salesforce Sans"/>
              </a:rPr>
              <a:t>一</a:t>
            </a:r>
            <a:r>
              <a:rPr lang="en-US" altLang="zh-TW" dirty="0" smtClean="0">
                <a:sym typeface="Salesforce Sans"/>
              </a:rPr>
              <a:t>)</a:t>
            </a:r>
            <a:r>
              <a:rPr lang="zh-TW" altLang="en-US" dirty="0" smtClean="0">
                <a:sym typeface="Salesforce Sans"/>
              </a:rPr>
              <a:t>白熾燈與卥素燈的亮度調整控制</a:t>
            </a:r>
            <a:endParaRPr lang="en-US" altLang="zh-TW" dirty="0" smtClean="0">
              <a:sym typeface="Salesforce Sans"/>
            </a:endParaRPr>
          </a:p>
          <a:p>
            <a:pPr marL="0" indent="0" rtl="0">
              <a:buNone/>
            </a:pPr>
            <a:r>
              <a:rPr lang="zh-TW" altLang="en-US" sz="2200" dirty="0" smtClean="0">
                <a:sym typeface="Salesforce Sans"/>
              </a:rPr>
              <a:t>　</a:t>
            </a:r>
            <a:r>
              <a:rPr lang="en-US" altLang="zh-TW" sz="2200" dirty="0">
                <a:sym typeface="Salesforce Sans"/>
              </a:rPr>
              <a:t> </a:t>
            </a:r>
            <a:r>
              <a:rPr lang="en-US" altLang="zh-TW" sz="2200" dirty="0" smtClean="0">
                <a:sym typeface="Salesforce Sans"/>
              </a:rPr>
              <a:t>      </a:t>
            </a:r>
            <a:r>
              <a:rPr lang="zh-TW" altLang="en-US" sz="2200" dirty="0" smtClean="0">
                <a:sym typeface="Salesforce Sans"/>
              </a:rPr>
              <a:t>白熾燈與卥素燈亮度的調整，最簡易的方式就是使用三段開關，</a:t>
            </a:r>
            <a:endParaRPr lang="en-US" altLang="zh-TW" sz="2200" dirty="0" smtClean="0">
              <a:sym typeface="Salesforce Sans"/>
            </a:endParaRPr>
          </a:p>
          <a:p>
            <a:pPr marL="0" indent="0" rtl="0">
              <a:buNone/>
            </a:pPr>
            <a:r>
              <a:rPr lang="en-US" altLang="zh-TW" sz="2200" dirty="0" smtClean="0">
                <a:sym typeface="Salesforce Sans"/>
              </a:rPr>
              <a:t>           </a:t>
            </a:r>
            <a:r>
              <a:rPr lang="zh-TW" altLang="en-US" sz="2200" dirty="0" smtClean="0">
                <a:sym typeface="Salesforce Sans"/>
              </a:rPr>
              <a:t>其中一段串接一個二極體（半波整流），其原理如下圖，只有全亮及半亮。</a:t>
            </a:r>
            <a:endParaRPr lang="en-US" altLang="zh-TW" sz="2200" dirty="0" smtClean="0">
              <a:sym typeface="Salesforce Sans"/>
            </a:endParaRPr>
          </a:p>
          <a:p>
            <a:pPr marL="0" indent="0" rtl="0">
              <a:buNone/>
            </a:pPr>
            <a:endParaRPr lang="en-US" altLang="zh-TW" sz="1000" dirty="0" smtClean="0">
              <a:sym typeface="Salesforce Sans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72" y="3429000"/>
            <a:ext cx="8086702" cy="3020242"/>
          </a:xfrm>
        </p:spPr>
      </p:pic>
    </p:spTree>
    <p:extLst>
      <p:ext uri="{BB962C8B-B14F-4D97-AF65-F5344CB8AC3E}">
        <p14:creationId xmlns:p14="http://schemas.microsoft.com/office/powerpoint/2010/main" val="14542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583" y="2852936"/>
            <a:ext cx="3222685" cy="288032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497" y="1700808"/>
            <a:ext cx="5540499" cy="472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3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884" y="2380792"/>
            <a:ext cx="4732614" cy="407517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953" y="1772816"/>
            <a:ext cx="4941067" cy="464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35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876" y="3169793"/>
            <a:ext cx="2605697" cy="169936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111" y="1673693"/>
            <a:ext cx="6901408" cy="225936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111" y="4149080"/>
            <a:ext cx="6912768" cy="222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38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811" y="2323056"/>
            <a:ext cx="3393433" cy="415801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615" y="1772816"/>
            <a:ext cx="6631421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12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2492896"/>
            <a:ext cx="4845633" cy="383874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28" y="2335065"/>
            <a:ext cx="5583464" cy="397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7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sym typeface="Salesforce Sans"/>
              </a:rPr>
              <a:t>使用印刷電路板焊接觸控電路</a:t>
            </a:r>
            <a:endParaRPr lang="zh-TW" altLang="en-US" dirty="0"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2046250"/>
            <a:ext cx="3284079" cy="214135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43" y="4725144"/>
            <a:ext cx="7019213" cy="157234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604" y="2316138"/>
            <a:ext cx="3916263" cy="394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97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218883" y="692696"/>
            <a:ext cx="10360501" cy="805904"/>
          </a:xfrm>
        </p:spPr>
        <p:txBody>
          <a:bodyPr rtlCol="0"/>
          <a:lstStyle/>
          <a:p>
            <a:pPr rtl="0"/>
            <a:r>
              <a:rPr lang="en-US" altLang="zh-TW" dirty="0" smtClean="0">
                <a:solidFill>
                  <a:srgbClr val="FF0000"/>
                </a:solidFill>
                <a:sym typeface="Salesforce Sans"/>
              </a:rPr>
              <a:t>『</a:t>
            </a:r>
            <a:r>
              <a:rPr lang="zh-TW" altLang="en-US" dirty="0" smtClean="0">
                <a:sym typeface="Salesforce Sans"/>
              </a:rPr>
              <a:t>觸控調光電路</a:t>
            </a:r>
            <a:r>
              <a:rPr lang="en-US" altLang="zh-TW" dirty="0" smtClean="0">
                <a:solidFill>
                  <a:srgbClr val="FF0000"/>
                </a:solidFill>
                <a:sym typeface="Salesforce Sans"/>
              </a:rPr>
              <a:t>』</a:t>
            </a:r>
            <a:r>
              <a:rPr lang="zh-TW" altLang="en-US" dirty="0" smtClean="0">
                <a:solidFill>
                  <a:srgbClr val="FFFF00"/>
                </a:solidFill>
                <a:sym typeface="Salesforce Sans"/>
              </a:rPr>
              <a:t>遇到</a:t>
            </a:r>
            <a:r>
              <a:rPr lang="en-US" altLang="zh-TW" dirty="0" smtClean="0">
                <a:solidFill>
                  <a:srgbClr val="FF0000"/>
                </a:solidFill>
                <a:sym typeface="Salesforce Sans"/>
              </a:rPr>
              <a:t>『</a:t>
            </a:r>
            <a:r>
              <a:rPr lang="zh-TW" altLang="en-US" dirty="0" smtClean="0">
                <a:sym typeface="Salesforce Sans"/>
              </a:rPr>
              <a:t>ＩＱ－ＬＩＧＨＴ</a:t>
            </a:r>
            <a:r>
              <a:rPr lang="en-US" altLang="zh-TW" dirty="0" smtClean="0">
                <a:solidFill>
                  <a:srgbClr val="FF0000"/>
                </a:solidFill>
                <a:sym typeface="Salesforce Sans"/>
              </a:rPr>
              <a:t>』</a:t>
            </a:r>
            <a:endParaRPr lang="zh-TW" altLang="en-US" dirty="0">
              <a:solidFill>
                <a:srgbClr val="FF0000"/>
              </a:solidFill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1628800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甜蜜時刻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</p:spTree>
    <p:extLst>
      <p:ext uri="{BB962C8B-B14F-4D97-AF65-F5344CB8AC3E}">
        <p14:creationId xmlns:p14="http://schemas.microsoft.com/office/powerpoint/2010/main" val="103735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bg2">
                    <a:lumMod val="40000"/>
                    <a:lumOff val="60000"/>
                  </a:schemeClr>
                </a:solidFill>
                <a:sym typeface="Salesforce Sans"/>
              </a:rPr>
              <a:t>白熾燈與卥素燈的亮度調整</a:t>
            </a:r>
            <a:endParaRPr lang="zh-TW" altLang="en-US" dirty="0">
              <a:solidFill>
                <a:schemeClr val="bg2">
                  <a:lumMod val="40000"/>
                  <a:lumOff val="60000"/>
                </a:schemeClr>
              </a:solidFill>
              <a:sym typeface="Salesforce Sans"/>
            </a:endParaRPr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053852" y="1706880"/>
            <a:ext cx="5760640" cy="2154168"/>
          </a:xfrm>
        </p:spPr>
        <p:txBody>
          <a:bodyPr rtlCol="0">
            <a:normAutofit/>
          </a:bodyPr>
          <a:lstStyle/>
          <a:p>
            <a:pPr rtl="0"/>
            <a:r>
              <a:rPr lang="en-US" altLang="zh-TW" dirty="0" smtClean="0">
                <a:sym typeface="Salesforce Sans"/>
              </a:rPr>
              <a:t>(</a:t>
            </a:r>
            <a:r>
              <a:rPr lang="zh-TW" altLang="en-US" dirty="0" smtClean="0">
                <a:sym typeface="Salesforce Sans"/>
              </a:rPr>
              <a:t>一</a:t>
            </a:r>
            <a:r>
              <a:rPr lang="en-US" altLang="zh-TW" dirty="0">
                <a:sym typeface="Salesforce Sans"/>
              </a:rPr>
              <a:t>)</a:t>
            </a:r>
            <a:r>
              <a:rPr lang="zh-TW" altLang="en-US" dirty="0" smtClean="0">
                <a:sym typeface="Salesforce Sans"/>
              </a:rPr>
              <a:t>白熾燈的亮度調整控制</a:t>
            </a:r>
            <a:endParaRPr lang="en-US" altLang="zh-TW" dirty="0" smtClean="0">
              <a:sym typeface="Salesforce Sans"/>
            </a:endParaRPr>
          </a:p>
          <a:p>
            <a:pPr marL="0" indent="0" rtl="0">
              <a:buNone/>
            </a:pPr>
            <a:r>
              <a:rPr lang="en-US" altLang="zh-TW" sz="2200" dirty="0" smtClean="0">
                <a:sym typeface="Salesforce Sans"/>
              </a:rPr>
              <a:t>          </a:t>
            </a:r>
            <a:r>
              <a:rPr lang="zh-TW" altLang="en-US" sz="2200" dirty="0" smtClean="0">
                <a:sym typeface="Salesforce Sans"/>
              </a:rPr>
              <a:t>隨半導技術的演進，普遍運用閘流體來</a:t>
            </a:r>
            <a:endParaRPr lang="en-US" altLang="zh-TW" sz="2200" dirty="0" smtClean="0">
              <a:sym typeface="Salesforce Sans"/>
            </a:endParaRPr>
          </a:p>
          <a:p>
            <a:pPr marL="0" indent="0">
              <a:buNone/>
            </a:pPr>
            <a:r>
              <a:rPr lang="en-US" altLang="zh-TW" sz="2200" dirty="0">
                <a:sym typeface="Salesforce Sans"/>
              </a:rPr>
              <a:t> </a:t>
            </a:r>
            <a:r>
              <a:rPr lang="en-US" altLang="zh-TW" sz="2200" dirty="0" smtClean="0">
                <a:sym typeface="Salesforce Sans"/>
              </a:rPr>
              <a:t>         </a:t>
            </a:r>
            <a:r>
              <a:rPr lang="zh-TW" altLang="en-US" sz="2200" dirty="0" smtClean="0">
                <a:sym typeface="Salesforce Sans"/>
              </a:rPr>
              <a:t>改變</a:t>
            </a:r>
            <a:r>
              <a:rPr lang="zh-TW" altLang="en-US" sz="2200" dirty="0" smtClean="0">
                <a:solidFill>
                  <a:schemeClr val="accent1">
                    <a:lumMod val="40000"/>
                    <a:lumOff val="60000"/>
                  </a:schemeClr>
                </a:solidFill>
                <a:sym typeface="Salesforce Sans"/>
              </a:rPr>
              <a:t>導通</a:t>
            </a:r>
            <a:r>
              <a:rPr lang="zh-TW" altLang="en-US" sz="2200" dirty="0">
                <a:solidFill>
                  <a:schemeClr val="accent1">
                    <a:lumMod val="40000"/>
                    <a:lumOff val="60000"/>
                  </a:schemeClr>
                </a:solidFill>
                <a:sym typeface="Salesforce Sans"/>
              </a:rPr>
              <a:t>的</a:t>
            </a:r>
            <a:r>
              <a:rPr lang="zh-TW" altLang="en-US" sz="2200" dirty="0" smtClean="0">
                <a:solidFill>
                  <a:schemeClr val="accent1">
                    <a:lumMod val="40000"/>
                    <a:lumOff val="60000"/>
                  </a:schemeClr>
                </a:solidFill>
                <a:sym typeface="Salesforce Sans"/>
              </a:rPr>
              <a:t>觸發角度</a:t>
            </a:r>
            <a:r>
              <a:rPr lang="zh-TW" altLang="en-US" sz="2200" dirty="0" smtClean="0">
                <a:sym typeface="Salesforce Sans"/>
              </a:rPr>
              <a:t>，讓白熾燈進入了</a:t>
            </a:r>
            <a:endParaRPr lang="en-US" altLang="zh-TW" sz="2200" dirty="0" smtClean="0">
              <a:sym typeface="Salesforce Sans"/>
            </a:endParaRPr>
          </a:p>
          <a:p>
            <a:pPr marL="0" indent="0">
              <a:buNone/>
            </a:pPr>
            <a:r>
              <a:rPr lang="en-US" altLang="zh-TW" sz="2200" dirty="0">
                <a:sym typeface="Salesforce Sans"/>
              </a:rPr>
              <a:t> </a:t>
            </a:r>
            <a:r>
              <a:rPr lang="en-US" altLang="zh-TW" sz="2200" dirty="0" smtClean="0">
                <a:sym typeface="Salesforce Sans"/>
              </a:rPr>
              <a:t>         </a:t>
            </a:r>
            <a:r>
              <a:rPr lang="zh-TW" altLang="en-US" sz="2200" dirty="0" smtClean="0">
                <a:sym typeface="Salesforce Sans"/>
              </a:rPr>
              <a:t>無段調光的時代，更能迎合各類需求。</a:t>
            </a:r>
            <a:endParaRPr lang="zh-TW" altLang="en-US" dirty="0" smtClean="0">
              <a:sym typeface="Salesforce Sans"/>
            </a:endParaRPr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92" y="1761843"/>
            <a:ext cx="5025021" cy="4187437"/>
          </a:xfr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328" y="3789040"/>
            <a:ext cx="4306108" cy="267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9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科技 16x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3222_TF02787990.potx" id="{5D7B44C0-935F-4527-AFD9-533AB007DCDD}" vid="{68BFFC14-726C-4C6F-B5FD-8BFDC490BED3}"/>
    </a:ext>
  </a:extLst>
</a:theme>
</file>

<file path=ppt/theme/theme2.xml><?xml version="1.0" encoding="utf-8"?>
<a:theme xmlns:a="http://schemas.openxmlformats.org/drawingml/2006/main" name="Office 佈景主題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2017-12-16T08:30:00+08:00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 xsi:nil="true"/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2017-12-16T15:00:00+08:00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0C67BEE-D13F-4BD2-98A5-34D8A0977F68}">
  <ds:schemaRefs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4873beb7-5857-4685-be1f-d57550cc96cc"/>
  </ds:schemaRefs>
</ds:datastoreItem>
</file>

<file path=customXml/itemProps2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三線電路線簡報 (寬螢幕)</Template>
  <TotalTime>11199</TotalTime>
  <Words>4923</Words>
  <Application>Microsoft Office PowerPoint</Application>
  <PresentationFormat>自訂</PresentationFormat>
  <Paragraphs>741</Paragraphs>
  <Slides>86</Slides>
  <Notes>81</Notes>
  <HiddenSlides>0</HiddenSlides>
  <MMClips>0</MMClips>
  <ScaleCrop>false</ScaleCrop>
  <HeadingPairs>
    <vt:vector size="6" baseType="variant">
      <vt:variant>
        <vt:lpstr>使用字型</vt:lpstr>
      </vt:variant>
      <vt:variant>
        <vt:i4>17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86</vt:i4>
      </vt:variant>
    </vt:vector>
  </HeadingPairs>
  <TitlesOfParts>
    <vt:vector size="104" baseType="lpstr">
      <vt:lpstr>Arial Unicode MS</vt:lpstr>
      <vt:lpstr>DFPOP1-W9</vt:lpstr>
      <vt:lpstr>ＤＦ中太楷書体</vt:lpstr>
      <vt:lpstr>Helvetica Neue</vt:lpstr>
      <vt:lpstr>Salesforce Sans</vt:lpstr>
      <vt:lpstr>王漢宗特明體一標準</vt:lpstr>
      <vt:lpstr>王漢宗勘亭流繁</vt:lpstr>
      <vt:lpstr>王漢宗綜藝體一雙空陰</vt:lpstr>
      <vt:lpstr>華康少女文字W7(P)</vt:lpstr>
      <vt:lpstr>微軟正黑體</vt:lpstr>
      <vt:lpstr>新細明體</vt:lpstr>
      <vt:lpstr>標楷體</vt:lpstr>
      <vt:lpstr>Arial</vt:lpstr>
      <vt:lpstr>Calibri</vt:lpstr>
      <vt:lpstr>Cambria Math</vt:lpstr>
      <vt:lpstr>Times New Roman</vt:lpstr>
      <vt:lpstr>Wingdings</vt:lpstr>
      <vt:lpstr>科技 16x9</vt:lpstr>
      <vt:lpstr>觸控調光 IQ-LIGHT 製作</vt:lpstr>
      <vt:lpstr>照明的演進</vt:lpstr>
      <vt:lpstr>照明的演進</vt:lpstr>
      <vt:lpstr>常用照明的種類</vt:lpstr>
      <vt:lpstr>照明科技的發展</vt:lpstr>
      <vt:lpstr>照明科技的發展</vt:lpstr>
      <vt:lpstr>照明亮度的調整</vt:lpstr>
      <vt:lpstr>白熾燈與卥素燈的亮度調整</vt:lpstr>
      <vt:lpstr>白熾燈與卥素燈的亮度調整</vt:lpstr>
      <vt:lpstr>ＬＥＤ燈的亮度調整</vt:lpstr>
      <vt:lpstr>ＬＥＤ燈的亮度調整</vt:lpstr>
      <vt:lpstr>IQ LIGHT</vt:lpstr>
      <vt:lpstr>IQ LIGHT+白熾燈調光電路</vt:lpstr>
      <vt:lpstr>當 IQ LIGHT 遇見 大功率LED觸控調光電路</vt:lpstr>
      <vt:lpstr>大手牽小手－    LED 觸控調光 IQ－LIGHT 的製做</vt:lpstr>
      <vt:lpstr>大手牽小手－    LED 觸控調光 IQ－LIGHT 的製做</vt:lpstr>
      <vt:lpstr>電子電路幫手簡介</vt:lpstr>
      <vt:lpstr>電子電路幫手簡介</vt:lpstr>
      <vt:lpstr>電子電路幫手簡介</vt:lpstr>
      <vt:lpstr>電子電路幫手簡介</vt:lpstr>
      <vt:lpstr>電子電路幫手簡介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二極體</vt:lpstr>
      <vt:lpstr>二極體—介紹與應用</vt:lpstr>
      <vt:lpstr>BJT介紹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使用麵包板組裝觸控電路</vt:lpstr>
      <vt:lpstr>PowerPoint 簡報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『觸控調光電路』遇到『ＩＱ－ＬＩＧＨＴ』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標題版面配置</dc:title>
  <dc:creator>chenjung</dc:creator>
  <cp:lastModifiedBy>chenjung</cp:lastModifiedBy>
  <cp:revision>612</cp:revision>
  <dcterms:created xsi:type="dcterms:W3CDTF">2017-12-16T00:49:22Z</dcterms:created>
  <dcterms:modified xsi:type="dcterms:W3CDTF">2018-09-16T05:03:45Z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