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7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8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9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  <p:sldMasterId id="2147483721" r:id="rId4"/>
    <p:sldMasterId id="2147483736" r:id="rId5"/>
    <p:sldMasterId id="2147483756" r:id="rId6"/>
    <p:sldMasterId id="2147483771" r:id="rId7"/>
    <p:sldMasterId id="2147483786" r:id="rId8"/>
    <p:sldMasterId id="2147483804" r:id="rId9"/>
    <p:sldMasterId id="2147483824" r:id="rId10"/>
  </p:sldMasterIdLst>
  <p:notesMasterIdLst>
    <p:notesMasterId r:id="rId70"/>
  </p:notesMasterIdLst>
  <p:sldIdLst>
    <p:sldId id="257" r:id="rId11"/>
    <p:sldId id="320" r:id="rId12"/>
    <p:sldId id="323" r:id="rId13"/>
    <p:sldId id="322" r:id="rId14"/>
    <p:sldId id="324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359" r:id="rId49"/>
    <p:sldId id="360" r:id="rId50"/>
    <p:sldId id="361" r:id="rId51"/>
    <p:sldId id="362" r:id="rId52"/>
    <p:sldId id="363" r:id="rId53"/>
    <p:sldId id="364" r:id="rId54"/>
    <p:sldId id="365" r:id="rId55"/>
    <p:sldId id="262" r:id="rId56"/>
    <p:sldId id="305" r:id="rId57"/>
    <p:sldId id="302" r:id="rId58"/>
    <p:sldId id="304" r:id="rId59"/>
    <p:sldId id="263" r:id="rId60"/>
    <p:sldId id="298" r:id="rId61"/>
    <p:sldId id="311" r:id="rId62"/>
    <p:sldId id="307" r:id="rId63"/>
    <p:sldId id="309" r:id="rId64"/>
    <p:sldId id="310" r:id="rId65"/>
    <p:sldId id="301" r:id="rId66"/>
    <p:sldId id="325" r:id="rId67"/>
    <p:sldId id="306" r:id="rId68"/>
    <p:sldId id="259" r:id="rId69"/>
  </p:sldIdLst>
  <p:sldSz cx="9144000" cy="6858000" type="screen4x3"/>
  <p:notesSz cx="6858000" cy="9144000"/>
  <p:custDataLst>
    <p:tags r:id="rId71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" Type="http://schemas.openxmlformats.org/officeDocument/2006/relationships/slideMaster" Target="slideMasters/slideMaster7.xml"/><Relationship Id="rId7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24754-F05B-4669-8456-0D4A7775A441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B94B2-2429-410C-A2A5-7B90B951A7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417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70C97-D33B-48A0-88E1-D364438A36F0}" type="slidenum">
              <a:rPr lang="zh-TW" altLang="en-US" smtClean="0">
                <a:solidFill>
                  <a:prstClr val="black"/>
                </a:solidFill>
              </a:rPr>
              <a:pPr/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237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70C97-D33B-48A0-88E1-D364438A36F0}" type="slidenum">
              <a:rPr lang="zh-TW" altLang="en-US" smtClean="0">
                <a:solidFill>
                  <a:prstClr val="black"/>
                </a:solidFill>
              </a:rPr>
              <a:pPr/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821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B22D9-5425-4C00-A106-B229350B204D}" type="slidenum">
              <a:rPr lang="zh-TW" altLang="en-US" smtClean="0">
                <a:solidFill>
                  <a:prstClr val="black"/>
                </a:solidFill>
              </a:rPr>
              <a:pPr/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555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70C97-D33B-48A0-88E1-D364438A36F0}" type="slidenum">
              <a:rPr lang="zh-TW" altLang="en-US" smtClean="0">
                <a:solidFill>
                  <a:prstClr val="black"/>
                </a:solidFill>
              </a:rPr>
              <a:pPr/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240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70C97-D33B-48A0-88E1-D364438A36F0}" type="slidenum">
              <a:rPr lang="zh-TW" altLang="en-US" smtClean="0">
                <a:solidFill>
                  <a:prstClr val="black"/>
                </a:solidFill>
              </a:rPr>
              <a:pPr/>
              <a:t>31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457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B22D9-5425-4C00-A106-B229350B204D}" type="slidenum">
              <a:rPr lang="zh-TW" altLang="en-US" smtClean="0">
                <a:solidFill>
                  <a:prstClr val="black"/>
                </a:solidFill>
              </a:rPr>
              <a:pPr/>
              <a:t>45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70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7171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333744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8703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49189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7751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189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7772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2946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652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700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1455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8" y="2060900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3045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8" y="2786029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900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9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33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4752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7215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40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8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7" y="596020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8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3677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8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9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50" y="6181346"/>
            <a:ext cx="718502" cy="365125"/>
          </a:xfrm>
        </p:spPr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6"/>
            <a:ext cx="3705300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3" y="6181344"/>
            <a:ext cx="305186" cy="329250"/>
          </a:xfrm>
        </p:spPr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3181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8" y="4377487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8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9" y="6181346"/>
            <a:ext cx="5337278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730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95866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9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3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3" y="596020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9305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0864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9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7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3" y="596020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9172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682943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326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>
                <a:latin typeface="華康粗黑體" panose="020B0709000000000000" pitchFamily="49" charset="-120"/>
                <a:ea typeface="華康粗黑體" panose="020B0709000000000000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245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8" y="596018"/>
            <a:ext cx="7511473" cy="131248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44725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8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9332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3675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4953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61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89584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8140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5245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90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08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細圓體(P)" panose="020F0300000000000000" pitchFamily="34" charset="-120"/>
                <a:ea typeface="華康細圓體(P)" panose="020F0300000000000000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>
            <a:lvl1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1pPr>
            <a:lvl2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2pPr>
            <a:lvl3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3pPr>
            <a:lvl4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4pPr>
            <a:lvl5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63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90006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54735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979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0267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9053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  <a:cs typeface="Arial"/>
                <a:sym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0897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41824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2589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74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1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219">
                <a:solidFill>
                  <a:srgbClr val="FFFFFF"/>
                </a:solidFill>
              </a:rPr>
              <a:t>標題文字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688"/>
            </a:lvl1pPr>
            <a:lvl2pPr marL="0" indent="120547" algn="ctr">
              <a:spcBef>
                <a:spcPts val="0"/>
              </a:spcBef>
              <a:buSzTx/>
              <a:buNone/>
              <a:defRPr sz="1688"/>
            </a:lvl2pPr>
            <a:lvl3pPr marL="0" indent="241093" algn="ctr">
              <a:spcBef>
                <a:spcPts val="0"/>
              </a:spcBef>
              <a:buSzTx/>
              <a:buNone/>
              <a:defRPr sz="1688"/>
            </a:lvl3pPr>
            <a:lvl4pPr marL="0" indent="361640" algn="ctr">
              <a:spcBef>
                <a:spcPts val="0"/>
              </a:spcBef>
              <a:buSzTx/>
              <a:buNone/>
              <a:defRPr sz="1688"/>
            </a:lvl4pPr>
            <a:lvl5pPr marL="0" indent="482186" algn="ctr">
              <a:spcBef>
                <a:spcPts val="0"/>
              </a:spcBef>
              <a:buSzTx/>
              <a:buNone/>
              <a:defRPr sz="1688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內文層級五</a:t>
            </a:r>
          </a:p>
        </p:txBody>
      </p:sp>
    </p:spTree>
    <p:extLst>
      <p:ext uri="{BB962C8B-B14F-4D97-AF65-F5344CB8AC3E}">
        <p14:creationId xmlns:p14="http://schemas.microsoft.com/office/powerpoint/2010/main" val="11086280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>
                <a:latin typeface="華康粗黑體" panose="020B0709000000000000" pitchFamily="49" charset="-120"/>
                <a:ea typeface="華康粗黑體" panose="020B0709000000000000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328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66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11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74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7412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93913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94095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2167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08984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44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74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細圓體(P)" panose="020F0300000000000000" pitchFamily="34" charset="-120"/>
                <a:ea typeface="華康細圓體(P)" panose="020F0300000000000000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4782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7593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17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243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68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70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137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038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7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91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629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625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729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657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08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700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241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8" y="2060900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189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77720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8" y="2786029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900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9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01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772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592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8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7" y="596020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8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95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8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9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50" y="6181346"/>
            <a:ext cx="718502" cy="365125"/>
          </a:xfrm>
        </p:spPr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6"/>
            <a:ext cx="3705300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3" y="6181344"/>
            <a:ext cx="305186" cy="329250"/>
          </a:xfrm>
        </p:spPr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0015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8" y="4377487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8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9" y="6181346"/>
            <a:ext cx="5337278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51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7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9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3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3" y="596020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569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222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9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7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3" y="596020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53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2510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682943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3096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8" y="596018"/>
            <a:ext cx="7511473" cy="131248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390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8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254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1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219">
                <a:solidFill>
                  <a:srgbClr val="FFFFFF"/>
                </a:solidFill>
              </a:rPr>
              <a:t>標題文字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688"/>
            </a:lvl1pPr>
            <a:lvl2pPr marL="0" indent="120547" algn="ctr">
              <a:spcBef>
                <a:spcPts val="0"/>
              </a:spcBef>
              <a:buSzTx/>
              <a:buNone/>
              <a:defRPr sz="1688"/>
            </a:lvl2pPr>
            <a:lvl3pPr marL="0" indent="241093" algn="ctr">
              <a:spcBef>
                <a:spcPts val="0"/>
              </a:spcBef>
              <a:buSzTx/>
              <a:buNone/>
              <a:defRPr sz="1688"/>
            </a:lvl3pPr>
            <a:lvl4pPr marL="0" indent="361640" algn="ctr">
              <a:spcBef>
                <a:spcPts val="0"/>
              </a:spcBef>
              <a:buSzTx/>
              <a:buNone/>
              <a:defRPr sz="1688"/>
            </a:lvl4pPr>
            <a:lvl5pPr marL="0" indent="482186" algn="ctr">
              <a:spcBef>
                <a:spcPts val="0"/>
              </a:spcBef>
              <a:buSzTx/>
              <a:buNone/>
              <a:defRPr sz="1688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內文層級五</a:t>
            </a:r>
          </a:p>
        </p:txBody>
      </p:sp>
    </p:spTree>
    <p:extLst>
      <p:ext uri="{BB962C8B-B14F-4D97-AF65-F5344CB8AC3E}">
        <p14:creationId xmlns:p14="http://schemas.microsoft.com/office/powerpoint/2010/main" val="29731351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06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275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75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6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18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0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20507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3689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158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64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979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82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980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972C-AA02-4392-BAA7-77BED860C51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A8AF-49C7-4BBA-85CA-1C88331245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216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1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219">
                <a:solidFill>
                  <a:srgbClr val="FFFFFF"/>
                </a:solidFill>
              </a:rPr>
              <a:t>標題文字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688"/>
            </a:lvl1pPr>
            <a:lvl2pPr marL="0" indent="120547" algn="ctr">
              <a:spcBef>
                <a:spcPts val="0"/>
              </a:spcBef>
              <a:buSzTx/>
              <a:buNone/>
              <a:defRPr sz="1688"/>
            </a:lvl2pPr>
            <a:lvl3pPr marL="0" indent="241093" algn="ctr">
              <a:spcBef>
                <a:spcPts val="0"/>
              </a:spcBef>
              <a:buSzTx/>
              <a:buNone/>
              <a:defRPr sz="1688"/>
            </a:lvl3pPr>
            <a:lvl4pPr marL="0" indent="361640" algn="ctr">
              <a:spcBef>
                <a:spcPts val="0"/>
              </a:spcBef>
              <a:buSzTx/>
              <a:buNone/>
              <a:defRPr sz="1688"/>
            </a:lvl4pPr>
            <a:lvl5pPr marL="0" indent="482186" algn="ctr">
              <a:spcBef>
                <a:spcPts val="0"/>
              </a:spcBef>
              <a:buSzTx/>
              <a:buNone/>
              <a:defRPr sz="1688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內文層級五</a:t>
            </a:r>
          </a:p>
        </p:txBody>
      </p:sp>
    </p:spTree>
    <p:extLst>
      <p:ext uri="{BB962C8B-B14F-4D97-AF65-F5344CB8AC3E}">
        <p14:creationId xmlns:p14="http://schemas.microsoft.com/office/powerpoint/2010/main" val="22411962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7952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3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6771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727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08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446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372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7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6305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095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151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191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63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2720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base">
              <a:spcAft>
                <a:spcPct val="0"/>
              </a:spcAft>
            </a:pPr>
            <a:r>
              <a:rPr kumimoji="1" lang="en-US" sz="8000" dirty="0">
                <a:solidFill>
                  <a:srgbClr val="E32D91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537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038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794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C1CC-6AF7-49D4-A04E-8365B554F098}" type="datetimeFigureOut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E026E-70D2-422F-9E16-E7260AB4679D}" type="slidenum">
              <a:rPr lang="zh-TW" alt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2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1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219">
                <a:solidFill>
                  <a:srgbClr val="FFFFFF"/>
                </a:solidFill>
              </a:rPr>
              <a:t>標題文字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688"/>
            </a:lvl1pPr>
            <a:lvl2pPr marL="0" indent="120547" algn="ctr">
              <a:spcBef>
                <a:spcPts val="0"/>
              </a:spcBef>
              <a:buSzTx/>
              <a:buNone/>
              <a:defRPr sz="1688"/>
            </a:lvl2pPr>
            <a:lvl3pPr marL="0" indent="241093" algn="ctr">
              <a:spcBef>
                <a:spcPts val="0"/>
              </a:spcBef>
              <a:buSzTx/>
              <a:buNone/>
              <a:defRPr sz="1688"/>
            </a:lvl3pPr>
            <a:lvl4pPr marL="0" indent="361640" algn="ctr">
              <a:spcBef>
                <a:spcPts val="0"/>
              </a:spcBef>
              <a:buSzTx/>
              <a:buNone/>
              <a:defRPr sz="1688"/>
            </a:lvl4pPr>
            <a:lvl5pPr marL="0" indent="482186" algn="ctr">
              <a:spcBef>
                <a:spcPts val="0"/>
              </a:spcBef>
              <a:buSzTx/>
              <a:buNone/>
              <a:defRPr sz="1688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88">
                <a:solidFill>
                  <a:srgbClr val="FFFFFF"/>
                </a:solidFill>
              </a:rPr>
              <a:t>內文層級五</a:t>
            </a:r>
          </a:p>
        </p:txBody>
      </p:sp>
    </p:spTree>
    <p:extLst>
      <p:ext uri="{BB962C8B-B14F-4D97-AF65-F5344CB8AC3E}">
        <p14:creationId xmlns:p14="http://schemas.microsoft.com/office/powerpoint/2010/main" val="40456786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404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>
                <a:latin typeface="華康粗黑體" panose="020B0709000000000000" pitchFamily="49" charset="-120"/>
                <a:ea typeface="華康粗黑體" panose="020B0709000000000000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00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細圓體(P)" panose="020F0300000000000000" pitchFamily="34" charset="-120"/>
                <a:ea typeface="華康細圓體(P)" panose="020F0300000000000000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>
            <a:lvl1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1pPr>
            <a:lvl2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2pPr>
            <a:lvl3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3pPr>
            <a:lvl4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4pPr>
            <a:lvl5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18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>
                <a:latin typeface="華康粗黑體" panose="020B0709000000000000" pitchFamily="49" charset="-120"/>
                <a:ea typeface="華康粗黑體" panose="020B0709000000000000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540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96694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細圓體(P)" panose="020F0300000000000000" pitchFamily="34" charset="-120"/>
                <a:ea typeface="華康細圓體(P)" panose="020F0300000000000000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222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4193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49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40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486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057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982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407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555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44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22052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700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>
                <a:latin typeface="華康粗黑體" panose="020B0709000000000000" pitchFamily="49" charset="-120"/>
                <a:ea typeface="華康粗黑體" panose="020B0709000000000000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15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細圓體(P)" panose="020F0300000000000000" pitchFamily="34" charset="-120"/>
                <a:ea typeface="華康細圓體(P)" panose="020F0300000000000000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>
            <a:lvl1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1pPr>
            <a:lvl2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2pPr>
            <a:lvl3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3pPr>
            <a:lvl4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4pPr>
            <a:lvl5pPr>
              <a:defRPr>
                <a:latin typeface="華康仿宋體W4" panose="02020409000000000000" pitchFamily="49" charset="-120"/>
                <a:ea typeface="華康仿宋體W4" panose="02020409000000000000" pitchFamily="49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5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>
                <a:latin typeface="華康粗黑體" panose="020B0709000000000000" pitchFamily="49" charset="-120"/>
                <a:ea typeface="華康粗黑體" panose="020B0709000000000000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545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細圓體(P)" panose="020F0300000000000000" pitchFamily="34" charset="-120"/>
                <a:ea typeface="華康細圓體(P)" panose="020F0300000000000000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590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8777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97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430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757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6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20" Type="http://schemas.openxmlformats.org/officeDocument/2006/relationships/theme" Target="../theme/theme9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075FF-EE64-4A20-A9FB-DA9D109DDBC5}" type="datetimeFigureOut">
              <a:rPr lang="zh-TW" altLang="en-US" smtClean="0"/>
              <a:t>2017/10/11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FF651-E464-4457-B3F7-2A6E20C158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84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C6E6D-4FD5-4A6A-A10A-5BAA1D925AE4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8DA8C-32C1-49DD-8FB5-DE3E721F59C4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5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74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華康細圓體(P)" panose="020F0300000000000000" pitchFamily="34" charset="-120"/>
          <a:ea typeface="華康細圓體(P)" panose="020F0300000000000000" pitchFamily="34" charset="-120"/>
          <a:cs typeface="華康細圓體(P)" panose="020F0300000000000000" pitchFamily="34" charset="-12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8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9" y="6178262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B7972C-AA02-4392-BAA7-77BED860C518}" type="datetimeFigureOut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2017/10/11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8" y="6178262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3" y="6178262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C6A8AF-49C7-4BBA-85CA-1C88331245D1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46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B7972C-AA02-4392-BAA7-77BED860C518}" type="datetimeFigureOut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2017/10/11</a:t>
            </a:fld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C6A8AF-49C7-4BBA-85CA-1C88331245D1}" type="slidenum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41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702736-F626-4A82-AA59-B3DDCFFD570F}" type="datetimeFigureOut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2017/10/11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89622E-BA67-410E-B799-A217A4875FE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8546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133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華康細圓體(P)" panose="020F0300000000000000" pitchFamily="34" charset="-120"/>
          <a:ea typeface="華康細圓體(P)" panose="020F0300000000000000" pitchFamily="34" charset="-120"/>
          <a:cs typeface="華康細圓體(P)" panose="020F0300000000000000" pitchFamily="34" charset="-12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BC6CDCF-50A1-4402-9078-2C1296C1A29D}" type="datetimeFigureOut">
              <a:rPr lang="zh-TW" altLang="en-US" smtClean="0">
                <a:solidFill>
                  <a:prstClr val="white"/>
                </a:solidFill>
              </a:rPr>
              <a:pPr/>
              <a:t>2017/10/11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B50FCC06-04B0-4C38-A036-50957329D0B4}" type="slidenum">
              <a:rPr lang="zh-TW" altLang="en-US" smtClean="0">
                <a:solidFill>
                  <a:srgbClr val="00C6BB"/>
                </a:solidFill>
              </a:rPr>
              <a:pPr/>
              <a:t>‹#›</a:t>
            </a:fld>
            <a:endParaRPr lang="zh-TW" altLang="en-US">
              <a:solidFill>
                <a:srgbClr val="00C6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358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華康細圓體(P)" panose="020F0300000000000000" pitchFamily="34" charset="-120"/>
          <a:ea typeface="華康細圓體(P)" panose="020F0300000000000000" pitchFamily="34" charset="-120"/>
          <a:cs typeface="華康細圓體(P)" panose="020F0300000000000000" pitchFamily="34" charset="-12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華康仿宋體W4" panose="02020409000000000000" pitchFamily="49" charset="-120"/>
          <a:ea typeface="華康仿宋體W4" panose="02020409000000000000" pitchFamily="49" charset="-120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8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9" y="6178262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B7972C-AA02-4392-BAA7-77BED860C518}" type="datetimeFigureOut">
              <a:rPr kumimoji="1" lang="zh-TW" altLang="en-US" smtClean="0">
                <a:solidFill>
                  <a:prstClr val="white">
                    <a:lumMod val="75000"/>
                  </a:prstClr>
                </a:solidFill>
                <a:cs typeface="Arial"/>
                <a:sym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2017/10/11</a:t>
            </a:fld>
            <a:endParaRPr kumimoji="1" lang="zh-TW" altLang="en-US">
              <a:solidFill>
                <a:prstClr val="white">
                  <a:lumMod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8" y="6178262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prstClr val="white">
                  <a:lumMod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3" y="6178262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C6A8AF-49C7-4BBA-85CA-1C88331245D1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  <a:cs typeface="Arial"/>
                <a:sym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9588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702736-F626-4A82-AA59-B3DDCFFD570F}" type="datetimeFigureOut">
              <a:rPr kumimoji="1" lang="zh-TW" altLang="en-US" smtClean="0">
                <a:solidFill>
                  <a:prstClr val="white">
                    <a:lumMod val="75000"/>
                  </a:prstClr>
                </a:solidFill>
                <a:cs typeface="Arial"/>
                <a:sym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2017/10/11</a:t>
            </a:fld>
            <a:endParaRPr kumimoji="1" lang="zh-TW" altLang="en-US">
              <a:solidFill>
                <a:prstClr val="white">
                  <a:lumMod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white">
                  <a:lumMod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89622E-BA67-410E-B799-A217A4875FE8}" type="slidenum">
              <a:rPr kumimoji="1" lang="zh-TW" altLang="en-US" smtClean="0">
                <a:solidFill>
                  <a:prstClr val="white">
                    <a:lumMod val="75000"/>
                  </a:prstClr>
                </a:solidFill>
                <a:cs typeface="Arial"/>
                <a:sym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zh-TW" altLang="en-US">
              <a:solidFill>
                <a:prstClr val="white">
                  <a:lumMod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80678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gif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2.xml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9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91.png"/><Relationship Id="rId7" Type="http://schemas.openxmlformats.org/officeDocument/2006/relationships/image" Target="../media/image9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11"/>
          <a:stretch/>
        </p:blipFill>
        <p:spPr>
          <a:xfrm>
            <a:off x="-10160" y="0"/>
            <a:ext cx="9154160" cy="685800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13" y="4295336"/>
            <a:ext cx="2914512" cy="17068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639493" y="1903471"/>
            <a:ext cx="78548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kern="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穿梭</a:t>
            </a:r>
            <a:r>
              <a:rPr lang="zh-TW" altLang="en-US" sz="4800" kern="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教育</a:t>
            </a:r>
            <a:r>
              <a:rPr lang="zh-TW" altLang="en-US" sz="4800" kern="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雲</a:t>
            </a:r>
            <a:endParaRPr lang="en-US" altLang="zh-TW" sz="4800" kern="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超黑體" panose="020B0C09000000000000" pitchFamily="49" charset="-120"/>
              <a:ea typeface="華康超黑體" panose="020B0C09000000000000" pitchFamily="49" charset="-120"/>
            </a:endParaRPr>
          </a:p>
          <a:p>
            <a:pPr algn="ctr"/>
            <a:r>
              <a:rPr lang="zh-TW" altLang="en-US" sz="6000" kern="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合作</a:t>
            </a:r>
            <a:r>
              <a:rPr lang="zh-TW" altLang="zh-TW" sz="6000" kern="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創課</a:t>
            </a:r>
            <a:r>
              <a:rPr lang="zh-TW" altLang="en-US" sz="6000" kern="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與</a:t>
            </a:r>
            <a:r>
              <a:rPr lang="zh-TW" altLang="zh-TW" sz="6000" kern="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黑體" panose="020B0C09000000000000" pitchFamily="49" charset="-120"/>
                <a:ea typeface="華康超黑體" panose="020B0C09000000000000" pitchFamily="49" charset="-120"/>
              </a:rPr>
              <a:t>學習履歷</a:t>
            </a:r>
            <a:endParaRPr lang="zh-TW" altLang="en-US" sz="1400" dirty="0">
              <a:solidFill>
                <a:srgbClr val="FFFF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0" y="617440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新竹縣教育研究發展暨網路中心  辛文義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-411480" y="112870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為教師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夥伴打通任督二脈的一課</a:t>
            </a:r>
            <a:endParaRPr lang="en-US" altLang="zh-TW" sz="28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36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519272"/>
            <a:ext cx="9144000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8000" dirty="0"/>
              <a:t>串聯熱門雲服務</a:t>
            </a:r>
          </a:p>
        </p:txBody>
      </p:sp>
      <p:sp>
        <p:nvSpPr>
          <p:cNvPr id="6" name="八角星形 5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2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9754724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512" y="11663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8000" dirty="0">
                <a:solidFill>
                  <a:prstClr val="black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串聯熱門雲服務</a:t>
            </a:r>
            <a:endParaRPr kumimoji="1" lang="en-US" altLang="zh-TW" sz="8000" dirty="0">
              <a:solidFill>
                <a:prstClr val="black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6" y="1440071"/>
            <a:ext cx="1821295" cy="1821295"/>
          </a:xfrm>
          <a:prstGeom prst="rect">
            <a:avLst/>
          </a:prstGeom>
        </p:spPr>
      </p:pic>
      <p:pic>
        <p:nvPicPr>
          <p:cNvPr id="1028" name="Picture 4" descr="http://ext.pimg.tw/kewang/4b815545dd7d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79" y="1352812"/>
            <a:ext cx="2046087" cy="181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asa.google.com/intl/zh-TW/images/logo_picasa_large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983472" y="3418591"/>
            <a:ext cx="1784450" cy="63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tctechcrunch2011.files.wordpress.com/2010/05/wikipedia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921" y="1352812"/>
            <a:ext cx="1839160" cy="183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grasshopperltd.co.uk/ESW/Images/flickr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7" b="33231"/>
          <a:stretch/>
        </p:blipFill>
        <p:spPr bwMode="auto">
          <a:xfrm>
            <a:off x="326745" y="3239327"/>
            <a:ext cx="2395256" cy="82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wiki.openwebanalytics.com/images/3/3d/Mediawiki-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662" y="1484784"/>
            <a:ext cx="1644715" cy="164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50" y="1521822"/>
            <a:ext cx="1328074" cy="1328074"/>
          </a:xfrm>
          <a:prstGeom prst="rect">
            <a:avLst/>
          </a:prstGeom>
        </p:spPr>
      </p:pic>
      <p:pic>
        <p:nvPicPr>
          <p:cNvPr id="1060" name="Picture 36" descr="http://www.islam.com.kw/wp-content/uploads/2013/11/Google-Drive.pn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8" t="13262" r="22723" b="9249"/>
          <a:stretch/>
        </p:blipFill>
        <p:spPr bwMode="auto">
          <a:xfrm>
            <a:off x="7154009" y="4422219"/>
            <a:ext cx="1612983" cy="150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://upload.wikimedia.org/wikipedia/tt/2/24/YouTube_Logo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878" y="2636912"/>
            <a:ext cx="2345929" cy="135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教育百科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949" y="5967030"/>
            <a:ext cx="3635236" cy="73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junyiacademy.org/images/mesh_logo_black_text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699" y="4347778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arket.cloud.edu.tw/images/logo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45" y="5491753"/>
            <a:ext cx="4224720" cy="116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tn.edu.tw/2011images/sysicon_031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77" y="4143890"/>
            <a:ext cx="1420950" cy="17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7" y="4291825"/>
            <a:ext cx="3361113" cy="10083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54009" y="3315391"/>
            <a:ext cx="1612983" cy="81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560"/>
            <a:ext cx="9411774" cy="599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512" y="11663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8000" dirty="0" smtClean="0">
                <a:solidFill>
                  <a:prstClr val="black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互動教材製作</a:t>
            </a:r>
            <a:endParaRPr kumimoji="1" lang="en-US" altLang="zh-TW" sz="8000" dirty="0" smtClean="0">
              <a:solidFill>
                <a:prstClr val="black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23" y="1440071"/>
            <a:ext cx="7685777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4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472137"/>
            <a:ext cx="91440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7200" dirty="0"/>
              <a:t>無縫收納教育雲資源</a:t>
            </a:r>
          </a:p>
        </p:txBody>
      </p:sp>
      <p:sp>
        <p:nvSpPr>
          <p:cNvPr id="6" name="八角星形 5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3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5792661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59"/>
            <a:ext cx="9094462" cy="58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4107" y="130628"/>
            <a:ext cx="10033958" cy="650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8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410581"/>
            <a:ext cx="9144000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8000" dirty="0" smtClean="0"/>
              <a:t>揪團合作</a:t>
            </a:r>
            <a:r>
              <a:rPr lang="zh-TW" altLang="en-US" sz="8000" dirty="0"/>
              <a:t>創課</a:t>
            </a:r>
          </a:p>
        </p:txBody>
      </p:sp>
      <p:sp>
        <p:nvSpPr>
          <p:cNvPr id="6" name="八角星形 5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4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3782955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4"/>
            <a:ext cx="9042646" cy="697988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195736" y="1412776"/>
            <a:ext cx="43396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5400" dirty="0">
                <a:solidFill>
                  <a:srgbClr val="FFFF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只要</a:t>
            </a:r>
            <a:r>
              <a:rPr kumimoji="1" lang="zh-TW" altLang="en-US" sz="5400" dirty="0" smtClean="0">
                <a:solidFill>
                  <a:srgbClr val="FF0387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一個</a:t>
            </a:r>
            <a:r>
              <a:rPr kumimoji="1" lang="zh-TW" altLang="en-US" sz="5400" dirty="0" smtClean="0">
                <a:solidFill>
                  <a:srgbClr val="FFFF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帳號</a:t>
            </a:r>
            <a:endParaRPr kumimoji="1" lang="en-US" altLang="zh-TW" sz="5400" dirty="0" smtClean="0">
              <a:solidFill>
                <a:srgbClr val="FFFF0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682" y="2348880"/>
            <a:ext cx="4107758" cy="100126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797152"/>
            <a:ext cx="1361306" cy="136130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385793" y="5477805"/>
            <a:ext cx="3518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4000" dirty="0">
                <a:solidFill>
                  <a:srgbClr val="FFFF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Accessibility</a:t>
            </a:r>
          </a:p>
        </p:txBody>
      </p:sp>
    </p:spTree>
    <p:extLst>
      <p:ext uri="{BB962C8B-B14F-4D97-AF65-F5344CB8AC3E}">
        <p14:creationId xmlns:p14="http://schemas.microsoft.com/office/powerpoint/2010/main" val="250995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blog.thegreenhouseproject.org/wp-content/uploads/2012/01/Flat-Wor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759447" y="836712"/>
            <a:ext cx="7571303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7200" dirty="0" smtClean="0">
                <a:solidFill>
                  <a:srgbClr val="FFC0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抹平</a:t>
            </a:r>
            <a:r>
              <a:rPr kumimoji="1" lang="zh-TW" altLang="en-US" sz="7200" dirty="0" smtClean="0">
                <a:solidFill>
                  <a:srgbClr val="FF00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縣市</a:t>
            </a:r>
            <a:r>
              <a:rPr kumimoji="1" lang="zh-TW" altLang="en-US" sz="7200" dirty="0" smtClean="0">
                <a:solidFill>
                  <a:srgbClr val="00B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學校</a:t>
            </a:r>
            <a:r>
              <a:rPr kumimoji="1" lang="zh-TW" altLang="en-US" sz="7200" dirty="0" smtClean="0">
                <a:solidFill>
                  <a:srgbClr val="FFFF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藩籬</a:t>
            </a:r>
            <a:endParaRPr kumimoji="1" lang="en-US" altLang="zh-TW" sz="7200" dirty="0" smtClean="0">
              <a:solidFill>
                <a:srgbClr val="FFFF0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 sz="4400" dirty="0" smtClean="0">
              <a:solidFill>
                <a:srgbClr val="FFFF0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6010">
            <a:off x="4782693" y="4090769"/>
            <a:ext cx="319959" cy="78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6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600" dirty="0"/>
              <a:t>https://goo.gl/PjNHxm</a:t>
            </a:r>
            <a:endParaRPr lang="zh-TW" altLang="en-US" sz="66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586" y="1603435"/>
            <a:ext cx="5094976" cy="509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4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334605"/>
            <a:ext cx="9144000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9600" dirty="0" smtClean="0"/>
              <a:t>學習</a:t>
            </a:r>
            <a:r>
              <a:rPr lang="zh-TW" altLang="en-US" sz="9600" dirty="0"/>
              <a:t>路徑</a:t>
            </a:r>
          </a:p>
        </p:txBody>
      </p:sp>
      <p:sp>
        <p:nvSpPr>
          <p:cNvPr id="3" name="八角星形 2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5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9961807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6592" y="-24284"/>
            <a:ext cx="11302509" cy="688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7345" y="363974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學習進度追</a:t>
            </a:r>
            <a:r>
              <a:rPr lang="zh-TW" altLang="en-US" sz="4400" b="1" dirty="0">
                <a:solidFill>
                  <a:srgbClr val="FF0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蹤</a:t>
            </a:r>
          </a:p>
        </p:txBody>
      </p:sp>
      <p:pic>
        <p:nvPicPr>
          <p:cNvPr id="7" name="Picture 2" descr="C:\Users\Eric\AppData\Local\Temp\SNAGHTML49275ba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44" y="1087248"/>
            <a:ext cx="8805202" cy="431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2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tafocus.co.uk/wp-content/uploads/2013/11/teaching-assista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6" y="1621971"/>
            <a:ext cx="6309663" cy="523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oldmcloud.com/assets/images/theme_011/logo_24x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3" r="19592"/>
          <a:stretch/>
        </p:blipFill>
        <p:spPr bwMode="auto">
          <a:xfrm>
            <a:off x="5499464" y="96067"/>
            <a:ext cx="3448594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uustpete.org/sites/default/files/post/images/classroom-assistants-needed-239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594" y="3470771"/>
            <a:ext cx="2813142" cy="311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4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396159"/>
            <a:ext cx="9144000" cy="1354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8800" dirty="0"/>
              <a:t>教</a:t>
            </a:r>
            <a:r>
              <a:rPr lang="en-US" altLang="zh-TW" sz="8800" dirty="0"/>
              <a:t>&amp;</a:t>
            </a:r>
            <a:r>
              <a:rPr lang="zh-TW" altLang="en-US" sz="8800" dirty="0"/>
              <a:t>學的履歷</a:t>
            </a:r>
          </a:p>
        </p:txBody>
      </p:sp>
      <p:sp>
        <p:nvSpPr>
          <p:cNvPr id="3" name="八角星形 2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6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6197965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16" y="423443"/>
            <a:ext cx="6754168" cy="60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4189" y="5445224"/>
            <a:ext cx="850239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5400" i="1" dirty="0" smtClean="0">
                <a:solidFill>
                  <a:srgbClr val="00CC00"/>
                </a:solidFill>
                <a:latin typeface="Calibri" panose="020F0502020204030204" pitchFamily="34" charset="0"/>
                <a:ea typeface="華康儷金黑" panose="020B0809000000000000" pitchFamily="49" charset="-120"/>
              </a:rPr>
              <a:t>Learning</a:t>
            </a:r>
            <a:r>
              <a:rPr kumimoji="1" lang="zh-TW" altLang="en-US" sz="5400" i="1" dirty="0" smtClean="0">
                <a:solidFill>
                  <a:srgbClr val="00CC00"/>
                </a:solidFill>
                <a:latin typeface="Calibri" panose="020F0502020204030204" pitchFamily="34" charset="0"/>
                <a:ea typeface="華康儷金黑" panose="020B0809000000000000" pitchFamily="49" charset="-120"/>
              </a:rPr>
              <a:t> </a:t>
            </a:r>
            <a:r>
              <a:rPr kumimoji="1" lang="en-US" altLang="zh-TW" sz="5400" i="1" dirty="0" smtClean="0">
                <a:solidFill>
                  <a:srgbClr val="00CC00"/>
                </a:solidFill>
                <a:latin typeface="Calibri" panose="020F0502020204030204" pitchFamily="34" charset="0"/>
                <a:ea typeface="華康儷金黑" panose="020B0809000000000000" pitchFamily="49" charset="-120"/>
              </a:rPr>
              <a:t>is a </a:t>
            </a:r>
            <a:r>
              <a:rPr kumimoji="1" lang="en-US" altLang="zh-TW" sz="6000" i="1" dirty="0">
                <a:solidFill>
                  <a:srgbClr val="FFFF00"/>
                </a:solidFill>
                <a:latin typeface="Calibri" panose="020F0502020204030204" pitchFamily="34" charset="0"/>
                <a:ea typeface="華康儷金黑" panose="020B0809000000000000" pitchFamily="49" charset="-120"/>
              </a:rPr>
              <a:t>Long-term</a:t>
            </a:r>
            <a:r>
              <a:rPr kumimoji="1" lang="en-US" altLang="zh-TW" sz="5400" i="1" dirty="0">
                <a:solidFill>
                  <a:srgbClr val="00CC00"/>
                </a:solidFill>
                <a:latin typeface="Calibri" panose="020F0502020204030204" pitchFamily="34" charset="0"/>
                <a:ea typeface="華康儷金黑" panose="020B0809000000000000" pitchFamily="49" charset="-120"/>
              </a:rPr>
              <a:t> </a:t>
            </a:r>
            <a:r>
              <a:rPr kumimoji="1" lang="en-US" altLang="zh-TW" sz="5400" i="1" dirty="0" smtClean="0">
                <a:solidFill>
                  <a:srgbClr val="00CC00"/>
                </a:solidFill>
                <a:latin typeface="Calibri" panose="020F0502020204030204" pitchFamily="34" charset="0"/>
                <a:ea typeface="華康儷金黑" panose="020B0809000000000000" pitchFamily="49" charset="-120"/>
              </a:rPr>
              <a:t>Plan</a:t>
            </a:r>
          </a:p>
        </p:txBody>
      </p:sp>
      <p:pic>
        <p:nvPicPr>
          <p:cNvPr id="4098" name="Picture 2" descr="http://www.wecaretreecare.com/uploads/1/3/7/8/13788113/3149066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404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03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021833"/>
            <a:ext cx="9144000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7200" dirty="0" smtClean="0">
                <a:latin typeface="Berlin Sans FB Demi" panose="020E0802020502020306" pitchFamily="34" charset="0"/>
              </a:rPr>
              <a:t>無所不在的學</a:t>
            </a:r>
            <a:r>
              <a:rPr lang="zh-TW" altLang="en-US" sz="7200" dirty="0">
                <a:latin typeface="Berlin Sans FB Demi" panose="020E0802020502020306" pitchFamily="34" charset="0"/>
              </a:rPr>
              <a:t>習</a:t>
            </a:r>
            <a:endParaRPr lang="en-US" altLang="zh-TW" sz="7200" dirty="0" smtClean="0">
              <a:latin typeface="Berlin Sans FB Demi" panose="020E0802020502020306" pitchFamily="34" charset="0"/>
            </a:endParaRPr>
          </a:p>
          <a:p>
            <a:pPr algn="ctr"/>
            <a:r>
              <a:rPr lang="en-US" altLang="zh-TW" sz="7200" dirty="0" smtClean="0">
                <a:latin typeface="Berlin Sans FB Demi" panose="020E0802020502020306" pitchFamily="34" charset="0"/>
              </a:rPr>
              <a:t>Ubiquitous </a:t>
            </a:r>
            <a:r>
              <a:rPr lang="en-US" altLang="zh-TW" sz="7200" dirty="0">
                <a:latin typeface="Berlin Sans FB Demi" panose="020E0802020502020306" pitchFamily="34" charset="0"/>
              </a:rPr>
              <a:t>Learning</a:t>
            </a:r>
            <a:endParaRPr lang="zh-TW" altLang="en-US" sz="6000" dirty="0">
              <a:latin typeface="Berlin Sans FB Demi" panose="020E0802020502020306" pitchFamily="34" charset="0"/>
            </a:endParaRPr>
          </a:p>
        </p:txBody>
      </p:sp>
      <p:sp>
        <p:nvSpPr>
          <p:cNvPr id="3" name="八角星形 2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7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7900260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220"/>
            <a:ext cx="3857625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-13289"/>
            <a:ext cx="3857625" cy="6858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-13289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/>
          <p:cNvGrpSpPr/>
          <p:nvPr/>
        </p:nvGrpSpPr>
        <p:grpSpPr>
          <a:xfrm>
            <a:off x="-36512" y="-171400"/>
            <a:ext cx="9505056" cy="7200800"/>
            <a:chOff x="-36512" y="-171400"/>
            <a:chExt cx="9505056" cy="720080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65" t="14700" b="7754"/>
            <a:stretch/>
          </p:blipFill>
          <p:spPr>
            <a:xfrm>
              <a:off x="-36512" y="-171400"/>
              <a:ext cx="9505056" cy="7200800"/>
            </a:xfrm>
            <a:prstGeom prst="rect">
              <a:avLst/>
            </a:prstGeom>
            <a:noFill/>
          </p:spPr>
        </p:pic>
        <p:sp>
          <p:nvSpPr>
            <p:cNvPr id="9" name="向上箭號 8"/>
            <p:cNvSpPr/>
            <p:nvPr/>
          </p:nvSpPr>
          <p:spPr bwMode="auto">
            <a:xfrm rot="17687868">
              <a:off x="2570016" y="3760763"/>
              <a:ext cx="821993" cy="4293855"/>
            </a:xfrm>
            <a:prstGeom prst="upArrow">
              <a:avLst>
                <a:gd name="adj1" fmla="val 34595"/>
                <a:gd name="adj2" fmla="val 74846"/>
              </a:avLst>
            </a:prstGeom>
            <a:gradFill flip="none" rotWithShape="1">
              <a:gsLst>
                <a:gs pos="0">
                  <a:srgbClr val="0004AC"/>
                </a:gs>
                <a:gs pos="48000">
                  <a:srgbClr val="00B0F0"/>
                </a:gs>
                <a:gs pos="100000">
                  <a:schemeClr val="tx1"/>
                </a:gs>
              </a:gsLst>
              <a:lin ang="6000000" scaled="0"/>
              <a:tileRect/>
            </a:gra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0" name="向上箭號 9"/>
            <p:cNvSpPr/>
            <p:nvPr/>
          </p:nvSpPr>
          <p:spPr bwMode="auto">
            <a:xfrm rot="3958986">
              <a:off x="6209929" y="3946895"/>
              <a:ext cx="796756" cy="4041811"/>
            </a:xfrm>
            <a:prstGeom prst="upArrow">
              <a:avLst>
                <a:gd name="adj1" fmla="val 34595"/>
                <a:gd name="adj2" fmla="val 71372"/>
              </a:avLst>
            </a:prstGeom>
            <a:gradFill>
              <a:gsLst>
                <a:gs pos="0">
                  <a:srgbClr val="00B050"/>
                </a:gs>
                <a:gs pos="48000">
                  <a:srgbClr val="FFC000"/>
                </a:gs>
                <a:gs pos="100000">
                  <a:schemeClr val="tx1"/>
                </a:gs>
              </a:gsLst>
              <a:lin ang="6000000" scaled="0"/>
            </a:gra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向上箭號 7"/>
            <p:cNvSpPr/>
            <p:nvPr/>
          </p:nvSpPr>
          <p:spPr bwMode="auto">
            <a:xfrm>
              <a:off x="4427984" y="967443"/>
              <a:ext cx="870842" cy="5898937"/>
            </a:xfrm>
            <a:prstGeom prst="upArrow">
              <a:avLst>
                <a:gd name="adj1" fmla="val 34595"/>
                <a:gd name="adj2" fmla="val 71372"/>
              </a:avLst>
            </a:prstGeom>
            <a:gradFill flip="none" rotWithShape="1">
              <a:gsLst>
                <a:gs pos="0">
                  <a:srgbClr val="FF0000"/>
                </a:gs>
                <a:gs pos="48000">
                  <a:srgbClr val="EB1F98"/>
                </a:gs>
                <a:gs pos="100000">
                  <a:srgbClr val="7030A0"/>
                </a:gs>
              </a:gsLst>
              <a:lin ang="6000000" scaled="0"/>
              <a:tileRect/>
            </a:gra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11" name="文字方塊 44"/>
          <p:cNvSpPr txBox="1">
            <a:spLocks noChangeArrowheads="1"/>
          </p:cNvSpPr>
          <p:nvPr/>
        </p:nvSpPr>
        <p:spPr bwMode="auto">
          <a:xfrm>
            <a:off x="2916297" y="116632"/>
            <a:ext cx="38942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TW" altLang="en-US" sz="4400" dirty="0" smtClean="0">
                <a:solidFill>
                  <a:srgbClr val="E32D91"/>
                </a:solidFill>
                <a:latin typeface="華康儷金黑" panose="020B0809000000000000" pitchFamily="49" charset="-120"/>
                <a:ea typeface="華康儷金黑" panose="020B0809000000000000" pitchFamily="49" charset="-120"/>
                <a:cs typeface="Arial"/>
                <a:sym typeface="Arial"/>
              </a:rPr>
              <a:t>數位教學</a:t>
            </a:r>
            <a:endParaRPr kumimoji="1" lang="en-US" altLang="zh-TW" dirty="0">
              <a:solidFill>
                <a:srgbClr val="E32D91"/>
              </a:solidFill>
              <a:latin typeface="華康儷金黑" panose="020B0809000000000000" pitchFamily="49" charset="-120"/>
              <a:ea typeface="華康儷金黑" panose="020B0809000000000000" pitchFamily="49" charset="-120"/>
              <a:cs typeface="Arial"/>
              <a:sym typeface="Arial"/>
            </a:endParaRPr>
          </a:p>
        </p:txBody>
      </p:sp>
      <p:sp>
        <p:nvSpPr>
          <p:cNvPr id="12" name="文字方塊 46"/>
          <p:cNvSpPr txBox="1">
            <a:spLocks noChangeArrowheads="1"/>
          </p:cNvSpPr>
          <p:nvPr/>
        </p:nvSpPr>
        <p:spPr bwMode="auto">
          <a:xfrm>
            <a:off x="-324544" y="4243735"/>
            <a:ext cx="291832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TW" altLang="en-US" sz="4400" dirty="0" smtClean="0">
                <a:solidFill>
                  <a:srgbClr val="4775E7">
                    <a:lumMod val="75000"/>
                  </a:srgbClr>
                </a:solidFill>
                <a:latin typeface="華康儷金黑" panose="020B0809000000000000" pitchFamily="49" charset="-120"/>
                <a:ea typeface="華康儷金黑" panose="020B0809000000000000" pitchFamily="49" charset="-120"/>
                <a:cs typeface="Arial"/>
                <a:sym typeface="Arial"/>
              </a:rPr>
              <a:t>歷程履歷</a:t>
            </a:r>
            <a:endParaRPr kumimoji="1" lang="en-US" altLang="zh-TW" dirty="0">
              <a:solidFill>
                <a:srgbClr val="4775E7">
                  <a:lumMod val="75000"/>
                </a:srgbClr>
              </a:solidFill>
              <a:latin typeface="華康儷金黑" panose="020B0809000000000000" pitchFamily="49" charset="-120"/>
              <a:ea typeface="華康儷金黑" panose="020B0809000000000000" pitchFamily="49" charset="-120"/>
              <a:cs typeface="Arial"/>
              <a:sym typeface="Arial"/>
            </a:endParaRPr>
          </a:p>
        </p:txBody>
      </p:sp>
      <p:sp>
        <p:nvSpPr>
          <p:cNvPr id="13" name="文字方塊 45"/>
          <p:cNvSpPr txBox="1">
            <a:spLocks noChangeArrowheads="1"/>
          </p:cNvSpPr>
          <p:nvPr/>
        </p:nvSpPr>
        <p:spPr bwMode="auto">
          <a:xfrm>
            <a:off x="5940152" y="4368747"/>
            <a:ext cx="48390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TW" altLang="en-US" sz="4400" dirty="0" smtClean="0">
                <a:solidFill>
                  <a:srgbClr val="00B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  <a:cs typeface="Arial"/>
                <a:sym typeface="Arial"/>
              </a:rPr>
              <a:t>行動學習</a:t>
            </a:r>
            <a:endParaRPr kumimoji="1" lang="en-US" altLang="zh-TW" dirty="0">
              <a:solidFill>
                <a:srgbClr val="00B050"/>
              </a:solidFill>
              <a:latin typeface="華康儷金黑" panose="020B0809000000000000" pitchFamily="49" charset="-120"/>
              <a:ea typeface="華康儷金黑" panose="020B0809000000000000" pitchFamily="49" charset="-120"/>
              <a:cs typeface="Arial"/>
              <a:sym typeface="Arial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71134" y="186203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>
                <a:solidFill>
                  <a:prstClr val="white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備課</a:t>
            </a:r>
            <a:endParaRPr kumimoji="1" lang="zh-TW" altLang="en-US" dirty="0">
              <a:solidFill>
                <a:prstClr val="white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119528" y="398452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履歷</a:t>
            </a:r>
            <a:endParaRPr kumimoji="1" lang="zh-TW" altLang="en-US" dirty="0">
              <a:solidFill>
                <a:srgbClr val="FFFF00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382612" y="481092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prstClr val="white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社群</a:t>
            </a:r>
            <a:endParaRPr kumimoji="1" lang="zh-TW" altLang="en-US" dirty="0">
              <a:solidFill>
                <a:prstClr val="white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931926" y="382166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行動</a:t>
            </a:r>
            <a:r>
              <a:rPr kumimoji="1" lang="en-US" altLang="zh-TW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/>
            </a:r>
            <a:br>
              <a:rPr kumimoji="1" lang="en-US" altLang="zh-TW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</a:br>
            <a:r>
              <a:rPr kumimoji="1" lang="zh-TW" altLang="en-US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學習</a:t>
            </a:r>
            <a:endParaRPr kumimoji="1" lang="zh-TW" altLang="en-US" dirty="0">
              <a:solidFill>
                <a:srgbClr val="FF0387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810512" y="223136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00B0F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訊息</a:t>
            </a:r>
            <a:endParaRPr kumimoji="1" lang="en-US" altLang="zh-TW" b="1" kern="0" dirty="0" smtClean="0">
              <a:solidFill>
                <a:srgbClr val="00B0F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Arial"/>
              <a:sym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00B0F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推播</a:t>
            </a:r>
            <a:endParaRPr kumimoji="1" lang="zh-TW" altLang="en-US" dirty="0">
              <a:solidFill>
                <a:srgbClr val="00B0F0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5448075" y="159742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多元</a:t>
            </a:r>
            <a:endParaRPr kumimoji="1" lang="en-US" altLang="zh-TW" b="1" kern="0" dirty="0" smtClean="0">
              <a:solidFill>
                <a:srgbClr val="FFFF0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Arial"/>
              <a:sym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評量</a:t>
            </a:r>
            <a:endParaRPr kumimoji="1" lang="zh-TW" altLang="en-US" dirty="0">
              <a:solidFill>
                <a:srgbClr val="FFFF00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269966" y="227313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學習</a:t>
            </a:r>
            <a:r>
              <a:rPr kumimoji="1" lang="en-US" altLang="zh-TW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/>
            </a:r>
            <a:br>
              <a:rPr kumimoji="1" lang="en-US" altLang="zh-TW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</a:br>
            <a:r>
              <a:rPr kumimoji="1" lang="zh-TW" altLang="en-US" b="1" kern="0" dirty="0" smtClean="0">
                <a:solidFill>
                  <a:srgbClr val="FF0387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檔案</a:t>
            </a:r>
            <a:endParaRPr kumimoji="1" lang="zh-TW" altLang="en-US" dirty="0">
              <a:solidFill>
                <a:srgbClr val="FF0387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133581" y="256664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C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獎勵</a:t>
            </a:r>
            <a:endParaRPr kumimoji="1" lang="en-US" altLang="zh-TW" b="1" kern="0" dirty="0" smtClean="0">
              <a:solidFill>
                <a:srgbClr val="FFC00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Arial"/>
              <a:sym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srgbClr val="FFC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徽章</a:t>
            </a:r>
            <a:endParaRPr kumimoji="1" lang="zh-TW" altLang="en-US" dirty="0">
              <a:solidFill>
                <a:srgbClr val="FFC000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274096" y="164136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kern="0" dirty="0" smtClean="0">
                <a:solidFill>
                  <a:prstClr val="white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課程包</a:t>
            </a:r>
            <a:endParaRPr kumimoji="1" lang="zh-TW" altLang="en-US" dirty="0">
              <a:solidFill>
                <a:prstClr val="white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2699163" y="165039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b="1" kern="0" dirty="0" smtClean="0">
                <a:solidFill>
                  <a:srgbClr val="00B0F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MOOC</a:t>
            </a:r>
            <a:endParaRPr kumimoji="1" lang="zh-TW" altLang="en-US" dirty="0">
              <a:solidFill>
                <a:srgbClr val="00B0F0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5045241" y="4293939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b="1" kern="0" dirty="0" smtClean="0">
                <a:solidFill>
                  <a:prstClr val="black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/>
                <a:sym typeface="Arial"/>
              </a:rPr>
              <a:t>APP</a:t>
            </a:r>
            <a:endParaRPr kumimoji="1" lang="zh-TW" altLang="en-US" sz="2000" dirty="0">
              <a:solidFill>
                <a:prstClr val="black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4171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396159"/>
            <a:ext cx="9144000" cy="1354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8800" dirty="0"/>
              <a:t>成為學習設計師</a:t>
            </a:r>
          </a:p>
        </p:txBody>
      </p:sp>
      <p:sp>
        <p:nvSpPr>
          <p:cNvPr id="3" name="八角星形 2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8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6849303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48303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0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74" y="649224"/>
            <a:ext cx="13574444" cy="534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9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334604"/>
            <a:ext cx="9144000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9600" dirty="0" smtClean="0"/>
              <a:t>為</a:t>
            </a:r>
            <a:r>
              <a:rPr lang="zh-TW" altLang="en-US" sz="9600" dirty="0"/>
              <a:t>學生備課</a:t>
            </a:r>
          </a:p>
        </p:txBody>
      </p:sp>
      <p:sp>
        <p:nvSpPr>
          <p:cNvPr id="3" name="八角星形 2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9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4865110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217" y="2030931"/>
            <a:ext cx="4813028" cy="610697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06399" y="584200"/>
            <a:ext cx="819858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給學生，</a:t>
            </a:r>
            <a:endParaRPr lang="en-US" altLang="zh-TW" sz="4400" dirty="0" smtClean="0">
              <a:solidFill>
                <a:prstClr val="black"/>
              </a:soli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  <a:p>
            <a:r>
              <a:rPr lang="zh-TW" altLang="en-US" sz="4400" dirty="0" smtClean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老師您知道最好的是什麼</a:t>
            </a:r>
            <a:endParaRPr lang="en-US" altLang="zh-TW" sz="4400" dirty="0" smtClean="0">
              <a:solidFill>
                <a:prstClr val="black"/>
              </a:soli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  <a:p>
            <a:r>
              <a:rPr lang="zh-TW" altLang="en-US" sz="4400" dirty="0" smtClean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不斷進行的教學實驗</a:t>
            </a:r>
            <a:endParaRPr lang="en-US" altLang="zh-TW" sz="4400" dirty="0" smtClean="0">
              <a:solidFill>
                <a:prstClr val="black"/>
              </a:soli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  <a:p>
            <a:endParaRPr lang="en-US" altLang="zh-TW" sz="4400" dirty="0" smtClean="0">
              <a:solidFill>
                <a:prstClr val="black"/>
              </a:soli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  <a:p>
            <a:r>
              <a:rPr lang="zh-TW" altLang="en-US" sz="4400" dirty="0" smtClean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突破教科書</a:t>
            </a:r>
            <a:endParaRPr lang="en-US" altLang="zh-TW" sz="4400" dirty="0" smtClean="0">
              <a:solidFill>
                <a:prstClr val="black"/>
              </a:soli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  <a:p>
            <a:r>
              <a:rPr lang="zh-TW" altLang="en-US" sz="4400" dirty="0" smtClean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受</a:t>
            </a:r>
            <a:r>
              <a:rPr lang="zh-TW" altLang="en-US" sz="4400" dirty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智財權的</a:t>
            </a:r>
            <a:r>
              <a:rPr lang="zh-TW" altLang="en-US" sz="4400" dirty="0" smtClean="0">
                <a:solidFill>
                  <a:prstClr val="black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侷限</a:t>
            </a:r>
          </a:p>
          <a:p>
            <a:endParaRPr lang="en-US" altLang="zh-TW" sz="4400" dirty="0" smtClean="0">
              <a:solidFill>
                <a:prstClr val="black"/>
              </a:soli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  <a:p>
            <a:endParaRPr lang="zh-TW" altLang="en-US" sz="4000" dirty="0">
              <a:solidFill>
                <a:prstClr val="black"/>
              </a:solidFill>
              <a:latin typeface="華康流風體W3" panose="03000309000000000000" pitchFamily="65" charset="-120"/>
              <a:ea typeface="華康流風體W3" panose="030003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538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" y="0"/>
            <a:ext cx="9144000" cy="637997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" y="478025"/>
            <a:ext cx="9144000" cy="637997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212186" y="332656"/>
            <a:ext cx="49584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600" dirty="0">
                <a:solidFill>
                  <a:prstClr val="white"/>
                </a:solidFill>
                <a:latin typeface="華康寶風體W4(P)" panose="03000400000000000000" pitchFamily="66" charset="-120"/>
                <a:ea typeface="華康寶風體W4(P)" panose="03000400000000000000" pitchFamily="66" charset="-120"/>
              </a:rPr>
              <a:t>I</a:t>
            </a:r>
            <a:r>
              <a:rPr lang="zh-TW" altLang="en-US" sz="9600" dirty="0">
                <a:solidFill>
                  <a:prstClr val="white"/>
                </a:solidFill>
                <a:latin typeface="華康寶風體W4(P)" panose="03000400000000000000" pitchFamily="66" charset="-120"/>
                <a:ea typeface="華康寶風體W4(P)" panose="03000400000000000000" pitchFamily="66" charset="-120"/>
              </a:rPr>
              <a:t> </a:t>
            </a:r>
            <a:r>
              <a:rPr lang="en-US" altLang="zh-TW" sz="9600" dirty="0">
                <a:solidFill>
                  <a:prstClr val="white"/>
                </a:solidFill>
                <a:latin typeface="華康寶風體W4(P)" panose="03000400000000000000" pitchFamily="66" charset="-120"/>
                <a:ea typeface="華康寶風體W4(P)" panose="03000400000000000000" pitchFamily="66" charset="-120"/>
              </a:rPr>
              <a:t>See </a:t>
            </a:r>
            <a:r>
              <a:rPr lang="en-US" altLang="zh-TW" sz="9600" dirty="0" smtClean="0">
                <a:solidFill>
                  <a:prstClr val="white"/>
                </a:solidFill>
                <a:latin typeface="華康寶風體W4(P)" panose="03000400000000000000" pitchFamily="66" charset="-120"/>
                <a:ea typeface="華康寶風體W4(P)" panose="03000400000000000000" pitchFamily="66" charset="-120"/>
              </a:rPr>
              <a:t>You</a:t>
            </a:r>
          </a:p>
        </p:txBody>
      </p:sp>
      <p:sp>
        <p:nvSpPr>
          <p:cNvPr id="5" name="矩形 4"/>
          <p:cNvSpPr/>
          <p:nvPr/>
        </p:nvSpPr>
        <p:spPr>
          <a:xfrm>
            <a:off x="2701167" y="3817980"/>
            <a:ext cx="22703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>
                <a:solidFill>
                  <a:prstClr val="white"/>
                </a:solidFill>
              </a:rPr>
              <a:t>personality</a:t>
            </a:r>
          </a:p>
        </p:txBody>
      </p:sp>
    </p:spTree>
    <p:extLst>
      <p:ext uri="{BB962C8B-B14F-4D97-AF65-F5344CB8AC3E}">
        <p14:creationId xmlns:p14="http://schemas.microsoft.com/office/powerpoint/2010/main" val="276600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334605"/>
            <a:ext cx="9144000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9600" dirty="0" smtClean="0"/>
              <a:t>教學決策支援</a:t>
            </a:r>
            <a:endParaRPr lang="zh-TW" altLang="en-US" sz="9600" dirty="0"/>
          </a:p>
        </p:txBody>
      </p:sp>
      <p:sp>
        <p:nvSpPr>
          <p:cNvPr id="3" name="八角星形 2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72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10</a:t>
            </a:r>
            <a:endParaRPr lang="zh-TW" altLang="en-US" sz="72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5272877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7345" y="363974"/>
            <a:ext cx="680506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On the Road</a:t>
            </a:r>
            <a:r>
              <a:rPr lang="zh-TW" altLang="en-US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– </a:t>
            </a:r>
            <a:r>
              <a:rPr lang="zh-TW" altLang="en-US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小數據報表</a:t>
            </a:r>
            <a:endParaRPr lang="zh-TW" altLang="en-US" sz="4400" b="1" dirty="0">
              <a:solidFill>
                <a:prstClr val="black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endParaRPr lang="zh-TW" altLang="en-US" sz="4400" b="1" dirty="0">
              <a:solidFill>
                <a:prstClr val="black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11200" y="3060700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核心</a:t>
            </a:r>
            <a:r>
              <a:rPr lang="zh-TW" altLang="en-US" sz="2400" dirty="0" smtClean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能力</a:t>
            </a:r>
            <a:endParaRPr lang="zh-TW" altLang="en-US" sz="2400" dirty="0">
              <a:solidFill>
                <a:srgbClr val="454551">
                  <a:lumMod val="50000"/>
                </a:srgbClr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日誌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最新日誌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活動報告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整體統計量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課程參與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活動完成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統計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事件監看規則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389513" y="1498600"/>
            <a:ext cx="487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評論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srgbClr val="454551">
                    <a:lumMod val="50000"/>
                  </a:srgbClr>
                </a:solidFill>
              </a:rPr>
              <a:t>設定</a:t>
            </a: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變更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課程綜覽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u="sng" dirty="0">
                <a:solidFill>
                  <a:srgbClr val="454551">
                    <a:lumMod val="50000"/>
                  </a:srgbClr>
                </a:solidFill>
              </a:rPr>
              <a:t>課程大小</a:t>
            </a:r>
            <a:endParaRPr lang="zh-TW" altLang="en-US" sz="2400" dirty="0">
              <a:solidFill>
                <a:srgbClr val="454551">
                  <a:lumMod val="50000"/>
                </a:srgb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事件列表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日誌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最新日誌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整體統計量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效能綜覽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題庫統計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資安概況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統計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事件監看規則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454551">
                    <a:lumMod val="50000"/>
                  </a:srgbClr>
                </a:solidFill>
              </a:rPr>
              <a:t>Spam </a:t>
            </a:r>
            <a:r>
              <a:rPr lang="zh-TW" altLang="en-US" sz="2400" dirty="0">
                <a:solidFill>
                  <a:srgbClr val="454551">
                    <a:lumMod val="50000"/>
                  </a:srgbClr>
                </a:solidFill>
              </a:rPr>
              <a:t>清除器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780" y="1600286"/>
            <a:ext cx="2698889" cy="122561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63" y="1586336"/>
            <a:ext cx="2419474" cy="12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7345" y="363974"/>
            <a:ext cx="62408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On the Road</a:t>
            </a:r>
            <a:r>
              <a:rPr lang="zh-TW" altLang="en-US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– </a:t>
            </a:r>
            <a:r>
              <a:rPr lang="zh-TW" altLang="en-US" sz="4400" b="1" dirty="0" smtClean="0">
                <a:solidFill>
                  <a:prstClr val="black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開發報</a:t>
            </a:r>
            <a:r>
              <a:rPr lang="zh-TW" altLang="en-US" sz="4400" b="1" dirty="0">
                <a:solidFill>
                  <a:prstClr val="black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表</a:t>
            </a:r>
          </a:p>
          <a:p>
            <a:endParaRPr lang="zh-TW" altLang="en-US" sz="4400" b="1" dirty="0">
              <a:solidFill>
                <a:prstClr val="black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345" y="1576348"/>
            <a:ext cx="459995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提供自訂報表模組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(Configurable Reports)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功能的優化，包含程式優化、使用介面中文化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設計常用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10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種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含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以上報表範本。提供之報表類型有課程報表、類表報表、用戶報表、時序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(Timeline)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報表和自訂報表。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提供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討論區關聯分析報表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(Forum Graph)</a:t>
            </a:r>
            <a:r>
              <a:rPr lang="zh-TW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、使用者裝置分析</a:t>
            </a:r>
            <a:r>
              <a:rPr lang="en-US" altLang="zh-TW" sz="2000" dirty="0">
                <a:solidFill>
                  <a:prstClr val="black">
                    <a:lumMod val="95000"/>
                    <a:lumOff val="5000"/>
                  </a:prstClr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 Device Analytics)</a:t>
            </a:r>
          </a:p>
        </p:txBody>
      </p:sp>
      <p:pic>
        <p:nvPicPr>
          <p:cNvPr id="9" name="圖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5592762" y="3492500"/>
            <a:ext cx="2734310" cy="3172579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447" y="836295"/>
            <a:ext cx="3760470" cy="313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3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67345" y="363974"/>
            <a:ext cx="779687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On the Road</a:t>
            </a:r>
            <a:r>
              <a:rPr lang="zh-TW" altLang="en-US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- </a:t>
            </a:r>
            <a:r>
              <a:rPr lang="en-US" altLang="zh-TW" sz="4400" b="1" dirty="0">
                <a:solidFill>
                  <a:srgbClr val="FF0000"/>
                </a:solidFill>
              </a:rPr>
              <a:t>Google Analytics</a:t>
            </a:r>
            <a:endParaRPr lang="zh-TW" altLang="en-US" sz="4400" b="1" dirty="0">
              <a:solidFill>
                <a:srgbClr val="FF0000"/>
              </a:solidFill>
            </a:endParaRPr>
          </a:p>
          <a:p>
            <a:endParaRPr lang="zh-TW" altLang="en-US" sz="4400" b="1" dirty="0">
              <a:solidFill>
                <a:prstClr val="black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2348"/>
            <a:ext cx="9314135" cy="489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8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84" y="35006"/>
            <a:ext cx="5025910" cy="6858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159" y="4437112"/>
            <a:ext cx="1957231" cy="269119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83" y="744135"/>
            <a:ext cx="3331128" cy="186237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983" y="1767277"/>
            <a:ext cx="1698908" cy="169673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08" y="3006135"/>
            <a:ext cx="1647005" cy="164700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24" y="4421933"/>
            <a:ext cx="1880137" cy="187772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01" y="238623"/>
            <a:ext cx="1555976" cy="16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0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9254" y="2153424"/>
            <a:ext cx="9782508" cy="44505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70744" y="0"/>
            <a:ext cx="800251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On the Road</a:t>
            </a:r>
            <a:r>
              <a:rPr lang="zh-TW" altLang="en-US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- </a:t>
            </a:r>
            <a:r>
              <a:rPr lang="en-US" altLang="zh-TW" sz="4400" b="1" dirty="0">
                <a:solidFill>
                  <a:srgbClr val="FF0000"/>
                </a:solidFill>
                <a:latin typeface="Century Gothic" panose="020B0502020202020204"/>
              </a:rPr>
              <a:t>Intelliboard.net</a:t>
            </a:r>
            <a:endParaRPr lang="zh-TW" altLang="en-US" sz="4400" b="1" dirty="0">
              <a:solidFill>
                <a:srgbClr val="FF0000"/>
              </a:solidFill>
              <a:latin typeface="Century Gothic" panose="020B0502020202020204"/>
            </a:endParaRPr>
          </a:p>
          <a:p>
            <a:endParaRPr lang="zh-TW" altLang="en-US" sz="4400" b="1" dirty="0">
              <a:solidFill>
                <a:prstClr val="black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84247" y="1225749"/>
            <a:ext cx="6184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solidFill>
                  <a:srgbClr val="00B0F0"/>
                </a:solidFill>
              </a:rPr>
              <a:t>From Start ,</a:t>
            </a:r>
            <a:r>
              <a:rPr lang="zh-TW" altLang="en-US" sz="3200" dirty="0" smtClean="0">
                <a:solidFill>
                  <a:srgbClr val="00B0F0"/>
                </a:solidFill>
              </a:rPr>
              <a:t> </a:t>
            </a:r>
            <a:r>
              <a:rPr lang="en-US" altLang="zh-TW" sz="3200" dirty="0" smtClean="0">
                <a:solidFill>
                  <a:srgbClr val="00B0F0"/>
                </a:solidFill>
              </a:rPr>
              <a:t>limit to 3,000</a:t>
            </a:r>
            <a:r>
              <a:rPr lang="zh-TW" altLang="en-US" sz="3200" dirty="0" smtClean="0">
                <a:solidFill>
                  <a:srgbClr val="00B0F0"/>
                </a:solidFill>
              </a:rPr>
              <a:t> </a:t>
            </a:r>
            <a:r>
              <a:rPr lang="en-US" altLang="zh-TW" sz="3200" dirty="0" smtClean="0">
                <a:solidFill>
                  <a:srgbClr val="00B0F0"/>
                </a:solidFill>
              </a:rPr>
              <a:t>people</a:t>
            </a:r>
            <a:endParaRPr lang="zh-TW" altLang="en-U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0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9" y="924478"/>
            <a:ext cx="3645500" cy="249869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773" y="924478"/>
            <a:ext cx="5190517" cy="355668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9" y="3461908"/>
            <a:ext cx="3707715" cy="25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7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7345" y="363974"/>
            <a:ext cx="800251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On the Road</a:t>
            </a:r>
            <a:r>
              <a:rPr lang="zh-TW" altLang="en-US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4400" b="1" dirty="0" smtClean="0">
                <a:solidFill>
                  <a:prstClr val="black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- </a:t>
            </a:r>
            <a:r>
              <a:rPr lang="en-US" altLang="zh-TW" sz="4400" b="1" dirty="0">
                <a:solidFill>
                  <a:srgbClr val="FF0000"/>
                </a:solidFill>
              </a:rPr>
              <a:t>Intelliboard.net</a:t>
            </a:r>
            <a:endParaRPr lang="zh-TW" altLang="en-US" sz="4400" b="1" dirty="0">
              <a:solidFill>
                <a:srgbClr val="FF0000"/>
              </a:solidFill>
            </a:endParaRPr>
          </a:p>
          <a:p>
            <a:endParaRPr lang="zh-TW" altLang="en-US" sz="4400" b="1" dirty="0">
              <a:solidFill>
                <a:prstClr val="black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310" y="0"/>
            <a:ext cx="6237356" cy="703173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1054" y="-378997"/>
            <a:ext cx="4177364" cy="162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1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74" r="56910" b="28975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2033405"/>
            <a:ext cx="4571999" cy="389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4973880" y="1772375"/>
            <a:ext cx="4572000" cy="452431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r>
              <a:rPr lang="zh-TW" altLang="en-US" sz="4800" b="1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教材內容</a:t>
            </a:r>
          </a:p>
          <a:p>
            <a:r>
              <a:rPr lang="en-US" altLang="zh-TW" sz="4800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	Material</a:t>
            </a:r>
            <a:endParaRPr lang="zh-TW" altLang="en-US" sz="4800" dirty="0" smtClean="0">
              <a:solidFill>
                <a:srgbClr val="FFFF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4800" b="1" dirty="0" smtClean="0">
                <a:solidFill>
                  <a:prstClr val="white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教學活動</a:t>
            </a:r>
          </a:p>
          <a:p>
            <a:r>
              <a:rPr lang="en-US" altLang="zh-TW" sz="4800" dirty="0" smtClean="0">
                <a:solidFill>
                  <a:prstClr val="white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	Activity</a:t>
            </a:r>
            <a:endParaRPr lang="zh-TW" altLang="en-US" sz="4800" dirty="0" smtClean="0">
              <a:solidFill>
                <a:prstClr val="white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  <a:p>
            <a:r>
              <a:rPr lang="zh-TW" altLang="en-US" sz="4800" b="1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學習路徑</a:t>
            </a:r>
          </a:p>
          <a:p>
            <a:r>
              <a:rPr lang="en-US" altLang="zh-TW" sz="4800" dirty="0" smtClean="0">
                <a:solidFill>
                  <a:srgbClr val="FF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	Path</a:t>
            </a:r>
            <a:endParaRPr lang="zh-TW" altLang="en-US" sz="4800" dirty="0">
              <a:solidFill>
                <a:srgbClr val="FF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50743" y="168592"/>
            <a:ext cx="6756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0" dirty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創</a:t>
            </a:r>
            <a:r>
              <a:rPr lang="zh-TW" altLang="en-US" sz="8000" dirty="0" smtClean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課</a:t>
            </a:r>
            <a:r>
              <a:rPr lang="en-US" altLang="zh-TW" sz="8000" dirty="0" smtClean="0">
                <a:solidFill>
                  <a:srgbClr val="FFFF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M</a:t>
            </a:r>
            <a:r>
              <a:rPr lang="en-US" altLang="zh-TW" sz="8000" dirty="0" smtClean="0">
                <a:solidFill>
                  <a:prstClr val="white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A</a:t>
            </a:r>
            <a:r>
              <a:rPr lang="en-US" altLang="zh-TW" sz="8000" dirty="0" smtClean="0">
                <a:solidFill>
                  <a:srgbClr val="FF0000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P</a:t>
            </a:r>
            <a:r>
              <a:rPr lang="zh-TW" altLang="en-US" sz="8000" dirty="0" smtClean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三</a:t>
            </a:r>
            <a:r>
              <a:rPr lang="zh-TW" altLang="en-US" sz="8000" dirty="0">
                <a:solidFill>
                  <a:prstClr val="black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要</a:t>
            </a:r>
          </a:p>
        </p:txBody>
      </p:sp>
    </p:spTree>
    <p:extLst>
      <p:ext uri="{BB962C8B-B14F-4D97-AF65-F5344CB8AC3E}">
        <p14:creationId xmlns:p14="http://schemas.microsoft.com/office/powerpoint/2010/main" val="53155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72345" y="1241679"/>
            <a:ext cx="477406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600" dirty="0">
                <a:solidFill>
                  <a:srgbClr val="00B0F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創</a:t>
            </a:r>
            <a:r>
              <a:rPr kumimoji="1" lang="zh-TW" altLang="en-US" sz="16600" dirty="0" smtClean="0">
                <a:solidFill>
                  <a:srgbClr val="00B0F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課</a:t>
            </a:r>
            <a:endParaRPr kumimoji="1" lang="en-US" altLang="zh-TW" sz="16600" dirty="0" smtClean="0">
              <a:solidFill>
                <a:srgbClr val="00B0F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5400" dirty="0" smtClean="0">
                <a:solidFill>
                  <a:srgbClr val="FFFF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傳道授業解惑一起來</a:t>
            </a:r>
            <a:endParaRPr kumimoji="1" lang="en-US" altLang="zh-TW" sz="5400" dirty="0" smtClean="0">
              <a:solidFill>
                <a:srgbClr val="FFFF0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 sz="4400" dirty="0" smtClean="0">
              <a:solidFill>
                <a:srgbClr val="FF5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t="19950" r="15344" b="29651"/>
          <a:stretch/>
        </p:blipFill>
        <p:spPr>
          <a:xfrm>
            <a:off x="4985041" y="3178708"/>
            <a:ext cx="3801175" cy="3679292"/>
          </a:xfrm>
          <a:prstGeom prst="rect">
            <a:avLst/>
          </a:prstGeom>
          <a:effectLst>
            <a:outerShdw blurRad="215900" dist="317500" dir="1188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922" y="226669"/>
            <a:ext cx="2032623" cy="203002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780" y="2277425"/>
            <a:ext cx="1804877" cy="180256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533" y="2153076"/>
            <a:ext cx="1172308" cy="123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6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547664" y="788382"/>
            <a:ext cx="684076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8000" dirty="0" smtClean="0">
                <a:solidFill>
                  <a:prstClr val="white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學習寶盒</a:t>
            </a:r>
            <a:endParaRPr kumimoji="1" lang="en-US" altLang="zh-TW" sz="8000" dirty="0" smtClean="0">
              <a:solidFill>
                <a:prstClr val="white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4400" dirty="0" smtClean="0">
                <a:solidFill>
                  <a:srgbClr val="FFC0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學習歷程分享社群</a:t>
            </a:r>
            <a:r>
              <a:rPr kumimoji="1" lang="en-US" altLang="zh-TW" sz="54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WeShare.edu.tw</a:t>
            </a:r>
          </a:p>
          <a:p>
            <a:pPr marL="571500" indent="-571500" algn="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匯集學習</a:t>
            </a: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歷程</a:t>
            </a:r>
            <a:endParaRPr kumimoji="1" lang="en-US" altLang="zh-TW" sz="3600" dirty="0" smtClean="0">
              <a:solidFill>
                <a:srgbClr val="92D05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marL="571500" indent="-571500" algn="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發表個人作品</a:t>
            </a:r>
            <a:endParaRPr kumimoji="1" lang="en-US" altLang="zh-TW" sz="3600" dirty="0">
              <a:solidFill>
                <a:srgbClr val="92D05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marL="571500" indent="-571500" algn="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分享個人想法</a:t>
            </a:r>
            <a:endParaRPr kumimoji="1" lang="en-US" altLang="zh-TW" sz="3600" dirty="0" smtClean="0">
              <a:solidFill>
                <a:srgbClr val="92D05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marL="571500" indent="-571500" algn="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經營</a:t>
            </a: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人際社群</a:t>
            </a:r>
            <a:endParaRPr kumimoji="1" lang="en-US" altLang="zh-TW" sz="3600" dirty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22875"/>
            <a:ext cx="3022737" cy="3098413"/>
          </a:xfrm>
          <a:prstGeom prst="rect">
            <a:avLst/>
          </a:prstGeom>
          <a:effectLst>
            <a:outerShdw blurRad="406400" dist="2667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76" y="310509"/>
            <a:ext cx="2365980" cy="249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4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 descr="生涯檔案教學"/>
          <p:cNvSpPr>
            <a:spLocks noGrp="1" noChangeAspect="1" noChangeArrowheads="1"/>
          </p:cNvSpPr>
          <p:nvPr isPhoto="1"/>
        </p:nvSpPr>
        <p:spPr bwMode="auto">
          <a:xfrm>
            <a:off x="1382226" y="-1092309"/>
            <a:ext cx="8117374" cy="608803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2800">
              <a:solidFill>
                <a:prstClr val="white"/>
              </a:solidFill>
              <a:ea typeface="標楷體" panose="03000509000000000000" pitchFamily="65" charset="-120"/>
            </a:endParaRPr>
          </a:p>
        </p:txBody>
      </p:sp>
      <p:sp>
        <p:nvSpPr>
          <p:cNvPr id="3" name="Rectangle 3" descr="生涯檔案教學"/>
          <p:cNvSpPr>
            <a:spLocks noGrp="1" noChangeAspect="1" noChangeArrowheads="1"/>
          </p:cNvSpPr>
          <p:nvPr isPhoto="1"/>
        </p:nvSpPr>
        <p:spPr bwMode="auto">
          <a:xfrm>
            <a:off x="-34570" y="-101601"/>
            <a:ext cx="5475483" cy="41066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2800">
              <a:solidFill>
                <a:prstClr val="white"/>
              </a:solidFill>
              <a:ea typeface="標楷體" panose="03000509000000000000" pitchFamily="65" charset="-120"/>
            </a:endParaRPr>
          </a:p>
        </p:txBody>
      </p:sp>
      <p:pic>
        <p:nvPicPr>
          <p:cNvPr id="4" name="Picture 4" descr="DSC011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3768" y="4769620"/>
            <a:ext cx="4301467" cy="3226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3" descr="生涯檔案教學"/>
          <p:cNvSpPr>
            <a:spLocks noGrp="1" noChangeAspect="1" noChangeArrowheads="1"/>
          </p:cNvSpPr>
          <p:nvPr isPhoto="1"/>
        </p:nvSpPr>
        <p:spPr bwMode="auto">
          <a:xfrm>
            <a:off x="90" y="3705306"/>
            <a:ext cx="5013678" cy="3756928"/>
          </a:xfrm>
          <a:prstGeom prst="rect">
            <a:avLst/>
          </a:prstGeom>
          <a:blipFill dpi="0" rotWithShape="1">
            <a:blip r:embed="rId5"/>
            <a:srcRect/>
            <a:stretch>
              <a:fillRect l="-7778" t="-11443" b="-1059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2800">
              <a:solidFill>
                <a:prstClr val="white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004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rot="16200000">
            <a:off x="-778763" y="2128744"/>
            <a:ext cx="29322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6000" i="1" dirty="0" smtClean="0">
                <a:solidFill>
                  <a:srgbClr val="FFFF00"/>
                </a:solidFill>
                <a:latin typeface="華康魔風體W4" panose="040B0400000000000000" pitchFamily="82" charset="-120"/>
                <a:ea typeface="華康魔風體W4" panose="040B0400000000000000" pitchFamily="82" charset="-120"/>
              </a:rPr>
              <a:t>Control</a:t>
            </a:r>
            <a:endParaRPr lang="en-US" altLang="zh-TW" sz="4400" i="1" dirty="0" smtClean="0">
              <a:solidFill>
                <a:srgbClr val="FFFF00"/>
              </a:solidFill>
              <a:latin typeface="華康魔風體W4" panose="040B0400000000000000" pitchFamily="82" charset="-120"/>
              <a:ea typeface="華康魔風體W4" panose="040B0400000000000000" pitchFamily="82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14" y="1332371"/>
            <a:ext cx="7976327" cy="550011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27482" y="188640"/>
            <a:ext cx="441659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6000" i="1" dirty="0" smtClean="0">
                <a:solidFill>
                  <a:srgbClr val="FFFF00"/>
                </a:solidFill>
                <a:latin typeface="華康魔風體W4" panose="040B0400000000000000" pitchFamily="82" charset="-120"/>
                <a:ea typeface="華康魔風體W4" panose="040B0400000000000000" pitchFamily="82" charset="-120"/>
              </a:rPr>
              <a:t>by </a:t>
            </a:r>
            <a:r>
              <a:rPr lang="en-US" altLang="zh-TW" sz="6000" i="1" dirty="0" smtClean="0">
                <a:solidFill>
                  <a:prstClr val="white"/>
                </a:solidFill>
                <a:latin typeface="華康魔風體W4" panose="040B0400000000000000" pitchFamily="82" charset="-120"/>
                <a:ea typeface="華康魔風體W4" panose="040B0400000000000000" pitchFamily="82" charset="-120"/>
              </a:rPr>
              <a:t>You</a:t>
            </a:r>
            <a:r>
              <a:rPr lang="en-US" altLang="zh-TW" sz="6000" i="1" dirty="0" smtClean="0">
                <a:solidFill>
                  <a:srgbClr val="FFFF00"/>
                </a:solidFill>
                <a:latin typeface="華康魔風體W4" panose="040B0400000000000000" pitchFamily="82" charset="-120"/>
                <a:ea typeface="華康魔風體W4" panose="040B0400000000000000" pitchFamily="82" charset="-120"/>
              </a:rPr>
              <a:t>rself</a:t>
            </a:r>
          </a:p>
        </p:txBody>
      </p:sp>
    </p:spTree>
    <p:extLst>
      <p:ext uri="{BB962C8B-B14F-4D97-AF65-F5344CB8AC3E}">
        <p14:creationId xmlns:p14="http://schemas.microsoft.com/office/powerpoint/2010/main" val="3637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263213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喚醒</a:t>
            </a:r>
            <a:r>
              <a:rPr lang="zh-TW" altLang="en-US" sz="6000" dirty="0" smtClean="0">
                <a:solidFill>
                  <a:prstClr val="white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孩子內在的</a:t>
            </a:r>
            <a:r>
              <a:rPr lang="zh-TW" altLang="en-US" sz="8800" dirty="0" smtClean="0">
                <a:solidFill>
                  <a:srgbClr val="FF00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自己</a:t>
            </a:r>
            <a:endParaRPr lang="en-US" altLang="zh-TW" sz="8800" dirty="0">
              <a:solidFill>
                <a:srgbClr val="FF000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7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267" y="0"/>
            <a:ext cx="995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116" t="8676" r="4547" b="11181"/>
          <a:stretch/>
        </p:blipFill>
        <p:spPr>
          <a:xfrm>
            <a:off x="-139282" y="257906"/>
            <a:ext cx="9436309" cy="635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學習量</a:t>
            </a:r>
            <a:r>
              <a:rPr lang="zh-TW" altLang="en-US" dirty="0"/>
              <a:t>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zh-TW" altLang="zh-TW" dirty="0"/>
              <a:t>協助學習者了解自我的智能發展與學習</a:t>
            </a:r>
            <a:r>
              <a:rPr lang="zh-TW" altLang="zh-TW" dirty="0" smtClean="0"/>
              <a:t>風格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37003" y="2604977"/>
            <a:ext cx="2464830" cy="3636510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華康仿宋體W4" panose="02020409000000000000" pitchFamily="49" charset="-120"/>
                <a:ea typeface="華康仿宋體W4" panose="02020409000000000000" pitchFamily="49" charset="-120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C6BB"/>
              </a:buClr>
            </a:pPr>
            <a:r>
              <a:rPr lang="zh-TW" altLang="zh-TW" sz="2400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多元</a:t>
            </a:r>
            <a:r>
              <a:rPr lang="zh-TW" altLang="zh-TW" sz="2400" dirty="0" smtClean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智能</a:t>
            </a:r>
            <a:endParaRPr lang="en-US" altLang="zh-TW" sz="2400" dirty="0" smtClean="0">
              <a:solidFill>
                <a:srgbClr val="FFFF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342900" lvl="2" indent="-342900">
              <a:buClr>
                <a:srgbClr val="00C6BB"/>
              </a:buClr>
            </a:pPr>
            <a:r>
              <a:rPr lang="zh-TW" altLang="zh-TW" sz="2400" dirty="0" smtClean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學習</a:t>
            </a:r>
            <a:r>
              <a:rPr lang="zh-TW" altLang="zh-TW" sz="2400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風格</a:t>
            </a:r>
          </a:p>
          <a:p>
            <a:pPr marL="0" indent="0">
              <a:buClr>
                <a:srgbClr val="00C6BB"/>
              </a:buClr>
              <a:buFont typeface="Wingdings 2" charset="2"/>
              <a:buNone/>
            </a:pPr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258" y="296908"/>
            <a:ext cx="9190516" cy="62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2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6833" t="6124" r="20916"/>
          <a:stretch/>
        </p:blipFill>
        <p:spPr>
          <a:xfrm>
            <a:off x="274321" y="0"/>
            <a:ext cx="9433560" cy="764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1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6583" t="5813" r="19917" b="7210"/>
          <a:stretch/>
        </p:blipFill>
        <p:spPr>
          <a:xfrm>
            <a:off x="0" y="0"/>
            <a:ext cx="9149542" cy="673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7000" t="6434" r="20500" b="3953"/>
          <a:stretch/>
        </p:blipFill>
        <p:spPr>
          <a:xfrm>
            <a:off x="0" y="0"/>
            <a:ext cx="9144000" cy="704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6500" t="6125" r="16667" b="1317"/>
          <a:stretch/>
        </p:blipFill>
        <p:spPr>
          <a:xfrm>
            <a:off x="0" y="0"/>
            <a:ext cx="9212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99" y="75799"/>
            <a:ext cx="3746500" cy="6661150"/>
          </a:xfr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5285745" y="889950"/>
            <a:ext cx="3482335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華康細圓體(P)" panose="020F0300000000000000" pitchFamily="34" charset="-12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學習寶盒</a:t>
            </a:r>
            <a:r>
              <a:rPr lang="en-US" altLang="zh-TW" dirty="0" smtClean="0"/>
              <a:t>-</a:t>
            </a:r>
            <a:r>
              <a:rPr lang="en-US" altLang="zh-TW" dirty="0" smtClean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APP</a:t>
            </a:r>
            <a:endParaRPr lang="zh-TW" altLang="en-US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5285745" y="2435924"/>
            <a:ext cx="3482335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華康細圓體(P)" panose="020F0300000000000000" pitchFamily="34" charset="-12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>
                <a:solidFill>
                  <a:srgbClr val="00B0F0"/>
                </a:solidFill>
              </a:rPr>
              <a:t>寫部落格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5285744" y="3496673"/>
            <a:ext cx="3482335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華康細圓體(P)" panose="020F0300000000000000" pitchFamily="34" charset="-12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>
                <a:solidFill>
                  <a:srgbClr val="FFC000"/>
                </a:solidFill>
              </a:rPr>
              <a:t>拍照記錄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5285744" y="4685393"/>
            <a:ext cx="3482335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cs typeface="華康細圓體(P)" panose="020F0300000000000000" pitchFamily="34" charset="-12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>
                <a:solidFill>
                  <a:srgbClr val="92D050"/>
                </a:solidFill>
              </a:rPr>
              <a:t>上傳檔案</a:t>
            </a:r>
            <a:endParaRPr lang="zh-TW" alt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03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544037" y="3173732"/>
            <a:ext cx="6858000" cy="163690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Bring Cloud</a:t>
            </a:r>
            <a:r>
              <a:rPr lang="zh-TW" altLang="en-US" dirty="0" smtClean="0"/>
              <a:t> </a:t>
            </a:r>
            <a:r>
              <a:rPr lang="en-US" altLang="zh-TW" dirty="0" smtClean="0"/>
              <a:t>Service to Classroom</a:t>
            </a:r>
          </a:p>
          <a:p>
            <a:r>
              <a:rPr lang="zh-TW" altLang="en-US" sz="3200" dirty="0" smtClean="0">
                <a:latin typeface="華康儷粗宋" panose="02020709000000000000" pitchFamily="49" charset="-120"/>
                <a:ea typeface="華康儷粗宋" panose="02020709000000000000" pitchFamily="49" charset="-120"/>
              </a:rPr>
              <a:t>隨身雲助教</a:t>
            </a:r>
            <a:endParaRPr lang="en-US" altLang="zh-TW" sz="3200" dirty="0" smtClean="0"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  <a:p>
            <a:endParaRPr lang="en-US" altLang="zh-TW" dirty="0" smtClean="0"/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-1045612" y="685800"/>
            <a:ext cx="7861150" cy="2204837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zh-TW" altLang="en-US" sz="2000" dirty="0">
                <a:solidFill>
                  <a:prstClr val="black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曾經有幾位行動學習老師許願</a:t>
            </a:r>
            <a:endParaRPr lang="en-US" altLang="zh-TW" sz="2000" dirty="0">
              <a:solidFill>
                <a:prstClr val="black"/>
              </a:soli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  <a:p>
            <a:pPr defTabSz="685800">
              <a:spcBef>
                <a:spcPts val="750"/>
              </a:spcBef>
              <a:defRPr/>
            </a:pPr>
            <a:r>
              <a:rPr lang="zh-TW" altLang="en-US" sz="2000" dirty="0">
                <a:solidFill>
                  <a:prstClr val="black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希望 教育雲服務可以不用網路就可以使用</a:t>
            </a:r>
            <a:endParaRPr lang="en-US" altLang="zh-TW" sz="2000" dirty="0">
              <a:solidFill>
                <a:prstClr val="black"/>
              </a:soli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  <a:p>
            <a:pPr defTabSz="685800">
              <a:spcBef>
                <a:spcPts val="750"/>
              </a:spcBef>
              <a:defRPr/>
            </a:pPr>
            <a:r>
              <a:rPr lang="zh-TW" altLang="en-US" sz="2000" dirty="0">
                <a:solidFill>
                  <a:prstClr val="black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不受時空限制 優遊自得</a:t>
            </a:r>
            <a:endParaRPr lang="en-US" altLang="zh-TW" sz="2000" dirty="0">
              <a:solidFill>
                <a:prstClr val="black"/>
              </a:soli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  <a:p>
            <a:pPr defTabSz="685800">
              <a:spcBef>
                <a:spcPts val="750"/>
              </a:spcBef>
              <a:defRPr/>
            </a:pPr>
            <a:r>
              <a:rPr lang="zh-TW" altLang="en-US" sz="2000" dirty="0">
                <a:solidFill>
                  <a:prstClr val="black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告訴您    </a:t>
            </a:r>
            <a:endParaRPr lang="en-US" altLang="zh-TW" sz="2000" dirty="0" smtClean="0">
              <a:solidFill>
                <a:prstClr val="black"/>
              </a:soli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  <a:p>
            <a:pPr defTabSz="685800">
              <a:spcBef>
                <a:spcPts val="750"/>
              </a:spcBef>
              <a:defRPr/>
            </a:pPr>
            <a:endParaRPr lang="en-US" altLang="zh-TW" sz="2000" dirty="0">
              <a:solidFill>
                <a:prstClr val="black"/>
              </a:soli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  <a:p>
            <a:pPr defTabSz="685800">
              <a:spcBef>
                <a:spcPts val="750"/>
              </a:spcBef>
              <a:defRPr/>
            </a:pPr>
            <a:r>
              <a:rPr lang="zh-TW" altLang="en-US" sz="2000" dirty="0" smtClean="0">
                <a:solidFill>
                  <a:prstClr val="black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我們</a:t>
            </a:r>
            <a:r>
              <a:rPr lang="zh-TW" altLang="en-US" sz="2000" dirty="0">
                <a:solidFill>
                  <a:prstClr val="black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做到了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211" y="1368574"/>
            <a:ext cx="3914727" cy="3610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72" y="4461739"/>
            <a:ext cx="1965856" cy="221936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747" y="5467180"/>
            <a:ext cx="4105656" cy="76011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78" y="3724752"/>
            <a:ext cx="2017609" cy="282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974814"/>
            <a:ext cx="9144000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5400" dirty="0" smtClean="0">
                <a:solidFill>
                  <a:prstClr val="white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從此刻開始</a:t>
            </a:r>
            <a:endParaRPr kumimoji="1" lang="en-US" altLang="zh-TW" sz="5400" dirty="0" smtClean="0">
              <a:solidFill>
                <a:prstClr val="white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3800" dirty="0" smtClean="0">
                <a:ln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華康儷金黑" panose="020B0809000000000000" pitchFamily="49" charset="-120"/>
                <a:ea typeface="華康儷金黑" panose="020B0809000000000000" pitchFamily="49" charset="-120"/>
              </a:rPr>
              <a:t>創造</a:t>
            </a:r>
            <a:r>
              <a:rPr kumimoji="1" lang="zh-TW" altLang="en-US" sz="7200" dirty="0" smtClean="0">
                <a:ln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華康儷金黑" panose="020B0809000000000000" pitchFamily="49" charset="-120"/>
                <a:ea typeface="華康儷金黑" panose="020B0809000000000000" pitchFamily="49" charset="-120"/>
              </a:rPr>
              <a:t>教學的</a:t>
            </a:r>
            <a:endParaRPr kumimoji="1" lang="en-US" altLang="zh-TW" sz="7200" dirty="0" smtClean="0">
              <a:ln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1500" dirty="0" smtClean="0">
                <a:ln/>
                <a:solidFill>
                  <a:srgbClr val="FF0387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華康儷金黑" panose="020B0809000000000000" pitchFamily="49" charset="-120"/>
                <a:ea typeface="華康儷金黑" panose="020B0809000000000000" pitchFamily="49" charset="-120"/>
              </a:rPr>
              <a:t>美好</a:t>
            </a:r>
            <a:r>
              <a:rPr kumimoji="1" lang="zh-TW" altLang="en-US" sz="7200" dirty="0" smtClean="0">
                <a:ln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華康儷金黑" panose="020B0809000000000000" pitchFamily="49" charset="-120"/>
                <a:ea typeface="華康儷金黑" panose="020B0809000000000000" pitchFamily="49" charset="-120"/>
              </a:rPr>
              <a:t>與</a:t>
            </a:r>
            <a:r>
              <a:rPr kumimoji="1" lang="zh-TW" altLang="en-US" sz="11500" dirty="0" smtClean="0">
                <a:ln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華康儷金黑" panose="020B0809000000000000" pitchFamily="49" charset="-120"/>
                <a:ea typeface="華康儷金黑" panose="020B0809000000000000" pitchFamily="49" charset="-120"/>
              </a:rPr>
              <a:t>感動</a:t>
            </a:r>
            <a:endParaRPr kumimoji="1" lang="en-US" altLang="zh-TW" sz="3600" dirty="0" smtClean="0">
              <a:ln/>
              <a:solidFill>
                <a:srgbClr val="00B0F0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87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74" r="56910" b="28975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-1239520" y="6050772"/>
            <a:ext cx="12425680" cy="99352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image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9008" y="1027907"/>
            <a:ext cx="3163336" cy="4474501"/>
          </a:xfrm>
          <a:prstGeom prst="rect">
            <a:avLst/>
          </a:prstGeom>
          <a:ln w="12700">
            <a:miter lim="400000"/>
          </a:ln>
          <a:effectLst>
            <a:outerShdw blurRad="114300" dist="266700" dir="12180000" rotWithShape="0">
              <a:srgbClr val="000000">
                <a:alpha val="27000"/>
              </a:srgbClr>
            </a:outerShdw>
          </a:effectLst>
        </p:spPr>
      </p:pic>
      <p:sp>
        <p:nvSpPr>
          <p:cNvPr id="13" name="Shape 348"/>
          <p:cNvSpPr/>
          <p:nvPr/>
        </p:nvSpPr>
        <p:spPr>
          <a:xfrm>
            <a:off x="-115909" y="2364608"/>
            <a:ext cx="8892480" cy="1496952"/>
          </a:xfrm>
          <a:prstGeom prst="rect">
            <a:avLst/>
          </a:prstGeom>
          <a:ln w="12700">
            <a:miter lim="4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100" dirty="0" err="1">
                <a:solidFill>
                  <a:srgbClr val="FFFFFF"/>
                </a:solidFill>
              </a:rPr>
              <a:t>敬請指教</a:t>
            </a:r>
            <a:endParaRPr sz="11100" dirty="0">
              <a:solidFill>
                <a:srgbClr val="FFFFFF"/>
              </a:solidFill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096" y="5226477"/>
            <a:ext cx="1593315" cy="159331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859" y="5240106"/>
            <a:ext cx="1581711" cy="1579686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355" y="5252429"/>
            <a:ext cx="1555976" cy="163766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25657"/>
            <a:ext cx="1596179" cy="1594135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82" y="-277703"/>
            <a:ext cx="3331128" cy="186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9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98203" y="915312"/>
            <a:ext cx="676875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8000" dirty="0">
                <a:solidFill>
                  <a:prstClr val="white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合作備</a:t>
            </a:r>
            <a:r>
              <a:rPr kumimoji="1" lang="zh-TW" altLang="en-US" sz="8000" dirty="0" smtClean="0">
                <a:solidFill>
                  <a:prstClr val="white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課</a:t>
            </a:r>
            <a:endParaRPr kumimoji="1" lang="en-US" altLang="zh-TW" sz="8000" dirty="0" smtClean="0">
              <a:solidFill>
                <a:prstClr val="white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4400" dirty="0" smtClean="0">
                <a:solidFill>
                  <a:srgbClr val="FFC00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傳道授業一起來教學</a:t>
            </a:r>
            <a:r>
              <a:rPr kumimoji="1" lang="en-US" altLang="zh-TW" sz="54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WeTeach.edu.tw</a:t>
            </a:r>
          </a:p>
          <a:p>
            <a:pPr marL="571500" indent="-5715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輕鬆</a:t>
            </a: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放教材</a:t>
            </a:r>
          </a:p>
          <a:p>
            <a:pPr marL="571500" indent="-5715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雲端倉儲</a:t>
            </a: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服務</a:t>
            </a:r>
            <a:endParaRPr kumimoji="1" lang="en-US" altLang="zh-TW" sz="3600" dirty="0" smtClean="0">
              <a:solidFill>
                <a:srgbClr val="92D05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  <a:p>
            <a:pPr marL="571500" indent="-5715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學習</a:t>
            </a: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活動設計</a:t>
            </a:r>
          </a:p>
          <a:p>
            <a:pPr marL="571500" indent="-5715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個別</a:t>
            </a: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化學習路徑</a:t>
            </a:r>
          </a:p>
          <a:p>
            <a:pPr marL="571500" indent="-5715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合作</a:t>
            </a:r>
            <a:r>
              <a:rPr kumimoji="1" lang="zh-TW" altLang="en-US" sz="3600" dirty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備課、協同</a:t>
            </a:r>
            <a:r>
              <a:rPr kumimoji="1" lang="zh-TW" altLang="en-US" sz="3600" dirty="0" smtClean="0">
                <a:solidFill>
                  <a:srgbClr val="92D050"/>
                </a:solidFill>
                <a:latin typeface="華康儷金黑" panose="020B0809000000000000" pitchFamily="49" charset="-120"/>
                <a:ea typeface="華康儷金黑" panose="020B0809000000000000" pitchFamily="49" charset="-120"/>
              </a:rPr>
              <a:t>教學</a:t>
            </a:r>
            <a:endParaRPr kumimoji="1" lang="zh-TW" altLang="en-US" sz="3600" dirty="0">
              <a:solidFill>
                <a:srgbClr val="92D050"/>
              </a:solidFill>
              <a:latin typeface="華康儷金黑" panose="020B0809000000000000" pitchFamily="49" charset="-120"/>
              <a:ea typeface="華康儷金黑" panose="020B0809000000000000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t="19950" r="15344" b="29651"/>
          <a:stretch/>
        </p:blipFill>
        <p:spPr>
          <a:xfrm>
            <a:off x="4932040" y="2774044"/>
            <a:ext cx="3801175" cy="3679292"/>
          </a:xfrm>
          <a:prstGeom prst="rect">
            <a:avLst/>
          </a:prstGeom>
          <a:effectLst>
            <a:outerShdw blurRad="215900" dist="317500" dir="1188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265" y="404664"/>
            <a:ext cx="2493380" cy="249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8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181" t="7722" r="2864" b="7842"/>
          <a:stretch/>
        </p:blipFill>
        <p:spPr>
          <a:xfrm>
            <a:off x="-27419" y="234462"/>
            <a:ext cx="9241757" cy="637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48"/>
          <p:cNvSpPr/>
          <p:nvPr/>
        </p:nvSpPr>
        <p:spPr>
          <a:xfrm>
            <a:off x="0" y="2472137"/>
            <a:ext cx="9144000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>
              <a:defRPr sz="11100">
                <a:solidFill>
                  <a:srgbClr val="FFFFFF"/>
                </a:solidFill>
                <a:latin typeface="華康儷金黑"/>
                <a:ea typeface="華康儷金黑"/>
                <a:cs typeface="華康儷金黑"/>
                <a:sym typeface="華康儷金黑"/>
              </a:defRPr>
            </a:lvl1pPr>
          </a:lstStyle>
          <a:p>
            <a:pPr algn="ctr"/>
            <a:r>
              <a:rPr lang="zh-TW" altLang="en-US" sz="8000" dirty="0"/>
              <a:t>拖拉放建構教材</a:t>
            </a:r>
          </a:p>
        </p:txBody>
      </p:sp>
      <p:sp>
        <p:nvSpPr>
          <p:cNvPr id="2" name="八角星形 1"/>
          <p:cNvSpPr/>
          <p:nvPr/>
        </p:nvSpPr>
        <p:spPr>
          <a:xfrm>
            <a:off x="3437082" y="603316"/>
            <a:ext cx="1894788" cy="1621410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0" b="1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</a:rPr>
              <a:t>1</a:t>
            </a:r>
            <a:endParaRPr lang="zh-TW" altLang="en-US" sz="80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3246307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heatsheet.com/wp-content/uploads/2015/05/minority-repor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r="18499"/>
          <a:stretch/>
        </p:blipFill>
        <p:spPr bwMode="auto">
          <a:xfrm>
            <a:off x="-77822" y="0"/>
            <a:ext cx="9260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29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0dab9abe078a5dadebc1ca6b8f7b8219fb819d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至理名言">
  <a:themeElements>
    <a:clrScheme name="至理名言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至理名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至理名言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3.xml><?xml version="1.0" encoding="utf-8"?>
<a:theme xmlns:a="http://schemas.openxmlformats.org/drawingml/2006/main" name="8_網狀">
  <a:themeElements>
    <a:clrScheme name="紅紫色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網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網狀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ppt/theme/theme4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網狀">
  <a:themeElements>
    <a:clrScheme name="紅紫色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網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網狀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6.xml><?xml version="1.0" encoding="utf-8"?>
<a:theme xmlns:a="http://schemas.openxmlformats.org/drawingml/2006/main" name="2_至理名言">
  <a:themeElements>
    <a:clrScheme name="至理名言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至理名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至理名言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7.xml><?xml version="1.0" encoding="utf-8"?>
<a:theme xmlns:a="http://schemas.openxmlformats.org/drawingml/2006/main" name="3_至理名言">
  <a:themeElements>
    <a:clrScheme name="至理名言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至理名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至理名言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8.xml><?xml version="1.0" encoding="utf-8"?>
<a:theme xmlns:a="http://schemas.openxmlformats.org/drawingml/2006/main" name="4_網狀">
  <a:themeElements>
    <a:clrScheme name="紅紫色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網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網狀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ppt/theme/theme9.xml><?xml version="1.0" encoding="utf-8"?>
<a:theme xmlns:a="http://schemas.openxmlformats.org/drawingml/2006/main" name="7_網狀">
  <a:themeElements>
    <a:clrScheme name="紅紫色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網狀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網狀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1498</TotalTime>
  <Words>475</Words>
  <Application>Microsoft Office PowerPoint</Application>
  <PresentationFormat>如螢幕大小 (4:3)</PresentationFormat>
  <Paragraphs>141</Paragraphs>
  <Slides>59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26</vt:i4>
      </vt:variant>
      <vt:variant>
        <vt:lpstr>佈景主題</vt:lpstr>
      </vt:variant>
      <vt:variant>
        <vt:i4>10</vt:i4>
      </vt:variant>
      <vt:variant>
        <vt:lpstr>投影片標題</vt:lpstr>
      </vt:variant>
      <vt:variant>
        <vt:i4>59</vt:i4>
      </vt:variant>
    </vt:vector>
  </HeadingPairs>
  <TitlesOfParts>
    <vt:vector size="95" baseType="lpstr">
      <vt:lpstr>Arial Unicode MS</vt:lpstr>
      <vt:lpstr>華康中圓體</vt:lpstr>
      <vt:lpstr>華康仿宋體W4</vt:lpstr>
      <vt:lpstr>華康行楷體W5</vt:lpstr>
      <vt:lpstr>華康娃娃體W7</vt:lpstr>
      <vt:lpstr>華康流風體W3</vt:lpstr>
      <vt:lpstr>華康粗黑體</vt:lpstr>
      <vt:lpstr>華康細圓體</vt:lpstr>
      <vt:lpstr>華康細圓體(P)</vt:lpstr>
      <vt:lpstr>華康超黑體</vt:lpstr>
      <vt:lpstr>華康新特明體</vt:lpstr>
      <vt:lpstr>華康寶風體W4(P)</vt:lpstr>
      <vt:lpstr>華康儷金黑</vt:lpstr>
      <vt:lpstr>華康儷粗宋</vt:lpstr>
      <vt:lpstr>華康魔風體W4</vt:lpstr>
      <vt:lpstr>微軟正黑體</vt:lpstr>
      <vt:lpstr>新細明體</vt:lpstr>
      <vt:lpstr>標楷體</vt:lpstr>
      <vt:lpstr>Arial</vt:lpstr>
      <vt:lpstr>Berlin Sans FB Demi</vt:lpstr>
      <vt:lpstr>Calibri</vt:lpstr>
      <vt:lpstr>Calibri Light</vt:lpstr>
      <vt:lpstr>Century Gothic</vt:lpstr>
      <vt:lpstr>Comic Sans MS</vt:lpstr>
      <vt:lpstr>Wingdings</vt:lpstr>
      <vt:lpstr>Wingdings 2</vt:lpstr>
      <vt:lpstr>Office 佈景主題</vt:lpstr>
      <vt:lpstr>至理名言</vt:lpstr>
      <vt:lpstr>8_網狀</vt:lpstr>
      <vt:lpstr>自訂設計</vt:lpstr>
      <vt:lpstr>網狀</vt:lpstr>
      <vt:lpstr>2_至理名言</vt:lpstr>
      <vt:lpstr>3_至理名言</vt:lpstr>
      <vt:lpstr>4_網狀</vt:lpstr>
      <vt:lpstr>7_網狀</vt:lpstr>
      <vt:lpstr>3_Office 佈景主題</vt:lpstr>
      <vt:lpstr>PowerPoint 簡報</vt:lpstr>
      <vt:lpstr>https://goo.gl/PjNHxm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學習量表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>創課學習創新應用與學習履歷相結合</dc:subject>
  <dc:creator>辛文義</dc:creator>
  <cp:lastModifiedBy>Eric</cp:lastModifiedBy>
  <cp:revision>48</cp:revision>
  <dcterms:created xsi:type="dcterms:W3CDTF">2016-05-16T02:22:27Z</dcterms:created>
  <dcterms:modified xsi:type="dcterms:W3CDTF">2017-10-11T02:01:16Z</dcterms:modified>
</cp:coreProperties>
</file>