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1"/>
  </p:notesMasterIdLst>
  <p:sldIdLst>
    <p:sldId id="256" r:id="rId2"/>
    <p:sldId id="259" r:id="rId3"/>
    <p:sldId id="258" r:id="rId4"/>
    <p:sldId id="257" r:id="rId5"/>
    <p:sldId id="270" r:id="rId6"/>
    <p:sldId id="271" r:id="rId7"/>
    <p:sldId id="267" r:id="rId8"/>
    <p:sldId id="266" r:id="rId9"/>
    <p:sldId id="26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432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46F7A3-DD82-4773-BD46-CCAB6891040E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8871F7-09E2-4AC6-8018-9E29335B71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2756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83580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37672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9001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9331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4320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4929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7333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8518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2987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43920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7567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buClr>
                <a:schemeClr val="accent1">
                  <a:lumMod val="75000"/>
                </a:schemeClr>
              </a:buClr>
              <a:defRPr/>
            </a:lvl1pPr>
            <a:lvl2pPr>
              <a:buClr>
                <a:schemeClr val="accent1">
                  <a:lumMod val="75000"/>
                </a:schemeClr>
              </a:buClr>
              <a:defRPr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1988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1270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7658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8572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8449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183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630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0152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70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11" Type="http://schemas.openxmlformats.org/officeDocument/2006/relationships/image" Target="../media/image12.jpg"/><Relationship Id="rId5" Type="http://schemas.openxmlformats.org/officeDocument/2006/relationships/image" Target="../media/image6.jpeg"/><Relationship Id="rId10" Type="http://schemas.openxmlformats.org/officeDocument/2006/relationships/image" Target="../media/image11.gif"/><Relationship Id="rId4" Type="http://schemas.openxmlformats.org/officeDocument/2006/relationships/image" Target="../media/image5.jpeg"/><Relationship Id="rId9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&#31558;&#33455;&#29128;&#27873;.mp4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B6E31F7-0C5C-4DC8-A421-EC04DA695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2151" y="1162050"/>
            <a:ext cx="8574622" cy="2343150"/>
          </a:xfrm>
        </p:spPr>
        <p:txBody>
          <a:bodyPr>
            <a:normAutofit fontScale="90000"/>
          </a:bodyPr>
          <a:lstStyle/>
          <a:p>
            <a:r>
              <a:rPr lang="zh-TW" altLang="en-US" sz="7300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觸控調光</a:t>
            </a:r>
            <a:r>
              <a:rPr lang="en-US" altLang="zh-TW" sz="73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IQ-Light</a:t>
            </a:r>
            <a:r>
              <a:rPr lang="zh-TW" altLang="en-US" sz="7300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製作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/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</a:b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/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</a:br>
            <a:r>
              <a:rPr lang="zh-TW" altLang="en-US" sz="47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知識學．動手玩</a:t>
            </a:r>
            <a:endParaRPr lang="zh-TW" altLang="en-US" sz="47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154CBFF4-7B09-4A0F-9831-EAFB733299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996266"/>
            <a:ext cx="6987645" cy="1852083"/>
          </a:xfrm>
        </p:spPr>
        <p:txBody>
          <a:bodyPr>
            <a:noAutofit/>
          </a:bodyPr>
          <a:lstStyle/>
          <a:p>
            <a:pPr algn="l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活動教案設計：黃建棟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學校：雲林縣私立正心中學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　</a:t>
            </a: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xmlns="" id="{58607F14-2183-4CF5-9CA2-256BFCCACF24}"/>
              </a:ext>
            </a:extLst>
          </p:cNvPr>
          <p:cNvCxnSpPr/>
          <p:nvPr/>
        </p:nvCxnSpPr>
        <p:spPr>
          <a:xfrm>
            <a:off x="3409950" y="3495675"/>
            <a:ext cx="5667375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xmlns="" id="{498DB597-DA21-4E34-940B-60F673CF7A8A}"/>
              </a:ext>
            </a:extLst>
          </p:cNvPr>
          <p:cNvCxnSpPr/>
          <p:nvPr/>
        </p:nvCxnSpPr>
        <p:spPr>
          <a:xfrm>
            <a:off x="3023651" y="3419475"/>
            <a:ext cx="1138774" cy="0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xmlns="" id="{B08A5C1B-5C82-4D58-B14D-1B9849DFC7BE}"/>
              </a:ext>
            </a:extLst>
          </p:cNvPr>
          <p:cNvCxnSpPr/>
          <p:nvPr/>
        </p:nvCxnSpPr>
        <p:spPr>
          <a:xfrm>
            <a:off x="2509301" y="3571875"/>
            <a:ext cx="1138774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925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ãå·²ç¥ç¨ç«ï¼ãçåçæå°çµæ">
            <a:extLst>
              <a:ext uri="{FF2B5EF4-FFF2-40B4-BE49-F238E27FC236}">
                <a16:creationId xmlns:a16="http://schemas.microsoft.com/office/drawing/2014/main" xmlns="" id="{F92EE118-89CE-48C5-874B-01B9083CC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2015728"/>
            <a:ext cx="9044939" cy="282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C832C498-AA92-4A02-ADD0-6887D46F5D06}"/>
              </a:ext>
            </a:extLst>
          </p:cNvPr>
          <p:cNvSpPr txBox="1"/>
          <p:nvPr/>
        </p:nvSpPr>
        <p:spPr>
          <a:xfrm>
            <a:off x="10100548" y="2015728"/>
            <a:ext cx="233910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800" dirty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3723530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2">
            <a:extLst>
              <a:ext uri="{FF2B5EF4-FFF2-40B4-BE49-F238E27FC236}">
                <a16:creationId xmlns:a16="http://schemas.microsoft.com/office/drawing/2014/main" xmlns="" id="{74A59986-B03C-4637-94FA-2F4F748EE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296" y="400431"/>
            <a:ext cx="10360501" cy="805904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常用照明的種類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96CC722B-1AA4-49E8-A562-5A5210B5EE59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080" y="1310639"/>
            <a:ext cx="1910836" cy="199602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491FE448-23C1-4C2F-9DE5-2C5A215A8E53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665" y="1310639"/>
            <a:ext cx="1910836" cy="1996023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9FA6381A-13AE-4848-AA4F-2D8E0213DF01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375" y="1310639"/>
            <a:ext cx="1910836" cy="1996023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557575E2-58C9-4592-B96C-3CD72E0B0766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961" y="1310639"/>
            <a:ext cx="1910836" cy="1996023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587357B3-44C3-4EB7-8EFB-471353C6C202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080" y="3812552"/>
            <a:ext cx="1910836" cy="1996023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01788DB3-31D4-403C-A69D-880BD489311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90" y="1309273"/>
            <a:ext cx="1911335" cy="199738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xmlns="" id="{FA556738-64AD-458C-85A4-68F8E1221053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800" y="3812552"/>
            <a:ext cx="1910836" cy="1996023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xmlns="" id="{BBDB7382-DCEE-41C8-9EFD-E0F1346A7F76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520" y="3812552"/>
            <a:ext cx="1910836" cy="1996023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xmlns="" id="{ACB6619B-497C-4C79-90EE-05CB8F7ACAC9}"/>
              </a:ext>
            </a:extLst>
          </p:cNvPr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961" y="3812552"/>
            <a:ext cx="1910836" cy="1996023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xmlns="" id="{69CD1CBF-AADB-4CA9-86F2-5C62F1F2548A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240" y="3812552"/>
            <a:ext cx="1910836" cy="1996023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F76F6682-1789-448B-9F12-4F0A521A1947}"/>
              </a:ext>
            </a:extLst>
          </p:cNvPr>
          <p:cNvSpPr/>
          <p:nvPr/>
        </p:nvSpPr>
        <p:spPr>
          <a:xfrm>
            <a:off x="2043920" y="3276811"/>
            <a:ext cx="54374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火</a:t>
            </a:r>
          </a:p>
          <a:p>
            <a:pPr algn="ctr"/>
            <a:endParaRPr lang="zh-TW" altLang="en-US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xmlns="" id="{D640BC16-D1C0-43C8-ABD3-6B4412A7FFC1}"/>
              </a:ext>
            </a:extLst>
          </p:cNvPr>
          <p:cNvSpPr/>
          <p:nvPr/>
        </p:nvSpPr>
        <p:spPr>
          <a:xfrm>
            <a:off x="4089978" y="3276811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火把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xmlns="" id="{41EAA292-4A71-48C5-B73A-7D2CD9D9E589}"/>
              </a:ext>
            </a:extLst>
          </p:cNvPr>
          <p:cNvSpPr/>
          <p:nvPr/>
        </p:nvSpPr>
        <p:spPr>
          <a:xfrm>
            <a:off x="6281532" y="3276811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蠟燭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xmlns="" id="{4812FB8D-FF10-49F7-AA93-6A985653A8A0}"/>
              </a:ext>
            </a:extLst>
          </p:cNvPr>
          <p:cNvSpPr/>
          <p:nvPr/>
        </p:nvSpPr>
        <p:spPr>
          <a:xfrm>
            <a:off x="10477437" y="3276811"/>
            <a:ext cx="1261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煤氣燈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xmlns="" id="{EC73A04F-B0BC-475D-88D3-97DE204D8A58}"/>
              </a:ext>
            </a:extLst>
          </p:cNvPr>
          <p:cNvSpPr/>
          <p:nvPr/>
        </p:nvSpPr>
        <p:spPr>
          <a:xfrm>
            <a:off x="8289582" y="3276811"/>
            <a:ext cx="1261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8987">
              <a:defRPr/>
            </a:pP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煤油燈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xmlns="" id="{20191DAC-614F-41AF-83B4-FEDCDBC9CC92}"/>
              </a:ext>
            </a:extLst>
          </p:cNvPr>
          <p:cNvSpPr/>
          <p:nvPr/>
        </p:nvSpPr>
        <p:spPr>
          <a:xfrm>
            <a:off x="1684847" y="5808575"/>
            <a:ext cx="1261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8987">
              <a:defRPr/>
            </a:pPr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白熾燈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xmlns="" id="{23868A71-B26B-40C9-8116-9DABF4EC956F}"/>
              </a:ext>
            </a:extLst>
          </p:cNvPr>
          <p:cNvSpPr/>
          <p:nvPr/>
        </p:nvSpPr>
        <p:spPr>
          <a:xfrm>
            <a:off x="3851700" y="5808575"/>
            <a:ext cx="1261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螢光燈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xmlns="" id="{C9896CE4-440A-4CED-85D6-F042AC8332CF}"/>
              </a:ext>
            </a:extLst>
          </p:cNvPr>
          <p:cNvSpPr/>
          <p:nvPr/>
        </p:nvSpPr>
        <p:spPr>
          <a:xfrm>
            <a:off x="6101994" y="5808575"/>
            <a:ext cx="1261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卥素燈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xmlns="" id="{C81FA397-CD72-408B-A15C-607940D485AE}"/>
              </a:ext>
            </a:extLst>
          </p:cNvPr>
          <p:cNvSpPr/>
          <p:nvPr/>
        </p:nvSpPr>
        <p:spPr>
          <a:xfrm>
            <a:off x="9014886" y="5808575"/>
            <a:ext cx="1999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照明用</a:t>
            </a:r>
            <a:r>
              <a:rPr lang="en-US" altLang="zh-TW" sz="2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LED</a:t>
            </a:r>
            <a:endParaRPr lang="zh-TW" altLang="en-US" sz="28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096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EA66ADE-5261-4D4B-83C4-7AE83DA4F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42900"/>
            <a:ext cx="10018713" cy="962024"/>
          </a:xfrm>
        </p:spPr>
        <p:txBody>
          <a:bodyPr>
            <a:normAutofit/>
          </a:bodyPr>
          <a:lstStyle/>
          <a:p>
            <a:r>
              <a:rPr lang="zh-TW" altLang="en-US" sz="5200" dirty="0">
                <a:latin typeface="標楷體" panose="03000509000000000000" pitchFamily="65" charset="-120"/>
                <a:ea typeface="標楷體" panose="03000509000000000000" pitchFamily="65" charset="-120"/>
              </a:rPr>
              <a:t>電燈是由誰發明？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xmlns="" id="{0DA59BE0-51E3-41FB-8527-B26BD2888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8621" y="1346821"/>
            <a:ext cx="9763570" cy="483209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/>
            <a:r>
              <a:rPr lang="zh-TW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事實是</a:t>
            </a:r>
            <a:r>
              <a:rPr lang="en-US" altLang="zh-TW" sz="28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</a:t>
            </a:r>
          </a:p>
          <a:p>
            <a:pPr defTabSz="914400"/>
            <a:endParaRPr lang="en-US" altLang="zh-TW" sz="2200" dirty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defTabSz="914400"/>
            <a:r>
              <a:rPr lang="zh-TW" altLang="zh-TW" sz="22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1801年，英國化學家</a:t>
            </a:r>
            <a:r>
              <a:rPr lang="zh-TW" altLang="zh-TW" sz="2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戴維</a:t>
            </a:r>
            <a:r>
              <a:rPr lang="zh-TW" altLang="zh-TW" sz="22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將鉑絲通電發光。</a:t>
            </a:r>
            <a:endParaRPr lang="zh-TW" altLang="zh-TW" sz="2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TW" sz="2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1854年</a:t>
            </a:r>
            <a:r>
              <a:rPr kumimoji="0" lang="zh-TW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kumimoji="0" lang="zh-TW" altLang="zh-TW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亨利·戈培爾</a:t>
            </a:r>
            <a:r>
              <a:rPr kumimoji="0" lang="zh-TW" altLang="zh-TW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使用一根炭化的竹絲，</a:t>
            </a:r>
            <a:endParaRPr kumimoji="0" lang="en-US" altLang="zh-TW" sz="2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　　　</a:t>
            </a:r>
            <a:r>
              <a:rPr kumimoji="0" lang="zh-TW" altLang="zh-TW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放在真空的玻璃瓶下通電發光</a:t>
            </a:r>
            <a:r>
              <a:rPr kumimoji="0" lang="en-US" altLang="zh-TW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kumimoji="0" lang="zh-TW" altLang="zh-TW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白熾燈</a:t>
            </a:r>
            <a:r>
              <a:rPr kumimoji="0" lang="en-US" altLang="zh-TW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kumimoji="0" lang="zh-TW" altLang="zh-TW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kumimoji="0" lang="en-US" altLang="zh-TW" sz="2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TW" sz="2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1874年，加拿大的電氣技師在玻璃泡充入氮氣，以通電的碳杆發光。</a:t>
            </a:r>
            <a:endParaRPr kumimoji="0" lang="en-US" altLang="zh-TW" sz="2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　　　於</a:t>
            </a:r>
            <a:r>
              <a:rPr kumimoji="0" lang="zh-TW" altLang="zh-TW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1875年把專利賣給愛迪生。</a:t>
            </a:r>
            <a:endParaRPr kumimoji="0" lang="zh-TW" altLang="zh-TW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TW" sz="2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1878年，英國人約</a:t>
            </a:r>
            <a:r>
              <a:rPr kumimoji="0" lang="zh-TW" altLang="zh-TW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瑟夫·威爾森·斯旺</a:t>
            </a:r>
            <a:r>
              <a:rPr kumimoji="0" lang="zh-TW" altLang="zh-TW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(Joseph Wilson Swan)以真空下用碳絲通電</a:t>
            </a:r>
            <a:r>
              <a:rPr kumimoji="0" lang="zh-TW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kumimoji="0" lang="en-US" altLang="zh-TW" sz="2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 defTabSz="914400"/>
            <a:endParaRPr lang="en-US" altLang="zh-TW" sz="2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 defTabSz="914400"/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1879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年，</a:t>
            </a:r>
            <a:r>
              <a:rPr lang="zh-TW" alt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愛迪生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以碳絲造燈泡</a:t>
            </a:r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……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endParaRPr kumimoji="0" lang="zh-TW" altLang="zh-TW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237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>
          <a:xfrm>
            <a:off x="1219201" y="462856"/>
            <a:ext cx="10363200" cy="805904"/>
          </a:xfrm>
        </p:spPr>
        <p:txBody>
          <a:bodyPr rtlCol="0">
            <a:noAutofit/>
          </a:bodyPr>
          <a:lstStyle/>
          <a:p>
            <a:pPr rtl="0"/>
            <a:r>
              <a:rPr lang="zh-TW" altLang="en-US" sz="5200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照明的演進</a:t>
            </a:r>
            <a:endParaRPr lang="zh-TW" altLang="en-US" sz="5200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660953"/>
              </p:ext>
            </p:extLst>
          </p:nvPr>
        </p:nvGraphicFramePr>
        <p:xfrm>
          <a:off x="1837113" y="1340768"/>
          <a:ext cx="10050086" cy="5112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2687"/>
                <a:gridCol w="5937399"/>
              </a:tblGrid>
              <a:tr h="47338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演進年代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使用設備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/>
                </a:tc>
              </a:tr>
              <a:tr h="410268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約西元前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205~70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萬年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u="sng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元謀人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時代開始始用“火”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/>
                </a:tc>
              </a:tr>
              <a:tr h="410268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約西元前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萬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~5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千年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舊石器時代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使用天然火源來引燃火把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/>
                </a:tc>
              </a:tr>
              <a:tr h="725858">
                <a:tc>
                  <a:txBody>
                    <a:bodyPr/>
                    <a:lstStyle/>
                    <a:p>
                      <a:pPr lvl="0" algn="l"/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約西元前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千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~5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千年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新石器時代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出現人工取火利用松枝做成照明用火把</a:t>
                      </a:r>
                      <a:endParaRPr lang="en-US" altLang="zh-TW" sz="18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出現使用簡單石器製作的油燈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/>
                </a:tc>
              </a:tr>
              <a:tr h="725858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西元前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千年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u="sng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菲尼克斯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人和</a:t>
                      </a:r>
                      <a:r>
                        <a:rPr lang="zh-TW" altLang="en-US" sz="1800" u="sng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伊時魯里亞人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使用油性硬果外面包上一層油魯形成圓柱狀蠟蠋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/>
                </a:tc>
              </a:tr>
              <a:tr h="410268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西元前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300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使用蜜蠟製成類似今日蠟蠋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/>
                </a:tc>
              </a:tr>
              <a:tr h="410268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西元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577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u="sng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中國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發明火柴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/>
                </a:tc>
              </a:tr>
              <a:tr h="410268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西元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800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u="sng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巴格達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有使用煤油燈的記載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/>
                </a:tc>
              </a:tr>
              <a:tr h="725858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西元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1820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法國</a:t>
                      </a:r>
                      <a:r>
                        <a:rPr lang="zh-TW" altLang="en-US" sz="1800" u="sng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強巴歇列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發明了三根綿線編成的蠋心，改良舊式蠟燭使燭心燃燒時自然鬆開並完全燃燒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/>
                </a:tc>
              </a:tr>
              <a:tr h="410268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西元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1825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法國</a:t>
                      </a:r>
                      <a:r>
                        <a:rPr lang="zh-TW" altLang="en-US" sz="1800" u="sng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舍夫勤爾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和</a:t>
                      </a:r>
                      <a:r>
                        <a:rPr lang="zh-TW" altLang="en-US" sz="1800" u="sng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蓋一呂薩克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獲得無煙石蠟硬脂蠟蠋的專利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463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>
          <a:xfrm>
            <a:off x="1219201" y="462856"/>
            <a:ext cx="10363200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照明的演進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latin typeface="Salesforce Sans"/>
              <a:ea typeface="微軟正黑體" panose="020B0604030504040204" pitchFamily="34" charset="-120"/>
              <a:sym typeface="Salesforce Sans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882601"/>
              </p:ext>
            </p:extLst>
          </p:nvPr>
        </p:nvGraphicFramePr>
        <p:xfrm>
          <a:off x="1870364" y="1340768"/>
          <a:ext cx="9915749" cy="5184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4931"/>
                <a:gridCol w="7870818"/>
              </a:tblGrid>
              <a:tr h="47219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演進年代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使用設備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/>
                </a:tc>
              </a:tr>
              <a:tr h="409235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西元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1810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英國人</a:t>
                      </a:r>
                      <a:r>
                        <a:rPr lang="zh-TW" altLang="en-US" sz="1800" u="sng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戴維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利用兩根碳棒通電產生電弧發明電燭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 anchor="ctr"/>
                </a:tc>
              </a:tr>
              <a:tr h="409235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西元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1853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波蘭發明家發明煤油燈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 anchor="ctr"/>
                </a:tc>
              </a:tr>
              <a:tr h="724030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西元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1854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u="sng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戈培爾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使用碳化竹絲在真空玻璃樽下通電發光達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400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小時，但未申請專利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 anchor="ctr"/>
                </a:tc>
              </a:tr>
              <a:tr h="1038826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西元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1856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德國玻璃工匠</a:t>
                      </a:r>
                      <a:r>
                        <a:rPr lang="zh-TW" altLang="en-US" sz="1800" u="sng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蓋斯羅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發明含汞蒸氣的真空玻璃管，通電會發光稱為蓋斯羅管，後因白熾燈普遍流行而停止研究。直至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1934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年物理學家康普頓螢光燈實驗結果，通用電氣公司著手發展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 anchor="ctr"/>
                </a:tc>
              </a:tr>
              <a:tr h="724030">
                <a:tc>
                  <a:txBody>
                    <a:bodyPr/>
                    <a:lstStyle/>
                    <a:p>
                      <a:pPr marL="0" marR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西元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1874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</a:t>
                      </a:r>
                    </a:p>
                  </a:txBody>
                  <a:tcPr marL="91464" marR="91464" anchor="ctr"/>
                </a:tc>
                <a:tc>
                  <a:txBody>
                    <a:bodyPr/>
                    <a:lstStyle/>
                    <a:p>
                      <a:pPr marL="0" marR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加拿大兩名電氣技師，在玻璃泡下充氮氣，讓通電的碳桿發光，並申請電燈專利，後</a:t>
                      </a:r>
                      <a:r>
                        <a:rPr lang="zh-TW" altLang="en-US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將專利售予</a:t>
                      </a:r>
                      <a:r>
                        <a:rPr lang="zh-TW" altLang="en-US" sz="1800" b="1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愛迪生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。</a:t>
                      </a:r>
                      <a:endParaRPr lang="en-US" altLang="zh-TW" sz="18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 anchor="ctr"/>
                </a:tc>
              </a:tr>
              <a:tr h="724030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西元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1879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u="sng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愛迪生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成功改良電燈，製作壽命達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1200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小時的白熾燈，加速工業革命，改變整個世界的生活模式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 anchor="ctr"/>
                </a:tc>
              </a:tr>
              <a:tr h="682995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西元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1962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通用電氣公司的</a:t>
                      </a:r>
                      <a:r>
                        <a:rPr lang="zh-TW" altLang="en-US" sz="1800" u="sng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何倫亞克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開發出有實際應用價值的可見光發光二極體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64" marR="91464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017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A4D1E7E-25B0-41F7-8234-C2F969069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9525"/>
            <a:ext cx="10018713" cy="1752599"/>
          </a:xfrm>
        </p:spPr>
        <p:txBody>
          <a:bodyPr>
            <a:normAutofit/>
          </a:bodyPr>
          <a:lstStyle/>
          <a:p>
            <a:r>
              <a:rPr lang="zh-TW" altLang="en-US" sz="5200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照明科技的發展</a:t>
            </a:r>
            <a:endParaRPr lang="zh-TW" altLang="en-US" sz="5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1">
            <a:extLst>
              <a:ext uri="{FF2B5EF4-FFF2-40B4-BE49-F238E27FC236}">
                <a16:creationId xmlns:a16="http://schemas.microsoft.com/office/drawing/2014/main" xmlns="" id="{22D759AD-74D1-4F90-AB2C-9E69F797E9D0}"/>
              </a:ext>
            </a:extLst>
          </p:cNvPr>
          <p:cNvSpPr txBox="1">
            <a:spLocks/>
          </p:cNvSpPr>
          <p:nvPr/>
        </p:nvSpPr>
        <p:spPr>
          <a:xfrm>
            <a:off x="1947659" y="1683668"/>
            <a:ext cx="10139566" cy="4907632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電燈泡（白熾燈）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是利用電流把燈絲加到高溫（白熱化）而放光，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鎢絲燈的發光效率是</a:t>
            </a:r>
            <a:r>
              <a:rPr lang="en-US" altLang="zh-TW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16 </a:t>
            </a:r>
            <a:r>
              <a:rPr lang="en-US" altLang="zh-TW" dirty="0" err="1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lm</a:t>
            </a:r>
            <a:r>
              <a:rPr lang="en-US" altLang="zh-TW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/W</a:t>
            </a:r>
          </a:p>
          <a:p>
            <a:pPr marL="0" indent="0">
              <a:buFont typeface="Arial"/>
              <a:buNone/>
            </a:pPr>
            <a:endParaRPr lang="en-US" altLang="zh-TW" sz="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日光燈又稱螢光燈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是使用電能去激活汞蒸氣進而發光，又稱「水銀燈」，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必須使用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安定器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，提供穩定電能，發光效率是</a:t>
            </a:r>
            <a:r>
              <a:rPr lang="en-US" altLang="zh-TW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60 </a:t>
            </a:r>
            <a:r>
              <a:rPr lang="en-US" altLang="zh-TW" dirty="0" err="1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lm</a:t>
            </a:r>
            <a:r>
              <a:rPr lang="en-US" altLang="zh-TW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/W</a:t>
            </a:r>
          </a:p>
          <a:p>
            <a:pPr marL="0" indent="0">
              <a:buNone/>
            </a:pPr>
            <a:endParaRPr lang="en-US" altLang="zh-TW" sz="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發光二極體（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LED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一種新型光源，是半導體材料的化學組成，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利用不同的波長，產生不同顏色的光。發光效率是</a:t>
            </a:r>
            <a:r>
              <a:rPr lang="en-US" altLang="zh-TW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100 ~ 120 </a:t>
            </a:r>
            <a:r>
              <a:rPr lang="en-US" altLang="zh-TW" dirty="0" err="1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lm</a:t>
            </a:r>
            <a:r>
              <a:rPr lang="en-US" altLang="zh-TW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/W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zh-TW" sz="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在節省能源的大環境下，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LED 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有可能會是未來照明的首選。　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23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EA66ADE-5261-4D4B-83C4-7AE83DA4F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0"/>
            <a:ext cx="10018713" cy="3048000"/>
          </a:xfrm>
        </p:spPr>
        <p:txBody>
          <a:bodyPr>
            <a:normAutofit/>
          </a:bodyPr>
          <a:lstStyle/>
          <a:p>
            <a:r>
              <a:rPr lang="zh-TW" altLang="en-US" sz="5200" dirty="0">
                <a:latin typeface="標楷體" panose="03000509000000000000" pitchFamily="65" charset="-120"/>
                <a:ea typeface="標楷體" panose="03000509000000000000" pitchFamily="65" charset="-120"/>
              </a:rPr>
              <a:t>有趣的小實驗</a:t>
            </a:r>
            <a:r>
              <a:rPr lang="en-US" altLang="zh-TW" sz="52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52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2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筆蕊燈泡</a:t>
            </a:r>
            <a:r>
              <a:rPr lang="en-US" altLang="zh-TW" sz="52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52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5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 descr="ç¸éåç">
            <a:hlinkClick r:id="rId2" action="ppaction://hlinkfile"/>
            <a:extLst>
              <a:ext uri="{FF2B5EF4-FFF2-40B4-BE49-F238E27FC236}">
                <a16:creationId xmlns:a16="http://schemas.microsoft.com/office/drawing/2014/main" xmlns="" id="{A380FE1B-F4A4-49D2-AAA4-0CDDDCF83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266" y="2314574"/>
            <a:ext cx="7416801" cy="417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814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B8D5851-E9E5-4E71-88CB-7953D77DA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90525"/>
            <a:ext cx="10018713" cy="1752599"/>
          </a:xfrm>
        </p:spPr>
        <p:txBody>
          <a:bodyPr>
            <a:normAutofit/>
          </a:bodyPr>
          <a:lstStyle/>
          <a:p>
            <a:r>
              <a:rPr lang="zh-TW" altLang="en-US" sz="5200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照明亮度的調整？</a:t>
            </a:r>
            <a:endParaRPr lang="zh-TW" altLang="en-US" sz="5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預留位置 2">
            <a:extLst>
              <a:ext uri="{FF2B5EF4-FFF2-40B4-BE49-F238E27FC236}">
                <a16:creationId xmlns:a16="http://schemas.microsoft.com/office/drawing/2014/main" xmlns="" id="{DD600421-5C19-4036-A0FD-C1807ABC750C}"/>
              </a:ext>
            </a:extLst>
          </p:cNvPr>
          <p:cNvSpPr txBox="1">
            <a:spLocks/>
          </p:cNvSpPr>
          <p:nvPr/>
        </p:nvSpPr>
        <p:spPr>
          <a:xfrm>
            <a:off x="1218883" y="2202180"/>
            <a:ext cx="10906442" cy="3293745"/>
          </a:xfrm>
          <a:prstGeom prst="rect">
            <a:avLst/>
          </a:prstGeom>
        </p:spPr>
        <p:txBody>
          <a:bodyPr rtlCol="0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煤油燈、煤氣燈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調整旋鈕，控制</a:t>
            </a:r>
            <a:r>
              <a:rPr lang="zh-TW" alt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吸油量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或</a:t>
            </a:r>
            <a:r>
              <a:rPr lang="zh-TW" alt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煤氣進氣量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來調整亮度。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  <a:p>
            <a:pPr marL="0" indent="0">
              <a:buNone/>
            </a:pPr>
            <a:endParaRPr lang="zh-TW" altLang="en-US" sz="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  <a:p>
            <a:r>
              <a:rPr lang="zh-TW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日光燈或螢光燈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（含省電燈泡）僅</a:t>
            </a:r>
            <a:r>
              <a:rPr lang="zh-TW" alt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開與關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，不具有亮度調整的功能。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  <a:p>
            <a:pPr marL="0" indent="0">
              <a:buNone/>
            </a:pPr>
            <a:endParaRPr lang="en-US" altLang="zh-TW" sz="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  <a:p>
            <a:r>
              <a:rPr lang="zh-TW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白熾燈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及</a:t>
            </a:r>
            <a:r>
              <a:rPr lang="zh-TW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卥素燈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可利用</a:t>
            </a:r>
            <a:r>
              <a:rPr lang="zh-TW" altLang="en-US" sz="28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三段式開關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造成全亮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or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半亮，但發光效率差。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  <a:p>
            <a:pPr marL="0" indent="0">
              <a:buNone/>
            </a:pPr>
            <a:endParaRPr lang="en-US" altLang="zh-TW" sz="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  <a:p>
            <a:r>
              <a:rPr lang="en-US" altLang="zh-TW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LED</a:t>
            </a:r>
            <a:r>
              <a:rPr lang="zh-TW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燈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利用</a:t>
            </a:r>
            <a:r>
              <a:rPr lang="zh-TW" alt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脈波寬度（</a:t>
            </a:r>
            <a:r>
              <a:rPr lang="en-US" altLang="zh-TW" sz="28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PWM</a:t>
            </a:r>
            <a:r>
              <a:rPr lang="zh-TW" alt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）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控制電流大小，以調整亮度。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  <a:p>
            <a:endParaRPr lang="zh-TW" altLang="en-US" dirty="0">
              <a:latin typeface="Salesforce Sans"/>
              <a:ea typeface="微軟正黑體" panose="020B0604030504040204" pitchFamily="34" charset="-120"/>
              <a:sym typeface="Salesforce Sans"/>
            </a:endParaRPr>
          </a:p>
        </p:txBody>
      </p:sp>
    </p:spTree>
    <p:extLst>
      <p:ext uri="{BB962C8B-B14F-4D97-AF65-F5344CB8AC3E}">
        <p14:creationId xmlns:p14="http://schemas.microsoft.com/office/powerpoint/2010/main" val="36371805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視差">
  <a:themeElements>
    <a:clrScheme name="視差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EB8F22"/>
      </a:accent1>
      <a:accent2>
        <a:srgbClr val="CD4223"/>
      </a:accent2>
      <a:accent3>
        <a:srgbClr val="A89374"/>
      </a:accent3>
      <a:accent4>
        <a:srgbClr val="83AA67"/>
      </a:accent4>
      <a:accent5>
        <a:srgbClr val="4FA9C1"/>
      </a:accent5>
      <a:accent6>
        <a:srgbClr val="9390AF"/>
      </a:accent6>
      <a:hlink>
        <a:srgbClr val="EC7220"/>
      </a:hlink>
      <a:folHlink>
        <a:srgbClr val="F09355"/>
      </a:folHlink>
    </a:clrScheme>
    <a:fontScheme name="視差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視差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EBEC8F79-A447-43FC-8E81-85E8468AF3F9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TM03457496[[fn=視差]]</Template>
  <TotalTime>858</TotalTime>
  <Words>542</Words>
  <Application>Microsoft Office PowerPoint</Application>
  <PresentationFormat>自訂</PresentationFormat>
  <Paragraphs>90</Paragraphs>
  <Slides>9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視差</vt:lpstr>
      <vt:lpstr>觸控調光IQ-Light製作  知識學．動手玩</vt:lpstr>
      <vt:lpstr>PowerPoint 簡報</vt:lpstr>
      <vt:lpstr>常用照明的種類</vt:lpstr>
      <vt:lpstr>電燈是由誰發明？</vt:lpstr>
      <vt:lpstr>照明的演進</vt:lpstr>
      <vt:lpstr>照明的演進</vt:lpstr>
      <vt:lpstr>照明科技的發展</vt:lpstr>
      <vt:lpstr>有趣的小實驗 筆蕊燈泡 </vt:lpstr>
      <vt:lpstr>照明亮度的調整？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觸控調光IQ-Light製作  知識學．動手玩</dc:title>
  <dc:creator>Roeno</dc:creator>
  <cp:lastModifiedBy>Windows User</cp:lastModifiedBy>
  <cp:revision>43</cp:revision>
  <dcterms:created xsi:type="dcterms:W3CDTF">2019-03-09T13:00:57Z</dcterms:created>
  <dcterms:modified xsi:type="dcterms:W3CDTF">2019-06-11T01:55:40Z</dcterms:modified>
</cp:coreProperties>
</file>