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360" r:id="rId2"/>
    <p:sldId id="444" r:id="rId3"/>
    <p:sldId id="445" r:id="rId4"/>
    <p:sldId id="331" r:id="rId5"/>
    <p:sldId id="385" r:id="rId6"/>
    <p:sldId id="372" r:id="rId7"/>
    <p:sldId id="396" r:id="rId8"/>
    <p:sldId id="438" r:id="rId9"/>
    <p:sldId id="446" r:id="rId10"/>
    <p:sldId id="440" r:id="rId11"/>
    <p:sldId id="439" r:id="rId12"/>
    <p:sldId id="371" r:id="rId13"/>
    <p:sldId id="420" r:id="rId14"/>
    <p:sldId id="441" r:id="rId15"/>
    <p:sldId id="442" r:id="rId16"/>
    <p:sldId id="443" r:id="rId17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7BA2"/>
    <a:srgbClr val="FFFFFF"/>
    <a:srgbClr val="E2E0F0"/>
    <a:srgbClr val="FCD5B5"/>
    <a:srgbClr val="4FC6D8"/>
    <a:srgbClr val="EDA936"/>
    <a:srgbClr val="DDF1F6"/>
    <a:srgbClr val="E3E3E3"/>
    <a:srgbClr val="FECE7A"/>
    <a:srgbClr val="00B1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1" autoAdjust="0"/>
    <p:restoredTop sz="99531" autoAdjust="0"/>
  </p:normalViewPr>
  <p:slideViewPr>
    <p:cSldViewPr>
      <p:cViewPr>
        <p:scale>
          <a:sx n="75" d="100"/>
          <a:sy n="75" d="100"/>
        </p:scale>
        <p:origin x="-72" y="230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2019/11/27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kumimoji="1" lang="zh-TW" altLang="en-US" sz="7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操作示範</a:t>
            </a:r>
            <a:endParaRPr kumimoji="1" lang="zh-TW" altLang="en-US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7.xml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14686" y="1398803"/>
            <a:ext cx="5472608" cy="4551271"/>
          </a:xfrm>
        </p:spPr>
        <p:txBody>
          <a:bodyPr/>
          <a:lstStyle/>
          <a:p>
            <a:r>
              <a:rPr lang="zh-TW" altLang="en-US" dirty="0" smtClean="0">
                <a:hlinkClick r:id="rId2" action="ppaction://hlinksldjump"/>
              </a:rPr>
              <a:t>任務說明</a:t>
            </a:r>
            <a:endParaRPr lang="en-US" altLang="zh-TW" dirty="0" smtClean="0">
              <a:hlinkClick r:id="rId3" action="ppaction://hlinksldjump"/>
            </a:endParaRPr>
          </a:p>
          <a:p>
            <a:r>
              <a:rPr lang="zh-TW" altLang="en-US" dirty="0" smtClean="0">
                <a:hlinkClick r:id="rId4" action="ppaction://hlinksldjump"/>
              </a:rPr>
              <a:t>分析規畫</a:t>
            </a:r>
            <a:endParaRPr lang="en-US" altLang="zh-TW" dirty="0" smtClean="0">
              <a:hlinkClick r:id="" action="ppaction://noaction"/>
            </a:endParaRPr>
          </a:p>
          <a:p>
            <a:r>
              <a:rPr lang="zh-TW" altLang="en-US" dirty="0" smtClean="0">
                <a:hlinkClick r:id="rId3" action="ppaction://hlinksldjump"/>
              </a:rPr>
              <a:t>共創工具的選用</a:t>
            </a:r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xmlns="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8822" y="429249"/>
            <a:ext cx="8424936" cy="912313"/>
          </a:xfrm>
        </p:spPr>
        <p:txBody>
          <a:bodyPr/>
          <a:lstStyle/>
          <a:p>
            <a:r>
              <a:rPr lang="zh-TW" altLang="en-US" sz="5400" dirty="0" smtClean="0"/>
              <a:t>啟動專題</a:t>
            </a:r>
            <a:endParaRPr lang="zh-TW" altLang="en-US" sz="5400" dirty="0"/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582" y="189434"/>
            <a:ext cx="2592287" cy="766142"/>
          </a:xfrm>
        </p:spPr>
        <p:txBody>
          <a:bodyPr/>
          <a:lstStyle/>
          <a:p>
            <a:r>
              <a:rPr lang="en-US" altLang="zh-TW" sz="6000" dirty="0" smtClean="0"/>
              <a:t>2-1 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分析規畫「家族旅遊」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以「</a:t>
            </a:r>
            <a:r>
              <a:rPr lang="en-US" altLang="zh-TW" dirty="0" err="1" smtClean="0"/>
              <a:t>5W1H</a:t>
            </a:r>
            <a:r>
              <a:rPr lang="zh-TW" altLang="en-US" dirty="0" smtClean="0"/>
              <a:t>法」進行分析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7" name="圓角矩形 6"/>
          <p:cNvSpPr/>
          <p:nvPr/>
        </p:nvSpPr>
        <p:spPr>
          <a:xfrm>
            <a:off x="5563334" y="2811631"/>
            <a:ext cx="1063744" cy="1139726"/>
          </a:xfrm>
          <a:prstGeom prst="roundRect">
            <a:avLst>
              <a:gd name="adj" fmla="val 10396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家族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旅遊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8543534" y="3777538"/>
            <a:ext cx="2304200" cy="624364"/>
            <a:chOff x="8543534" y="3777538"/>
            <a:chExt cx="2304200" cy="624364"/>
          </a:xfrm>
        </p:grpSpPr>
        <p:sp>
          <p:nvSpPr>
            <p:cNvPr id="19" name="圓角矩形 18"/>
            <p:cNvSpPr/>
            <p:nvPr/>
          </p:nvSpPr>
          <p:spPr>
            <a:xfrm>
              <a:off x="8986271" y="3777538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旅遊地點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3" name="直線接點 22"/>
            <p:cNvCxnSpPr/>
            <p:nvPr/>
          </p:nvCxnSpPr>
          <p:spPr>
            <a:xfrm>
              <a:off x="8543534" y="4101574"/>
              <a:ext cx="432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群組 8"/>
          <p:cNvGrpSpPr/>
          <p:nvPr/>
        </p:nvGrpSpPr>
        <p:grpSpPr>
          <a:xfrm>
            <a:off x="1414686" y="1749018"/>
            <a:ext cx="2448208" cy="1392744"/>
            <a:chOff x="1414686" y="1749018"/>
            <a:chExt cx="2448208" cy="1392744"/>
          </a:xfrm>
        </p:grpSpPr>
        <p:sp>
          <p:nvSpPr>
            <p:cNvPr id="13" name="圓角矩形 12"/>
            <p:cNvSpPr/>
            <p:nvPr/>
          </p:nvSpPr>
          <p:spPr>
            <a:xfrm>
              <a:off x="1414686" y="1749018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行程安排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1414686" y="2517398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餐點規畫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右中括弧 24"/>
            <p:cNvSpPr/>
            <p:nvPr/>
          </p:nvSpPr>
          <p:spPr>
            <a:xfrm>
              <a:off x="3286894" y="2109058"/>
              <a:ext cx="288032" cy="864096"/>
            </a:xfrm>
            <a:prstGeom prst="rightBracket">
              <a:avLst>
                <a:gd name="adj" fmla="val 1719"/>
              </a:avLst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6" name="直線接點 25"/>
            <p:cNvCxnSpPr>
              <a:stCxn id="25" idx="0"/>
            </p:cNvCxnSpPr>
            <p:nvPr/>
          </p:nvCxnSpPr>
          <p:spPr>
            <a:xfrm>
              <a:off x="3286894" y="2109058"/>
              <a:ext cx="576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群組 20"/>
          <p:cNvGrpSpPr/>
          <p:nvPr/>
        </p:nvGrpSpPr>
        <p:grpSpPr>
          <a:xfrm>
            <a:off x="8471494" y="1749018"/>
            <a:ext cx="2376240" cy="1392744"/>
            <a:chOff x="8471494" y="1749018"/>
            <a:chExt cx="2376240" cy="1392744"/>
          </a:xfrm>
        </p:grpSpPr>
        <p:sp>
          <p:nvSpPr>
            <p:cNvPr id="17" name="圓角矩形 16"/>
            <p:cNvSpPr/>
            <p:nvPr/>
          </p:nvSpPr>
          <p:spPr>
            <a:xfrm>
              <a:off x="8986271" y="2517398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集合時間</a:t>
              </a:r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8986271" y="1749018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旅遊日期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右中括弧 26"/>
            <p:cNvSpPr/>
            <p:nvPr/>
          </p:nvSpPr>
          <p:spPr>
            <a:xfrm flipH="1">
              <a:off x="8698239" y="2085350"/>
              <a:ext cx="288032" cy="756000"/>
            </a:xfrm>
            <a:prstGeom prst="rightBracket">
              <a:avLst>
                <a:gd name="adj" fmla="val 1719"/>
              </a:avLst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8" name="直線接點 27"/>
            <p:cNvCxnSpPr/>
            <p:nvPr/>
          </p:nvCxnSpPr>
          <p:spPr>
            <a:xfrm>
              <a:off x="8471494" y="2445390"/>
              <a:ext cx="216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群組 5"/>
          <p:cNvGrpSpPr/>
          <p:nvPr/>
        </p:nvGrpSpPr>
        <p:grpSpPr>
          <a:xfrm>
            <a:off x="3719078" y="1893034"/>
            <a:ext cx="4824400" cy="4392352"/>
            <a:chOff x="3719078" y="1893034"/>
            <a:chExt cx="4824400" cy="4392352"/>
          </a:xfrm>
        </p:grpSpPr>
        <p:sp>
          <p:nvSpPr>
            <p:cNvPr id="8" name="橢圓 7"/>
            <p:cNvSpPr/>
            <p:nvPr/>
          </p:nvSpPr>
          <p:spPr>
            <a:xfrm>
              <a:off x="3719078" y="1893034"/>
              <a:ext cx="1224000" cy="122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lIns="36000" tIns="36000" rIns="36000" bIns="36000" rtlCol="0" anchor="ctr">
              <a:noAutofit/>
            </a:bodyPr>
            <a:lstStyle/>
            <a:p>
              <a:pPr algn="ctr"/>
              <a:r>
                <a:rPr lang="en-US" altLang="zh-TW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What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1" name="直線接點 30"/>
            <p:cNvCxnSpPr>
              <a:endCxn id="45" idx="2"/>
            </p:cNvCxnSpPr>
            <p:nvPr/>
          </p:nvCxnSpPr>
          <p:spPr>
            <a:xfrm flipV="1">
              <a:off x="6599262" y="2505034"/>
              <a:ext cx="720216" cy="348696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>
              <a:stCxn id="43" idx="7"/>
              <a:endCxn id="7" idx="1"/>
            </p:cNvCxnSpPr>
            <p:nvPr/>
          </p:nvCxnSpPr>
          <p:spPr>
            <a:xfrm flipV="1">
              <a:off x="4763827" y="3381494"/>
              <a:ext cx="799507" cy="274967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接點 32"/>
            <p:cNvCxnSpPr>
              <a:stCxn id="8" idx="6"/>
            </p:cNvCxnSpPr>
            <p:nvPr/>
          </p:nvCxnSpPr>
          <p:spPr>
            <a:xfrm>
              <a:off x="4943078" y="2505034"/>
              <a:ext cx="640477" cy="365801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接點 33"/>
            <p:cNvCxnSpPr>
              <a:stCxn id="7" idx="3"/>
              <a:endCxn id="46" idx="1"/>
            </p:cNvCxnSpPr>
            <p:nvPr/>
          </p:nvCxnSpPr>
          <p:spPr>
            <a:xfrm>
              <a:off x="6627078" y="3381494"/>
              <a:ext cx="871651" cy="274967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endCxn id="47" idx="2"/>
            </p:cNvCxnSpPr>
            <p:nvPr/>
          </p:nvCxnSpPr>
          <p:spPr>
            <a:xfrm>
              <a:off x="6527254" y="3981266"/>
              <a:ext cx="792224" cy="169212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橢圓 42"/>
            <p:cNvSpPr/>
            <p:nvPr/>
          </p:nvSpPr>
          <p:spPr>
            <a:xfrm>
              <a:off x="3719078" y="3477210"/>
              <a:ext cx="1224000" cy="122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lIns="36000" tIns="36000" rIns="36000" bIns="36000" rtlCol="0" anchor="ctr">
              <a:noAutofit/>
            </a:bodyPr>
            <a:lstStyle/>
            <a:p>
              <a:pPr algn="ctr"/>
              <a:r>
                <a:rPr lang="en-US" altLang="zh-TW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Why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橢圓 43"/>
            <p:cNvSpPr/>
            <p:nvPr/>
          </p:nvSpPr>
          <p:spPr>
            <a:xfrm>
              <a:off x="3719078" y="5061386"/>
              <a:ext cx="1224000" cy="122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lIns="36000" tIns="36000" rIns="36000" bIns="36000" rtlCol="0" anchor="ctr">
              <a:noAutofit/>
            </a:bodyPr>
            <a:lstStyle/>
            <a:p>
              <a:pPr algn="ctr"/>
              <a:r>
                <a:rPr lang="en-US" altLang="zh-TW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Who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5" name="橢圓 44"/>
            <p:cNvSpPr/>
            <p:nvPr/>
          </p:nvSpPr>
          <p:spPr>
            <a:xfrm>
              <a:off x="7319478" y="1893034"/>
              <a:ext cx="1224000" cy="122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lIns="36000" tIns="36000" rIns="36000" bIns="36000" rtlCol="0" anchor="ctr">
              <a:noAutofit/>
            </a:bodyPr>
            <a:lstStyle/>
            <a:p>
              <a:pPr algn="ctr"/>
              <a:r>
                <a:rPr lang="en-US" altLang="zh-TW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When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橢圓 45"/>
            <p:cNvSpPr/>
            <p:nvPr/>
          </p:nvSpPr>
          <p:spPr>
            <a:xfrm>
              <a:off x="7319478" y="3477210"/>
              <a:ext cx="1224000" cy="122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lIns="36000" tIns="36000" rIns="36000" bIns="36000" rtlCol="0" anchor="ctr">
              <a:noAutofit/>
            </a:bodyPr>
            <a:lstStyle/>
            <a:p>
              <a:pPr algn="ctr"/>
              <a:r>
                <a:rPr lang="en-US" altLang="zh-TW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Where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7" name="橢圓 46"/>
            <p:cNvSpPr/>
            <p:nvPr/>
          </p:nvSpPr>
          <p:spPr>
            <a:xfrm>
              <a:off x="7319478" y="5061386"/>
              <a:ext cx="1224000" cy="122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lIns="36000" tIns="36000" rIns="36000" bIns="36000" rtlCol="0" anchor="ctr">
              <a:noAutofit/>
            </a:bodyPr>
            <a:lstStyle/>
            <a:p>
              <a:pPr algn="ctr"/>
              <a:r>
                <a:rPr lang="en-US" altLang="zh-TW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How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53" name="直線接點 52"/>
            <p:cNvCxnSpPr>
              <a:stCxn id="44" idx="6"/>
            </p:cNvCxnSpPr>
            <p:nvPr/>
          </p:nvCxnSpPr>
          <p:spPr>
            <a:xfrm flipV="1">
              <a:off x="4943078" y="3981266"/>
              <a:ext cx="792088" cy="169212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群組 9"/>
          <p:cNvGrpSpPr/>
          <p:nvPr/>
        </p:nvGrpSpPr>
        <p:grpSpPr>
          <a:xfrm>
            <a:off x="1414686" y="3777538"/>
            <a:ext cx="2304208" cy="624364"/>
            <a:chOff x="1414686" y="3777538"/>
            <a:chExt cx="2304208" cy="624364"/>
          </a:xfrm>
        </p:grpSpPr>
        <p:sp>
          <p:nvSpPr>
            <p:cNvPr id="63" name="圓角矩形 62"/>
            <p:cNvSpPr/>
            <p:nvPr/>
          </p:nvSpPr>
          <p:spPr>
            <a:xfrm>
              <a:off x="1414686" y="3777538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家族團聚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66" name="直線接點 65"/>
            <p:cNvCxnSpPr/>
            <p:nvPr/>
          </p:nvCxnSpPr>
          <p:spPr>
            <a:xfrm flipV="1">
              <a:off x="3286894" y="4101574"/>
              <a:ext cx="432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群組 14"/>
          <p:cNvGrpSpPr/>
          <p:nvPr/>
        </p:nvGrpSpPr>
        <p:grpSpPr>
          <a:xfrm>
            <a:off x="8543478" y="5421426"/>
            <a:ext cx="2304256" cy="624364"/>
            <a:chOff x="8543478" y="5421426"/>
            <a:chExt cx="2304256" cy="624364"/>
          </a:xfrm>
        </p:grpSpPr>
        <p:sp>
          <p:nvSpPr>
            <p:cNvPr id="20" name="圓角矩形 19"/>
            <p:cNvSpPr/>
            <p:nvPr/>
          </p:nvSpPr>
          <p:spPr>
            <a:xfrm>
              <a:off x="8986271" y="5421426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預估費用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68" name="直線接點 67"/>
            <p:cNvCxnSpPr/>
            <p:nvPr/>
          </p:nvCxnSpPr>
          <p:spPr>
            <a:xfrm>
              <a:off x="8543478" y="5709458"/>
              <a:ext cx="432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群組 10"/>
          <p:cNvGrpSpPr/>
          <p:nvPr/>
        </p:nvGrpSpPr>
        <p:grpSpPr>
          <a:xfrm>
            <a:off x="1414686" y="5061386"/>
            <a:ext cx="2304240" cy="1392744"/>
            <a:chOff x="1414686" y="5061386"/>
            <a:chExt cx="2304240" cy="1392744"/>
          </a:xfrm>
        </p:grpSpPr>
        <p:sp>
          <p:nvSpPr>
            <p:cNvPr id="12" name="圓角矩形 11"/>
            <p:cNvSpPr/>
            <p:nvPr/>
          </p:nvSpPr>
          <p:spPr>
            <a:xfrm>
              <a:off x="1414686" y="5061386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參加人數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8" name="圓角矩形 57"/>
            <p:cNvSpPr/>
            <p:nvPr/>
          </p:nvSpPr>
          <p:spPr>
            <a:xfrm>
              <a:off x="1414686" y="5829766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成員名單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0" name="右中括弧 59"/>
            <p:cNvSpPr/>
            <p:nvPr/>
          </p:nvSpPr>
          <p:spPr>
            <a:xfrm>
              <a:off x="3286894" y="5325710"/>
              <a:ext cx="288032" cy="756000"/>
            </a:xfrm>
            <a:prstGeom prst="rightBracket">
              <a:avLst>
                <a:gd name="adj" fmla="val 1719"/>
              </a:avLst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1" name="直線接點 40"/>
            <p:cNvCxnSpPr/>
            <p:nvPr/>
          </p:nvCxnSpPr>
          <p:spPr>
            <a:xfrm flipH="1">
              <a:off x="3574926" y="5685750"/>
              <a:ext cx="144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1900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分析規畫「家族旅遊」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以「食衣住行育樂」進行分析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7" name="圓角矩形 6"/>
          <p:cNvSpPr/>
          <p:nvPr/>
        </p:nvSpPr>
        <p:spPr>
          <a:xfrm>
            <a:off x="5548094" y="2799777"/>
            <a:ext cx="1063744" cy="1139726"/>
          </a:xfrm>
          <a:prstGeom prst="roundRect">
            <a:avLst>
              <a:gd name="adj" fmla="val 10396"/>
            </a:avLst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家族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旅遊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39" name="群組 38"/>
          <p:cNvGrpSpPr/>
          <p:nvPr/>
        </p:nvGrpSpPr>
        <p:grpSpPr>
          <a:xfrm>
            <a:off x="8240206" y="3693676"/>
            <a:ext cx="2509535" cy="624364"/>
            <a:chOff x="8240206" y="3693676"/>
            <a:chExt cx="2509535" cy="624364"/>
          </a:xfrm>
        </p:grpSpPr>
        <p:sp>
          <p:nvSpPr>
            <p:cNvPr id="18" name="圓角矩形 17"/>
            <p:cNvSpPr/>
            <p:nvPr/>
          </p:nvSpPr>
          <p:spPr>
            <a:xfrm>
              <a:off x="8888278" y="3693676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交通轉乘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1" name="直線接點 20"/>
            <p:cNvCxnSpPr/>
            <p:nvPr/>
          </p:nvCxnSpPr>
          <p:spPr>
            <a:xfrm>
              <a:off x="8240206" y="4017712"/>
              <a:ext cx="648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群組 36"/>
          <p:cNvGrpSpPr/>
          <p:nvPr/>
        </p:nvGrpSpPr>
        <p:grpSpPr>
          <a:xfrm>
            <a:off x="1399446" y="3753388"/>
            <a:ext cx="2587152" cy="1464752"/>
            <a:chOff x="1399446" y="3753388"/>
            <a:chExt cx="2587152" cy="1464752"/>
          </a:xfrm>
        </p:grpSpPr>
        <p:sp>
          <p:nvSpPr>
            <p:cNvPr id="13" name="圓角矩形 12"/>
            <p:cNvSpPr/>
            <p:nvPr/>
          </p:nvSpPr>
          <p:spPr>
            <a:xfrm>
              <a:off x="1399446" y="3753388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季節服飾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1399446" y="4593776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特殊行程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2" name="直線接點 21"/>
            <p:cNvCxnSpPr/>
            <p:nvPr/>
          </p:nvCxnSpPr>
          <p:spPr>
            <a:xfrm>
              <a:off x="3482598" y="4066820"/>
              <a:ext cx="504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右中括弧 22"/>
            <p:cNvSpPr/>
            <p:nvPr/>
          </p:nvSpPr>
          <p:spPr>
            <a:xfrm>
              <a:off x="3271654" y="4066012"/>
              <a:ext cx="288032" cy="864096"/>
            </a:xfrm>
            <a:prstGeom prst="rightBracket">
              <a:avLst>
                <a:gd name="adj" fmla="val 1719"/>
              </a:avLst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8" name="群組 37"/>
          <p:cNvGrpSpPr/>
          <p:nvPr/>
        </p:nvGrpSpPr>
        <p:grpSpPr>
          <a:xfrm>
            <a:off x="8240206" y="1737164"/>
            <a:ext cx="2509535" cy="1440160"/>
            <a:chOff x="8240206" y="1737164"/>
            <a:chExt cx="2509535" cy="1440160"/>
          </a:xfrm>
        </p:grpSpPr>
        <p:sp>
          <p:nvSpPr>
            <p:cNvPr id="16" name="圓角矩形 15"/>
            <p:cNvSpPr/>
            <p:nvPr/>
          </p:nvSpPr>
          <p:spPr>
            <a:xfrm>
              <a:off x="8888278" y="2552960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房間分配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圓角矩形 16"/>
            <p:cNvSpPr/>
            <p:nvPr/>
          </p:nvSpPr>
          <p:spPr>
            <a:xfrm>
              <a:off x="8888278" y="1737164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飯店位置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右中括弧 23"/>
            <p:cNvSpPr/>
            <p:nvPr/>
          </p:nvSpPr>
          <p:spPr>
            <a:xfrm flipH="1">
              <a:off x="8600246" y="2073496"/>
              <a:ext cx="288032" cy="756000"/>
            </a:xfrm>
            <a:prstGeom prst="rightBracket">
              <a:avLst>
                <a:gd name="adj" fmla="val 1719"/>
              </a:avLst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5" name="直線接點 24"/>
            <p:cNvCxnSpPr/>
            <p:nvPr/>
          </p:nvCxnSpPr>
          <p:spPr>
            <a:xfrm>
              <a:off x="8240206" y="2433536"/>
              <a:ext cx="360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群組 39"/>
          <p:cNvGrpSpPr/>
          <p:nvPr/>
        </p:nvGrpSpPr>
        <p:grpSpPr>
          <a:xfrm>
            <a:off x="8240206" y="4881808"/>
            <a:ext cx="2509535" cy="1416452"/>
            <a:chOff x="8240206" y="4881808"/>
            <a:chExt cx="2509535" cy="1416452"/>
          </a:xfrm>
        </p:grpSpPr>
        <p:sp>
          <p:nvSpPr>
            <p:cNvPr id="19" name="圓角矩形 18"/>
            <p:cNvSpPr/>
            <p:nvPr/>
          </p:nvSpPr>
          <p:spPr>
            <a:xfrm>
              <a:off x="8888278" y="4881808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景點安排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888278" y="5673896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特殊活動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右中括弧 25"/>
            <p:cNvSpPr/>
            <p:nvPr/>
          </p:nvSpPr>
          <p:spPr>
            <a:xfrm flipH="1">
              <a:off x="8600246" y="5169840"/>
              <a:ext cx="288032" cy="814318"/>
            </a:xfrm>
            <a:prstGeom prst="rightBracket">
              <a:avLst>
                <a:gd name="adj" fmla="val 1719"/>
              </a:avLst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7" name="直線接點 26"/>
            <p:cNvCxnSpPr/>
            <p:nvPr/>
          </p:nvCxnSpPr>
          <p:spPr>
            <a:xfrm>
              <a:off x="8240206" y="5529880"/>
              <a:ext cx="360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群組 5"/>
          <p:cNvGrpSpPr/>
          <p:nvPr/>
        </p:nvGrpSpPr>
        <p:grpSpPr>
          <a:xfrm>
            <a:off x="3991830" y="2001487"/>
            <a:ext cx="4248280" cy="3973406"/>
            <a:chOff x="3991830" y="2001487"/>
            <a:chExt cx="4248280" cy="3973406"/>
          </a:xfrm>
        </p:grpSpPr>
        <p:sp>
          <p:nvSpPr>
            <p:cNvPr id="8" name="橢圓 7"/>
            <p:cNvSpPr/>
            <p:nvPr/>
          </p:nvSpPr>
          <p:spPr>
            <a:xfrm>
              <a:off x="3991830" y="2001487"/>
              <a:ext cx="864000" cy="86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食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橢圓 8"/>
            <p:cNvSpPr/>
            <p:nvPr/>
          </p:nvSpPr>
          <p:spPr>
            <a:xfrm>
              <a:off x="3991830" y="3585663"/>
              <a:ext cx="864000" cy="86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衣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橢圓 9"/>
            <p:cNvSpPr/>
            <p:nvPr/>
          </p:nvSpPr>
          <p:spPr>
            <a:xfrm>
              <a:off x="7376110" y="3585663"/>
              <a:ext cx="864000" cy="86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橢圓 10"/>
            <p:cNvSpPr/>
            <p:nvPr/>
          </p:nvSpPr>
          <p:spPr>
            <a:xfrm>
              <a:off x="7376110" y="2001487"/>
              <a:ext cx="864000" cy="86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住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橢圓 14"/>
            <p:cNvSpPr/>
            <p:nvPr/>
          </p:nvSpPr>
          <p:spPr>
            <a:xfrm>
              <a:off x="7376110" y="5110893"/>
              <a:ext cx="864000" cy="864000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lIns="36000" tIns="36000" rIns="36000" bIns="36000" rtlCol="0" anchor="ctr">
              <a:noAutofit/>
            </a:bodyPr>
            <a:lstStyle/>
            <a:p>
              <a:pPr algn="ctr"/>
              <a:r>
                <a:rPr lang="zh-TW" altLang="en-US" sz="28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育樂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8" name="直線接點 27"/>
            <p:cNvCxnSpPr>
              <a:endCxn id="11" idx="2"/>
            </p:cNvCxnSpPr>
            <p:nvPr/>
          </p:nvCxnSpPr>
          <p:spPr>
            <a:xfrm flipV="1">
              <a:off x="6440006" y="2433487"/>
              <a:ext cx="936104" cy="36000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接點 28"/>
            <p:cNvCxnSpPr/>
            <p:nvPr/>
          </p:nvCxnSpPr>
          <p:spPr>
            <a:xfrm flipV="1">
              <a:off x="4800600" y="3441649"/>
              <a:ext cx="747842" cy="369623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接點 29"/>
            <p:cNvCxnSpPr/>
            <p:nvPr/>
          </p:nvCxnSpPr>
          <p:spPr>
            <a:xfrm>
              <a:off x="4815840" y="2618742"/>
              <a:ext cx="750570" cy="24384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接點 30"/>
            <p:cNvCxnSpPr>
              <a:endCxn id="10" idx="2"/>
            </p:cNvCxnSpPr>
            <p:nvPr/>
          </p:nvCxnSpPr>
          <p:spPr>
            <a:xfrm>
              <a:off x="6619582" y="3539056"/>
              <a:ext cx="756528" cy="478607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>
              <a:endCxn id="15" idx="2"/>
            </p:cNvCxnSpPr>
            <p:nvPr/>
          </p:nvCxnSpPr>
          <p:spPr>
            <a:xfrm>
              <a:off x="6340634" y="3945704"/>
              <a:ext cx="1035476" cy="1597189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群組 35"/>
          <p:cNvGrpSpPr/>
          <p:nvPr/>
        </p:nvGrpSpPr>
        <p:grpSpPr>
          <a:xfrm>
            <a:off x="1399446" y="1737164"/>
            <a:ext cx="2592240" cy="1440160"/>
            <a:chOff x="1399446" y="1737164"/>
            <a:chExt cx="2592240" cy="1440160"/>
          </a:xfrm>
        </p:grpSpPr>
        <p:sp>
          <p:nvSpPr>
            <p:cNvPr id="12" name="圓角矩形 11"/>
            <p:cNvSpPr/>
            <p:nvPr/>
          </p:nvSpPr>
          <p:spPr>
            <a:xfrm>
              <a:off x="1399446" y="1737164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三餐安排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圓角矩形 32"/>
            <p:cNvSpPr/>
            <p:nvPr/>
          </p:nvSpPr>
          <p:spPr>
            <a:xfrm>
              <a:off x="1399446" y="2552960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28575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飲食禁忌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右中括弧 33"/>
            <p:cNvSpPr/>
            <p:nvPr/>
          </p:nvSpPr>
          <p:spPr>
            <a:xfrm>
              <a:off x="3271654" y="2073496"/>
              <a:ext cx="288032" cy="756000"/>
            </a:xfrm>
            <a:prstGeom prst="rightBracket">
              <a:avLst>
                <a:gd name="adj" fmla="val 1719"/>
              </a:avLst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5" name="直線接點 34"/>
            <p:cNvCxnSpPr/>
            <p:nvPr/>
          </p:nvCxnSpPr>
          <p:spPr>
            <a:xfrm flipH="1">
              <a:off x="3559686" y="2433536"/>
              <a:ext cx="432000" cy="0"/>
            </a:xfrm>
            <a:prstGeom prst="line">
              <a:avLst/>
            </a:prstGeom>
            <a:ln w="28575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4805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3.</a:t>
            </a:r>
            <a:r>
              <a:rPr lang="zh-TW" altLang="en-US" dirty="0" smtClean="0"/>
              <a:t> 共創工具的選用</a:t>
            </a:r>
            <a:endParaRPr lang="zh-TW" altLang="en-US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44563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en-US" dirty="0" smtClean="0"/>
              <a:t>雲端硬碟</a:t>
            </a:r>
            <a:endParaRPr lang="zh-TW" altLang="en-US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功能：</a:t>
            </a:r>
            <a:endParaRPr lang="en-US" altLang="zh-TW" dirty="0" smtClean="0"/>
          </a:p>
          <a:p>
            <a:pPr marL="1076325" indent="-628650">
              <a:buFont typeface="+mj-lt"/>
              <a:buAutoNum type="arabicPeriod"/>
            </a:pPr>
            <a:r>
              <a:rPr lang="zh-TW" altLang="en-US" dirty="0"/>
              <a:t>提供檔案上傳、下載的功能</a:t>
            </a:r>
            <a:endParaRPr lang="en-US" altLang="zh-TW" dirty="0"/>
          </a:p>
          <a:p>
            <a:pPr marL="1076325" indent="-628650">
              <a:buFont typeface="+mj-lt"/>
              <a:buAutoNum type="arabicPeriod"/>
            </a:pPr>
            <a:r>
              <a:rPr lang="zh-TW" altLang="en-US" dirty="0"/>
              <a:t>隨時隨地都能透過網路存取檔案</a:t>
            </a:r>
            <a:endParaRPr lang="en-US" altLang="zh-TW" dirty="0"/>
          </a:p>
          <a:p>
            <a:pPr marL="1076325" indent="-628650">
              <a:buFont typeface="+mj-lt"/>
              <a:buAutoNum type="arabicPeriod"/>
            </a:pPr>
            <a:r>
              <a:rPr lang="zh-TW" altLang="en-US" dirty="0"/>
              <a:t>可建立共用的檔案或資料夾，讓多人共用</a:t>
            </a:r>
            <a:endParaRPr lang="en-US" altLang="zh-TW" dirty="0"/>
          </a:p>
          <a:p>
            <a:pPr marL="114295" indent="0">
              <a:buNone/>
            </a:pP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4456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8600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Google</a:t>
            </a:r>
            <a:r>
              <a:rPr lang="zh-TW" altLang="en-US" dirty="0" smtClean="0"/>
              <a:t>日曆</a:t>
            </a:r>
            <a:endParaRPr lang="zh-TW" altLang="en-US" dirty="0"/>
          </a:p>
        </p:txBody>
      </p:sp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96B6B946-2410-4EAE-8AE8-B772BCD93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功能：</a:t>
            </a:r>
            <a:endParaRPr lang="en-US" altLang="zh-TW" dirty="0" smtClean="0"/>
          </a:p>
          <a:p>
            <a:pPr marL="1076325" indent="-628650">
              <a:buFont typeface="+mj-lt"/>
              <a:buAutoNum type="arabicPeriod"/>
            </a:pPr>
            <a:r>
              <a:rPr lang="zh-TW" altLang="en-US" dirty="0" smtClean="0"/>
              <a:t>可依需求建立不同類別的日曆</a:t>
            </a:r>
            <a:endParaRPr lang="en-US" altLang="zh-TW" dirty="0" smtClean="0"/>
          </a:p>
          <a:p>
            <a:pPr marL="1076325" indent="-628650">
              <a:buFont typeface="+mj-lt"/>
              <a:buAutoNum type="arabicPeriod"/>
            </a:pPr>
            <a:r>
              <a:rPr lang="zh-TW" altLang="en-US" dirty="0" smtClean="0"/>
              <a:t>與</a:t>
            </a:r>
            <a:r>
              <a:rPr lang="zh-TW" altLang="en-US" dirty="0"/>
              <a:t>他人</a:t>
            </a:r>
            <a:r>
              <a:rPr lang="zh-TW" altLang="en-US" dirty="0" smtClean="0"/>
              <a:t>共用日曆，行程修正會自動同步</a:t>
            </a:r>
            <a:endParaRPr lang="en-US" altLang="zh-TW" dirty="0" smtClean="0"/>
          </a:p>
          <a:p>
            <a:pPr marL="1076325" indent="-628650">
              <a:buFont typeface="+mj-lt"/>
              <a:buAutoNum type="arabicPeriod"/>
            </a:pPr>
            <a:r>
              <a:rPr lang="zh-TW" altLang="en-US" dirty="0" smtClean="0"/>
              <a:t>建立活動提醒，時間到會自動通知成員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6311231" y="931742"/>
            <a:ext cx="5544219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+mn-lt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43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700" kern="1200" baseline="0">
                <a:solidFill>
                  <a:schemeClr val="tx1"/>
                </a:solidFill>
                <a:latin typeface="+mn-ea"/>
                <a:ea typeface="+mn-ea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7615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9267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 任務</a:t>
            </a:r>
            <a:r>
              <a:rPr lang="zh-TW" altLang="en-US" dirty="0"/>
              <a:t>說明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911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34963" y="931742"/>
            <a:ext cx="4392091" cy="5521446"/>
          </a:xfrm>
        </p:spPr>
        <p:txBody>
          <a:bodyPr/>
          <a:lstStyle/>
          <a:p>
            <a:r>
              <a:rPr lang="zh-TW" altLang="en-US" dirty="0"/>
              <a:t>瑋廷的家族成員旅居世界各</a:t>
            </a:r>
            <a:r>
              <a:rPr lang="zh-TW" altLang="en-US" dirty="0" smtClean="0"/>
              <a:t>地。</a:t>
            </a:r>
            <a:endParaRPr lang="en-US" altLang="zh-TW" dirty="0" smtClean="0"/>
          </a:p>
          <a:p>
            <a:r>
              <a:rPr lang="zh-TW" altLang="en-US" dirty="0" smtClean="0"/>
              <a:t>今年暑假，要在臺灣安排</a:t>
            </a:r>
            <a:r>
              <a:rPr lang="zh-TW" altLang="en-US" dirty="0"/>
              <a:t>一次家族旅遊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  <a:p>
            <a:pPr marL="855663" indent="-742950">
              <a:buAutoNum type="arabicPeriod"/>
            </a:pPr>
            <a:endParaRPr lang="en-US" altLang="zh-TW" dirty="0" smtClean="0"/>
          </a:p>
          <a:p>
            <a:pPr marL="855663" indent="-742950">
              <a:buAutoNum type="arabicPeriod"/>
            </a:pPr>
            <a:endParaRPr lang="zh-TW" altLang="en-US" dirty="0"/>
          </a:p>
          <a:p>
            <a:endParaRPr lang="en-US" altLang="zh-TW" dirty="0" smtClean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"/>
          <a:stretch/>
        </p:blipFill>
        <p:spPr bwMode="auto">
          <a:xfrm>
            <a:off x="4887913" y="981522"/>
            <a:ext cx="6967537" cy="4067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60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任務說明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 smtClean="0"/>
              <a:t>請</a:t>
            </a:r>
            <a:r>
              <a:rPr lang="zh-TW" altLang="en-US" sz="3200" dirty="0"/>
              <a:t>以小組為單位，共同思考並討論以下問題：</a:t>
            </a:r>
          </a:p>
          <a:p>
            <a:pPr marL="1076325" indent="-517525">
              <a:spcBef>
                <a:spcPts val="1200"/>
              </a:spcBef>
              <a:buNone/>
            </a:pPr>
            <a:r>
              <a:rPr lang="en-US" altLang="zh-TW" sz="3200" dirty="0" smtClean="0"/>
              <a:t>1. </a:t>
            </a:r>
            <a:r>
              <a:rPr lang="zh-TW" altLang="en-US" sz="3200" dirty="0" smtClean="0"/>
              <a:t>想要</a:t>
            </a:r>
            <a:r>
              <a:rPr lang="zh-TW" altLang="en-US" sz="3200" dirty="0"/>
              <a:t>籌辦一場「家族旅遊」，必須規畫哪些事情？</a:t>
            </a:r>
            <a:endParaRPr lang="en-US" altLang="zh-TW" sz="3200" dirty="0"/>
          </a:p>
          <a:p>
            <a:pPr marL="1076325" indent="-517525">
              <a:spcBef>
                <a:spcPts val="1200"/>
              </a:spcBef>
              <a:buNone/>
            </a:pPr>
            <a:r>
              <a:rPr lang="en-US" altLang="zh-TW" sz="3200" dirty="0" smtClean="0"/>
              <a:t>2. </a:t>
            </a:r>
            <a:r>
              <a:rPr lang="zh-TW" altLang="en-US" sz="3200" dirty="0" smtClean="0"/>
              <a:t>小組</a:t>
            </a:r>
            <a:r>
              <a:rPr lang="zh-TW" altLang="en-US" sz="3200" dirty="0"/>
              <a:t>成員分工合作時，共用的資料應該存放在什麼地方，可方便組員隨時取用、分享檔案？</a:t>
            </a:r>
            <a:endParaRPr lang="en-US" altLang="zh-TW" sz="3200" dirty="0"/>
          </a:p>
          <a:p>
            <a:pPr marL="1076325" indent="-517525">
              <a:spcBef>
                <a:spcPts val="1200"/>
              </a:spcBef>
              <a:buNone/>
            </a:pPr>
            <a:r>
              <a:rPr lang="en-US" altLang="zh-TW" sz="3200" dirty="0"/>
              <a:t>3. </a:t>
            </a:r>
            <a:r>
              <a:rPr lang="zh-TW" altLang="en-US" sz="3200" dirty="0"/>
              <a:t>在進行旅遊專題時，需要安排會議</a:t>
            </a:r>
            <a:r>
              <a:rPr lang="zh-TW" altLang="en-US" sz="3200" dirty="0" smtClean="0"/>
              <a:t>、還要</a:t>
            </a:r>
            <a:r>
              <a:rPr lang="zh-TW" altLang="en-US" sz="3200" dirty="0"/>
              <a:t>提醒成員各項工作的內容與完成時間</a:t>
            </a:r>
            <a:r>
              <a:rPr lang="zh-TW" altLang="en-US" sz="3200" dirty="0" smtClean="0"/>
              <a:t>。有</a:t>
            </a:r>
            <a:r>
              <a:rPr lang="zh-TW" altLang="en-US" sz="3200" dirty="0"/>
              <a:t>什麼工具可以讓多人同步獲得這些訊息</a:t>
            </a:r>
            <a:r>
              <a:rPr lang="zh-TW" altLang="en-US" sz="3200" dirty="0" smtClean="0"/>
              <a:t>，並</a:t>
            </a:r>
            <a:r>
              <a:rPr lang="zh-TW" altLang="en-US" sz="3200" dirty="0"/>
              <a:t>能隨時更新、設定自動提醒呢？</a:t>
            </a:r>
            <a:endParaRPr lang="zh-HK" altLang="en-US" sz="3200" dirty="0"/>
          </a:p>
          <a:p>
            <a:pPr marL="855663" indent="-742950">
              <a:buFont typeface="Calibri" panose="020F0502020204030204" pitchFamily="34" charset="0"/>
              <a:buAutoNum type="arabicPeriod"/>
            </a:pPr>
            <a:endParaRPr lang="zh-TW" altLang="en-US" sz="3200" dirty="0"/>
          </a:p>
          <a:p>
            <a:pPr marL="855663" indent="-742950">
              <a:buAutoNum type="arabicPeriod"/>
            </a:pPr>
            <a:endParaRPr lang="en-US" altLang="zh-TW" sz="3200" dirty="0" smtClean="0"/>
          </a:p>
          <a:p>
            <a:pPr marL="855663" indent="-742950">
              <a:buAutoNum type="arabicPeriod"/>
            </a:pPr>
            <a:endParaRPr lang="zh-TW" altLang="en-US" sz="3200" dirty="0"/>
          </a:p>
          <a:p>
            <a:endParaRPr lang="en-US" altLang="zh-TW" sz="3200" dirty="0" smtClean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69639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1110DE6-7938-48DF-9087-E9C94E5C6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本章學習地圖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AAD1FC57-91C5-4611-BC35-06828FAB7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sp>
        <p:nvSpPr>
          <p:cNvPr id="11" name="圓角矩形 10"/>
          <p:cNvSpPr/>
          <p:nvPr/>
        </p:nvSpPr>
        <p:spPr>
          <a:xfrm>
            <a:off x="4243872" y="981402"/>
            <a:ext cx="7107918" cy="7919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專題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分析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規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畫、認識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小組共創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工具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622598" y="981522"/>
            <a:ext cx="3240360" cy="79196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2-1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　啟動專題</a:t>
            </a:r>
            <a:endParaRPr lang="zh-TW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4243872" y="2133560"/>
            <a:ext cx="7107918" cy="7919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問卷調查、網路搜尋、路線規畫、影音資料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622598" y="2133680"/>
            <a:ext cx="3240360" cy="79196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2-2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　資料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蒐集</a:t>
            </a:r>
          </a:p>
        </p:txBody>
      </p:sp>
      <p:sp>
        <p:nvSpPr>
          <p:cNvPr id="15" name="圓角矩形 14"/>
          <p:cNvSpPr/>
          <p:nvPr/>
        </p:nvSpPr>
        <p:spPr>
          <a:xfrm>
            <a:off x="4243872" y="3285718"/>
            <a:ext cx="7107918" cy="7919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文件製作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622598" y="3285838"/>
            <a:ext cx="3240360" cy="79196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2-3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　旅遊規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畫書</a:t>
            </a:r>
          </a:p>
        </p:txBody>
      </p:sp>
      <p:sp>
        <p:nvSpPr>
          <p:cNvPr id="17" name="圓角矩形 16"/>
          <p:cNvSpPr/>
          <p:nvPr/>
        </p:nvSpPr>
        <p:spPr>
          <a:xfrm>
            <a:off x="4243872" y="4437876"/>
            <a:ext cx="7107918" cy="7919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試算表、圖表呈現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圓角矩形 17"/>
          <p:cNvSpPr/>
          <p:nvPr/>
        </p:nvSpPr>
        <p:spPr>
          <a:xfrm>
            <a:off x="622598" y="4437996"/>
            <a:ext cx="3240360" cy="79196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2-4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　經費預算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表</a:t>
            </a:r>
          </a:p>
        </p:txBody>
      </p:sp>
      <p:sp>
        <p:nvSpPr>
          <p:cNvPr id="19" name="圓角矩形 18"/>
          <p:cNvSpPr/>
          <p:nvPr/>
        </p:nvSpPr>
        <p:spPr>
          <a:xfrm>
            <a:off x="4222998" y="5590034"/>
            <a:ext cx="7107918" cy="79196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簡報製作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圓角矩形 19"/>
          <p:cNvSpPr/>
          <p:nvPr/>
        </p:nvSpPr>
        <p:spPr>
          <a:xfrm>
            <a:off x="622598" y="5590154"/>
            <a:ext cx="3240360" cy="79196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 altLang="zh-TW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2-5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　行</a:t>
            </a:r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Wingdings"/>
              </a:rPr>
              <a:t>前簡報</a:t>
            </a:r>
          </a:p>
        </p:txBody>
      </p:sp>
      <p:sp>
        <p:nvSpPr>
          <p:cNvPr id="22" name="向下箭號 21"/>
          <p:cNvSpPr/>
          <p:nvPr/>
        </p:nvSpPr>
        <p:spPr>
          <a:xfrm>
            <a:off x="2134766" y="4113901"/>
            <a:ext cx="216000" cy="288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向下箭號 22"/>
          <p:cNvSpPr/>
          <p:nvPr/>
        </p:nvSpPr>
        <p:spPr>
          <a:xfrm>
            <a:off x="2134766" y="5266059"/>
            <a:ext cx="216000" cy="288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向下箭號 23"/>
          <p:cNvSpPr/>
          <p:nvPr/>
        </p:nvSpPr>
        <p:spPr>
          <a:xfrm>
            <a:off x="2134766" y="1809585"/>
            <a:ext cx="216000" cy="288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向下箭號 24"/>
          <p:cNvSpPr/>
          <p:nvPr/>
        </p:nvSpPr>
        <p:spPr>
          <a:xfrm>
            <a:off x="2134766" y="2961743"/>
            <a:ext cx="216000" cy="288000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2692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2C12D12-9662-4C57-9DFF-8761BBF957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 </a:t>
            </a:r>
            <a:r>
              <a:rPr lang="zh-TW" altLang="en-US" dirty="0"/>
              <a:t>分析規畫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4E97C153-DAE8-4886-9E55-C1F108C380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8992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/>
              <a:t>不同</a:t>
            </a:r>
            <a:r>
              <a:rPr lang="zh-TW" altLang="en-US" dirty="0" smtClean="0"/>
              <a:t>的問題可用不同</a:t>
            </a:r>
            <a:r>
              <a:rPr lang="zh-TW" altLang="en-US" dirty="0"/>
              <a:t>的</a:t>
            </a:r>
            <a:r>
              <a:rPr lang="zh-TW" altLang="en-US" dirty="0" smtClean="0"/>
              <a:t>方法</a:t>
            </a:r>
            <a:r>
              <a:rPr lang="zh-TW" altLang="en-US" dirty="0"/>
              <a:t>來</a:t>
            </a:r>
            <a:r>
              <a:rPr lang="zh-TW" altLang="en-US" dirty="0" smtClean="0"/>
              <a:t>分析，例如：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(1)</a:t>
            </a:r>
            <a:r>
              <a:rPr lang="zh-HK" altLang="en-US" dirty="0"/>
              <a:t>人事時地</a:t>
            </a:r>
            <a:r>
              <a:rPr lang="zh-HK" altLang="en-US" dirty="0" smtClean="0"/>
              <a:t>物</a:t>
            </a:r>
            <a:r>
              <a:rPr lang="en-US" altLang="zh-HK" dirty="0" smtClean="0"/>
              <a:t/>
            </a:r>
            <a:br>
              <a:rPr lang="en-US" altLang="zh-HK" dirty="0" smtClean="0"/>
            </a:br>
            <a:r>
              <a:rPr lang="en-US" altLang="zh-TW" dirty="0" smtClean="0"/>
              <a:t>(2)5W1H </a:t>
            </a:r>
            <a:r>
              <a:rPr lang="zh-HK" altLang="en-US" dirty="0" smtClean="0"/>
              <a:t>法</a:t>
            </a:r>
            <a:r>
              <a:rPr lang="en-US" altLang="zh-HK" dirty="0" smtClean="0"/>
              <a:t/>
            </a:r>
            <a:br>
              <a:rPr lang="en-US" altLang="zh-HK" dirty="0" smtClean="0"/>
            </a:br>
            <a:r>
              <a:rPr lang="en-US" altLang="zh-TW" dirty="0" smtClean="0"/>
              <a:t>(3)</a:t>
            </a:r>
            <a:r>
              <a:rPr lang="zh-TW" altLang="en-US" dirty="0"/>
              <a:t>食衣住行</a:t>
            </a:r>
            <a:r>
              <a:rPr lang="zh-TW" altLang="en-US" dirty="0" smtClean="0"/>
              <a:t>育樂</a:t>
            </a: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dirty="0"/>
              <a:t>可搭配「心智圖法」來發</a:t>
            </a:r>
            <a:r>
              <a:rPr lang="zh-TW" altLang="en-US" dirty="0" smtClean="0"/>
              <a:t>想與</a:t>
            </a:r>
            <a:r>
              <a:rPr lang="zh-TW" altLang="en-US" dirty="0"/>
              <a:t>記錄相關</a:t>
            </a:r>
            <a:r>
              <a:rPr lang="zh-TW" altLang="en-US" dirty="0" smtClean="0"/>
              <a:t>概念。</a:t>
            </a: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endParaRPr lang="en-US" altLang="zh-TW" dirty="0" smtClean="0"/>
          </a:p>
          <a:p>
            <a:pPr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分析規畫的方法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pic>
        <p:nvPicPr>
          <p:cNvPr id="42" name="圖片 41">
            <a:hlinkClick r:id="rId2" action="ppaction://hlinksldjump"/>
            <a:extLst>
              <a:ext uri="{FF2B5EF4-FFF2-40B4-BE49-F238E27FC236}">
                <a16:creationId xmlns="" xmlns:a16="http://schemas.microsoft.com/office/drawing/2014/main" id="{EC7362A9-7805-449C-A79A-0B1E856227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0910" y="2349674"/>
            <a:ext cx="594418" cy="61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3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5W1H</a:t>
            </a:r>
            <a:r>
              <a:rPr lang="zh-TW" altLang="en-US" dirty="0" smtClean="0"/>
              <a:t>法</a:t>
            </a:r>
            <a:r>
              <a:rPr lang="zh-TW" altLang="en-US" dirty="0"/>
              <a:t>：</a:t>
            </a:r>
          </a:p>
          <a:p>
            <a:pPr marL="112713" indent="334963">
              <a:spcBef>
                <a:spcPts val="0"/>
              </a:spcBef>
              <a:buNone/>
            </a:pPr>
            <a:r>
              <a:rPr lang="en-US" altLang="zh-TW" sz="3200" dirty="0" smtClean="0"/>
              <a:t>①What</a:t>
            </a:r>
            <a:r>
              <a:rPr lang="zh-TW" altLang="en-US" sz="3200" dirty="0" smtClean="0"/>
              <a:t>：做</a:t>
            </a:r>
            <a:r>
              <a:rPr lang="zh-TW" altLang="en-US" sz="3200" dirty="0"/>
              <a:t>什麼。</a:t>
            </a:r>
          </a:p>
          <a:p>
            <a:pPr marL="112713" indent="334963">
              <a:spcBef>
                <a:spcPts val="0"/>
              </a:spcBef>
              <a:buNone/>
            </a:pPr>
            <a:r>
              <a:rPr lang="en-US" altLang="zh-TW" sz="3200" dirty="0" smtClean="0"/>
              <a:t>②Why</a:t>
            </a:r>
            <a:r>
              <a:rPr lang="zh-TW" altLang="en-US" sz="3200" dirty="0"/>
              <a:t>：為什麼。</a:t>
            </a:r>
          </a:p>
          <a:p>
            <a:pPr marL="112713" indent="334963">
              <a:spcBef>
                <a:spcPts val="0"/>
              </a:spcBef>
              <a:buNone/>
            </a:pPr>
            <a:r>
              <a:rPr lang="zh-TW" altLang="en-US" sz="3200" dirty="0" smtClean="0"/>
              <a:t>③</a:t>
            </a:r>
            <a:r>
              <a:rPr lang="en-US" altLang="zh-TW" sz="3200" dirty="0" smtClean="0"/>
              <a:t>Who</a:t>
            </a:r>
            <a:r>
              <a:rPr lang="zh-TW" altLang="en-US" sz="3200" dirty="0"/>
              <a:t>：對象或負責人。</a:t>
            </a:r>
          </a:p>
          <a:p>
            <a:pPr marL="112713" indent="334963">
              <a:spcBef>
                <a:spcPts val="0"/>
              </a:spcBef>
              <a:buNone/>
            </a:pPr>
            <a:r>
              <a:rPr lang="en-US" altLang="zh-TW" sz="3200" dirty="0" smtClean="0"/>
              <a:t>④When</a:t>
            </a:r>
            <a:r>
              <a:rPr lang="zh-TW" altLang="en-US" sz="3200" dirty="0"/>
              <a:t>：何時。</a:t>
            </a:r>
          </a:p>
          <a:p>
            <a:pPr marL="112713" indent="334963">
              <a:spcBef>
                <a:spcPts val="0"/>
              </a:spcBef>
              <a:buNone/>
            </a:pPr>
            <a:r>
              <a:rPr lang="en-US" altLang="zh-TW" sz="3200" dirty="0" smtClean="0"/>
              <a:t>⑤Where</a:t>
            </a:r>
            <a:r>
              <a:rPr lang="zh-TW" altLang="en-US" sz="3200" dirty="0"/>
              <a:t>：何地。</a:t>
            </a:r>
          </a:p>
          <a:p>
            <a:pPr marL="112713" indent="334963">
              <a:spcBef>
                <a:spcPts val="0"/>
              </a:spcBef>
              <a:buNone/>
            </a:pPr>
            <a:r>
              <a:rPr lang="en-US" altLang="zh-TW" sz="3200" dirty="0" smtClean="0"/>
              <a:t>⑥How</a:t>
            </a:r>
            <a:r>
              <a:rPr lang="zh-TW" altLang="en-US" sz="3200" dirty="0" smtClean="0"/>
              <a:t>：如何</a:t>
            </a:r>
            <a:r>
              <a:rPr lang="zh-TW" altLang="en-US" sz="3200" dirty="0"/>
              <a:t>實施</a:t>
            </a:r>
            <a:r>
              <a:rPr lang="zh-TW" altLang="en-US" sz="3200" dirty="0" smtClean="0"/>
              <a:t>／多少費用</a:t>
            </a:r>
            <a:r>
              <a:rPr lang="zh-TW" altLang="en-US" sz="32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0025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BEE316E-5907-40C1-9277-D8F62209E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/>
              <a:t>以「人事時地物」進行分析</a:t>
            </a:r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F2BE466-7900-4C2E-A1B1-2B0567132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分析規畫「家族旅遊」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6242165-BDC9-4580-9FFD-43EAAFDA10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7" name="圓角矩形 6"/>
          <p:cNvSpPr/>
          <p:nvPr/>
        </p:nvSpPr>
        <p:spPr>
          <a:xfrm>
            <a:off x="5563334" y="2811631"/>
            <a:ext cx="1063744" cy="1139726"/>
          </a:xfrm>
          <a:prstGeom prst="roundRect">
            <a:avLst>
              <a:gd name="adj" fmla="val 10396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家族</a:t>
            </a:r>
            <a:endParaRPr lang="en-US" altLang="zh-TW" sz="32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旅遊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8" name="群組 17"/>
          <p:cNvGrpSpPr/>
          <p:nvPr/>
        </p:nvGrpSpPr>
        <p:grpSpPr>
          <a:xfrm>
            <a:off x="8399462" y="3705530"/>
            <a:ext cx="2365519" cy="624364"/>
            <a:chOff x="8399462" y="3705530"/>
            <a:chExt cx="2365519" cy="624364"/>
          </a:xfrm>
        </p:grpSpPr>
        <p:sp>
          <p:nvSpPr>
            <p:cNvPr id="22" name="圓角矩形 21"/>
            <p:cNvSpPr/>
            <p:nvPr/>
          </p:nvSpPr>
          <p:spPr>
            <a:xfrm>
              <a:off x="8903518" y="3705530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旅遊地點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7" name="直線接點 26"/>
            <p:cNvCxnSpPr/>
            <p:nvPr/>
          </p:nvCxnSpPr>
          <p:spPr>
            <a:xfrm>
              <a:off x="8399462" y="4029566"/>
              <a:ext cx="504000" cy="0"/>
            </a:xfrm>
            <a:prstGeom prst="line">
              <a:avLst/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群組 13"/>
          <p:cNvGrpSpPr/>
          <p:nvPr/>
        </p:nvGrpSpPr>
        <p:grpSpPr>
          <a:xfrm>
            <a:off x="1414686" y="3741092"/>
            <a:ext cx="2371152" cy="1464752"/>
            <a:chOff x="1414686" y="3741092"/>
            <a:chExt cx="2371152" cy="1464752"/>
          </a:xfrm>
        </p:grpSpPr>
        <p:sp>
          <p:nvSpPr>
            <p:cNvPr id="15" name="圓角矩形 14"/>
            <p:cNvSpPr/>
            <p:nvPr/>
          </p:nvSpPr>
          <p:spPr>
            <a:xfrm>
              <a:off x="1414686" y="3741092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行程安排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1414686" y="4581480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餐點規畫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28" name="直線接點 27"/>
            <p:cNvCxnSpPr/>
            <p:nvPr/>
          </p:nvCxnSpPr>
          <p:spPr>
            <a:xfrm>
              <a:off x="3497838" y="4078674"/>
              <a:ext cx="288000" cy="0"/>
            </a:xfrm>
            <a:prstGeom prst="line">
              <a:avLst/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右中括弧 28"/>
            <p:cNvSpPr/>
            <p:nvPr/>
          </p:nvSpPr>
          <p:spPr>
            <a:xfrm>
              <a:off x="3286894" y="4077866"/>
              <a:ext cx="288032" cy="864096"/>
            </a:xfrm>
            <a:prstGeom prst="rightBracket">
              <a:avLst>
                <a:gd name="adj" fmla="val 1719"/>
              </a:avLst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8399462" y="1749018"/>
            <a:ext cx="2365519" cy="1440160"/>
            <a:chOff x="8399462" y="1749018"/>
            <a:chExt cx="2365519" cy="1440160"/>
          </a:xfrm>
        </p:grpSpPr>
        <p:sp>
          <p:nvSpPr>
            <p:cNvPr id="20" name="圓角矩形 19"/>
            <p:cNvSpPr/>
            <p:nvPr/>
          </p:nvSpPr>
          <p:spPr>
            <a:xfrm>
              <a:off x="8903518" y="2564814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集合時間</a:t>
              </a:r>
            </a:p>
          </p:txBody>
        </p:sp>
        <p:sp>
          <p:nvSpPr>
            <p:cNvPr id="21" name="圓角矩形 20"/>
            <p:cNvSpPr/>
            <p:nvPr/>
          </p:nvSpPr>
          <p:spPr>
            <a:xfrm>
              <a:off x="8903518" y="1749018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旅遊日期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右中括弧 31"/>
            <p:cNvSpPr/>
            <p:nvPr/>
          </p:nvSpPr>
          <p:spPr>
            <a:xfrm flipH="1">
              <a:off x="8615486" y="2085350"/>
              <a:ext cx="288032" cy="756000"/>
            </a:xfrm>
            <a:prstGeom prst="rightBracket">
              <a:avLst>
                <a:gd name="adj" fmla="val 1719"/>
              </a:avLst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3" name="直線接點 32"/>
            <p:cNvCxnSpPr/>
            <p:nvPr/>
          </p:nvCxnSpPr>
          <p:spPr>
            <a:xfrm>
              <a:off x="8399462" y="2445390"/>
              <a:ext cx="216000" cy="0"/>
            </a:xfrm>
            <a:prstGeom prst="line">
              <a:avLst/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群組 24"/>
          <p:cNvGrpSpPr/>
          <p:nvPr/>
        </p:nvGrpSpPr>
        <p:grpSpPr>
          <a:xfrm>
            <a:off x="8399462" y="4893662"/>
            <a:ext cx="2365519" cy="1416452"/>
            <a:chOff x="8399462" y="4893662"/>
            <a:chExt cx="2365519" cy="1416452"/>
          </a:xfrm>
        </p:grpSpPr>
        <p:sp>
          <p:nvSpPr>
            <p:cNvPr id="23" name="圓角矩形 22"/>
            <p:cNvSpPr/>
            <p:nvPr/>
          </p:nvSpPr>
          <p:spPr>
            <a:xfrm>
              <a:off x="8903518" y="4893662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服裝穿著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8903518" y="5685750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盥洗用品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右中括弧 33"/>
            <p:cNvSpPr/>
            <p:nvPr/>
          </p:nvSpPr>
          <p:spPr>
            <a:xfrm flipH="1">
              <a:off x="8615486" y="5181694"/>
              <a:ext cx="288032" cy="814318"/>
            </a:xfrm>
            <a:prstGeom prst="rightBracket">
              <a:avLst>
                <a:gd name="adj" fmla="val 1719"/>
              </a:avLst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5" name="直線接點 34"/>
            <p:cNvCxnSpPr/>
            <p:nvPr/>
          </p:nvCxnSpPr>
          <p:spPr>
            <a:xfrm>
              <a:off x="8399462" y="5541734"/>
              <a:ext cx="216000" cy="0"/>
            </a:xfrm>
            <a:prstGeom prst="line">
              <a:avLst/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群組 5"/>
          <p:cNvGrpSpPr/>
          <p:nvPr/>
        </p:nvGrpSpPr>
        <p:grpSpPr>
          <a:xfrm>
            <a:off x="3790950" y="2013342"/>
            <a:ext cx="4608512" cy="3888432"/>
            <a:chOff x="3790950" y="2013342"/>
            <a:chExt cx="4608512" cy="3888432"/>
          </a:xfrm>
        </p:grpSpPr>
        <p:sp>
          <p:nvSpPr>
            <p:cNvPr id="8" name="橢圓 7"/>
            <p:cNvSpPr/>
            <p:nvPr/>
          </p:nvSpPr>
          <p:spPr>
            <a:xfrm>
              <a:off x="3790950" y="2013342"/>
              <a:ext cx="836732" cy="82230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人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橢圓 8"/>
            <p:cNvSpPr/>
            <p:nvPr/>
          </p:nvSpPr>
          <p:spPr>
            <a:xfrm>
              <a:off x="3790950" y="3597518"/>
              <a:ext cx="836732" cy="82230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事</a:t>
              </a:r>
            </a:p>
          </p:txBody>
        </p:sp>
        <p:sp>
          <p:nvSpPr>
            <p:cNvPr id="11" name="橢圓 10"/>
            <p:cNvSpPr/>
            <p:nvPr/>
          </p:nvSpPr>
          <p:spPr>
            <a:xfrm>
              <a:off x="7562730" y="3597518"/>
              <a:ext cx="836732" cy="82230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橢圓 11"/>
            <p:cNvSpPr/>
            <p:nvPr/>
          </p:nvSpPr>
          <p:spPr>
            <a:xfrm>
              <a:off x="7562730" y="2013342"/>
              <a:ext cx="836732" cy="82230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時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橢圓 18"/>
            <p:cNvSpPr/>
            <p:nvPr/>
          </p:nvSpPr>
          <p:spPr>
            <a:xfrm>
              <a:off x="7562730" y="5079469"/>
              <a:ext cx="836732" cy="82230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sz="3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物</a:t>
              </a:r>
            </a:p>
          </p:txBody>
        </p:sp>
        <p:cxnSp>
          <p:nvCxnSpPr>
            <p:cNvPr id="37" name="直線接點 36"/>
            <p:cNvCxnSpPr>
              <a:endCxn id="12" idx="2"/>
            </p:cNvCxnSpPr>
            <p:nvPr/>
          </p:nvCxnSpPr>
          <p:spPr>
            <a:xfrm flipV="1">
              <a:off x="6599262" y="2424495"/>
              <a:ext cx="963468" cy="452943"/>
            </a:xfrm>
            <a:prstGeom prst="line">
              <a:avLst/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線接點 39"/>
            <p:cNvCxnSpPr/>
            <p:nvPr/>
          </p:nvCxnSpPr>
          <p:spPr>
            <a:xfrm flipV="1">
              <a:off x="4627682" y="3453502"/>
              <a:ext cx="936000" cy="452943"/>
            </a:xfrm>
            <a:prstGeom prst="line">
              <a:avLst/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接點 40"/>
            <p:cNvCxnSpPr/>
            <p:nvPr/>
          </p:nvCxnSpPr>
          <p:spPr>
            <a:xfrm>
              <a:off x="4583038" y="2568511"/>
              <a:ext cx="1008112" cy="308927"/>
            </a:xfrm>
            <a:prstGeom prst="line">
              <a:avLst/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/>
            <p:nvPr/>
          </p:nvCxnSpPr>
          <p:spPr>
            <a:xfrm>
              <a:off x="6634822" y="3550910"/>
              <a:ext cx="936000" cy="360000"/>
            </a:xfrm>
            <a:prstGeom prst="line">
              <a:avLst/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接點 44"/>
            <p:cNvCxnSpPr>
              <a:endCxn id="19" idx="2"/>
            </p:cNvCxnSpPr>
            <p:nvPr/>
          </p:nvCxnSpPr>
          <p:spPr>
            <a:xfrm>
              <a:off x="6527254" y="3957558"/>
              <a:ext cx="1035476" cy="1533064"/>
            </a:xfrm>
            <a:prstGeom prst="line">
              <a:avLst/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群組 9"/>
          <p:cNvGrpSpPr/>
          <p:nvPr/>
        </p:nvGrpSpPr>
        <p:grpSpPr>
          <a:xfrm>
            <a:off x="1414686" y="1724868"/>
            <a:ext cx="2376240" cy="1440160"/>
            <a:chOff x="1414686" y="1724868"/>
            <a:chExt cx="2376240" cy="1440160"/>
          </a:xfrm>
        </p:grpSpPr>
        <p:sp>
          <p:nvSpPr>
            <p:cNvPr id="13" name="圓角矩形 12"/>
            <p:cNvSpPr/>
            <p:nvPr/>
          </p:nvSpPr>
          <p:spPr>
            <a:xfrm>
              <a:off x="1414686" y="1724868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參加人數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9" name="圓角矩形 48"/>
            <p:cNvSpPr/>
            <p:nvPr/>
          </p:nvSpPr>
          <p:spPr>
            <a:xfrm>
              <a:off x="1414686" y="2540664"/>
              <a:ext cx="1861463" cy="624364"/>
            </a:xfrm>
            <a:prstGeom prst="roundRect">
              <a:avLst>
                <a:gd name="adj" fmla="val 11964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3">
                  <a:lumMod val="75000"/>
                </a:schemeClr>
              </a:solidFill>
            </a:ln>
          </p:spPr>
          <p:txBody>
            <a:bodyPr wrap="none" rtlCol="0" anchor="ctr">
              <a:noAutofit/>
            </a:bodyPr>
            <a:lstStyle/>
            <a:p>
              <a:pPr algn="ctr"/>
              <a:r>
                <a:rPr lang="zh-TW" altLang="en-US" sz="3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成員名單</a:t>
              </a:r>
              <a:endPara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0" name="右中括弧 49"/>
            <p:cNvSpPr/>
            <p:nvPr/>
          </p:nvSpPr>
          <p:spPr>
            <a:xfrm>
              <a:off x="3286894" y="2085350"/>
              <a:ext cx="288032" cy="756000"/>
            </a:xfrm>
            <a:prstGeom prst="rightBracket">
              <a:avLst>
                <a:gd name="adj" fmla="val 1719"/>
              </a:avLst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1" name="直線接點 50"/>
            <p:cNvCxnSpPr/>
            <p:nvPr/>
          </p:nvCxnSpPr>
          <p:spPr>
            <a:xfrm flipH="1">
              <a:off x="3574926" y="2445390"/>
              <a:ext cx="216000" cy="0"/>
            </a:xfrm>
            <a:prstGeom prst="line">
              <a:avLst/>
            </a:prstGeom>
            <a:ln w="19050" cap="rnd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9116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5038</TotalTime>
  <Words>455</Words>
  <Application>Microsoft Office PowerPoint</Application>
  <PresentationFormat>自訂</PresentationFormat>
  <Paragraphs>120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生活科技_課文</vt:lpstr>
      <vt:lpstr>啟動專題</vt:lpstr>
      <vt:lpstr>1. 任務說明</vt:lpstr>
      <vt:lpstr>任務說明</vt:lpstr>
      <vt:lpstr>任務說明</vt:lpstr>
      <vt:lpstr>本章學習地圖</vt:lpstr>
      <vt:lpstr>2. 分析規畫</vt:lpstr>
      <vt:lpstr>分析規畫的方法</vt:lpstr>
      <vt:lpstr>PowerPoint 簡報</vt:lpstr>
      <vt:lpstr>分析規畫「家族旅遊」</vt:lpstr>
      <vt:lpstr>分析規畫「家族旅遊」</vt:lpstr>
      <vt:lpstr>分析規畫「家族旅遊」</vt:lpstr>
      <vt:lpstr>3. 共創工具的選用</vt:lpstr>
      <vt:lpstr>Google雲端硬碟</vt:lpstr>
      <vt:lpstr>PowerPoint 簡報</vt:lpstr>
      <vt:lpstr>Google日曆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黃筠庭</cp:lastModifiedBy>
  <cp:revision>484</cp:revision>
  <cp:lastPrinted>2019-05-27T08:55:00Z</cp:lastPrinted>
  <dcterms:created xsi:type="dcterms:W3CDTF">2019-04-23T05:53:25Z</dcterms:created>
  <dcterms:modified xsi:type="dcterms:W3CDTF">2019-11-27T04:02:46Z</dcterms:modified>
</cp:coreProperties>
</file>