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60" r:id="rId2"/>
    <p:sldId id="444" r:id="rId3"/>
    <p:sldId id="331" r:id="rId4"/>
    <p:sldId id="464" r:id="rId5"/>
    <p:sldId id="465" r:id="rId6"/>
    <p:sldId id="457" r:id="rId7"/>
    <p:sldId id="454" r:id="rId8"/>
    <p:sldId id="455" r:id="rId9"/>
    <p:sldId id="462" r:id="rId10"/>
    <p:sldId id="461" r:id="rId11"/>
    <p:sldId id="456" r:id="rId12"/>
    <p:sldId id="458" r:id="rId13"/>
    <p:sldId id="459" r:id="rId14"/>
    <p:sldId id="460" r:id="rId15"/>
    <p:sldId id="447" r:id="rId16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E3E3"/>
    <a:srgbClr val="F17BA2"/>
    <a:srgbClr val="FFFFFF"/>
    <a:srgbClr val="E2E0F0"/>
    <a:srgbClr val="FCD5B5"/>
    <a:srgbClr val="4FC6D8"/>
    <a:srgbClr val="EDA936"/>
    <a:srgbClr val="DDF1F6"/>
    <a:srgbClr val="FECE7A"/>
    <a:srgbClr val="00B1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1" autoAdjust="0"/>
    <p:restoredTop sz="99531" autoAdjust="0"/>
  </p:normalViewPr>
  <p:slideViewPr>
    <p:cSldViewPr>
      <p:cViewPr>
        <p:scale>
          <a:sx n="75" d="100"/>
          <a:sy n="75" d="100"/>
        </p:scale>
        <p:origin x="-72" y="-58"/>
      </p:cViewPr>
      <p:guideLst>
        <p:guide orient="horz" pos="4156"/>
        <p:guide orient="horz" pos="4065"/>
        <p:guide pos="211"/>
        <p:guide pos="7468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操作示範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9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 smtClean="0">
                <a:hlinkClick r:id="rId2" action="ppaction://hlinksldjump"/>
              </a:rPr>
              <a:t>任務說明</a:t>
            </a:r>
            <a:endParaRPr lang="en-US" altLang="zh-TW" dirty="0" smtClean="0"/>
          </a:p>
          <a:p>
            <a:r>
              <a:rPr lang="zh-TW" altLang="en-US" dirty="0" smtClean="0">
                <a:hlinkClick r:id="rId3" action="ppaction://hlinksldjump"/>
              </a:rPr>
              <a:t>試算表軟體</a:t>
            </a:r>
            <a:endParaRPr lang="en-US" altLang="zh-TW" dirty="0" smtClean="0"/>
          </a:p>
          <a:p>
            <a:r>
              <a:rPr lang="zh-TW" altLang="en-US" dirty="0">
                <a:hlinkClick r:id="rId4" action="ppaction://hlinksldjump"/>
              </a:rPr>
              <a:t>公式與函式</a:t>
            </a:r>
            <a:endParaRPr lang="en-US" altLang="zh-TW" dirty="0" smtClean="0">
              <a:hlinkClick r:id="" action="ppaction://noaction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822" y="429249"/>
            <a:ext cx="8424936" cy="912313"/>
          </a:xfrm>
        </p:spPr>
        <p:txBody>
          <a:bodyPr/>
          <a:lstStyle/>
          <a:p>
            <a:r>
              <a:rPr lang="zh-TW" altLang="en-US" sz="5400" dirty="0"/>
              <a:t>經費預算表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 smtClean="0"/>
              <a:t>2-4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3.</a:t>
            </a:r>
            <a:r>
              <a:rPr lang="zh-TW" altLang="en-US" dirty="0" smtClean="0"/>
              <a:t> 公式與函式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7328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公式與函式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963" y="931742"/>
            <a:ext cx="7992491" cy="5521446"/>
          </a:xfrm>
        </p:spPr>
        <p:txBody>
          <a:bodyPr/>
          <a:lstStyle/>
          <a:p>
            <a:r>
              <a:rPr lang="zh-TW" altLang="en-US" dirty="0"/>
              <a:t>試算表可以直接利用＋－ </a:t>
            </a:r>
            <a:r>
              <a:rPr lang="en-US" altLang="zh-TW" dirty="0"/>
              <a:t>×÷ </a:t>
            </a:r>
            <a:r>
              <a:rPr lang="zh-TW" altLang="en-US" dirty="0"/>
              <a:t>等運算</a:t>
            </a:r>
            <a:r>
              <a:rPr lang="zh-TW" altLang="en-US" dirty="0" smtClean="0"/>
              <a:t>符號進行運算。</a:t>
            </a:r>
            <a:endParaRPr lang="en-US" altLang="zh-TW" dirty="0" smtClean="0"/>
          </a:p>
          <a:p>
            <a:r>
              <a:rPr lang="zh-TW" altLang="en-US" dirty="0" smtClean="0"/>
              <a:t>以右圖計算總分為例：</a:t>
            </a:r>
            <a:endParaRPr lang="en-US" altLang="zh-TW" dirty="0" smtClean="0"/>
          </a:p>
          <a:p>
            <a:pPr marL="539750" indent="0">
              <a:buNone/>
            </a:pPr>
            <a:r>
              <a:rPr lang="zh-TW" altLang="en-US" dirty="0" smtClean="0"/>
              <a:t>只要在</a:t>
            </a:r>
            <a:r>
              <a:rPr lang="zh-TW" altLang="en-US" dirty="0"/>
              <a:t>儲存格</a:t>
            </a:r>
            <a:r>
              <a:rPr lang="en-US" altLang="zh-TW" dirty="0" err="1"/>
              <a:t>B7</a:t>
            </a:r>
            <a:r>
              <a:rPr lang="en-US" altLang="zh-TW" dirty="0"/>
              <a:t> </a:t>
            </a:r>
            <a:r>
              <a:rPr lang="zh-TW" altLang="en-US" dirty="0"/>
              <a:t>中</a:t>
            </a:r>
            <a:r>
              <a:rPr lang="zh-TW" altLang="en-US" dirty="0" smtClean="0"/>
              <a:t>輸入</a:t>
            </a:r>
            <a:r>
              <a:rPr lang="zh-TW" altLang="en-US" spc="-300" dirty="0" smtClean="0"/>
              <a:t>「</a:t>
            </a:r>
            <a:r>
              <a:rPr lang="en-US" altLang="zh-TW" dirty="0"/>
              <a:t>=</a:t>
            </a:r>
            <a:r>
              <a:rPr lang="en-US" altLang="zh-TW" dirty="0" err="1"/>
              <a:t>B2+B3+B4+B5+B6</a:t>
            </a:r>
            <a:r>
              <a:rPr lang="zh-TW" altLang="en-US" spc="-300" dirty="0" smtClean="0"/>
              <a:t>」</a:t>
            </a:r>
            <a:r>
              <a:rPr lang="en-US" altLang="zh-TW" spc="-300" dirty="0"/>
              <a:t/>
            </a:r>
            <a:br>
              <a:rPr lang="en-US" altLang="zh-TW" spc="-300" dirty="0"/>
            </a:b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470" y="1053530"/>
            <a:ext cx="3414445" cy="468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384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公式與函式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若要以公式計算</a:t>
            </a:r>
            <a:r>
              <a:rPr lang="en-US" altLang="zh-TW" dirty="0"/>
              <a:t>100 </a:t>
            </a:r>
            <a:r>
              <a:rPr lang="zh-TW" altLang="en-US" dirty="0"/>
              <a:t>個儲存格的</a:t>
            </a:r>
            <a:r>
              <a:rPr lang="zh-TW" altLang="en-US" dirty="0" smtClean="0"/>
              <a:t>總和，不僅容易</a:t>
            </a:r>
            <a:r>
              <a:rPr lang="zh-TW" altLang="en-US" dirty="0"/>
              <a:t>出錯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要</a:t>
            </a:r>
            <a:r>
              <a:rPr lang="zh-TW" altLang="en-US" dirty="0"/>
              <a:t>檢查或修改時都相當不方便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利用</a:t>
            </a:r>
            <a:r>
              <a:rPr lang="zh-TW" altLang="en-US" b="1" dirty="0">
                <a:solidFill>
                  <a:srgbClr val="0070C0"/>
                </a:solidFill>
              </a:rPr>
              <a:t>函式</a:t>
            </a:r>
            <a:r>
              <a:rPr lang="zh-TW" altLang="en-US" dirty="0"/>
              <a:t>來</a:t>
            </a:r>
            <a:r>
              <a:rPr lang="zh-TW" altLang="en-US" dirty="0" smtClean="0"/>
              <a:t>完成較方便修改。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06" y="3573810"/>
            <a:ext cx="83058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圓角矩形圖說文字 4"/>
          <p:cNvSpPr/>
          <p:nvPr/>
        </p:nvSpPr>
        <p:spPr>
          <a:xfrm>
            <a:off x="8759502" y="3069754"/>
            <a:ext cx="2772000" cy="3240000"/>
          </a:xfrm>
          <a:prstGeom prst="wedgeRoundRectCallout">
            <a:avLst>
              <a:gd name="adj1" fmla="val -76178"/>
              <a:gd name="adj2" fmla="val -2129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lIns="36000" tIns="36000" rIns="36000" bIns="36000" rtlCol="0" anchor="ctr">
            <a:noAutofit/>
          </a:bodyPr>
          <a:lstStyle/>
          <a:p>
            <a:pPr algn="ctr"/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SUM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是計算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總和的函式，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SUM(</a:t>
            </a:r>
            <a:r>
              <a:rPr lang="en-US" altLang="zh-TW" sz="32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B2:B6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代表</a:t>
            </a:r>
            <a:r>
              <a:rPr lang="en-US" altLang="zh-TW" sz="32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B2:B6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這個範圍中，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所有數值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的和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011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常用的函式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spcBef>
                <a:spcPts val="700"/>
              </a:spcBef>
              <a:buNone/>
            </a:pPr>
            <a:r>
              <a:rPr lang="en-US" altLang="zh-TW" dirty="0"/>
              <a:t>(1) SUM</a:t>
            </a:r>
            <a:r>
              <a:rPr lang="zh-TW" altLang="en-US" dirty="0"/>
              <a:t>：計算所有數值的總和。</a:t>
            </a:r>
          </a:p>
          <a:p>
            <a:pPr marL="114295" indent="0">
              <a:spcBef>
                <a:spcPts val="700"/>
              </a:spcBef>
              <a:buNone/>
            </a:pPr>
            <a:r>
              <a:rPr lang="en-US" altLang="zh-TW" dirty="0"/>
              <a:t>(2) AVERAGE</a:t>
            </a:r>
            <a:r>
              <a:rPr lang="zh-TW" altLang="en-US" dirty="0"/>
              <a:t>：計算所有數值的平均值。</a:t>
            </a:r>
          </a:p>
          <a:p>
            <a:pPr marL="114295" indent="0">
              <a:spcBef>
                <a:spcPts val="700"/>
              </a:spcBef>
              <a:buNone/>
            </a:pPr>
            <a:r>
              <a:rPr lang="en-US" altLang="zh-TW" dirty="0"/>
              <a:t>(3) COUNT</a:t>
            </a:r>
            <a:r>
              <a:rPr lang="zh-TW" altLang="en-US" dirty="0"/>
              <a:t>：計算含有數字的儲存格總數。</a:t>
            </a:r>
          </a:p>
          <a:p>
            <a:pPr marL="114295" indent="0">
              <a:spcBef>
                <a:spcPts val="700"/>
              </a:spcBef>
              <a:buNone/>
            </a:pPr>
            <a:r>
              <a:rPr lang="en-US" altLang="zh-TW" dirty="0"/>
              <a:t>(4) RANK</a:t>
            </a:r>
            <a:r>
              <a:rPr lang="zh-TW" altLang="en-US" dirty="0"/>
              <a:t>：計算某值在數值範圍內的排名。</a:t>
            </a:r>
          </a:p>
          <a:p>
            <a:pPr marL="114295" indent="0">
              <a:spcBef>
                <a:spcPts val="700"/>
              </a:spcBef>
              <a:buNone/>
            </a:pPr>
            <a:r>
              <a:rPr lang="en-US" altLang="zh-TW" dirty="0"/>
              <a:t>(5) SMALL</a:t>
            </a:r>
            <a:r>
              <a:rPr lang="zh-TW" altLang="en-US" dirty="0"/>
              <a:t>：尋找數值範圍中第</a:t>
            </a:r>
            <a:r>
              <a:rPr lang="en-US" altLang="zh-TW" dirty="0" smtClean="0"/>
              <a:t>n</a:t>
            </a:r>
            <a:r>
              <a:rPr lang="zh-TW" altLang="en-US" dirty="0" smtClean="0"/>
              <a:t>小</a:t>
            </a:r>
            <a:r>
              <a:rPr lang="zh-TW" altLang="en-US" dirty="0"/>
              <a:t>的數值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12713" indent="-20638">
              <a:spcBef>
                <a:spcPts val="700"/>
              </a:spcBef>
              <a:buNone/>
              <a:tabLst>
                <a:tab pos="2417763" algn="l"/>
              </a:tabLst>
            </a:pPr>
            <a:r>
              <a:rPr lang="en-US" altLang="zh-TW" dirty="0" smtClean="0"/>
              <a:t>(</a:t>
            </a:r>
            <a:r>
              <a:rPr lang="en-US" altLang="zh-TW" dirty="0"/>
              <a:t>6) LARGE</a:t>
            </a:r>
            <a:r>
              <a:rPr lang="zh-TW" altLang="en-US" dirty="0"/>
              <a:t>：尋找數值範圍中第</a:t>
            </a:r>
            <a:r>
              <a:rPr lang="en-US" altLang="zh-TW" dirty="0" smtClean="0"/>
              <a:t>n</a:t>
            </a:r>
            <a:r>
              <a:rPr lang="zh-TW" altLang="en-US" dirty="0" smtClean="0"/>
              <a:t>大</a:t>
            </a:r>
            <a:r>
              <a:rPr lang="zh-TW" altLang="en-US" dirty="0"/>
              <a:t>的數值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12713" indent="-20638">
              <a:spcBef>
                <a:spcPts val="700"/>
              </a:spcBef>
              <a:buNone/>
              <a:tabLst>
                <a:tab pos="2417763" algn="l"/>
              </a:tabLst>
            </a:pPr>
            <a:r>
              <a:rPr lang="en-US" altLang="zh-TW" dirty="0"/>
              <a:t>(7) RAND</a:t>
            </a:r>
            <a:r>
              <a:rPr lang="zh-TW" altLang="en-US" dirty="0"/>
              <a:t>：隨機傳回介於</a:t>
            </a:r>
            <a:r>
              <a:rPr lang="en-US" altLang="zh-TW" dirty="0"/>
              <a:t>0 </a:t>
            </a:r>
            <a:r>
              <a:rPr lang="zh-TW" altLang="en-US" dirty="0"/>
              <a:t>至</a:t>
            </a:r>
            <a:r>
              <a:rPr lang="en-US" altLang="zh-TW" dirty="0"/>
              <a:t>1 </a:t>
            </a:r>
            <a:r>
              <a:rPr lang="zh-TW" altLang="en-US" dirty="0"/>
              <a:t>之間的數值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marL="112713" indent="2305050">
              <a:spcBef>
                <a:spcPts val="700"/>
              </a:spcBef>
              <a:buNone/>
              <a:tabLst>
                <a:tab pos="2417763" algn="l"/>
              </a:tabLst>
            </a:pP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9479581" y="4634766"/>
            <a:ext cx="2664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 </a:t>
            </a:r>
            <a:r>
              <a:rPr lang="zh-TW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為使用者</a:t>
            </a:r>
            <a:r>
              <a:rPr lang="zh-TW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自訂</a:t>
            </a:r>
            <a:endParaRPr lang="zh-TW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右中括弧 5"/>
          <p:cNvSpPr/>
          <p:nvPr/>
        </p:nvSpPr>
        <p:spPr>
          <a:xfrm>
            <a:off x="8831510" y="4293890"/>
            <a:ext cx="288032" cy="1260000"/>
          </a:xfrm>
          <a:prstGeom prst="rightBracket">
            <a:avLst/>
          </a:prstGeom>
          <a:ln w="19050" cap="rnd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/>
          <p:cNvCxnSpPr>
            <a:stCxn id="6" idx="2"/>
          </p:cNvCxnSpPr>
          <p:nvPr/>
        </p:nvCxnSpPr>
        <p:spPr>
          <a:xfrm>
            <a:off x="9119542" y="4923890"/>
            <a:ext cx="396000" cy="0"/>
          </a:xfrm>
          <a:prstGeom prst="straightConnector1">
            <a:avLst/>
          </a:prstGeom>
          <a:ln w="19050" cap="rnd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7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常用的函式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34962" y="931742"/>
            <a:ext cx="11412000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遇到</a:t>
            </a:r>
            <a:r>
              <a:rPr lang="zh-TW" altLang="en-US" dirty="0"/>
              <a:t>不熟悉的函式時，可以</a:t>
            </a:r>
            <a:r>
              <a:rPr lang="zh-TW" altLang="en-US" dirty="0" smtClean="0"/>
              <a:t>展開函式使用說明</a:t>
            </a:r>
            <a:r>
              <a:rPr lang="zh-TW" altLang="en-US" spc="-300" dirty="0" smtClean="0"/>
              <a:t>（</a:t>
            </a:r>
            <a:r>
              <a:rPr lang="zh-TW" altLang="en-US" spc="-150" dirty="0" smtClean="0"/>
              <a:t>圖</a:t>
            </a:r>
            <a:r>
              <a:rPr lang="en-US" altLang="zh-TW" spc="-150" dirty="0"/>
              <a:t>A</a:t>
            </a:r>
            <a:r>
              <a:rPr lang="zh-TW" altLang="en-US" spc="-300" dirty="0"/>
              <a:t>），</a:t>
            </a:r>
            <a:r>
              <a:rPr lang="zh-TW" altLang="en-US" dirty="0"/>
              <a:t>仔細閱讀使用範例，或</a:t>
            </a:r>
            <a:r>
              <a:rPr lang="zh-TW" altLang="en-US" dirty="0" smtClean="0"/>
              <a:t>連到</a:t>
            </a:r>
            <a:r>
              <a:rPr lang="zh-TW" altLang="en-US" dirty="0"/>
              <a:t>更詳細</a:t>
            </a:r>
            <a:r>
              <a:rPr lang="zh-TW" altLang="en-US" dirty="0" smtClean="0"/>
              <a:t>的說明</a:t>
            </a:r>
            <a:r>
              <a:rPr lang="zh-TW" altLang="en-US" dirty="0"/>
              <a:t>頁</a:t>
            </a:r>
            <a:r>
              <a:rPr lang="zh-TW" altLang="en-US"/>
              <a:t>面</a:t>
            </a:r>
            <a:r>
              <a:rPr lang="zh-TW" altLang="en-US" spc="-300" smtClean="0"/>
              <a:t>（</a:t>
            </a:r>
            <a:r>
              <a:rPr lang="zh-TW" altLang="en-US" spc="-150" smtClean="0"/>
              <a:t>圖</a:t>
            </a:r>
            <a:r>
              <a:rPr lang="en-US" altLang="zh-TW" spc="-150" dirty="0"/>
              <a:t>B</a:t>
            </a:r>
            <a:r>
              <a:rPr lang="zh-TW" altLang="en-US" spc="-300" dirty="0"/>
              <a:t>）。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93" y="2563813"/>
            <a:ext cx="48101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044" y="2563813"/>
            <a:ext cx="6361113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13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767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 任務說明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1821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pPr marL="114295" indent="0">
              <a:lnSpc>
                <a:spcPct val="120000"/>
              </a:lnSpc>
              <a:buNone/>
            </a:pPr>
            <a:r>
              <a:rPr lang="zh-TW" altLang="en-US" sz="3400" dirty="0" smtClean="0"/>
              <a:t>計算各家庭的費用，並繪成統計圖表。</a:t>
            </a:r>
            <a:endParaRPr lang="zh-HK" altLang="en-US" sz="34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98" y="1681322"/>
            <a:ext cx="5800663" cy="415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78" y="1681322"/>
            <a:ext cx="4824536" cy="502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639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pPr marL="114295" indent="0">
              <a:lnSpc>
                <a:spcPct val="120000"/>
              </a:lnSpc>
              <a:buNone/>
            </a:pPr>
            <a:r>
              <a:rPr lang="en-US" altLang="zh-TW" sz="3400" dirty="0" smtClean="0"/>
              <a:t>1.</a:t>
            </a:r>
            <a:r>
              <a:rPr lang="zh-TW" altLang="en-US" sz="3400" dirty="0" smtClean="0"/>
              <a:t>美化表格，計算各家庭的費用合計。</a:t>
            </a:r>
            <a:endParaRPr lang="zh-HK" altLang="en-US" sz="34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3" name="向右箭號 2"/>
          <p:cNvSpPr/>
          <p:nvPr/>
        </p:nvSpPr>
        <p:spPr>
          <a:xfrm>
            <a:off x="2134766" y="6089495"/>
            <a:ext cx="648072" cy="364635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892" y="1578128"/>
            <a:ext cx="6802714" cy="487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504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030" y="1700530"/>
            <a:ext cx="5784424" cy="216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818" y="3357786"/>
            <a:ext cx="5119020" cy="317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pPr marL="114295" indent="0">
              <a:lnSpc>
                <a:spcPct val="120000"/>
              </a:lnSpc>
              <a:buNone/>
            </a:pPr>
            <a:r>
              <a:rPr lang="en-US" altLang="zh-TW" sz="3400" dirty="0" smtClean="0"/>
              <a:t>2.</a:t>
            </a:r>
            <a:r>
              <a:rPr lang="zh-TW" altLang="en-US" sz="3400" dirty="0" smtClean="0"/>
              <a:t>統計不同類別的費用，並繪製統計圖</a:t>
            </a:r>
            <a:endParaRPr lang="zh-HK" altLang="en-US" sz="34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75" y="1708270"/>
            <a:ext cx="3600400" cy="258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urve-left-arrow_20582"/>
          <p:cNvSpPr>
            <a:spLocks noChangeAspect="1"/>
          </p:cNvSpPr>
          <p:nvPr/>
        </p:nvSpPr>
        <p:spPr bwMode="auto">
          <a:xfrm flipH="1">
            <a:off x="3718942" y="1996531"/>
            <a:ext cx="1073396" cy="736290"/>
          </a:xfrm>
          <a:custGeom>
            <a:avLst/>
            <a:gdLst>
              <a:gd name="T0" fmla="*/ 1621 w 3509"/>
              <a:gd name="T1" fmla="*/ 2999 h 2999"/>
              <a:gd name="T2" fmla="*/ 1567 w 3509"/>
              <a:gd name="T3" fmla="*/ 2978 h 2999"/>
              <a:gd name="T4" fmla="*/ 26 w 3509"/>
              <a:gd name="T5" fmla="*/ 1561 h 2999"/>
              <a:gd name="T6" fmla="*/ 0 w 3509"/>
              <a:gd name="T7" fmla="*/ 1503 h 2999"/>
              <a:gd name="T8" fmla="*/ 26 w 3509"/>
              <a:gd name="T9" fmla="*/ 1444 h 2999"/>
              <a:gd name="T10" fmla="*/ 1567 w 3509"/>
              <a:gd name="T11" fmla="*/ 27 h 2999"/>
              <a:gd name="T12" fmla="*/ 1653 w 3509"/>
              <a:gd name="T13" fmla="*/ 13 h 2999"/>
              <a:gd name="T14" fmla="*/ 1701 w 3509"/>
              <a:gd name="T15" fmla="*/ 86 h 2999"/>
              <a:gd name="T16" fmla="*/ 1701 w 3509"/>
              <a:gd name="T17" fmla="*/ 856 h 2999"/>
              <a:gd name="T18" fmla="*/ 3509 w 3509"/>
              <a:gd name="T19" fmla="*/ 2710 h 2999"/>
              <a:gd name="T20" fmla="*/ 3502 w 3509"/>
              <a:gd name="T21" fmla="*/ 2849 h 2999"/>
              <a:gd name="T22" fmla="*/ 3424 w 3509"/>
              <a:gd name="T23" fmla="*/ 2922 h 2999"/>
              <a:gd name="T24" fmla="*/ 3344 w 3509"/>
              <a:gd name="T25" fmla="*/ 2852 h 2999"/>
              <a:gd name="T26" fmla="*/ 2061 w 3509"/>
              <a:gd name="T27" fmla="*/ 2114 h 2999"/>
              <a:gd name="T28" fmla="*/ 1701 w 3509"/>
              <a:gd name="T29" fmla="*/ 2156 h 2999"/>
              <a:gd name="T30" fmla="*/ 1701 w 3509"/>
              <a:gd name="T31" fmla="*/ 2920 h 2999"/>
              <a:gd name="T32" fmla="*/ 1653 w 3509"/>
              <a:gd name="T33" fmla="*/ 2993 h 2999"/>
              <a:gd name="T34" fmla="*/ 1621 w 3509"/>
              <a:gd name="T35" fmla="*/ 2999 h 2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509" h="2999">
                <a:moveTo>
                  <a:pt x="1621" y="2999"/>
                </a:moveTo>
                <a:cubicBezTo>
                  <a:pt x="1601" y="2999"/>
                  <a:pt x="1582" y="2992"/>
                  <a:pt x="1567" y="2978"/>
                </a:cubicBezTo>
                <a:lnTo>
                  <a:pt x="26" y="1561"/>
                </a:lnTo>
                <a:cubicBezTo>
                  <a:pt x="9" y="1546"/>
                  <a:pt x="0" y="1525"/>
                  <a:pt x="0" y="1503"/>
                </a:cubicBezTo>
                <a:cubicBezTo>
                  <a:pt x="0" y="1480"/>
                  <a:pt x="9" y="1459"/>
                  <a:pt x="26" y="1444"/>
                </a:cubicBezTo>
                <a:lnTo>
                  <a:pt x="1567" y="27"/>
                </a:lnTo>
                <a:cubicBezTo>
                  <a:pt x="1590" y="5"/>
                  <a:pt x="1624" y="0"/>
                  <a:pt x="1653" y="13"/>
                </a:cubicBezTo>
                <a:cubicBezTo>
                  <a:pt x="1682" y="25"/>
                  <a:pt x="1701" y="54"/>
                  <a:pt x="1701" y="86"/>
                </a:cubicBezTo>
                <a:lnTo>
                  <a:pt x="1701" y="856"/>
                </a:lnTo>
                <a:cubicBezTo>
                  <a:pt x="2753" y="1058"/>
                  <a:pt x="3509" y="1829"/>
                  <a:pt x="3509" y="2710"/>
                </a:cubicBezTo>
                <a:cubicBezTo>
                  <a:pt x="3509" y="2753"/>
                  <a:pt x="3507" y="2797"/>
                  <a:pt x="3502" y="2849"/>
                </a:cubicBezTo>
                <a:cubicBezTo>
                  <a:pt x="3499" y="2890"/>
                  <a:pt x="3465" y="2921"/>
                  <a:pt x="3424" y="2922"/>
                </a:cubicBezTo>
                <a:cubicBezTo>
                  <a:pt x="3384" y="2923"/>
                  <a:pt x="3349" y="2892"/>
                  <a:pt x="3344" y="2852"/>
                </a:cubicBezTo>
                <a:cubicBezTo>
                  <a:pt x="3285" y="2372"/>
                  <a:pt x="2630" y="2093"/>
                  <a:pt x="2061" y="2114"/>
                </a:cubicBezTo>
                <a:cubicBezTo>
                  <a:pt x="1934" y="2119"/>
                  <a:pt x="1813" y="2133"/>
                  <a:pt x="1701" y="2156"/>
                </a:cubicBezTo>
                <a:lnTo>
                  <a:pt x="1701" y="2920"/>
                </a:lnTo>
                <a:cubicBezTo>
                  <a:pt x="1701" y="2951"/>
                  <a:pt x="1682" y="2980"/>
                  <a:pt x="1653" y="2993"/>
                </a:cubicBezTo>
                <a:cubicBezTo>
                  <a:pt x="1643" y="2997"/>
                  <a:pt x="1632" y="2999"/>
                  <a:pt x="1621" y="2999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</p:sp>
      <p:sp>
        <p:nvSpPr>
          <p:cNvPr id="11" name="curve-left-arrow_20582"/>
          <p:cNvSpPr>
            <a:spLocks noChangeAspect="1"/>
          </p:cNvSpPr>
          <p:nvPr/>
        </p:nvSpPr>
        <p:spPr bwMode="auto">
          <a:xfrm flipH="1" flipV="1">
            <a:off x="5807174" y="3719544"/>
            <a:ext cx="1073396" cy="725529"/>
          </a:xfrm>
          <a:custGeom>
            <a:avLst/>
            <a:gdLst>
              <a:gd name="T0" fmla="*/ 1621 w 3509"/>
              <a:gd name="T1" fmla="*/ 2999 h 2999"/>
              <a:gd name="T2" fmla="*/ 1567 w 3509"/>
              <a:gd name="T3" fmla="*/ 2978 h 2999"/>
              <a:gd name="T4" fmla="*/ 26 w 3509"/>
              <a:gd name="T5" fmla="*/ 1561 h 2999"/>
              <a:gd name="T6" fmla="*/ 0 w 3509"/>
              <a:gd name="T7" fmla="*/ 1503 h 2999"/>
              <a:gd name="T8" fmla="*/ 26 w 3509"/>
              <a:gd name="T9" fmla="*/ 1444 h 2999"/>
              <a:gd name="T10" fmla="*/ 1567 w 3509"/>
              <a:gd name="T11" fmla="*/ 27 h 2999"/>
              <a:gd name="T12" fmla="*/ 1653 w 3509"/>
              <a:gd name="T13" fmla="*/ 13 h 2999"/>
              <a:gd name="T14" fmla="*/ 1701 w 3509"/>
              <a:gd name="T15" fmla="*/ 86 h 2999"/>
              <a:gd name="T16" fmla="*/ 1701 w 3509"/>
              <a:gd name="T17" fmla="*/ 856 h 2999"/>
              <a:gd name="T18" fmla="*/ 3509 w 3509"/>
              <a:gd name="T19" fmla="*/ 2710 h 2999"/>
              <a:gd name="T20" fmla="*/ 3502 w 3509"/>
              <a:gd name="T21" fmla="*/ 2849 h 2999"/>
              <a:gd name="T22" fmla="*/ 3424 w 3509"/>
              <a:gd name="T23" fmla="*/ 2922 h 2999"/>
              <a:gd name="T24" fmla="*/ 3344 w 3509"/>
              <a:gd name="T25" fmla="*/ 2852 h 2999"/>
              <a:gd name="T26" fmla="*/ 2061 w 3509"/>
              <a:gd name="T27" fmla="*/ 2114 h 2999"/>
              <a:gd name="T28" fmla="*/ 1701 w 3509"/>
              <a:gd name="T29" fmla="*/ 2156 h 2999"/>
              <a:gd name="T30" fmla="*/ 1701 w 3509"/>
              <a:gd name="T31" fmla="*/ 2920 h 2999"/>
              <a:gd name="T32" fmla="*/ 1653 w 3509"/>
              <a:gd name="T33" fmla="*/ 2993 h 2999"/>
              <a:gd name="T34" fmla="*/ 1621 w 3509"/>
              <a:gd name="T35" fmla="*/ 2999 h 2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509" h="2999">
                <a:moveTo>
                  <a:pt x="1621" y="2999"/>
                </a:moveTo>
                <a:cubicBezTo>
                  <a:pt x="1601" y="2999"/>
                  <a:pt x="1582" y="2992"/>
                  <a:pt x="1567" y="2978"/>
                </a:cubicBezTo>
                <a:lnTo>
                  <a:pt x="26" y="1561"/>
                </a:lnTo>
                <a:cubicBezTo>
                  <a:pt x="9" y="1546"/>
                  <a:pt x="0" y="1525"/>
                  <a:pt x="0" y="1503"/>
                </a:cubicBezTo>
                <a:cubicBezTo>
                  <a:pt x="0" y="1480"/>
                  <a:pt x="9" y="1459"/>
                  <a:pt x="26" y="1444"/>
                </a:cubicBezTo>
                <a:lnTo>
                  <a:pt x="1567" y="27"/>
                </a:lnTo>
                <a:cubicBezTo>
                  <a:pt x="1590" y="5"/>
                  <a:pt x="1624" y="0"/>
                  <a:pt x="1653" y="13"/>
                </a:cubicBezTo>
                <a:cubicBezTo>
                  <a:pt x="1682" y="25"/>
                  <a:pt x="1701" y="54"/>
                  <a:pt x="1701" y="86"/>
                </a:cubicBezTo>
                <a:lnTo>
                  <a:pt x="1701" y="856"/>
                </a:lnTo>
                <a:cubicBezTo>
                  <a:pt x="2753" y="1058"/>
                  <a:pt x="3509" y="1829"/>
                  <a:pt x="3509" y="2710"/>
                </a:cubicBezTo>
                <a:cubicBezTo>
                  <a:pt x="3509" y="2753"/>
                  <a:pt x="3507" y="2797"/>
                  <a:pt x="3502" y="2849"/>
                </a:cubicBezTo>
                <a:cubicBezTo>
                  <a:pt x="3499" y="2890"/>
                  <a:pt x="3465" y="2921"/>
                  <a:pt x="3424" y="2922"/>
                </a:cubicBezTo>
                <a:cubicBezTo>
                  <a:pt x="3384" y="2923"/>
                  <a:pt x="3349" y="2892"/>
                  <a:pt x="3344" y="2852"/>
                </a:cubicBezTo>
                <a:cubicBezTo>
                  <a:pt x="3285" y="2372"/>
                  <a:pt x="2630" y="2093"/>
                  <a:pt x="2061" y="2114"/>
                </a:cubicBezTo>
                <a:cubicBezTo>
                  <a:pt x="1934" y="2119"/>
                  <a:pt x="1813" y="2133"/>
                  <a:pt x="1701" y="2156"/>
                </a:cubicBezTo>
                <a:lnTo>
                  <a:pt x="1701" y="2920"/>
                </a:lnTo>
                <a:cubicBezTo>
                  <a:pt x="1701" y="2951"/>
                  <a:pt x="1682" y="2980"/>
                  <a:pt x="1653" y="2993"/>
                </a:cubicBezTo>
                <a:cubicBezTo>
                  <a:pt x="1643" y="2997"/>
                  <a:pt x="1632" y="2999"/>
                  <a:pt x="1621" y="2999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</p:sp>
    </p:spTree>
    <p:extLst>
      <p:ext uri="{BB962C8B-B14F-4D97-AF65-F5344CB8AC3E}">
        <p14:creationId xmlns:p14="http://schemas.microsoft.com/office/powerpoint/2010/main" val="257327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 試算表軟體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3231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試算表軟體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0238" indent="-517525">
              <a:buFont typeface="+mj-lt"/>
              <a:buAutoNum type="arabicPeriod"/>
            </a:pPr>
            <a:r>
              <a:rPr lang="zh-TW" altLang="en-US" dirty="0"/>
              <a:t>使用時機：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大量數據需要計算時（例如收支表、實驗數據），以</a:t>
            </a:r>
            <a:r>
              <a:rPr lang="zh-TW" altLang="en-US" dirty="0"/>
              <a:t>人工計算既耗時又容易</a:t>
            </a:r>
            <a:r>
              <a:rPr lang="zh-TW" altLang="en-US" dirty="0" smtClean="0"/>
              <a:t>出錯，就可使用試算表軟體。</a:t>
            </a:r>
            <a:endParaRPr lang="en-US" altLang="zh-TW" dirty="0" smtClean="0"/>
          </a:p>
          <a:p>
            <a:pPr marL="630238" indent="-517525">
              <a:buFont typeface="+mj-lt"/>
              <a:buAutoNum type="arabicPeriod"/>
            </a:pPr>
            <a:r>
              <a:rPr lang="zh-TW" altLang="en-US" dirty="0" smtClean="0"/>
              <a:t>主要</a:t>
            </a:r>
            <a:r>
              <a:rPr lang="zh-TW" altLang="en-US" dirty="0"/>
              <a:t>功能：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>(1</a:t>
            </a:r>
            <a:r>
              <a:rPr lang="en-US" altLang="zh-TW" dirty="0" smtClean="0"/>
              <a:t>)	</a:t>
            </a:r>
            <a:r>
              <a:rPr lang="zh-TW" altLang="en-US" dirty="0" smtClean="0"/>
              <a:t>可以</a:t>
            </a:r>
            <a:r>
              <a:rPr lang="zh-TW" altLang="en-US" dirty="0"/>
              <a:t>處理文字、數字等不同型態的</a:t>
            </a:r>
            <a:r>
              <a:rPr lang="zh-TW" altLang="en-US" dirty="0" smtClean="0"/>
              <a:t>資料。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(2</a:t>
            </a:r>
            <a:r>
              <a:rPr lang="en-US" altLang="zh-TW" dirty="0" smtClean="0"/>
              <a:t>)	</a:t>
            </a:r>
            <a:r>
              <a:rPr lang="zh-TW" altLang="en-US" dirty="0" smtClean="0"/>
              <a:t>具有</a:t>
            </a:r>
            <a:r>
              <a:rPr lang="zh-TW" altLang="en-US" dirty="0"/>
              <a:t>運算、統計、分析</a:t>
            </a:r>
            <a:r>
              <a:rPr lang="zh-TW" altLang="en-US" dirty="0" smtClean="0"/>
              <a:t>功能。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(3</a:t>
            </a:r>
            <a:r>
              <a:rPr lang="en-US" altLang="zh-TW" dirty="0" smtClean="0"/>
              <a:t>)	</a:t>
            </a:r>
            <a:r>
              <a:rPr lang="zh-TW" altLang="en-US" dirty="0" smtClean="0"/>
              <a:t>可</a:t>
            </a:r>
            <a:r>
              <a:rPr lang="zh-TW" altLang="en-US" dirty="0" smtClean="0"/>
              <a:t>製作</a:t>
            </a:r>
            <a:r>
              <a:rPr lang="zh-TW" altLang="en-US" dirty="0"/>
              <a:t>精美的圖表。</a:t>
            </a:r>
            <a:endParaRPr lang="en-US" altLang="zh-TW" dirty="0"/>
          </a:p>
          <a:p>
            <a:pPr marL="630238" indent="-517525">
              <a:buFont typeface="+mj-lt"/>
              <a:buAutoNum type="arabicPeriod"/>
            </a:pP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EC7362A9-7805-449C-A79A-0B1E856227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8902" y="117426"/>
            <a:ext cx="594418" cy="61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4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2713" indent="0">
              <a:buNone/>
            </a:pPr>
            <a:r>
              <a:rPr lang="en-US" altLang="zh-TW" sz="3400" dirty="0" smtClean="0"/>
              <a:t>1.</a:t>
            </a:r>
            <a:r>
              <a:rPr lang="zh-TW" altLang="en-US" sz="3400" dirty="0" smtClean="0"/>
              <a:t>試算表以</a:t>
            </a:r>
            <a:r>
              <a:rPr lang="zh-TW" altLang="en-US" sz="3400" dirty="0"/>
              <a:t>「欄</a:t>
            </a:r>
            <a:r>
              <a:rPr lang="en-US" altLang="zh-TW" sz="3400" dirty="0"/>
              <a:t>×</a:t>
            </a:r>
            <a:r>
              <a:rPr lang="zh-TW" altLang="en-US" sz="3400"/>
              <a:t>列</a:t>
            </a:r>
            <a:r>
              <a:rPr lang="zh-TW" altLang="en-US" sz="3400" smtClean="0"/>
              <a:t>」呈現</a:t>
            </a:r>
            <a:r>
              <a:rPr lang="zh-TW" altLang="en-US" sz="3400" dirty="0" smtClean="0"/>
              <a:t>，每</a:t>
            </a:r>
            <a:r>
              <a:rPr lang="zh-TW" altLang="en-US" sz="3400" dirty="0"/>
              <a:t>一個格子稱為</a:t>
            </a:r>
            <a:r>
              <a:rPr lang="zh-TW" altLang="en-US" sz="3400" b="1" dirty="0">
                <a:solidFill>
                  <a:srgbClr val="0070C0"/>
                </a:solidFill>
              </a:rPr>
              <a:t>儲存格</a:t>
            </a:r>
            <a:r>
              <a:rPr lang="zh-TW" altLang="en-US" sz="3400" dirty="0" smtClean="0"/>
              <a:t>，</a:t>
            </a:r>
            <a:r>
              <a:rPr lang="en-US" altLang="zh-TW" sz="3400" dirty="0" smtClean="0"/>
              <a:t/>
            </a:r>
            <a:br>
              <a:rPr lang="en-US" altLang="zh-TW" sz="3400" dirty="0" smtClean="0"/>
            </a:br>
            <a:r>
              <a:rPr lang="en-US" altLang="zh-TW" sz="3400" dirty="0" smtClean="0"/>
              <a:t>2.</a:t>
            </a:r>
            <a:r>
              <a:rPr lang="zh-TW" altLang="en-US" sz="3400" dirty="0" smtClean="0"/>
              <a:t>儲存格</a:t>
            </a:r>
            <a:r>
              <a:rPr lang="zh-TW" altLang="en-US" sz="3400" dirty="0"/>
              <a:t>的位</a:t>
            </a:r>
            <a:r>
              <a:rPr lang="zh-TW" altLang="en-US" sz="3400" dirty="0" smtClean="0"/>
              <a:t>址：以</a:t>
            </a:r>
            <a:r>
              <a:rPr lang="zh-TW" altLang="en-US" sz="3400" dirty="0"/>
              <a:t>欄與列的交叉點來表示</a:t>
            </a:r>
            <a:r>
              <a:rPr lang="zh-TW" altLang="en-US" sz="3400" dirty="0" smtClean="0"/>
              <a:t>。</a:t>
            </a:r>
            <a:r>
              <a:rPr lang="en-US" altLang="zh-TW" sz="3400" dirty="0" smtClean="0"/>
              <a:t/>
            </a:r>
            <a:br>
              <a:rPr lang="en-US" altLang="zh-TW" sz="3400" dirty="0" smtClean="0"/>
            </a:br>
            <a:r>
              <a:rPr lang="en-US" altLang="zh-TW" sz="3400" dirty="0" smtClean="0"/>
              <a:t>   </a:t>
            </a:r>
            <a:r>
              <a:rPr lang="zh-TW" altLang="en-US" sz="3400" dirty="0" smtClean="0"/>
              <a:t>例如</a:t>
            </a:r>
            <a:r>
              <a:rPr lang="zh-TW" altLang="en-US" sz="3400" dirty="0"/>
              <a:t>：第</a:t>
            </a:r>
            <a:r>
              <a:rPr lang="en-US" altLang="zh-TW" sz="3400" dirty="0" smtClean="0"/>
              <a:t>B</a:t>
            </a:r>
            <a:r>
              <a:rPr lang="zh-TW" altLang="en-US" sz="3400" dirty="0" smtClean="0"/>
              <a:t>欄</a:t>
            </a:r>
            <a:r>
              <a:rPr lang="zh-TW" altLang="en-US" sz="3400" dirty="0"/>
              <a:t>、第</a:t>
            </a:r>
            <a:r>
              <a:rPr lang="en-US" altLang="zh-TW" sz="3400" dirty="0"/>
              <a:t>3 </a:t>
            </a:r>
            <a:r>
              <a:rPr lang="zh-TW" altLang="en-US" sz="3400" dirty="0"/>
              <a:t>列的儲存格，其位址為</a:t>
            </a:r>
            <a:r>
              <a:rPr lang="en-US" altLang="zh-TW" sz="3400" dirty="0" err="1"/>
              <a:t>B3</a:t>
            </a:r>
            <a:r>
              <a:rPr lang="zh-TW" altLang="en-US" sz="3400" dirty="0"/>
              <a:t>。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46" y="2976796"/>
            <a:ext cx="9844284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77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試算表軟體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常見</a:t>
            </a:r>
            <a:r>
              <a:rPr lang="zh-TW" altLang="en-US" dirty="0"/>
              <a:t>的試算表</a:t>
            </a:r>
            <a:r>
              <a:rPr lang="zh-TW" altLang="en-US" dirty="0" smtClean="0"/>
              <a:t>軟體：</a:t>
            </a:r>
            <a:endParaRPr lang="en-US" altLang="zh-TW" dirty="0" smtClean="0"/>
          </a:p>
          <a:p>
            <a:pPr marL="449263" indent="0">
              <a:lnSpc>
                <a:spcPct val="120000"/>
              </a:lnSpc>
              <a:buNone/>
            </a:pPr>
            <a:r>
              <a:rPr lang="en-US" altLang="zh-TW" dirty="0" smtClean="0"/>
              <a:t>(1</a:t>
            </a:r>
            <a:r>
              <a:rPr lang="en-US" altLang="zh-TW" dirty="0" smtClean="0"/>
              <a:t>)	Google </a:t>
            </a:r>
            <a:r>
              <a:rPr lang="zh-TW" altLang="en-US" dirty="0" smtClean="0"/>
              <a:t>試算表</a:t>
            </a:r>
            <a:endParaRPr lang="en-US" altLang="zh-TW" dirty="0" smtClean="0"/>
          </a:p>
          <a:p>
            <a:pPr marL="449263" indent="0">
              <a:lnSpc>
                <a:spcPct val="120000"/>
              </a:lnSpc>
              <a:buNone/>
            </a:pPr>
            <a:r>
              <a:rPr lang="en-US" altLang="zh-TW" dirty="0" smtClean="0"/>
              <a:t>(2</a:t>
            </a:r>
            <a:r>
              <a:rPr lang="en-US" altLang="zh-TW" dirty="0" smtClean="0"/>
              <a:t>)	Microsoft </a:t>
            </a:r>
            <a:r>
              <a:rPr lang="en-US" altLang="zh-TW" dirty="0" smtClean="0"/>
              <a:t>Excel</a:t>
            </a:r>
          </a:p>
          <a:p>
            <a:pPr marL="449263" indent="0">
              <a:lnSpc>
                <a:spcPct val="120000"/>
              </a:lnSpc>
              <a:buNone/>
            </a:pPr>
            <a:r>
              <a:rPr lang="en-US" altLang="zh-TW" dirty="0" smtClean="0"/>
              <a:t>(3</a:t>
            </a:r>
            <a:r>
              <a:rPr lang="en-US" altLang="zh-TW" dirty="0" smtClean="0"/>
              <a:t>)	LibreOffice </a:t>
            </a:r>
            <a:r>
              <a:rPr lang="en-US" altLang="zh-TW" dirty="0" err="1"/>
              <a:t>Calc</a:t>
            </a:r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1475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5474</TotalTime>
  <Words>327</Words>
  <Application>Microsoft Office PowerPoint</Application>
  <PresentationFormat>自訂</PresentationFormat>
  <Paragraphs>61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生活科技_課文</vt:lpstr>
      <vt:lpstr>經費預算表</vt:lpstr>
      <vt:lpstr>1. 任務說明</vt:lpstr>
      <vt:lpstr>任務說明</vt:lpstr>
      <vt:lpstr>任務說明</vt:lpstr>
      <vt:lpstr>任務說明</vt:lpstr>
      <vt:lpstr>2. 試算表軟體</vt:lpstr>
      <vt:lpstr>試算表軟體</vt:lpstr>
      <vt:lpstr>PowerPoint 簡報</vt:lpstr>
      <vt:lpstr>試算表軟體</vt:lpstr>
      <vt:lpstr>3. 公式與函式</vt:lpstr>
      <vt:lpstr>公式與函式</vt:lpstr>
      <vt:lpstr>公式與函式</vt:lpstr>
      <vt:lpstr>常用的函式</vt:lpstr>
      <vt:lpstr>常用的函式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511</cp:revision>
  <cp:lastPrinted>2019-05-27T08:55:00Z</cp:lastPrinted>
  <dcterms:created xsi:type="dcterms:W3CDTF">2019-04-23T05:53:25Z</dcterms:created>
  <dcterms:modified xsi:type="dcterms:W3CDTF">2019-11-27T04:05:58Z</dcterms:modified>
</cp:coreProperties>
</file>