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455" r:id="rId2"/>
    <p:sldId id="456" r:id="rId3"/>
    <p:sldId id="458" r:id="rId4"/>
    <p:sldId id="459" r:id="rId5"/>
    <p:sldId id="385" r:id="rId6"/>
    <p:sldId id="403" r:id="rId7"/>
    <p:sldId id="422" r:id="rId8"/>
    <p:sldId id="423" r:id="rId9"/>
    <p:sldId id="407" r:id="rId10"/>
    <p:sldId id="466" r:id="rId11"/>
    <p:sldId id="467" r:id="rId12"/>
    <p:sldId id="469" r:id="rId13"/>
    <p:sldId id="470" r:id="rId14"/>
    <p:sldId id="471" r:id="rId15"/>
    <p:sldId id="408" r:id="rId16"/>
    <p:sldId id="424" r:id="rId17"/>
    <p:sldId id="413" r:id="rId18"/>
    <p:sldId id="414" r:id="rId19"/>
    <p:sldId id="412" r:id="rId20"/>
    <p:sldId id="361" r:id="rId21"/>
    <p:sldId id="425" r:id="rId22"/>
    <p:sldId id="416" r:id="rId23"/>
    <p:sldId id="427" r:id="rId24"/>
    <p:sldId id="428" r:id="rId25"/>
    <p:sldId id="393" r:id="rId26"/>
    <p:sldId id="429" r:id="rId27"/>
    <p:sldId id="430" r:id="rId28"/>
    <p:sldId id="431" r:id="rId29"/>
    <p:sldId id="432" r:id="rId30"/>
    <p:sldId id="433" r:id="rId31"/>
    <p:sldId id="434" r:id="rId32"/>
    <p:sldId id="435" r:id="rId33"/>
    <p:sldId id="436" r:id="rId34"/>
    <p:sldId id="437" r:id="rId35"/>
    <p:sldId id="438" r:id="rId36"/>
    <p:sldId id="439" r:id="rId37"/>
    <p:sldId id="440" r:id="rId38"/>
    <p:sldId id="441" r:id="rId39"/>
    <p:sldId id="442" r:id="rId40"/>
    <p:sldId id="443" r:id="rId41"/>
    <p:sldId id="460" r:id="rId42"/>
    <p:sldId id="461" r:id="rId43"/>
    <p:sldId id="462" r:id="rId44"/>
    <p:sldId id="463" r:id="rId45"/>
    <p:sldId id="464" r:id="rId46"/>
    <p:sldId id="465" r:id="rId47"/>
    <p:sldId id="444" r:id="rId48"/>
    <p:sldId id="445" r:id="rId49"/>
    <p:sldId id="451" r:id="rId50"/>
    <p:sldId id="447" r:id="rId51"/>
    <p:sldId id="448" r:id="rId52"/>
    <p:sldId id="449" r:id="rId53"/>
    <p:sldId id="450" r:id="rId54"/>
    <p:sldId id="446" r:id="rId55"/>
    <p:sldId id="454" r:id="rId56"/>
    <p:sldId id="453" r:id="rId57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BD9679"/>
    <a:srgbClr val="00B1CD"/>
    <a:srgbClr val="FF7C80"/>
    <a:srgbClr val="FFFFFF"/>
    <a:srgbClr val="4F81BD"/>
    <a:srgbClr val="957E8C"/>
    <a:srgbClr val="88C2B9"/>
    <a:srgbClr val="6EB8B2"/>
    <a:srgbClr val="85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4" autoAdjust="0"/>
    <p:restoredTop sz="99531" autoAdjust="0"/>
  </p:normalViewPr>
  <p:slideViewPr>
    <p:cSldViewPr>
      <p:cViewPr>
        <p:scale>
          <a:sx n="66" d="100"/>
          <a:sy n="66" d="100"/>
        </p:scale>
        <p:origin x="-610" y="-163"/>
      </p:cViewPr>
      <p:guideLst>
        <p:guide orient="horz" pos="4156"/>
        <p:guide pos="210"/>
        <p:guide pos="7422"/>
        <p:guide pos="2841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52.xml"/><Relationship Id="rId3" Type="http://schemas.openxmlformats.org/officeDocument/2006/relationships/slide" Target="slide5.xml"/><Relationship Id="rId7" Type="http://schemas.openxmlformats.org/officeDocument/2006/relationships/slide" Target="slide26.xml"/><Relationship Id="rId12" Type="http://schemas.openxmlformats.org/officeDocument/2006/relationships/slide" Target="slide4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11" Type="http://schemas.openxmlformats.org/officeDocument/2006/relationships/slide" Target="slide41.xml"/><Relationship Id="rId5" Type="http://schemas.openxmlformats.org/officeDocument/2006/relationships/slide" Target="slide15.xml"/><Relationship Id="rId10" Type="http://schemas.openxmlformats.org/officeDocument/2006/relationships/slide" Target="slide36.xml"/><Relationship Id="rId4" Type="http://schemas.openxmlformats.org/officeDocument/2006/relationships/slide" Target="slide10.xml"/><Relationship Id="rId9" Type="http://schemas.openxmlformats.org/officeDocument/2006/relationships/slide" Target="slide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6.png"/><Relationship Id="rId7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1-3-&#31243;&#24335;&#31684;&#20363;&#24433;&#29255;-&#21191;&#38358;&#39764;&#39740;&#22478;1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66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99.png"/><Relationship Id="rId3" Type="http://schemas.openxmlformats.org/officeDocument/2006/relationships/image" Target="../media/image97.png"/><Relationship Id="rId7" Type="http://schemas.openxmlformats.org/officeDocument/2006/relationships/image" Target="../media/image78.png"/><Relationship Id="rId12" Type="http://schemas.openxmlformats.org/officeDocument/2006/relationships/image" Target="../media/image4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5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98.png"/><Relationship Id="rId9" Type="http://schemas.openxmlformats.org/officeDocument/2006/relationships/image" Target="../media/image17.png"/><Relationship Id="rId14" Type="http://schemas.openxmlformats.org/officeDocument/2006/relationships/image" Target="../media/image6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5256584" cy="4551271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2" action="ppaction://hlinksldjump"/>
              </a:rPr>
              <a:t>任務說明</a:t>
            </a:r>
            <a:endParaRPr lang="en-US" altLang="zh-TW" sz="3000" dirty="0"/>
          </a:p>
          <a:p>
            <a:pPr marL="890588" indent="-392113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3" action="ppaction://hlinksldjump"/>
              </a:rPr>
              <a:t>逐步解析</a:t>
            </a:r>
            <a:r>
              <a:rPr lang="en-US" altLang="zh-TW" sz="3000" dirty="0" smtClean="0">
                <a:hlinkClick r:id="rId3" action="ppaction://hlinksldjump"/>
              </a:rPr>
              <a:t>1</a:t>
            </a:r>
          </a:p>
          <a:p>
            <a:pPr marL="890588" indent="-392113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4" action="ppaction://hlinksldjump"/>
              </a:rPr>
              <a:t>概念插播</a:t>
            </a:r>
            <a:r>
              <a:rPr lang="zh-TW" altLang="en-US" sz="3000" dirty="0" smtClean="0">
                <a:hlinkClick r:id="rId4" action="ppaction://hlinksldjump"/>
              </a:rPr>
              <a:t>：重複</a:t>
            </a:r>
            <a:r>
              <a:rPr lang="zh-TW" altLang="en-US" sz="3000" dirty="0">
                <a:hlinkClick r:id="rId4" action="ppaction://hlinksldjump"/>
              </a:rPr>
              <a:t>無限次</a:t>
            </a:r>
            <a:r>
              <a:rPr lang="en-US" altLang="zh-TW" sz="3000" dirty="0" smtClean="0">
                <a:hlinkClick r:id="rId4" action="ppaction://hlinksldjump"/>
              </a:rPr>
              <a:t> </a:t>
            </a:r>
            <a:endParaRPr lang="en-US" altLang="zh-TW" sz="3000" dirty="0"/>
          </a:p>
          <a:p>
            <a:pPr marL="890588" indent="-392113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5" action="ppaction://hlinksldjump"/>
              </a:rPr>
              <a:t>逐步解析</a:t>
            </a:r>
            <a:r>
              <a:rPr lang="en-US" altLang="zh-TW" sz="3000" dirty="0">
                <a:hlinkClick r:id="rId5" action="ppaction://hlinksldjump"/>
              </a:rPr>
              <a:t>2 </a:t>
            </a:r>
            <a:endParaRPr lang="en-US" altLang="zh-TW" sz="3000" dirty="0" smtClean="0"/>
          </a:p>
          <a:p>
            <a:pPr marL="890588" indent="-392113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6" action="ppaction://hlinksldjump"/>
              </a:rPr>
              <a:t>逐步</a:t>
            </a:r>
            <a:r>
              <a:rPr lang="zh-TW" altLang="en-US" sz="3000" dirty="0" smtClean="0">
                <a:hlinkClick r:id="rId6" action="ppaction://hlinksldjump"/>
              </a:rPr>
              <a:t>解析</a:t>
            </a:r>
            <a:r>
              <a:rPr lang="en-US" altLang="zh-TW" sz="3000" dirty="0" smtClean="0">
                <a:hlinkClick r:id="rId6" action="ppaction://hlinksldjump"/>
              </a:rPr>
              <a:t>3 </a:t>
            </a:r>
            <a:endParaRPr lang="en-US" altLang="zh-TW" sz="3000" dirty="0"/>
          </a:p>
          <a:p>
            <a:pPr marL="890588" indent="-392113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7" action="ppaction://hlinksldjump"/>
              </a:rPr>
              <a:t>逐步</a:t>
            </a:r>
            <a:r>
              <a:rPr lang="zh-TW" altLang="en-US" sz="3000" dirty="0" smtClean="0">
                <a:hlinkClick r:id="rId7" action="ppaction://hlinksldjump"/>
              </a:rPr>
              <a:t>解析</a:t>
            </a:r>
            <a:r>
              <a:rPr lang="en-US" altLang="zh-TW" sz="3000" dirty="0" smtClean="0">
                <a:hlinkClick r:id="rId7" action="ppaction://hlinksldjump"/>
              </a:rPr>
              <a:t>4 </a:t>
            </a:r>
            <a:endParaRPr lang="en-US" altLang="zh-TW" sz="3000" dirty="0"/>
          </a:p>
          <a:p>
            <a:pPr marL="806450" indent="-354013">
              <a:buFont typeface="Arial" panose="020B0604020202020204" pitchFamily="34" charset="0"/>
              <a:buChar char="•"/>
            </a:pPr>
            <a:endParaRPr lang="en-US" altLang="zh-TW" sz="3000" dirty="0"/>
          </a:p>
          <a:p>
            <a:endParaRPr lang="zh-TW" altLang="en-US" sz="3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8622" y="-98598"/>
            <a:ext cx="2592287" cy="766142"/>
          </a:xfrm>
        </p:spPr>
        <p:txBody>
          <a:bodyPr/>
          <a:lstStyle/>
          <a:p>
            <a:r>
              <a:rPr lang="en-US" altLang="zh-TW" sz="7200" dirty="0" smtClean="0"/>
              <a:t>1</a:t>
            </a:r>
            <a:r>
              <a:rPr lang="zh-TW" altLang="en-US" sz="7200" dirty="0" smtClean="0"/>
              <a:t>．</a:t>
            </a:r>
            <a:r>
              <a:rPr lang="en-US" altLang="zh-TW" sz="7200" dirty="0" smtClean="0"/>
              <a:t>3 </a:t>
            </a:r>
            <a:endParaRPr lang="zh-TW" altLang="en-US" sz="7200" dirty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58902" y="236563"/>
            <a:ext cx="7704460" cy="912313"/>
          </a:xfrm>
        </p:spPr>
        <p:txBody>
          <a:bodyPr/>
          <a:lstStyle/>
          <a:p>
            <a:r>
              <a:rPr lang="zh-TW" altLang="en-US" sz="5400" dirty="0"/>
              <a:t>遊戲</a:t>
            </a:r>
            <a:r>
              <a:rPr lang="zh-TW" altLang="en-US" sz="5400" dirty="0" smtClean="0"/>
              <a:t>設計</a:t>
            </a:r>
            <a:r>
              <a:rPr lang="en-US" altLang="zh-TW" sz="5400" dirty="0" smtClean="0"/>
              <a:t>—</a:t>
            </a:r>
            <a:r>
              <a:rPr lang="zh-TW" altLang="en-US" sz="5400" dirty="0" smtClean="0"/>
              <a:t>勇闖魔鬼城</a:t>
            </a:r>
            <a:endParaRPr lang="zh-TW" altLang="en-US" sz="5400" dirty="0"/>
          </a:p>
        </p:txBody>
      </p:sp>
      <p:sp>
        <p:nvSpPr>
          <p:cNvPr id="5" name="文字版面配置區 1"/>
          <p:cNvSpPr txBox="1">
            <a:spLocks/>
          </p:cNvSpPr>
          <p:nvPr/>
        </p:nvSpPr>
        <p:spPr>
          <a:xfrm>
            <a:off x="5735166" y="1413570"/>
            <a:ext cx="5688632" cy="4551271"/>
          </a:xfrm>
          <a:prstGeom prst="rect">
            <a:avLst/>
          </a:prstGeom>
        </p:spPr>
        <p:txBody>
          <a:bodyPr vert="horz" lIns="121912" tIns="0" rIns="0" bIns="0" rtlCol="0">
            <a:noAutofit/>
          </a:bodyPr>
          <a:lstStyle>
            <a:lvl1pPr marL="474103" indent="-474103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ts val="8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ts val="8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6450" indent="-354013">
              <a:buFont typeface="Arial" panose="020B0604020202020204" pitchFamily="34" charset="0"/>
              <a:buChar char="•"/>
            </a:pPr>
            <a:endParaRPr lang="en-US" altLang="zh-TW" sz="3000" dirty="0" smtClean="0">
              <a:hlinkClick r:id="rId8" action="ppaction://hlinksldjump"/>
            </a:endParaRPr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sz="3000" dirty="0" smtClean="0">
                <a:hlinkClick r:id="rId9" action="ppaction://hlinksldjump"/>
              </a:rPr>
              <a:t>逐步解析</a:t>
            </a:r>
            <a:r>
              <a:rPr lang="en-US" altLang="zh-TW" sz="3000" dirty="0" smtClean="0">
                <a:hlinkClick r:id="rId9" action="ppaction://hlinksldjump"/>
              </a:rPr>
              <a:t>5 </a:t>
            </a:r>
            <a:endParaRPr lang="en-US" altLang="zh-TW" sz="3000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sz="3000" dirty="0" smtClean="0">
                <a:hlinkClick r:id="rId10" action="ppaction://hlinksldjump"/>
              </a:rPr>
              <a:t>逐步解析</a:t>
            </a:r>
            <a:r>
              <a:rPr lang="en-US" altLang="zh-TW" sz="3000" dirty="0" smtClean="0">
                <a:hlinkClick r:id="rId10" action="ppaction://hlinksldjump"/>
              </a:rPr>
              <a:t>6 </a:t>
            </a:r>
            <a:endParaRPr lang="en-US" altLang="zh-TW" sz="3000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sz="3000" dirty="0">
                <a:hlinkClick r:id="rId11" action="ppaction://hlinksldjump"/>
              </a:rPr>
              <a:t>概念插播</a:t>
            </a:r>
            <a:r>
              <a:rPr lang="zh-TW" altLang="en-US" sz="3000" dirty="0" smtClean="0">
                <a:hlinkClick r:id="rId11" action="ppaction://hlinksldjump"/>
              </a:rPr>
              <a:t>：重複指定次數</a:t>
            </a:r>
            <a:endParaRPr lang="en-US" altLang="zh-TW" sz="3000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sz="3000" dirty="0" smtClean="0">
                <a:hlinkClick r:id="rId12" action="ppaction://hlinksldjump"/>
              </a:rPr>
              <a:t>逐步解析</a:t>
            </a:r>
            <a:r>
              <a:rPr lang="en-US" altLang="zh-TW" sz="3000" dirty="0" smtClean="0">
                <a:hlinkClick r:id="rId12" action="ppaction://hlinksldjump"/>
              </a:rPr>
              <a:t>7 </a:t>
            </a:r>
            <a:endParaRPr lang="en-US" altLang="zh-TW" sz="3000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sz="3000" dirty="0" smtClean="0">
                <a:hlinkClick r:id="rId13" action="ppaction://hlinksldjump"/>
              </a:rPr>
              <a:t>逐步解析</a:t>
            </a:r>
            <a:r>
              <a:rPr lang="en-US" altLang="zh-TW" sz="3000" dirty="0" smtClean="0">
                <a:hlinkClick r:id="rId13" action="ppaction://hlinksldjump"/>
              </a:rPr>
              <a:t>8 </a:t>
            </a:r>
            <a:endParaRPr lang="en-US" altLang="zh-TW" sz="3000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endParaRPr lang="en-US" altLang="zh-TW" sz="3000" dirty="0" smtClean="0"/>
          </a:p>
          <a:p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82770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重複無限次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44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73659"/>
              </p:ext>
            </p:extLst>
          </p:nvPr>
        </p:nvGraphicFramePr>
        <p:xfrm>
          <a:off x="766614" y="2637706"/>
          <a:ext cx="10657184" cy="32760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28592"/>
                <a:gridCol w="5328592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000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功能說明</a:t>
            </a:r>
            <a:endParaRPr lang="en-US" altLang="zh-TW" b="1" dirty="0" smtClean="0"/>
          </a:p>
          <a:p>
            <a:pPr marL="449263" indent="0">
              <a:buNone/>
            </a:pPr>
            <a:r>
              <a:rPr lang="zh-TW" altLang="en-US" dirty="0"/>
              <a:t>重複結構</a:t>
            </a:r>
            <a:r>
              <a:rPr lang="zh-TW" altLang="en-US" dirty="0" smtClean="0"/>
              <a:t>中的「重複</a:t>
            </a:r>
            <a:r>
              <a:rPr lang="zh-TW" altLang="en-US" dirty="0"/>
              <a:t>無限</a:t>
            </a:r>
            <a:r>
              <a:rPr lang="zh-TW" altLang="en-US" dirty="0" smtClean="0"/>
              <a:t>次」會</a:t>
            </a:r>
            <a:r>
              <a:rPr lang="zh-TW" altLang="en-US" dirty="0"/>
              <a:t>不斷的執行程式區塊</a:t>
            </a:r>
            <a:r>
              <a:rPr lang="en-US" altLang="zh-TW" dirty="0"/>
              <a:t>1</a:t>
            </a:r>
            <a:r>
              <a:rPr lang="zh-TW" altLang="en-US" dirty="0"/>
              <a:t>。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重複無限次</a:t>
            </a:r>
            <a:endParaRPr lang="zh-TW" altLang="en-US" dirty="0"/>
          </a:p>
        </p:txBody>
      </p:sp>
      <p:pic>
        <p:nvPicPr>
          <p:cNvPr id="2050" name="Picture 2" descr="C:\Users\K1050403\AppData\Local\Temp\SNAGHTML11a7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009" y="3624426"/>
            <a:ext cx="3178069" cy="189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1050403\AppData\Local\Temp\SNAGHTML19d4c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813" y="3815142"/>
            <a:ext cx="224781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5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C:\Users\k1040125\AppData\Local\Temp\SNAGHTMLd1eea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153" y="1681040"/>
            <a:ext cx="952813" cy="85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k1040125\AppData\Local\Temp\SNAGHTMLd1c89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500" y="1510926"/>
            <a:ext cx="1121922" cy="112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Users\k1040125\AppData\Local\Temp\SNAGHTML1269bf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474" y="1422187"/>
            <a:ext cx="1124448" cy="129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877" y="1341562"/>
            <a:ext cx="1370089" cy="137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應用</a:t>
            </a:r>
            <a:r>
              <a:rPr lang="zh-TW" altLang="en-US" b="1" dirty="0" smtClean="0"/>
              <a:t>介紹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(1) </a:t>
            </a:r>
            <a:r>
              <a:rPr lang="zh-TW" altLang="en-US" dirty="0" smtClean="0"/>
              <a:t>重複</a:t>
            </a:r>
            <a:r>
              <a:rPr lang="zh-TW" altLang="en-US" dirty="0"/>
              <a:t>變換不同的造型</a:t>
            </a:r>
            <a:r>
              <a:rPr lang="zh-TW" altLang="en-US" dirty="0" smtClean="0"/>
              <a:t>：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重複無限次</a:t>
            </a:r>
            <a:endParaRPr lang="zh-TW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046342"/>
              </p:ext>
            </p:extLst>
          </p:nvPr>
        </p:nvGraphicFramePr>
        <p:xfrm>
          <a:off x="766614" y="2637706"/>
          <a:ext cx="10657184" cy="40324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28592"/>
                <a:gridCol w="5328592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56384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 descr="C:\Users\K1050403\AppData\Local\Temp\SNAGHTML22fbf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839" y="3286138"/>
            <a:ext cx="3091255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1050403\AppData\Local\Temp\SNAGHTML233d1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26" y="3592138"/>
            <a:ext cx="3236519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K1050403\AppData\Local\Temp\SNAGHTML1e29be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57"/>
          <a:stretch/>
        </p:blipFill>
        <p:spPr bwMode="auto">
          <a:xfrm>
            <a:off x="5735166" y="908269"/>
            <a:ext cx="1570230" cy="74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K1050403\AppData\Local\Temp\SNAGHTML1e29be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53"/>
          <a:stretch/>
        </p:blipFill>
        <p:spPr bwMode="auto">
          <a:xfrm>
            <a:off x="8634284" y="920260"/>
            <a:ext cx="1277346" cy="61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34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 讓</a:t>
            </a:r>
            <a:r>
              <a:rPr lang="zh-TW" altLang="en-US" dirty="0"/>
              <a:t>角色不停往返滑行</a:t>
            </a:r>
            <a:r>
              <a:rPr lang="zh-TW" altLang="en-US" dirty="0" smtClean="0"/>
              <a:t>：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重複無限次</a:t>
            </a:r>
            <a:endParaRPr lang="zh-TW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249651"/>
              </p:ext>
            </p:extLst>
          </p:nvPr>
        </p:nvGraphicFramePr>
        <p:xfrm>
          <a:off x="766614" y="2421682"/>
          <a:ext cx="10657184" cy="4176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92688"/>
                <a:gridCol w="4464496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004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8" name="Picture 4" descr="C:\Users\K1050403\AppData\Local\Temp\SNAGHTML292c0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46" y="3213770"/>
            <a:ext cx="5616976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K1050403\AppData\Local\Temp\SNAGHTML29d92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215" y="3519770"/>
            <a:ext cx="3236519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k1040125\AppData\Local\Temp\SNAGHTML12cd5b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46" y="1191047"/>
            <a:ext cx="1290638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8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repeatCount="indefinite" autoRev="1" fill="remov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64 1.85185E-6 L 0.30781 0.00139 C 0.25364 1.85185E-6 0.12942 0.00139 0.00273 0.00139 " pathEditMode="relative" rAng="0" ptsTypes="FfF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5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093357"/>
              </p:ext>
            </p:extLst>
          </p:nvPr>
        </p:nvGraphicFramePr>
        <p:xfrm>
          <a:off x="766614" y="2637706"/>
          <a:ext cx="10657184" cy="40324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28592"/>
                <a:gridCol w="5328592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56384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 smtClean="0"/>
              <a:t>(2) </a:t>
            </a:r>
            <a:r>
              <a:rPr lang="zh-TW" altLang="en-US" dirty="0" smtClean="0"/>
              <a:t>讓</a:t>
            </a:r>
            <a:r>
              <a:rPr lang="zh-TW" altLang="en-US" dirty="0"/>
              <a:t>角色不停旋轉</a:t>
            </a:r>
            <a:r>
              <a:rPr lang="zh-TW" altLang="en-US" dirty="0" smtClean="0"/>
              <a:t>：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重複無限次</a:t>
            </a:r>
            <a:endParaRPr lang="zh-TW" altLang="en-US" dirty="0"/>
          </a:p>
        </p:txBody>
      </p:sp>
      <p:pic>
        <p:nvPicPr>
          <p:cNvPr id="7170" name="Picture 2" descr="C:\Users\K1050403\AppData\Local\Temp\SNAGHTML2b5ff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334" y="3519770"/>
            <a:ext cx="3236519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K1050403\AppData\Local\Temp\SNAGHTML2d81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742" y="3286138"/>
            <a:ext cx="3239999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k1040125\AppData\Local\Temp\SNAGHTML13763a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70" y="1197546"/>
            <a:ext cx="1555336" cy="117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01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按鈕外觀變化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22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7207227" y="1873944"/>
            <a:ext cx="2024430" cy="1627738"/>
            <a:chOff x="9223450" y="2240061"/>
            <a:chExt cx="2024430" cy="1627738"/>
          </a:xfrm>
        </p:grpSpPr>
        <p:sp>
          <p:nvSpPr>
            <p:cNvPr id="7" name="圓角矩形 6"/>
            <p:cNvSpPr/>
            <p:nvPr/>
          </p:nvSpPr>
          <p:spPr>
            <a:xfrm>
              <a:off x="9223450" y="2787799"/>
              <a:ext cx="2024430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9223450" y="2240061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41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411" y="1719634"/>
            <a:ext cx="3329179" cy="250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7272411" cy="5521446"/>
          </a:xfrm>
          <a:ln>
            <a:noFill/>
          </a:ln>
        </p:spPr>
        <p:txBody>
          <a:bodyPr/>
          <a:lstStyle/>
          <a:p>
            <a:pPr marL="92075" indent="20638">
              <a:lnSpc>
                <a:spcPct val="140000"/>
              </a:lnSpc>
              <a:buNone/>
            </a:pPr>
            <a:r>
              <a:rPr lang="zh-TW" altLang="en-US" sz="2700" dirty="0" smtClean="0"/>
              <a:t>場景 </a:t>
            </a:r>
            <a:r>
              <a:rPr lang="en-US" altLang="zh-TW" sz="2700" dirty="0" smtClean="0"/>
              <a:t>3</a:t>
            </a:r>
            <a:r>
              <a:rPr lang="zh-TW" altLang="en-US" sz="2700" dirty="0" smtClean="0"/>
              <a:t>中，兩個按鈕會與滑鼠間有互動效果：</a:t>
            </a:r>
            <a:endParaRPr lang="en-US" altLang="zh-TW" sz="2700" dirty="0" smtClean="0"/>
          </a:p>
          <a:p>
            <a:pPr marL="92075" indent="20638">
              <a:lnSpc>
                <a:spcPct val="140000"/>
              </a:lnSpc>
              <a:buNone/>
            </a:pPr>
            <a:endParaRPr lang="en-US" altLang="zh-TW" sz="2700" dirty="0" smtClean="0"/>
          </a:p>
          <a:p>
            <a:pPr marL="539750" indent="-427038">
              <a:lnSpc>
                <a:spcPct val="140000"/>
              </a:lnSpc>
              <a:buNone/>
            </a:pPr>
            <a:r>
              <a:rPr lang="en-US" altLang="zh-TW" sz="2700" dirty="0" smtClean="0"/>
              <a:t>1. </a:t>
            </a:r>
            <a:r>
              <a:rPr lang="zh-TW" altLang="en-US" sz="2700" dirty="0" smtClean="0"/>
              <a:t>滑鼠移到按鈕上，按鈕會變色。</a:t>
            </a:r>
            <a:endParaRPr lang="en-US" altLang="zh-TW" sz="2700" dirty="0" smtClean="0"/>
          </a:p>
          <a:p>
            <a:pPr marL="539750" indent="-427038">
              <a:lnSpc>
                <a:spcPct val="140000"/>
              </a:lnSpc>
              <a:buNone/>
            </a:pPr>
            <a:endParaRPr lang="en-US" altLang="zh-TW" sz="2700" dirty="0" smtClean="0"/>
          </a:p>
          <a:p>
            <a:pPr marL="539750" indent="-427038">
              <a:lnSpc>
                <a:spcPct val="140000"/>
              </a:lnSpc>
              <a:buNone/>
            </a:pPr>
            <a:endParaRPr lang="en-US" altLang="zh-TW" sz="2700" dirty="0"/>
          </a:p>
          <a:p>
            <a:pPr marL="539750" indent="-427038">
              <a:lnSpc>
                <a:spcPct val="140000"/>
              </a:lnSpc>
              <a:buNone/>
            </a:pPr>
            <a:r>
              <a:rPr lang="en-US" altLang="zh-TW" sz="2700" dirty="0" smtClean="0"/>
              <a:t>2. </a:t>
            </a:r>
            <a:r>
              <a:rPr lang="zh-TW" altLang="en-US" sz="2700" dirty="0" smtClean="0"/>
              <a:t>按下按鈕，按鈕先變小、再變大。</a:t>
            </a:r>
            <a:endParaRPr lang="zh-HK" altLang="en-US" sz="27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753644" y="2098280"/>
            <a:ext cx="4748945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753644" y="3828712"/>
            <a:ext cx="5030109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5132587" y="1701602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5448405" y="3429794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3" y="1053530"/>
            <a:ext cx="2129552" cy="167592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按鈕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碰到</a:t>
            </a:r>
            <a:endParaRPr lang="en-US" altLang="zh-TW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滑鼠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游標時，</a:t>
            </a: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顏色會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變化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3" y="3012301"/>
            <a:ext cx="2129552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按鈕被點擊時，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尺寸會</a:t>
            </a: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變化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849074" y="2709714"/>
            <a:ext cx="4886092" cy="553561"/>
            <a:chOff x="549275" y="2817794"/>
            <a:chExt cx="5401915" cy="612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75" y="2817794"/>
              <a:ext cx="2289771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0619" y="2817794"/>
              <a:ext cx="2270571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左-右雙向箭號 4"/>
            <p:cNvSpPr/>
            <p:nvPr/>
          </p:nvSpPr>
          <p:spPr>
            <a:xfrm>
              <a:off x="2863789" y="2907770"/>
              <a:ext cx="792088" cy="432048"/>
            </a:xfrm>
            <a:prstGeom prst="leftRightArrow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49073" y="4460409"/>
            <a:ext cx="4855623" cy="553561"/>
            <a:chOff x="549275" y="4410954"/>
            <a:chExt cx="5368230" cy="612000"/>
          </a:xfrm>
        </p:grpSpPr>
        <p:sp>
          <p:nvSpPr>
            <p:cNvPr id="31" name="左-右雙向箭號 30"/>
            <p:cNvSpPr/>
            <p:nvPr/>
          </p:nvSpPr>
          <p:spPr>
            <a:xfrm>
              <a:off x="2863789" y="4500930"/>
              <a:ext cx="792088" cy="432048"/>
            </a:xfrm>
            <a:prstGeom prst="leftRightArrow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75" y="4410954"/>
              <a:ext cx="2270571" cy="61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群組 6"/>
            <p:cNvGrpSpPr/>
            <p:nvPr/>
          </p:nvGrpSpPr>
          <p:grpSpPr>
            <a:xfrm>
              <a:off x="3646934" y="4410954"/>
              <a:ext cx="2270571" cy="612000"/>
              <a:chOff x="4295796" y="5195278"/>
              <a:chExt cx="2270571" cy="612000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4295796" y="5195278"/>
                <a:ext cx="2270571" cy="612000"/>
              </a:xfrm>
              <a:prstGeom prst="rect">
                <a:avLst/>
              </a:prstGeom>
              <a:noFill/>
              <a:ln w="28575">
                <a:solidFill>
                  <a:schemeClr val="tx1">
                    <a:lumMod val="65000"/>
                    <a:lumOff val="35000"/>
                  </a:schemeClr>
                </a:solidFill>
                <a:prstDash val="sysDot"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0" name="Picture 4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6140" y="5249278"/>
                <a:ext cx="1869882" cy="50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50909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7" grpId="0" animBg="1"/>
      <p:bldP spid="23" grpId="0" animBg="1"/>
      <p:bldP spid="14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HK" altLang="en-US" dirty="0"/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6455246" y="1062324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9" y="1078484"/>
            <a:ext cx="1730375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257" y="1124992"/>
            <a:ext cx="17002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577" y="1105542"/>
            <a:ext cx="2455863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577" y="3164806"/>
            <a:ext cx="268128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577" y="3834384"/>
            <a:ext cx="3803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510" y="1105542"/>
            <a:ext cx="1749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510" y="2121471"/>
            <a:ext cx="19812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24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67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805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按鈕</a:t>
            </a:r>
            <a:r>
              <a:rPr lang="zh-TW" altLang="en-US" dirty="0" smtClean="0"/>
              <a:t>功能設定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839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7207227" y="1873944"/>
            <a:ext cx="2024430" cy="1627738"/>
            <a:chOff x="9223450" y="2240061"/>
            <a:chExt cx="2024430" cy="1627738"/>
          </a:xfrm>
        </p:grpSpPr>
        <p:sp>
          <p:nvSpPr>
            <p:cNvPr id="7" name="圓角矩形 6"/>
            <p:cNvSpPr/>
            <p:nvPr/>
          </p:nvSpPr>
          <p:spPr>
            <a:xfrm>
              <a:off x="9223450" y="2787799"/>
              <a:ext cx="2024430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9223450" y="2240061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203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9623598" y="909514"/>
            <a:ext cx="288032" cy="5950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095" y="4158574"/>
            <a:ext cx="1929599" cy="14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sz="3000" dirty="0" smtClean="0"/>
              <a:t>點擊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遊戲</a:t>
            </a:r>
            <a:r>
              <a:rPr lang="zh-TW" altLang="en-US" sz="3000" b="1" dirty="0">
                <a:solidFill>
                  <a:schemeClr val="tx2"/>
                </a:solidFill>
              </a:rPr>
              <a:t>說明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鈕</a:t>
            </a:r>
            <a:r>
              <a:rPr lang="zh-TW" altLang="en-US" sz="3000" dirty="0" smtClean="0"/>
              <a:t>與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遊戲</a:t>
            </a:r>
            <a:r>
              <a:rPr lang="zh-TW" altLang="en-US" sz="3000" b="1" dirty="0">
                <a:solidFill>
                  <a:schemeClr val="tx2"/>
                </a:solidFill>
              </a:rPr>
              <a:t>開始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鈕</a:t>
            </a:r>
            <a:r>
              <a:rPr lang="zh-TW" altLang="en-US" sz="3000" dirty="0" smtClean="0"/>
              <a:t>時，</a:t>
            </a:r>
            <a:endParaRPr lang="en-US" altLang="zh-TW" sz="3000" dirty="0" smtClean="0"/>
          </a:p>
          <a:p>
            <a:pPr marL="114295" indent="0">
              <a:buNone/>
            </a:pPr>
            <a:r>
              <a:rPr lang="zh-TW" altLang="en-US" sz="3000" dirty="0" smtClean="0"/>
              <a:t>分別</a:t>
            </a:r>
            <a:r>
              <a:rPr lang="zh-TW" altLang="en-US" sz="3000" dirty="0"/>
              <a:t>能控制其他角色的顯示與隱藏</a:t>
            </a:r>
            <a:r>
              <a:rPr lang="zh-TW" altLang="en-US" sz="3000" dirty="0" smtClean="0"/>
              <a:t>。</a:t>
            </a:r>
            <a:endParaRPr lang="zh-HK" altLang="en-US" sz="3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478" y="1053530"/>
            <a:ext cx="3246335" cy="226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圓角矩形 15"/>
          <p:cNvSpPr/>
          <p:nvPr/>
        </p:nvSpPr>
        <p:spPr>
          <a:xfrm>
            <a:off x="11207774" y="1341562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11207774" y="2449360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11207774" y="5590034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1207774" y="3717826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 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469398"/>
              </p:ext>
            </p:extLst>
          </p:nvPr>
        </p:nvGraphicFramePr>
        <p:xfrm>
          <a:off x="478582" y="2305344"/>
          <a:ext cx="7488832" cy="386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/>
                <a:gridCol w="2160240"/>
                <a:gridCol w="1872208"/>
                <a:gridCol w="1872208"/>
              </a:tblGrid>
              <a:tr h="773676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①按下→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②↓反應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按下 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按下 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按下 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marL="0" marR="0" indent="0" algn="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marL="0" marR="0" indent="0" algn="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marL="0" marR="0" indent="0" algn="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進入場景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2" name="圓角矩形 21"/>
          <p:cNvSpPr/>
          <p:nvPr/>
        </p:nvSpPr>
        <p:spPr>
          <a:xfrm>
            <a:off x="3177017" y="2169314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5337257" y="2169314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175326" y="2169314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656737" y="3177426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656737" y="3789607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656737" y="4401788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656737" y="5013970"/>
            <a:ext cx="397909" cy="4683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093" y="2709714"/>
            <a:ext cx="1317848" cy="35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5" descr="C:\Users\k1040125\AppData\Local\Temp\SNAGHTML1f6c97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8" y="2709714"/>
            <a:ext cx="371940" cy="3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46" y="2709714"/>
            <a:ext cx="1315126" cy="35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2710830" y="317298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34" name="矩形 33"/>
          <p:cNvSpPr/>
          <p:nvPr/>
        </p:nvSpPr>
        <p:spPr>
          <a:xfrm>
            <a:off x="2710830" y="378960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35" name="矩形 34"/>
          <p:cNvSpPr/>
          <p:nvPr/>
        </p:nvSpPr>
        <p:spPr>
          <a:xfrm>
            <a:off x="2710830" y="440178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710830" y="502069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735992" y="316736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735992" y="378627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735992" y="440472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0" name="矩形 39"/>
          <p:cNvSpPr/>
          <p:nvPr/>
        </p:nvSpPr>
        <p:spPr>
          <a:xfrm>
            <a:off x="4735992" y="502135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1" name="矩形 40"/>
          <p:cNvSpPr/>
          <p:nvPr/>
        </p:nvSpPr>
        <p:spPr>
          <a:xfrm>
            <a:off x="6671270" y="316468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2" name="矩形 41"/>
          <p:cNvSpPr/>
          <p:nvPr/>
        </p:nvSpPr>
        <p:spPr>
          <a:xfrm>
            <a:off x="6671270" y="378130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3" name="矩形 42"/>
          <p:cNvSpPr/>
          <p:nvPr/>
        </p:nvSpPr>
        <p:spPr>
          <a:xfrm>
            <a:off x="6877312" y="4401787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endParaRPr lang="zh-HK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877312" y="5024220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endParaRPr lang="zh-HK" altLang="en-US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手繪多邊形 20"/>
          <p:cNvSpPr/>
          <p:nvPr/>
        </p:nvSpPr>
        <p:spPr>
          <a:xfrm>
            <a:off x="8541572" y="4161797"/>
            <a:ext cx="2573499" cy="1923021"/>
          </a:xfrm>
          <a:custGeom>
            <a:avLst/>
            <a:gdLst>
              <a:gd name="connsiteX0" fmla="*/ 1742739 w 3216536"/>
              <a:gd name="connsiteY0" fmla="*/ 0 h 1968649"/>
              <a:gd name="connsiteX1" fmla="*/ 0 w 3216536"/>
              <a:gd name="connsiteY1" fmla="*/ 989703 h 1968649"/>
              <a:gd name="connsiteX2" fmla="*/ 2678654 w 3216536"/>
              <a:gd name="connsiteY2" fmla="*/ 1968649 h 1968649"/>
              <a:gd name="connsiteX3" fmla="*/ 2743200 w 3216536"/>
              <a:gd name="connsiteY3" fmla="*/ 1882588 h 1968649"/>
              <a:gd name="connsiteX4" fmla="*/ 3216536 w 3216536"/>
              <a:gd name="connsiteY4" fmla="*/ 1473797 h 1968649"/>
              <a:gd name="connsiteX5" fmla="*/ 1742739 w 3216536"/>
              <a:gd name="connsiteY5" fmla="*/ 0 h 1968649"/>
              <a:gd name="connsiteX0" fmla="*/ 1772900 w 3216536"/>
              <a:gd name="connsiteY0" fmla="*/ 0 h 2979922"/>
              <a:gd name="connsiteX1" fmla="*/ 0 w 3216536"/>
              <a:gd name="connsiteY1" fmla="*/ 2000976 h 2979922"/>
              <a:gd name="connsiteX2" fmla="*/ 2678654 w 3216536"/>
              <a:gd name="connsiteY2" fmla="*/ 2979922 h 2979922"/>
              <a:gd name="connsiteX3" fmla="*/ 2743200 w 3216536"/>
              <a:gd name="connsiteY3" fmla="*/ 2893861 h 2979922"/>
              <a:gd name="connsiteX4" fmla="*/ 3216536 w 3216536"/>
              <a:gd name="connsiteY4" fmla="*/ 2485070 h 2979922"/>
              <a:gd name="connsiteX5" fmla="*/ 1772900 w 3216536"/>
              <a:gd name="connsiteY5" fmla="*/ 0 h 2979922"/>
              <a:gd name="connsiteX0" fmla="*/ 1772900 w 2743200"/>
              <a:gd name="connsiteY0" fmla="*/ 0 h 2979922"/>
              <a:gd name="connsiteX1" fmla="*/ 0 w 2743200"/>
              <a:gd name="connsiteY1" fmla="*/ 2000976 h 2979922"/>
              <a:gd name="connsiteX2" fmla="*/ 2678654 w 2743200"/>
              <a:gd name="connsiteY2" fmla="*/ 2979922 h 2979922"/>
              <a:gd name="connsiteX3" fmla="*/ 2743200 w 2743200"/>
              <a:gd name="connsiteY3" fmla="*/ 2893861 h 2979922"/>
              <a:gd name="connsiteX4" fmla="*/ 2522833 w 2743200"/>
              <a:gd name="connsiteY4" fmla="*/ 1891148 h 2979922"/>
              <a:gd name="connsiteX5" fmla="*/ 1772900 w 2743200"/>
              <a:gd name="connsiteY5" fmla="*/ 0 h 2979922"/>
              <a:gd name="connsiteX0" fmla="*/ 1772900 w 2743200"/>
              <a:gd name="connsiteY0" fmla="*/ 0 h 2899661"/>
              <a:gd name="connsiteX1" fmla="*/ 0 w 2743200"/>
              <a:gd name="connsiteY1" fmla="*/ 2000976 h 2899661"/>
              <a:gd name="connsiteX2" fmla="*/ 2085488 w 2743200"/>
              <a:gd name="connsiteY2" fmla="*/ 2899661 h 2899661"/>
              <a:gd name="connsiteX3" fmla="*/ 2743200 w 2743200"/>
              <a:gd name="connsiteY3" fmla="*/ 2893861 h 2899661"/>
              <a:gd name="connsiteX4" fmla="*/ 2522833 w 2743200"/>
              <a:gd name="connsiteY4" fmla="*/ 1891148 h 2899661"/>
              <a:gd name="connsiteX5" fmla="*/ 1772900 w 2743200"/>
              <a:gd name="connsiteY5" fmla="*/ 0 h 2899661"/>
              <a:gd name="connsiteX0" fmla="*/ 1772900 w 2743200"/>
              <a:gd name="connsiteY0" fmla="*/ 0 h 2893861"/>
              <a:gd name="connsiteX1" fmla="*/ 0 w 2743200"/>
              <a:gd name="connsiteY1" fmla="*/ 2000976 h 2893861"/>
              <a:gd name="connsiteX2" fmla="*/ 2075434 w 2743200"/>
              <a:gd name="connsiteY2" fmla="*/ 2819402 h 2893861"/>
              <a:gd name="connsiteX3" fmla="*/ 2743200 w 2743200"/>
              <a:gd name="connsiteY3" fmla="*/ 2893861 h 2893861"/>
              <a:gd name="connsiteX4" fmla="*/ 2522833 w 2743200"/>
              <a:gd name="connsiteY4" fmla="*/ 1891148 h 2893861"/>
              <a:gd name="connsiteX5" fmla="*/ 1772900 w 2743200"/>
              <a:gd name="connsiteY5" fmla="*/ 0 h 2893861"/>
              <a:gd name="connsiteX0" fmla="*/ 1772900 w 2743200"/>
              <a:gd name="connsiteY0" fmla="*/ 0 h 2893861"/>
              <a:gd name="connsiteX1" fmla="*/ 0 w 2743200"/>
              <a:gd name="connsiteY1" fmla="*/ 2000976 h 2893861"/>
              <a:gd name="connsiteX2" fmla="*/ 2075434 w 2743200"/>
              <a:gd name="connsiteY2" fmla="*/ 2819402 h 2893861"/>
              <a:gd name="connsiteX3" fmla="*/ 2743200 w 2743200"/>
              <a:gd name="connsiteY3" fmla="*/ 2893861 h 2893861"/>
              <a:gd name="connsiteX4" fmla="*/ 1772900 w 2743200"/>
              <a:gd name="connsiteY4" fmla="*/ 0 h 2893861"/>
              <a:gd name="connsiteX0" fmla="*/ 1772900 w 2511966"/>
              <a:gd name="connsiteY0" fmla="*/ 0 h 2819402"/>
              <a:gd name="connsiteX1" fmla="*/ 0 w 2511966"/>
              <a:gd name="connsiteY1" fmla="*/ 2000976 h 2819402"/>
              <a:gd name="connsiteX2" fmla="*/ 2075434 w 2511966"/>
              <a:gd name="connsiteY2" fmla="*/ 2819402 h 2819402"/>
              <a:gd name="connsiteX3" fmla="*/ 2511966 w 2511966"/>
              <a:gd name="connsiteY3" fmla="*/ 1978900 h 2819402"/>
              <a:gd name="connsiteX4" fmla="*/ 1772900 w 2511966"/>
              <a:gd name="connsiteY4" fmla="*/ 0 h 2819402"/>
              <a:gd name="connsiteX0" fmla="*/ 1788342 w 2527408"/>
              <a:gd name="connsiteY0" fmla="*/ 79666 h 2899068"/>
              <a:gd name="connsiteX1" fmla="*/ 0 w 2527408"/>
              <a:gd name="connsiteY1" fmla="*/ 88344 h 2899068"/>
              <a:gd name="connsiteX2" fmla="*/ 15442 w 2527408"/>
              <a:gd name="connsiteY2" fmla="*/ 2080642 h 2899068"/>
              <a:gd name="connsiteX3" fmla="*/ 2090876 w 2527408"/>
              <a:gd name="connsiteY3" fmla="*/ 2899068 h 2899068"/>
              <a:gd name="connsiteX4" fmla="*/ 2527408 w 2527408"/>
              <a:gd name="connsiteY4" fmla="*/ 2058566 h 2899068"/>
              <a:gd name="connsiteX5" fmla="*/ 1788342 w 2527408"/>
              <a:gd name="connsiteY5" fmla="*/ 79666 h 2899068"/>
              <a:gd name="connsiteX0" fmla="*/ 1788342 w 2527408"/>
              <a:gd name="connsiteY0" fmla="*/ 163031 h 2982433"/>
              <a:gd name="connsiteX1" fmla="*/ 0 w 2527408"/>
              <a:gd name="connsiteY1" fmla="*/ 171709 h 2982433"/>
              <a:gd name="connsiteX2" fmla="*/ 15442 w 2527408"/>
              <a:gd name="connsiteY2" fmla="*/ 2164007 h 2982433"/>
              <a:gd name="connsiteX3" fmla="*/ 2090876 w 2527408"/>
              <a:gd name="connsiteY3" fmla="*/ 2982433 h 2982433"/>
              <a:gd name="connsiteX4" fmla="*/ 2527408 w 2527408"/>
              <a:gd name="connsiteY4" fmla="*/ 2141931 h 2982433"/>
              <a:gd name="connsiteX5" fmla="*/ 1788342 w 2527408"/>
              <a:gd name="connsiteY5" fmla="*/ 163031 h 2982433"/>
              <a:gd name="connsiteX0" fmla="*/ 1788342 w 2527408"/>
              <a:gd name="connsiteY0" fmla="*/ 58941 h 2878343"/>
              <a:gd name="connsiteX1" fmla="*/ 0 w 2527408"/>
              <a:gd name="connsiteY1" fmla="*/ 67619 h 2878343"/>
              <a:gd name="connsiteX2" fmla="*/ 15442 w 2527408"/>
              <a:gd name="connsiteY2" fmla="*/ 2059917 h 2878343"/>
              <a:gd name="connsiteX3" fmla="*/ 2090876 w 2527408"/>
              <a:gd name="connsiteY3" fmla="*/ 2878343 h 2878343"/>
              <a:gd name="connsiteX4" fmla="*/ 2527408 w 2527408"/>
              <a:gd name="connsiteY4" fmla="*/ 2037841 h 2878343"/>
              <a:gd name="connsiteX5" fmla="*/ 1788342 w 2527408"/>
              <a:gd name="connsiteY5" fmla="*/ 58941 h 2878343"/>
              <a:gd name="connsiteX0" fmla="*/ 1788342 w 2547515"/>
              <a:gd name="connsiteY0" fmla="*/ 58941 h 2878343"/>
              <a:gd name="connsiteX1" fmla="*/ 0 w 2547515"/>
              <a:gd name="connsiteY1" fmla="*/ 67619 h 2878343"/>
              <a:gd name="connsiteX2" fmla="*/ 15442 w 2547515"/>
              <a:gd name="connsiteY2" fmla="*/ 2059917 h 2878343"/>
              <a:gd name="connsiteX3" fmla="*/ 2090876 w 2547515"/>
              <a:gd name="connsiteY3" fmla="*/ 2878343 h 2878343"/>
              <a:gd name="connsiteX4" fmla="*/ 2547515 w 2547515"/>
              <a:gd name="connsiteY4" fmla="*/ 1652593 h 2878343"/>
              <a:gd name="connsiteX5" fmla="*/ 1788342 w 2547515"/>
              <a:gd name="connsiteY5" fmla="*/ 58941 h 2878343"/>
              <a:gd name="connsiteX0" fmla="*/ 1788342 w 2547515"/>
              <a:gd name="connsiteY0" fmla="*/ 58941 h 2990706"/>
              <a:gd name="connsiteX1" fmla="*/ 0 w 2547515"/>
              <a:gd name="connsiteY1" fmla="*/ 67619 h 2990706"/>
              <a:gd name="connsiteX2" fmla="*/ 15442 w 2547515"/>
              <a:gd name="connsiteY2" fmla="*/ 2059917 h 2990706"/>
              <a:gd name="connsiteX3" fmla="*/ 1507764 w 2547515"/>
              <a:gd name="connsiteY3" fmla="*/ 2990706 h 2990706"/>
              <a:gd name="connsiteX4" fmla="*/ 2547515 w 2547515"/>
              <a:gd name="connsiteY4" fmla="*/ 1652593 h 2990706"/>
              <a:gd name="connsiteX5" fmla="*/ 1788342 w 2547515"/>
              <a:gd name="connsiteY5" fmla="*/ 58941 h 2990706"/>
              <a:gd name="connsiteX0" fmla="*/ 1788342 w 2405088"/>
              <a:gd name="connsiteY0" fmla="*/ 58941 h 2990706"/>
              <a:gd name="connsiteX1" fmla="*/ 0 w 2405088"/>
              <a:gd name="connsiteY1" fmla="*/ 67619 h 2990706"/>
              <a:gd name="connsiteX2" fmla="*/ 15442 w 2405088"/>
              <a:gd name="connsiteY2" fmla="*/ 2059917 h 2990706"/>
              <a:gd name="connsiteX3" fmla="*/ 1507764 w 2405088"/>
              <a:gd name="connsiteY3" fmla="*/ 2990706 h 2990706"/>
              <a:gd name="connsiteX4" fmla="*/ 2405088 w 2405088"/>
              <a:gd name="connsiteY4" fmla="*/ 1622273 h 2990706"/>
              <a:gd name="connsiteX5" fmla="*/ 1788342 w 2405088"/>
              <a:gd name="connsiteY5" fmla="*/ 58941 h 2990706"/>
              <a:gd name="connsiteX0" fmla="*/ 1788342 w 2405088"/>
              <a:gd name="connsiteY0" fmla="*/ 58941 h 2869425"/>
              <a:gd name="connsiteX1" fmla="*/ 0 w 2405088"/>
              <a:gd name="connsiteY1" fmla="*/ 67619 h 2869425"/>
              <a:gd name="connsiteX2" fmla="*/ 15442 w 2405088"/>
              <a:gd name="connsiteY2" fmla="*/ 2059917 h 2869425"/>
              <a:gd name="connsiteX3" fmla="*/ 1412813 w 2405088"/>
              <a:gd name="connsiteY3" fmla="*/ 2869425 h 2869425"/>
              <a:gd name="connsiteX4" fmla="*/ 2405088 w 2405088"/>
              <a:gd name="connsiteY4" fmla="*/ 1622273 h 2869425"/>
              <a:gd name="connsiteX5" fmla="*/ 1788342 w 2405088"/>
              <a:gd name="connsiteY5" fmla="*/ 58941 h 2869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05088" h="2869425">
                <a:moveTo>
                  <a:pt x="1788342" y="58941"/>
                </a:moveTo>
                <a:cubicBezTo>
                  <a:pt x="1175472" y="-71934"/>
                  <a:pt x="864211" y="54025"/>
                  <a:pt x="0" y="67619"/>
                </a:cubicBezTo>
                <a:lnTo>
                  <a:pt x="15442" y="2059917"/>
                </a:lnTo>
                <a:lnTo>
                  <a:pt x="1412813" y="2869425"/>
                </a:lnTo>
                <a:lnTo>
                  <a:pt x="2405088" y="1622273"/>
                </a:lnTo>
                <a:lnTo>
                  <a:pt x="1788342" y="58941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38" y="5229994"/>
            <a:ext cx="1177806" cy="87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群組 6"/>
          <p:cNvGrpSpPr/>
          <p:nvPr/>
        </p:nvGrpSpPr>
        <p:grpSpPr>
          <a:xfrm rot="21157701">
            <a:off x="10170190" y="3598347"/>
            <a:ext cx="1056861" cy="854266"/>
            <a:chOff x="10047533" y="3267176"/>
            <a:chExt cx="1678039" cy="1356366"/>
          </a:xfrm>
        </p:grpSpPr>
        <p:pic>
          <p:nvPicPr>
            <p:cNvPr id="15" name="Picture 5" descr="C:\Users\k1040125\AppData\Local\Temp\SNAGHTML1f6c97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47533" y="4149874"/>
              <a:ext cx="354325" cy="36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梯形 4"/>
            <p:cNvSpPr/>
            <p:nvPr/>
          </p:nvSpPr>
          <p:spPr>
            <a:xfrm rot="14570557">
              <a:off x="10050723" y="3729341"/>
              <a:ext cx="948296" cy="840105"/>
            </a:xfrm>
            <a:prstGeom prst="trapezoid">
              <a:avLst>
                <a:gd name="adj" fmla="val 39912"/>
              </a:avLst>
            </a:prstGeom>
            <a:solidFill>
              <a:schemeClr val="accent1">
                <a:lumMod val="40000"/>
                <a:lumOff val="60000"/>
                <a:alpha val="69804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HK" sz="36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053" name="Picture 5" descr="C:\Users\k1040125\AppData\Local\Temp\SNAGHTML1f6c970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44472" y="3267176"/>
              <a:ext cx="1181100" cy="1200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4068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8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sz="3000" dirty="0" smtClean="0"/>
              <a:t>點擊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遊戲</a:t>
            </a:r>
            <a:r>
              <a:rPr lang="zh-TW" altLang="en-US" sz="3000" b="1" dirty="0">
                <a:solidFill>
                  <a:schemeClr val="tx2"/>
                </a:solidFill>
              </a:rPr>
              <a:t>說明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鈕</a:t>
            </a:r>
            <a:r>
              <a:rPr lang="zh-TW" altLang="en-US" sz="3000" dirty="0" smtClean="0"/>
              <a:t>與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遊戲</a:t>
            </a:r>
            <a:r>
              <a:rPr lang="zh-TW" altLang="en-US" sz="3000" b="1" dirty="0">
                <a:solidFill>
                  <a:schemeClr val="tx2"/>
                </a:solidFill>
              </a:rPr>
              <a:t>開始</a:t>
            </a:r>
            <a:r>
              <a:rPr lang="zh-TW" altLang="en-US" sz="3000" b="1" dirty="0" smtClean="0">
                <a:solidFill>
                  <a:schemeClr val="tx2"/>
                </a:solidFill>
              </a:rPr>
              <a:t>鈕</a:t>
            </a:r>
            <a:r>
              <a:rPr lang="zh-TW" altLang="en-US" sz="3000" dirty="0" smtClean="0"/>
              <a:t>時，</a:t>
            </a:r>
            <a:endParaRPr lang="en-US" altLang="zh-TW" sz="3000" dirty="0" smtClean="0"/>
          </a:p>
          <a:p>
            <a:pPr marL="114295" indent="0">
              <a:buNone/>
            </a:pPr>
            <a:r>
              <a:rPr lang="zh-TW" altLang="en-US" sz="3000" dirty="0" smtClean="0"/>
              <a:t>分別</a:t>
            </a:r>
            <a:r>
              <a:rPr lang="zh-TW" altLang="en-US" sz="3000" dirty="0"/>
              <a:t>能控制其他角色的顯示與隱藏</a:t>
            </a:r>
            <a:r>
              <a:rPr lang="zh-TW" altLang="en-US" sz="3000" dirty="0" smtClean="0"/>
              <a:t>。</a:t>
            </a:r>
            <a:endParaRPr lang="zh-HK" altLang="en-US" sz="3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727143"/>
              </p:ext>
            </p:extLst>
          </p:nvPr>
        </p:nvGraphicFramePr>
        <p:xfrm>
          <a:off x="478582" y="2305344"/>
          <a:ext cx="7488832" cy="386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/>
                <a:gridCol w="2160240"/>
                <a:gridCol w="1872208"/>
                <a:gridCol w="1872208"/>
              </a:tblGrid>
              <a:tr h="773676">
                <a:tc>
                  <a:txBody>
                    <a:bodyPr/>
                    <a:lstStyle/>
                    <a:p>
                      <a:pPr algn="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①按下→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②↓反應</a:t>
                      </a:r>
                      <a:endParaRPr lang="zh-HK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按下 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按下 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按下 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marL="0" marR="0" indent="0" algn="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marL="0" marR="0" indent="0" algn="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marL="0" marR="0" indent="0" algn="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的反應</a:t>
                      </a:r>
                      <a:endParaRPr lang="zh-HK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4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×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進入場景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HK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2" name="圓角矩形 21"/>
          <p:cNvSpPr/>
          <p:nvPr/>
        </p:nvSpPr>
        <p:spPr>
          <a:xfrm>
            <a:off x="3177017" y="2169314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5337257" y="2169314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175326" y="2169314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656737" y="3177426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656737" y="3789607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656737" y="4401788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656737" y="5013970"/>
            <a:ext cx="397909" cy="46839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093" y="2709714"/>
            <a:ext cx="1317848" cy="35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5" descr="C:\Users\k1040125\AppData\Local\Temp\SNAGHTML1f6c97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8" y="2709714"/>
            <a:ext cx="371940" cy="3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46" y="2709714"/>
            <a:ext cx="1315126" cy="352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2710830" y="317298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34" name="矩形 33"/>
          <p:cNvSpPr/>
          <p:nvPr/>
        </p:nvSpPr>
        <p:spPr>
          <a:xfrm>
            <a:off x="2710830" y="378960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35" name="矩形 34"/>
          <p:cNvSpPr/>
          <p:nvPr/>
        </p:nvSpPr>
        <p:spPr>
          <a:xfrm>
            <a:off x="2710830" y="440178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710830" y="502069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735992" y="316736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4735992" y="378627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735992" y="440472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0" name="矩形 39"/>
          <p:cNvSpPr/>
          <p:nvPr/>
        </p:nvSpPr>
        <p:spPr>
          <a:xfrm>
            <a:off x="4735992" y="502135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1" name="矩形 40"/>
          <p:cNvSpPr/>
          <p:nvPr/>
        </p:nvSpPr>
        <p:spPr>
          <a:xfrm>
            <a:off x="6671270" y="316468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2" name="矩形 41"/>
          <p:cNvSpPr/>
          <p:nvPr/>
        </p:nvSpPr>
        <p:spPr>
          <a:xfrm>
            <a:off x="6671270" y="378130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</a:t>
            </a:r>
          </a:p>
        </p:txBody>
      </p:sp>
      <p:sp>
        <p:nvSpPr>
          <p:cNvPr id="43" name="矩形 42"/>
          <p:cNvSpPr/>
          <p:nvPr/>
        </p:nvSpPr>
        <p:spPr>
          <a:xfrm>
            <a:off x="6877312" y="4401787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877312" y="5024220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圓角矩形 45"/>
          <p:cNvSpPr/>
          <p:nvPr/>
        </p:nvSpPr>
        <p:spPr>
          <a:xfrm>
            <a:off x="4243841" y="1564321"/>
            <a:ext cx="1995381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48" name="圓角矩形 47"/>
          <p:cNvSpPr/>
          <p:nvPr/>
        </p:nvSpPr>
        <p:spPr>
          <a:xfrm>
            <a:off x="3996511" y="1367036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圓角矩形 48"/>
          <p:cNvSpPr/>
          <p:nvPr/>
        </p:nvSpPr>
        <p:spPr>
          <a:xfrm>
            <a:off x="6301427" y="1397038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圓角矩形 51"/>
          <p:cNvSpPr/>
          <p:nvPr/>
        </p:nvSpPr>
        <p:spPr>
          <a:xfrm>
            <a:off x="9837593" y="977221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通知其他角</a:t>
            </a: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色執行動作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圓角矩形 52"/>
          <p:cNvSpPr/>
          <p:nvPr/>
        </p:nvSpPr>
        <p:spPr>
          <a:xfrm>
            <a:off x="9837593" y="2618849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角色定位、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顯示或隱藏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圓角矩形 58"/>
          <p:cNvSpPr/>
          <p:nvPr/>
        </p:nvSpPr>
        <p:spPr>
          <a:xfrm>
            <a:off x="1558702" y="1564321"/>
            <a:ext cx="2376264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2054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 autoUpdateAnimBg="0"/>
      <p:bldP spid="48" grpId="0" animBg="1"/>
      <p:bldP spid="49" grpId="0" animBg="1"/>
      <p:bldP spid="52" grpId="0" animBg="1"/>
      <p:bldP spid="53" grpId="0" animBg="1"/>
      <p:bldP spid="59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74" y="4458990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91" y="3447088"/>
            <a:ext cx="254158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74" y="5431532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91" y="4293890"/>
            <a:ext cx="27860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74" y="3447088"/>
            <a:ext cx="2944813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k1040125\AppData\Local\Temp\SNAGHTML18953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742" y="1197546"/>
            <a:ext cx="203092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40125\AppData\Local\Temp\SNAGHTML189805d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74" y="1197546"/>
            <a:ext cx="200131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93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1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4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切換場景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8287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3135958" y="3573930"/>
            <a:ext cx="1979744" cy="1658882"/>
            <a:chOff x="8233578" y="2852309"/>
            <a:chExt cx="1979744" cy="1658882"/>
          </a:xfrm>
        </p:grpSpPr>
        <p:sp>
          <p:nvSpPr>
            <p:cNvPr id="7" name="圓角矩形 6"/>
            <p:cNvSpPr/>
            <p:nvPr/>
          </p:nvSpPr>
          <p:spPr>
            <a:xfrm>
              <a:off x="8233579" y="2852309"/>
              <a:ext cx="1943108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233578" y="3932309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32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375" y="931742"/>
            <a:ext cx="8928595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點擊</a:t>
            </a:r>
            <a:r>
              <a:rPr lang="zh-TW" altLang="en-US" sz="2700" b="1" dirty="0" smtClean="0">
                <a:solidFill>
                  <a:schemeClr val="tx2"/>
                </a:solidFill>
              </a:rPr>
              <a:t>遊戲</a:t>
            </a:r>
            <a:r>
              <a:rPr lang="zh-TW" altLang="en-US" sz="2700" b="1" dirty="0">
                <a:solidFill>
                  <a:schemeClr val="tx2"/>
                </a:solidFill>
              </a:rPr>
              <a:t>開始</a:t>
            </a:r>
            <a:r>
              <a:rPr lang="zh-TW" altLang="en-US" sz="2700" b="1" dirty="0" smtClean="0">
                <a:solidFill>
                  <a:schemeClr val="tx2"/>
                </a:solidFill>
              </a:rPr>
              <a:t>鈕</a:t>
            </a:r>
            <a:r>
              <a:rPr lang="zh-TW" altLang="en-US" sz="2700" dirty="0" smtClean="0"/>
              <a:t>後，進入場景 </a:t>
            </a:r>
            <a:r>
              <a:rPr lang="en-US" altLang="zh-TW" sz="2700" dirty="0" smtClean="0"/>
              <a:t>4</a:t>
            </a:r>
            <a:r>
              <a:rPr lang="zh-TW" altLang="en-US" sz="2700" dirty="0" smtClean="0"/>
              <a:t>，</a:t>
            </a:r>
            <a:endParaRPr lang="en-US" altLang="zh-TW" sz="2700" dirty="0" smtClean="0"/>
          </a:p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請完成場景切換。 </a:t>
            </a:r>
            <a:endParaRPr lang="zh-HK" altLang="en-US" sz="27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4</a:t>
            </a:r>
            <a:endParaRPr lang="zh-HK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71" y="989331"/>
            <a:ext cx="2808312" cy="211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群組 29"/>
          <p:cNvGrpSpPr/>
          <p:nvPr/>
        </p:nvGrpSpPr>
        <p:grpSpPr>
          <a:xfrm>
            <a:off x="334566" y="3217016"/>
            <a:ext cx="9145016" cy="3021090"/>
            <a:chOff x="334566" y="2637706"/>
            <a:chExt cx="9145016" cy="3021090"/>
          </a:xfrm>
        </p:grpSpPr>
        <p:grpSp>
          <p:nvGrpSpPr>
            <p:cNvPr id="31" name="群組 30"/>
            <p:cNvGrpSpPr/>
            <p:nvPr/>
          </p:nvGrpSpPr>
          <p:grpSpPr>
            <a:xfrm>
              <a:off x="6023198" y="2637706"/>
              <a:ext cx="3456384" cy="3021090"/>
              <a:chOff x="694606" y="2637706"/>
              <a:chExt cx="3456384" cy="3021090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694606" y="3069754"/>
                <a:ext cx="3456384" cy="216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62" name="群組 61"/>
              <p:cNvGrpSpPr/>
              <p:nvPr/>
            </p:nvGrpSpPr>
            <p:grpSpPr>
              <a:xfrm>
                <a:off x="874111" y="3126661"/>
                <a:ext cx="3097636" cy="2031325"/>
                <a:chOff x="852521" y="2263635"/>
                <a:chExt cx="3097636" cy="2031325"/>
              </a:xfrm>
            </p:grpSpPr>
            <p:sp>
              <p:nvSpPr>
                <p:cNvPr id="83" name="文字方塊 82"/>
                <p:cNvSpPr txBox="1"/>
                <p:nvPr/>
              </p:nvSpPr>
              <p:spPr>
                <a:xfrm>
                  <a:off x="2329200" y="2263635"/>
                  <a:ext cx="1620957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遊戲進行</a:t>
                  </a:r>
                  <a:endParaRPr lang="en-US" altLang="zh-TW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TW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D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⑨～⑰</a:t>
                  </a:r>
                  <a:endParaRPr lang="zh-HK" altLang="en-US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852521" y="2393135"/>
                  <a:ext cx="1444626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r>
                    <a:rPr lang="zh-HK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場 </a:t>
                  </a:r>
                  <a:r>
                    <a:rPr lang="zh-HK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景 </a:t>
                  </a:r>
                  <a:r>
                    <a:rPr lang="en-US" altLang="zh-HK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4  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5" name="矩形 84"/>
                <p:cNvSpPr/>
                <p:nvPr/>
              </p:nvSpPr>
              <p:spPr>
                <a:xfrm>
                  <a:off x="866948" y="3041207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使用背景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6" name="矩形 85"/>
                <p:cNvSpPr/>
                <p:nvPr/>
              </p:nvSpPr>
              <p:spPr>
                <a:xfrm>
                  <a:off x="866948" y="3720433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出場角色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63" name="群組 62"/>
              <p:cNvGrpSpPr/>
              <p:nvPr/>
            </p:nvGrpSpPr>
            <p:grpSpPr>
              <a:xfrm>
                <a:off x="694606" y="2637706"/>
                <a:ext cx="3456384" cy="432048"/>
                <a:chOff x="694606" y="2637706"/>
                <a:chExt cx="3456384" cy="432048"/>
              </a:xfrm>
            </p:grpSpPr>
            <p:sp>
              <p:nvSpPr>
                <p:cNvPr id="74" name="矩形 73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6" name="圓角矩形 75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7" name="圓角矩形 76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8" name="圓角矩形 77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9" name="圓角矩形 78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0" name="圓角矩形 79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1" name="圓角矩形 80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2" name="圓角矩形 81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64" name="群組 63"/>
              <p:cNvGrpSpPr/>
              <p:nvPr/>
            </p:nvGrpSpPr>
            <p:grpSpPr>
              <a:xfrm>
                <a:off x="694606" y="5226748"/>
                <a:ext cx="3456384" cy="432048"/>
                <a:chOff x="694606" y="2637706"/>
                <a:chExt cx="3456384" cy="432048"/>
              </a:xfrm>
            </p:grpSpPr>
            <p:sp>
              <p:nvSpPr>
                <p:cNvPr id="65" name="矩形 64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6" name="圓角矩形 65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7" name="圓角矩形 66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8" name="圓角矩形 67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9" name="圓角矩形 68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0" name="圓角矩形 69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1" name="圓角矩形 70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3" name="圓角矩形 72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32" name="文字方塊 31"/>
            <p:cNvSpPr txBox="1"/>
            <p:nvPr/>
          </p:nvSpPr>
          <p:spPr>
            <a:xfrm>
              <a:off x="3934966" y="3282532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切換時機</a:t>
              </a:r>
              <a:endParaRPr lang="zh-HK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33" name="群組 32"/>
            <p:cNvGrpSpPr/>
            <p:nvPr/>
          </p:nvGrpSpPr>
          <p:grpSpPr>
            <a:xfrm>
              <a:off x="334566" y="2637706"/>
              <a:ext cx="3456384" cy="3021090"/>
              <a:chOff x="694606" y="2637706"/>
              <a:chExt cx="3456384" cy="3021090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694606" y="3069754"/>
                <a:ext cx="3456384" cy="216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36" name="群組 35"/>
              <p:cNvGrpSpPr/>
              <p:nvPr/>
            </p:nvGrpSpPr>
            <p:grpSpPr>
              <a:xfrm>
                <a:off x="874111" y="3126661"/>
                <a:ext cx="3097636" cy="2031325"/>
                <a:chOff x="852521" y="2263635"/>
                <a:chExt cx="3097636" cy="2031325"/>
              </a:xfrm>
            </p:grpSpPr>
            <p:sp>
              <p:nvSpPr>
                <p:cNvPr id="57" name="文字方塊 56"/>
                <p:cNvSpPr txBox="1"/>
                <p:nvPr/>
              </p:nvSpPr>
              <p:spPr>
                <a:xfrm>
                  <a:off x="2329200" y="2263635"/>
                  <a:ext cx="1620957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遊戲選項</a:t>
                  </a:r>
                  <a:endParaRPr lang="en-US" altLang="zh-TW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TW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C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⑤～⑧</a:t>
                  </a:r>
                  <a:endParaRPr lang="zh-HK" altLang="en-US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8" name="矩形 57"/>
                <p:cNvSpPr/>
                <p:nvPr/>
              </p:nvSpPr>
              <p:spPr>
                <a:xfrm>
                  <a:off x="852521" y="2393135"/>
                  <a:ext cx="1444626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r>
                    <a:rPr lang="zh-HK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場 </a:t>
                  </a:r>
                  <a:r>
                    <a:rPr lang="zh-HK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景 </a:t>
                  </a:r>
                  <a:r>
                    <a:rPr lang="en-US" altLang="zh-HK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3  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9" name="矩形 58"/>
                <p:cNvSpPr/>
                <p:nvPr/>
              </p:nvSpPr>
              <p:spPr>
                <a:xfrm>
                  <a:off x="866948" y="3041207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使用背景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0" name="矩形 59"/>
                <p:cNvSpPr/>
                <p:nvPr/>
              </p:nvSpPr>
              <p:spPr>
                <a:xfrm>
                  <a:off x="866948" y="3720433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出場角色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7" name="群組 36"/>
              <p:cNvGrpSpPr/>
              <p:nvPr/>
            </p:nvGrpSpPr>
            <p:grpSpPr>
              <a:xfrm>
                <a:off x="694606" y="2637706"/>
                <a:ext cx="3456384" cy="432048"/>
                <a:chOff x="694606" y="2637706"/>
                <a:chExt cx="3456384" cy="432048"/>
              </a:xfrm>
            </p:grpSpPr>
            <p:sp>
              <p:nvSpPr>
                <p:cNvPr id="48" name="矩形 47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9" name="圓角矩形 48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0" name="圓角矩形 49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1" name="圓角矩形 50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2" name="圓角矩形 51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3" name="圓角矩形 52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4" name="圓角矩形 53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5" name="圓角矩形 54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6" name="圓角矩形 55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38" name="群組 37"/>
              <p:cNvGrpSpPr/>
              <p:nvPr/>
            </p:nvGrpSpPr>
            <p:grpSpPr>
              <a:xfrm>
                <a:off x="694606" y="5226748"/>
                <a:ext cx="3456384" cy="432048"/>
                <a:chOff x="694606" y="2637706"/>
                <a:chExt cx="3456384" cy="432048"/>
              </a:xfrm>
            </p:grpSpPr>
            <p:sp>
              <p:nvSpPr>
                <p:cNvPr id="39" name="矩形 38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0" name="圓角矩形 39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圓角矩形 40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2" name="圓角矩形 41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3" name="圓角矩形 42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4" name="圓角矩形 43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5" name="圓角矩形 44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6" name="圓角矩形 45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7" name="圓角矩形 46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34" name="向右箭號圖說文字 33"/>
            <p:cNvSpPr/>
            <p:nvPr/>
          </p:nvSpPr>
          <p:spPr>
            <a:xfrm>
              <a:off x="3741034" y="3807178"/>
              <a:ext cx="2426180" cy="830997"/>
            </a:xfrm>
            <a:prstGeom prst="rightArrowCallout">
              <a:avLst>
                <a:gd name="adj1" fmla="val 53480"/>
                <a:gd name="adj2" fmla="val 47007"/>
                <a:gd name="adj3" fmla="val 26344"/>
                <a:gd name="adj4" fmla="val 78598"/>
              </a:avLst>
            </a:prstGeom>
            <a:solidFill>
              <a:srgbClr val="BD967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點擊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遊戲開始鈕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7" name="圓角矩形 86"/>
          <p:cNvSpPr/>
          <p:nvPr/>
        </p:nvSpPr>
        <p:spPr>
          <a:xfrm>
            <a:off x="3902120" y="3861842"/>
            <a:ext cx="1686647" cy="49679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88" name="圓角矩形 87"/>
          <p:cNvSpPr/>
          <p:nvPr/>
        </p:nvSpPr>
        <p:spPr>
          <a:xfrm>
            <a:off x="6177635" y="4433798"/>
            <a:ext cx="2209511" cy="58017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89" name="圓角矩形 88"/>
          <p:cNvSpPr/>
          <p:nvPr/>
        </p:nvSpPr>
        <p:spPr>
          <a:xfrm>
            <a:off x="406574" y="5074669"/>
            <a:ext cx="2880319" cy="66262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90" name="圓角矩形 89"/>
          <p:cNvSpPr/>
          <p:nvPr/>
        </p:nvSpPr>
        <p:spPr>
          <a:xfrm>
            <a:off x="5231110" y="3455268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圓角矩形 90"/>
          <p:cNvSpPr/>
          <p:nvPr/>
        </p:nvSpPr>
        <p:spPr>
          <a:xfrm>
            <a:off x="8471470" y="4645369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圓角矩形 91"/>
          <p:cNvSpPr/>
          <p:nvPr/>
        </p:nvSpPr>
        <p:spPr>
          <a:xfrm>
            <a:off x="3492455" y="5405982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圓角矩形 92"/>
          <p:cNvSpPr/>
          <p:nvPr/>
        </p:nvSpPr>
        <p:spPr>
          <a:xfrm>
            <a:off x="9024158" y="5393601"/>
            <a:ext cx="298495" cy="33456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圓角矩形 93"/>
          <p:cNvSpPr/>
          <p:nvPr/>
        </p:nvSpPr>
        <p:spPr>
          <a:xfrm>
            <a:off x="9837593" y="977221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通知其他角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色切換場景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圓角矩形 94"/>
          <p:cNvSpPr/>
          <p:nvPr/>
        </p:nvSpPr>
        <p:spPr>
          <a:xfrm>
            <a:off x="9837593" y="2435098"/>
            <a:ext cx="1806893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切換背景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圓角矩形 95"/>
          <p:cNvSpPr/>
          <p:nvPr/>
        </p:nvSpPr>
        <p:spPr>
          <a:xfrm>
            <a:off x="9837593" y="3498640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隱藏不需要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的角色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圓角矩形 96"/>
          <p:cNvSpPr/>
          <p:nvPr/>
        </p:nvSpPr>
        <p:spPr>
          <a:xfrm>
            <a:off x="9837593" y="4956517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定位並顯示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需要的角色</a:t>
            </a:r>
            <a:endParaRPr lang="zh-HK" altLang="en-US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圓角矩形 97"/>
          <p:cNvSpPr/>
          <p:nvPr/>
        </p:nvSpPr>
        <p:spPr>
          <a:xfrm>
            <a:off x="6177635" y="5085978"/>
            <a:ext cx="2797891" cy="65457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18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 autoUpdateAnimBg="0"/>
      <p:bldP spid="88" grpId="0" animBg="1" autoUpdateAnimBg="0"/>
      <p:bldP spid="89" grpId="0" animBg="1" autoUpdateAnimBg="0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4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789834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k1040125\AppData\Local\Temp\SNAGHTML15884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6" y="1197746"/>
            <a:ext cx="19874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1040125\AppData\Local\Temp\SNAGHTML158b9e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6" y="4077866"/>
            <a:ext cx="19792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k1040125\AppData\Local\Temp\SNAGHTML158f0f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1197746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k1040125\AppData\Local\Temp\SNAGHTML15912a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4077866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4078066"/>
            <a:ext cx="288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1245600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4872071"/>
            <a:ext cx="2944813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1245600"/>
            <a:ext cx="254158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4078066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2112986"/>
            <a:ext cx="27860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8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6120284" cy="5521446"/>
          </a:xfrm>
        </p:spPr>
        <p:txBody>
          <a:bodyPr/>
          <a:lstStyle/>
          <a:p>
            <a:r>
              <a:rPr lang="zh-TW" altLang="en-US" dirty="0"/>
              <a:t>接續上一節的程式，本節將完成</a:t>
            </a:r>
            <a:r>
              <a:rPr lang="zh-TW" altLang="en-US" dirty="0" smtClean="0"/>
              <a:t>遊戲</a:t>
            </a:r>
            <a:r>
              <a:rPr lang="zh-TW" altLang="en-US" dirty="0"/>
              <a:t>說明與遊戲設計，內容共</a:t>
            </a:r>
            <a:r>
              <a:rPr lang="zh-TW" altLang="en-US" dirty="0" smtClean="0"/>
              <a:t>包含 </a:t>
            </a:r>
            <a:r>
              <a:rPr lang="en-US" altLang="zh-TW" dirty="0" smtClean="0"/>
              <a:t>2 </a:t>
            </a:r>
            <a:r>
              <a:rPr lang="zh-TW" altLang="en-US" dirty="0"/>
              <a:t>個</a:t>
            </a:r>
            <a:r>
              <a:rPr lang="zh-TW" altLang="en-US" dirty="0" smtClean="0"/>
              <a:t>場景</a:t>
            </a:r>
            <a:r>
              <a:rPr lang="zh-TW" altLang="en-US" dirty="0"/>
              <a:t>：</a:t>
            </a:r>
          </a:p>
          <a:p>
            <a:pPr marL="893763" indent="-446088">
              <a:buFont typeface="Arial" panose="020B0604020202020204" pitchFamily="34" charset="0"/>
              <a:buChar char="•"/>
            </a:pPr>
            <a:r>
              <a:rPr lang="zh-TW" altLang="en-US" dirty="0" smtClean="0"/>
              <a:t>場景</a:t>
            </a:r>
            <a:r>
              <a:rPr lang="en-US" altLang="zh-TW" dirty="0"/>
              <a:t>3</a:t>
            </a:r>
            <a:r>
              <a:rPr lang="zh-TW" altLang="en-US" dirty="0"/>
              <a:t>：遊戲</a:t>
            </a:r>
            <a:r>
              <a:rPr lang="zh-TW" altLang="en-US" dirty="0" smtClean="0"/>
              <a:t>選項</a:t>
            </a:r>
            <a:endParaRPr lang="en-US" altLang="zh-TW" dirty="0" smtClean="0"/>
          </a:p>
          <a:p>
            <a:pPr marL="893763" indent="-446088">
              <a:buFont typeface="Arial" panose="020B0604020202020204" pitchFamily="34" charset="0"/>
              <a:buChar char="•"/>
            </a:pPr>
            <a:r>
              <a:rPr lang="zh-TW" altLang="en-US" dirty="0" smtClean="0"/>
              <a:t>場景</a:t>
            </a:r>
            <a:r>
              <a:rPr lang="en-US" altLang="zh-TW" dirty="0"/>
              <a:t>4</a:t>
            </a:r>
            <a:r>
              <a:rPr lang="zh-TW" altLang="en-US" dirty="0" smtClean="0"/>
              <a:t>：</a:t>
            </a:r>
            <a:r>
              <a:rPr lang="en-US" altLang="zh-TW" dirty="0" smtClean="0"/>
              <a:t>(</a:t>
            </a:r>
            <a:r>
              <a:rPr lang="en-US" altLang="zh-TW" dirty="0"/>
              <a:t>1) </a:t>
            </a:r>
            <a:r>
              <a:rPr lang="zh-TW" altLang="en-US" dirty="0"/>
              <a:t>遊戲</a:t>
            </a:r>
            <a:r>
              <a:rPr lang="zh-TW" altLang="en-US" dirty="0" smtClean="0"/>
              <a:t>開始</a:t>
            </a:r>
            <a:endParaRPr lang="en-US" altLang="zh-TW" dirty="0" smtClean="0"/>
          </a:p>
          <a:p>
            <a:pPr marL="2509838" indent="0">
              <a:buNone/>
              <a:tabLst>
                <a:tab pos="2417763" algn="l"/>
              </a:tabLst>
            </a:pPr>
            <a:r>
              <a:rPr lang="en-US" altLang="zh-TW" dirty="0" smtClean="0"/>
              <a:t>(</a:t>
            </a:r>
            <a:r>
              <a:rPr lang="en-US" altLang="zh-TW" dirty="0"/>
              <a:t>2) </a:t>
            </a:r>
            <a:r>
              <a:rPr lang="zh-TW" altLang="en-US" dirty="0"/>
              <a:t>遊戲</a:t>
            </a:r>
            <a:r>
              <a:rPr lang="zh-TW" altLang="en-US" dirty="0" smtClean="0"/>
              <a:t>設計</a:t>
            </a:r>
            <a:endParaRPr lang="en-US" altLang="zh-TW" dirty="0" smtClean="0"/>
          </a:p>
          <a:p>
            <a:pPr marL="2509838" indent="0">
              <a:buNone/>
              <a:tabLst>
                <a:tab pos="2417763" algn="l"/>
              </a:tabLst>
            </a:pPr>
            <a:r>
              <a:rPr lang="en-US" altLang="zh-TW" dirty="0" smtClean="0"/>
              <a:t>(</a:t>
            </a:r>
            <a:r>
              <a:rPr lang="en-US" altLang="zh-TW" dirty="0"/>
              <a:t>3) </a:t>
            </a:r>
            <a:r>
              <a:rPr lang="zh-TW" altLang="en-US" dirty="0"/>
              <a:t>遊戲</a:t>
            </a:r>
            <a:r>
              <a:rPr lang="zh-TW" altLang="en-US" dirty="0" smtClean="0"/>
              <a:t>結束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14" y="981522"/>
            <a:ext cx="492809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群組 9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1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2" name="文字方塊 11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855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162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5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角色不斷運動、不斷變化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8641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4943078" y="3573930"/>
            <a:ext cx="2233354" cy="1658882"/>
            <a:chOff x="8088456" y="2852309"/>
            <a:chExt cx="2233354" cy="1658882"/>
          </a:xfrm>
        </p:grpSpPr>
        <p:sp>
          <p:nvSpPr>
            <p:cNvPr id="7" name="圓角矩形 6"/>
            <p:cNvSpPr/>
            <p:nvPr/>
          </p:nvSpPr>
          <p:spPr>
            <a:xfrm>
              <a:off x="8088456" y="2852309"/>
              <a:ext cx="2233354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233578" y="3932309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806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2" y="2221104"/>
            <a:ext cx="7948232" cy="4376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070" y="2852808"/>
            <a:ext cx="3920259" cy="2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375" y="931742"/>
            <a:ext cx="9074199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遊戲中，有的障礙物不斷</a:t>
            </a:r>
            <a:r>
              <a:rPr lang="zh-TW" altLang="en-US" sz="2700" dirty="0"/>
              <a:t>來回滑行、有的會不斷旋轉，而在</a:t>
            </a:r>
            <a:r>
              <a:rPr lang="zh-TW" altLang="en-US" sz="2700" dirty="0" smtClean="0"/>
              <a:t>迷宮終點的鑰匙會不停閃爍，請完成</a:t>
            </a:r>
            <a:r>
              <a:rPr lang="zh-TW" altLang="en-US" sz="2700" dirty="0"/>
              <a:t>這些</a:t>
            </a:r>
            <a:r>
              <a:rPr lang="zh-TW" altLang="en-US" sz="2700" dirty="0" smtClean="0"/>
              <a:t>效果。</a:t>
            </a:r>
            <a:endParaRPr lang="zh-HK" altLang="en-US" sz="27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5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3564616" y="980575"/>
            <a:ext cx="2098542" cy="50500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6959303" y="977221"/>
            <a:ext cx="1440160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3214886" y="1617047"/>
            <a:ext cx="1399001" cy="454953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5735166" y="898510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8461007" y="898510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4716591" y="1924244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2" y="977221"/>
            <a:ext cx="16200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角色不斷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來回滑行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2" y="2419532"/>
            <a:ext cx="16200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　　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不斷旋轉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9837592" y="3861842"/>
            <a:ext cx="16200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鑰匙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不斷閃爍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942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7" grpId="0" animBg="1"/>
      <p:bldP spid="23" grpId="0" animBg="1"/>
      <p:bldP spid="24" grpId="0" animBg="1"/>
      <p:bldP spid="14" grpId="0" animBg="1"/>
      <p:bldP spid="26" grpId="0" animBg="1"/>
      <p:bldP spid="2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5</a:t>
            </a:r>
            <a:endParaRPr lang="zh-HK" altLang="en-US" dirty="0"/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4244434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V="1">
            <a:off x="7949734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k1040125\AppData\Local\Temp\SNAGHTML1e38f8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595" y="1125538"/>
            <a:ext cx="202816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k1040125\AppData\Local\Temp\SNAGHTML1e3b45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10" y="1125538"/>
            <a:ext cx="203831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k1040125\AppData\Local\Temp\SNAGHTML1e3d0c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229" y="1125538"/>
            <a:ext cx="20230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8" y="3213834"/>
            <a:ext cx="3454162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04" y="3213834"/>
            <a:ext cx="2085322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819" y="3213834"/>
            <a:ext cx="1827918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 descr="C:\Users\k1040125\AppData\Local\Temp\SNAGHTML1edd5e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819" y="4004551"/>
            <a:ext cx="1708919" cy="56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884" y="4004551"/>
            <a:ext cx="2287590" cy="104400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04" y="4004551"/>
            <a:ext cx="2287590" cy="104400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819" y="4834058"/>
            <a:ext cx="2287590" cy="1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7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968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6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滑鼠控制角色闖關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382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7175326" y="3573930"/>
            <a:ext cx="1979744" cy="1658882"/>
            <a:chOff x="8233578" y="2852309"/>
            <a:chExt cx="1979744" cy="1658882"/>
          </a:xfrm>
        </p:grpSpPr>
        <p:sp>
          <p:nvSpPr>
            <p:cNvPr id="7" name="圓角矩形 6"/>
            <p:cNvSpPr/>
            <p:nvPr/>
          </p:nvSpPr>
          <p:spPr>
            <a:xfrm>
              <a:off x="8376488" y="2852309"/>
              <a:ext cx="1657290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233578" y="3932309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51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3375" y="1875503"/>
            <a:ext cx="1585367" cy="54617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375" y="931742"/>
            <a:ext cx="9074199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現在，要開始帶著機器人闖關</a:t>
            </a:r>
            <a:r>
              <a:rPr lang="zh-TW" altLang="en-US" sz="2700" dirty="0"/>
              <a:t>了</a:t>
            </a:r>
            <a:r>
              <a:rPr lang="zh-TW" altLang="en-US" sz="2700" dirty="0" smtClean="0"/>
              <a:t>！</a:t>
            </a:r>
            <a:endParaRPr lang="en-US" altLang="zh-TW" sz="2700" dirty="0" smtClean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1600" dirty="0" smtClean="0"/>
          </a:p>
          <a:p>
            <a:pPr marL="630238" indent="-517525">
              <a:lnSpc>
                <a:spcPct val="140000"/>
              </a:lnSpc>
              <a:buNone/>
            </a:pPr>
            <a:r>
              <a:rPr lang="zh-TW" altLang="en-US" sz="2700" b="1" dirty="0" smtClean="0"/>
              <a:t>闖關</a:t>
            </a:r>
            <a:r>
              <a:rPr lang="zh-TW" altLang="en-US" sz="2700" b="1" dirty="0"/>
              <a:t>說明</a:t>
            </a:r>
          </a:p>
          <a:p>
            <a:pPr marL="447675" indent="-334963">
              <a:lnSpc>
                <a:spcPct val="140000"/>
              </a:lnSpc>
              <a:buNone/>
            </a:pPr>
            <a:r>
              <a:rPr lang="en-US" altLang="zh-TW" sz="2700" dirty="0"/>
              <a:t>1. </a:t>
            </a:r>
            <a:r>
              <a:rPr lang="zh-TW" altLang="en-US" sz="2700" dirty="0" smtClean="0"/>
              <a:t>進入場景</a:t>
            </a:r>
            <a:r>
              <a:rPr lang="en-US" altLang="zh-TW" sz="2700" dirty="0" smtClean="0"/>
              <a:t>4</a:t>
            </a:r>
            <a:r>
              <a:rPr lang="zh-TW" altLang="en-US" sz="2700" dirty="0" smtClean="0"/>
              <a:t>後，機器人說出遊戲操作方法：</a:t>
            </a:r>
            <a:r>
              <a:rPr lang="en-US" altLang="zh-TW" sz="2700" dirty="0" smtClean="0"/>
              <a:t/>
            </a:r>
            <a:br>
              <a:rPr lang="en-US" altLang="zh-TW" sz="2700" dirty="0" smtClean="0"/>
            </a:br>
            <a:r>
              <a:rPr lang="zh-TW" altLang="en-US" sz="2700" dirty="0" smtClean="0"/>
              <a:t>「</a:t>
            </a:r>
            <a:r>
              <a:rPr lang="zh-TW" altLang="en-US" sz="2700" dirty="0"/>
              <a:t>請用滑鼠點擊我，帶我移動闖關！</a:t>
            </a:r>
            <a:r>
              <a:rPr lang="zh-TW" altLang="en-US" sz="2700" dirty="0" smtClean="0"/>
              <a:t>」</a:t>
            </a:r>
            <a:endParaRPr lang="zh-TW" altLang="en-US" sz="2700" dirty="0"/>
          </a:p>
          <a:p>
            <a:pPr marL="447675" indent="-334963">
              <a:lnSpc>
                <a:spcPct val="140000"/>
              </a:lnSpc>
              <a:buNone/>
            </a:pPr>
            <a:r>
              <a:rPr lang="en-US" altLang="zh-TW" sz="2700" dirty="0"/>
              <a:t>2. </a:t>
            </a:r>
            <a:r>
              <a:rPr lang="zh-TW" altLang="en-US" sz="2700" dirty="0" smtClean="0"/>
              <a:t>當機器人被</a:t>
            </a:r>
            <a:r>
              <a:rPr lang="zh-TW" altLang="en-US" sz="2700" dirty="0"/>
              <a:t>滑鼠點擊後，</a:t>
            </a:r>
            <a:r>
              <a:rPr lang="zh-TW" altLang="en-US" sz="2700" dirty="0" smtClean="0"/>
              <a:t>會跟著</a:t>
            </a:r>
            <a:r>
              <a:rPr lang="zh-TW" altLang="en-US" sz="2700" dirty="0"/>
              <a:t>滑鼠游標移動。</a:t>
            </a:r>
          </a:p>
          <a:p>
            <a:pPr marL="447675" indent="-334963">
              <a:lnSpc>
                <a:spcPct val="140000"/>
              </a:lnSpc>
              <a:buNone/>
            </a:pPr>
            <a:r>
              <a:rPr lang="en-US" altLang="zh-TW" sz="2700" dirty="0"/>
              <a:t>3. </a:t>
            </a:r>
            <a:r>
              <a:rPr lang="zh-TW" altLang="en-US" sz="2700" dirty="0"/>
              <a:t>玩家利用滑鼠，帶著機器人闖關。</a:t>
            </a:r>
          </a:p>
          <a:p>
            <a:pPr marL="447675" indent="-334963">
              <a:lnSpc>
                <a:spcPct val="140000"/>
              </a:lnSpc>
              <a:buNone/>
            </a:pPr>
            <a:r>
              <a:rPr lang="en-US" altLang="zh-TW" sz="2700" dirty="0"/>
              <a:t>4. </a:t>
            </a:r>
            <a:r>
              <a:rPr lang="zh-TW" altLang="en-US" sz="2700" dirty="0" smtClean="0"/>
              <a:t>如果</a:t>
            </a:r>
            <a:r>
              <a:rPr lang="zh-TW" altLang="en-US" sz="2700" dirty="0"/>
              <a:t>機器人碰到道路邊緣或障礙物，就要退回起點</a:t>
            </a:r>
            <a:r>
              <a:rPr lang="zh-TW" altLang="en-US" sz="2700" dirty="0" smtClean="0"/>
              <a:t>，等待</a:t>
            </a:r>
            <a:r>
              <a:rPr lang="zh-TW" altLang="en-US" sz="2700" dirty="0"/>
              <a:t>滑鼠再次點擊之後重新闖關。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6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3070870" y="2492743"/>
            <a:ext cx="3888433" cy="50500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2566813" y="3591842"/>
            <a:ext cx="5256585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479567" y="4762002"/>
            <a:ext cx="5919895" cy="5400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6660808" y="2091527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463358" y="3213770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8039422" y="4365898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2" y="977221"/>
            <a:ext cx="2109907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機器人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說話</a:t>
            </a:r>
            <a:endParaRPr lang="en-US" altLang="zh-TW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2" y="2419532"/>
            <a:ext cx="2109907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點擊後，跟著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滑鼠游標移動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9837592" y="3861842"/>
            <a:ext cx="2109907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碰到物體會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退回到起點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68" name="Picture 4" descr="C:\Users\k1040125\AppData\Local\Temp\SNAGHTML2020c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202" y="941986"/>
            <a:ext cx="2670439" cy="205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82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1" grpId="0" animBg="1" autoUpdateAnimBg="0"/>
      <p:bldP spid="17" grpId="0" animBg="1"/>
      <p:bldP spid="23" grpId="0" animBg="1"/>
      <p:bldP spid="24" grpId="0" animBg="1"/>
      <p:bldP spid="14" grpId="0" animBg="1"/>
      <p:bldP spid="26" grpId="0" animBg="1"/>
      <p:bldP spid="2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6</a:t>
            </a:r>
            <a:endParaRPr lang="zh-HK" altLang="en-US" dirty="0"/>
          </a:p>
        </p:txBody>
      </p:sp>
      <p:pic>
        <p:nvPicPr>
          <p:cNvPr id="12290" name="Picture 2" descr="C:\Users\k1040125\AppData\Local\Temp\SNAGHTML20378e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" r="-1"/>
          <a:stretch/>
        </p:blipFill>
        <p:spPr bwMode="auto">
          <a:xfrm>
            <a:off x="2782838" y="1070734"/>
            <a:ext cx="324036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k1040125\AppData\Local\Temp\SNAGHTML2043ba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2755850"/>
            <a:ext cx="1866075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k1040125\AppData\Local\Temp\SNAGHTML20454a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4710018"/>
            <a:ext cx="1879746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C:\Users\k1040125\AppData\Local\Temp\SNAGHTML204e2b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38" y="2781810"/>
            <a:ext cx="167366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C:\Users\k1040125\AppData\Local\Temp\SNAGHTML2050b5f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28" y="2981203"/>
            <a:ext cx="2520280" cy="59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C:\Users\k1040125\AppData\Local\Temp\SNAGHTML2064d1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38" y="4725938"/>
            <a:ext cx="2198180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C:\Users\k1040125\AppData\Local\Temp\SNAGHTML206712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110" y="4774532"/>
            <a:ext cx="2529564" cy="45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C:\Users\k1040125\AppData\Local\Temp\SNAGHTML206972a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146" y="5374010"/>
            <a:ext cx="2494528" cy="48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Picture 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118" y="6022082"/>
            <a:ext cx="2389431" cy="525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550590" y="2565698"/>
            <a:ext cx="11160000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550590" y="4535244"/>
            <a:ext cx="11160000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11" name="Picture 23" descr="C:\Users\k1040125\AppData\Local\Temp\SNAGHTML20d85c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1033938"/>
            <a:ext cx="1944216" cy="138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393" y="6022081"/>
            <a:ext cx="1968261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438" y="3033866"/>
            <a:ext cx="2287590" cy="1044000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438" y="4774532"/>
            <a:ext cx="2287590" cy="1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7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7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09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重複指定次數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498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454427"/>
              </p:ext>
            </p:extLst>
          </p:nvPr>
        </p:nvGraphicFramePr>
        <p:xfrm>
          <a:off x="766614" y="3213770"/>
          <a:ext cx="10657184" cy="32760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0"/>
                <a:gridCol w="6336704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000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功能說明</a:t>
            </a:r>
            <a:endParaRPr lang="en-US" altLang="zh-TW" b="1" dirty="0" smtClean="0"/>
          </a:p>
          <a:p>
            <a:pPr marL="449263" indent="0">
              <a:buNone/>
            </a:pPr>
            <a:r>
              <a:rPr lang="zh-TW" altLang="en-US" dirty="0" smtClean="0"/>
              <a:t>「重複指定次數」會</a:t>
            </a:r>
            <a:r>
              <a:rPr lang="zh-TW" altLang="en-US" dirty="0"/>
              <a:t>將程式區塊</a:t>
            </a:r>
            <a:r>
              <a:rPr lang="en-US" altLang="zh-TW" dirty="0"/>
              <a:t>1 </a:t>
            </a:r>
            <a:r>
              <a:rPr lang="zh-TW" altLang="en-US" dirty="0" smtClean="0"/>
              <a:t>重複</a:t>
            </a:r>
            <a:r>
              <a:rPr lang="zh-TW" altLang="en-US" dirty="0"/>
              <a:t>執行</a:t>
            </a:r>
            <a:r>
              <a:rPr lang="en-US" altLang="zh-TW" dirty="0" smtClean="0"/>
              <a:t>n</a:t>
            </a:r>
            <a:r>
              <a:rPr lang="zh-TW" altLang="en-US" dirty="0" smtClean="0"/>
              <a:t>次</a:t>
            </a:r>
            <a:r>
              <a:rPr lang="zh-TW" altLang="en-US" dirty="0"/>
              <a:t>（</a:t>
            </a:r>
            <a:r>
              <a:rPr lang="en-US" altLang="zh-TW" dirty="0" smtClean="0"/>
              <a:t>n</a:t>
            </a:r>
            <a:r>
              <a:rPr lang="zh-TW" altLang="en-US" dirty="0" smtClean="0"/>
              <a:t>為</a:t>
            </a:r>
            <a:r>
              <a:rPr lang="zh-TW" altLang="en-US" dirty="0"/>
              <a:t>指定</a:t>
            </a:r>
            <a:r>
              <a:rPr lang="zh-TW" altLang="en-US" dirty="0" smtClean="0"/>
              <a:t>次數</a:t>
            </a:r>
            <a:r>
              <a:rPr lang="zh-TW" altLang="en-US" dirty="0"/>
              <a:t>），常會應用在已知</a:t>
            </a:r>
            <a:r>
              <a:rPr lang="zh-TW" altLang="en-US" dirty="0" smtClean="0"/>
              <a:t>重複次數</a:t>
            </a:r>
            <a:r>
              <a:rPr lang="zh-TW" altLang="en-US" dirty="0"/>
              <a:t>的地方。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重複指定次數</a:t>
            </a:r>
            <a:endParaRPr lang="zh-TW" altLang="en-US" dirty="0"/>
          </a:p>
        </p:txBody>
      </p:sp>
      <p:pic>
        <p:nvPicPr>
          <p:cNvPr id="1026" name="Picture 2" descr="C:\Users\K1050403\AppData\Local\Temp\SNAGHTMLdbe0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678" y="4177902"/>
            <a:ext cx="3168352" cy="18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50403\AppData\Local\Temp\SNAGHTMLdc2ff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82" y="3861842"/>
            <a:ext cx="4896544" cy="25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5521446"/>
          </a:xfrm>
        </p:spPr>
        <p:txBody>
          <a:bodyPr/>
          <a:lstStyle/>
          <a:p>
            <a:r>
              <a:rPr lang="zh-TW" altLang="en-US" b="1" dirty="0"/>
              <a:t>應用</a:t>
            </a:r>
            <a:r>
              <a:rPr lang="zh-TW" altLang="en-US" b="1" dirty="0" smtClean="0"/>
              <a:t>介紹</a:t>
            </a:r>
            <a:endParaRPr lang="en-US" altLang="zh-TW" dirty="0" smtClean="0"/>
          </a:p>
          <a:p>
            <a:pPr marL="114295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設定計時馬錶</a:t>
            </a:r>
            <a:endParaRPr lang="en-US" altLang="zh-TW" dirty="0" smtClean="0"/>
          </a:p>
          <a:p>
            <a:pPr marL="630238" indent="0">
              <a:buNone/>
            </a:pPr>
            <a:r>
              <a:rPr lang="zh-TW" altLang="en-US" dirty="0"/>
              <a:t>馬錶的指針</a:t>
            </a:r>
            <a:r>
              <a:rPr lang="en-US" altLang="zh-TW" dirty="0"/>
              <a:t>1 </a:t>
            </a:r>
            <a:r>
              <a:rPr lang="zh-TW" altLang="en-US" dirty="0"/>
              <a:t>秒要</a:t>
            </a:r>
            <a:r>
              <a:rPr lang="zh-TW" altLang="en-US" dirty="0" smtClean="0"/>
              <a:t>轉動</a:t>
            </a:r>
            <a:r>
              <a:rPr lang="en-US" altLang="zh-TW" dirty="0" smtClean="0"/>
              <a:t>1 </a:t>
            </a:r>
            <a:r>
              <a:rPr lang="zh-TW" altLang="en-US" dirty="0"/>
              <a:t>格（</a:t>
            </a:r>
            <a:r>
              <a:rPr lang="en-US" altLang="zh-TW" dirty="0"/>
              <a:t>6 </a:t>
            </a:r>
            <a:r>
              <a:rPr lang="zh-TW" altLang="en-US" dirty="0"/>
              <a:t>度），</a:t>
            </a:r>
            <a:r>
              <a:rPr lang="en-US" altLang="zh-TW" dirty="0"/>
              <a:t>1 </a:t>
            </a:r>
            <a:r>
              <a:rPr lang="zh-TW" altLang="en-US" dirty="0"/>
              <a:t>分鐘</a:t>
            </a:r>
            <a:r>
              <a:rPr lang="zh-TW" altLang="en-US" dirty="0" smtClean="0"/>
              <a:t>共轉動</a:t>
            </a:r>
            <a:r>
              <a:rPr lang="en-US" altLang="zh-TW" dirty="0"/>
              <a:t>60 </a:t>
            </a:r>
            <a:r>
              <a:rPr lang="zh-TW" altLang="en-US" dirty="0"/>
              <a:t>次。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重複指定次數</a:t>
            </a:r>
            <a:endParaRPr lang="zh-TW" altLang="en-US" dirty="0"/>
          </a:p>
        </p:txBody>
      </p:sp>
      <p:pic>
        <p:nvPicPr>
          <p:cNvPr id="2054" name="Picture 6" descr="C:\Users\K1050403\AppData\Local\Temp\SNAGHTMLe49a9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2" y="1718279"/>
            <a:ext cx="2709638" cy="342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1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087964"/>
              </p:ext>
            </p:extLst>
          </p:nvPr>
        </p:nvGraphicFramePr>
        <p:xfrm>
          <a:off x="766614" y="2493690"/>
          <a:ext cx="10657184" cy="4103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0"/>
                <a:gridCol w="6336704"/>
              </a:tblGrid>
              <a:tr h="5396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5640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設定計時馬錶</a:t>
            </a:r>
            <a:endParaRPr lang="en-US" altLang="zh-TW" dirty="0" smtClean="0"/>
          </a:p>
          <a:p>
            <a:pPr marL="630238" indent="0">
              <a:buNone/>
            </a:pPr>
            <a:r>
              <a:rPr lang="zh-TW" altLang="en-US" dirty="0"/>
              <a:t>馬錶的指針</a:t>
            </a:r>
            <a:r>
              <a:rPr lang="en-US" altLang="zh-TW" dirty="0" smtClean="0"/>
              <a:t>1</a:t>
            </a:r>
            <a:r>
              <a:rPr lang="zh-TW" altLang="en-US" dirty="0" smtClean="0"/>
              <a:t>秒</a:t>
            </a:r>
            <a:r>
              <a:rPr lang="zh-TW" altLang="en-US" dirty="0"/>
              <a:t>要</a:t>
            </a:r>
            <a:r>
              <a:rPr lang="zh-TW" altLang="en-US" dirty="0" smtClean="0"/>
              <a:t>轉動</a:t>
            </a:r>
            <a:r>
              <a:rPr lang="en-US" altLang="zh-TW" dirty="0" smtClean="0"/>
              <a:t>1 </a:t>
            </a:r>
            <a:r>
              <a:rPr lang="zh-TW" altLang="en-US" dirty="0"/>
              <a:t>格</a:t>
            </a:r>
            <a:r>
              <a:rPr lang="zh-TW" altLang="en-US" spc="-300" dirty="0"/>
              <a:t>（</a:t>
            </a:r>
            <a:r>
              <a:rPr lang="en-US" altLang="zh-TW" spc="-300" dirty="0"/>
              <a:t>6 </a:t>
            </a:r>
            <a:r>
              <a:rPr lang="zh-TW" altLang="en-US" dirty="0"/>
              <a:t>度</a:t>
            </a:r>
            <a:r>
              <a:rPr lang="zh-TW" altLang="en-US" spc="-300" dirty="0"/>
              <a:t>），</a:t>
            </a:r>
            <a:r>
              <a:rPr lang="en-US" altLang="zh-TW" dirty="0" smtClean="0"/>
              <a:t>1</a:t>
            </a:r>
            <a:r>
              <a:rPr lang="zh-TW" altLang="en-US" dirty="0" smtClean="0"/>
              <a:t>分鐘共轉動</a:t>
            </a:r>
            <a:r>
              <a:rPr lang="en-US" altLang="zh-TW" dirty="0" smtClean="0"/>
              <a:t>60</a:t>
            </a:r>
            <a:r>
              <a:rPr lang="zh-TW" altLang="en-US" dirty="0" smtClean="0"/>
              <a:t>次</a:t>
            </a:r>
            <a:r>
              <a:rPr lang="zh-TW" altLang="en-US" dirty="0"/>
              <a:t>。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重複指定次數</a:t>
            </a:r>
            <a:endParaRPr lang="zh-TW" altLang="en-US" dirty="0"/>
          </a:p>
        </p:txBody>
      </p:sp>
      <p:pic>
        <p:nvPicPr>
          <p:cNvPr id="2050" name="Picture 2" descr="C:\Users\K1050403\AppData\Local\Temp\SNAGHTMLe27fd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86" y="3141762"/>
            <a:ext cx="3312000" cy="34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1050403\AppData\Local\Temp\SNAGHTMLe38a3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166" y="3592154"/>
            <a:ext cx="5285605" cy="25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7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6840363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 smtClean="0"/>
              <a:t>(2)</a:t>
            </a:r>
            <a:r>
              <a:rPr lang="zh-TW" altLang="en-US" dirty="0"/>
              <a:t>切換</a:t>
            </a:r>
            <a:r>
              <a:rPr lang="zh-TW" altLang="en-US" dirty="0" smtClean="0"/>
              <a:t>造型</a:t>
            </a:r>
            <a:endParaRPr lang="zh-TW" altLang="en-US" dirty="0"/>
          </a:p>
          <a:p>
            <a:pPr marL="630238" indent="0">
              <a:buNone/>
            </a:pPr>
            <a:r>
              <a:rPr lang="zh-TW" altLang="en-US" dirty="0" smtClean="0"/>
              <a:t>煙火角色</a:t>
            </a:r>
            <a:r>
              <a:rPr lang="zh-TW" altLang="en-US" dirty="0"/>
              <a:t>共有</a:t>
            </a:r>
            <a:r>
              <a:rPr lang="en-US" altLang="zh-TW" dirty="0" smtClean="0"/>
              <a:t>4</a:t>
            </a:r>
            <a:r>
              <a:rPr lang="zh-TW" altLang="en-US" dirty="0" smtClean="0"/>
              <a:t>個</a:t>
            </a:r>
            <a:r>
              <a:rPr lang="zh-TW" altLang="en-US" dirty="0"/>
              <a:t>造型，每隔</a:t>
            </a:r>
            <a:r>
              <a:rPr lang="en-US" altLang="zh-TW" dirty="0" smtClean="0"/>
              <a:t>0.5</a:t>
            </a:r>
            <a:r>
              <a:rPr lang="zh-TW" altLang="en-US" dirty="0" smtClean="0"/>
              <a:t>秒</a:t>
            </a:r>
            <a:r>
              <a:rPr lang="zh-TW" altLang="en-US" dirty="0"/>
              <a:t>會切換</a:t>
            </a:r>
            <a:r>
              <a:rPr lang="en-US" altLang="zh-TW" dirty="0"/>
              <a:t>1 </a:t>
            </a:r>
            <a:r>
              <a:rPr lang="zh-TW" altLang="en-US" dirty="0"/>
              <a:t>次造型。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重複指定次數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566" y="1845618"/>
            <a:ext cx="3780534" cy="287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06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39307"/>
              </p:ext>
            </p:extLst>
          </p:nvPr>
        </p:nvGraphicFramePr>
        <p:xfrm>
          <a:off x="766614" y="2493690"/>
          <a:ext cx="10657184" cy="4103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0"/>
                <a:gridCol w="6336704"/>
              </a:tblGrid>
              <a:tr h="5396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Scratch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積木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流程圖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5640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en-US" altLang="zh-TW" dirty="0"/>
              <a:t>(2)</a:t>
            </a:r>
            <a:r>
              <a:rPr lang="zh-TW" altLang="en-US" dirty="0"/>
              <a:t>切換造型</a:t>
            </a:r>
          </a:p>
          <a:p>
            <a:pPr marL="630238" indent="0">
              <a:buNone/>
            </a:pPr>
            <a:r>
              <a:rPr lang="zh-TW" altLang="en-US" dirty="0" smtClean="0"/>
              <a:t>煙火</a:t>
            </a:r>
            <a:r>
              <a:rPr lang="zh-TW" altLang="en-US" dirty="0"/>
              <a:t>角色共有</a:t>
            </a:r>
            <a:r>
              <a:rPr lang="en-US" altLang="zh-TW" dirty="0"/>
              <a:t>4</a:t>
            </a:r>
            <a:r>
              <a:rPr lang="zh-TW" altLang="en-US" dirty="0"/>
              <a:t>個造型，每隔</a:t>
            </a:r>
            <a:r>
              <a:rPr lang="en-US" altLang="zh-TW" dirty="0"/>
              <a:t>0.5</a:t>
            </a:r>
            <a:r>
              <a:rPr lang="zh-TW" altLang="en-US" dirty="0"/>
              <a:t>秒會切換</a:t>
            </a:r>
            <a:r>
              <a:rPr lang="en-US" altLang="zh-TW" dirty="0"/>
              <a:t>1 </a:t>
            </a:r>
            <a:r>
              <a:rPr lang="zh-TW" altLang="en-US" dirty="0"/>
              <a:t>次造型。</a:t>
            </a:r>
            <a:endParaRPr lang="en-US" altLang="zh-TW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重複指定次數</a:t>
            </a:r>
            <a:endParaRPr lang="zh-TW" altLang="en-US" dirty="0"/>
          </a:p>
        </p:txBody>
      </p:sp>
      <p:pic>
        <p:nvPicPr>
          <p:cNvPr id="5122" name="Picture 2" descr="C:\Users\K1050403\AppData\Local\Temp\SNAGHTMLe93b8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686" y="3142546"/>
            <a:ext cx="3140494" cy="34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K1050403\AppData\Local\Temp\SNAGHTMLe9b2b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61" y="3592154"/>
            <a:ext cx="5297810" cy="252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14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7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倒數計時、生命值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4790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5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9191550" y="2997746"/>
            <a:ext cx="2233354" cy="1656184"/>
            <a:chOff x="8088456" y="2276125"/>
            <a:chExt cx="2233354" cy="1656184"/>
          </a:xfrm>
        </p:grpSpPr>
        <p:sp>
          <p:nvSpPr>
            <p:cNvPr id="7" name="圓角矩形 6"/>
            <p:cNvSpPr/>
            <p:nvPr/>
          </p:nvSpPr>
          <p:spPr>
            <a:xfrm>
              <a:off x="8088456" y="2852309"/>
              <a:ext cx="2233354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215261" y="2276125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53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7391" y="1557586"/>
            <a:ext cx="1729383" cy="5461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7391" y="4275786"/>
            <a:ext cx="1729383" cy="5461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566" y="931742"/>
            <a:ext cx="9074199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我們要為闖關遊戲增加 倒數</a:t>
            </a:r>
            <a:r>
              <a:rPr lang="zh-TW" altLang="en-US" sz="2700" dirty="0"/>
              <a:t>計時、生命值的條件</a:t>
            </a:r>
            <a:r>
              <a:rPr lang="zh-TW" altLang="en-US" sz="2700" dirty="0" smtClean="0"/>
              <a:t>限制。</a:t>
            </a:r>
            <a:endParaRPr lang="en-US" altLang="zh-TW" sz="1600" dirty="0" smtClean="0"/>
          </a:p>
          <a:p>
            <a:pPr marL="803275" indent="-690563">
              <a:lnSpc>
                <a:spcPct val="140000"/>
              </a:lnSpc>
              <a:buNone/>
            </a:pPr>
            <a:r>
              <a:rPr lang="zh-TW" altLang="zh-HK" sz="2800" dirty="0"/>
              <a:t>  </a:t>
            </a:r>
            <a:r>
              <a:rPr lang="zh-TW" altLang="en-US" sz="2700" b="1" dirty="0">
                <a:solidFill>
                  <a:schemeClr val="bg1"/>
                </a:solidFill>
              </a:rPr>
              <a:t>倒數計時</a:t>
            </a:r>
            <a:r>
              <a:rPr lang="zh-TW" altLang="en-US" sz="2700" dirty="0"/>
              <a:t>　　</a:t>
            </a:r>
            <a:r>
              <a:rPr lang="en-US" altLang="zh-TW" sz="2700" dirty="0"/>
              <a:t>60 </a:t>
            </a:r>
            <a:r>
              <a:rPr lang="zh-TW" altLang="en-US" sz="2700" dirty="0"/>
              <a:t>秒</a:t>
            </a:r>
          </a:p>
          <a:p>
            <a:pPr marL="803275" indent="-690563">
              <a:lnSpc>
                <a:spcPct val="140000"/>
              </a:lnSpc>
              <a:buNone/>
            </a:pPr>
            <a:r>
              <a:rPr lang="en-US" altLang="zh-TW" sz="2700" dirty="0" smtClean="0"/>
              <a:t> (</a:t>
            </a:r>
            <a:r>
              <a:rPr lang="en-US" altLang="zh-TW" sz="2700" dirty="0"/>
              <a:t>1</a:t>
            </a:r>
            <a:r>
              <a:rPr lang="en-US" altLang="zh-TW" sz="2700" dirty="0" smtClean="0"/>
              <a:t>)</a:t>
            </a:r>
            <a:r>
              <a:rPr lang="zh-TW" altLang="en-US" sz="2700" dirty="0" smtClean="0"/>
              <a:t>進入</a:t>
            </a:r>
            <a:r>
              <a:rPr lang="zh-TW" altLang="en-US" sz="2700" dirty="0"/>
              <a:t>場景 </a:t>
            </a:r>
            <a:r>
              <a:rPr lang="en-US" altLang="zh-TW" sz="2700" dirty="0"/>
              <a:t>4 </a:t>
            </a:r>
            <a:r>
              <a:rPr lang="zh-TW" altLang="en-US" sz="2700" dirty="0"/>
              <a:t>時顯示在畫面上並開始倒數。</a:t>
            </a:r>
          </a:p>
          <a:p>
            <a:pPr marL="630238" indent="-517525">
              <a:lnSpc>
                <a:spcPct val="140000"/>
              </a:lnSpc>
              <a:buNone/>
            </a:pPr>
            <a:r>
              <a:rPr lang="en-US" altLang="zh-TW" sz="2700" dirty="0" smtClean="0"/>
              <a:t> (</a:t>
            </a:r>
            <a:r>
              <a:rPr lang="en-US" altLang="zh-TW" sz="2700" dirty="0"/>
              <a:t>2</a:t>
            </a:r>
            <a:r>
              <a:rPr lang="en-US" altLang="zh-TW" sz="2700" dirty="0" smtClean="0"/>
              <a:t>)</a:t>
            </a:r>
            <a:r>
              <a:rPr lang="zh-TW" altLang="en-US" sz="2700" dirty="0" smtClean="0"/>
              <a:t>機器人</a:t>
            </a:r>
            <a:r>
              <a:rPr lang="zh-TW" altLang="en-US" sz="2700" dirty="0"/>
              <a:t>碰到邊緣或障礙物退回起點時，</a:t>
            </a:r>
            <a:r>
              <a:rPr lang="zh-TW" altLang="en-US" sz="2700" dirty="0" smtClean="0"/>
              <a:t>持續倒數</a:t>
            </a:r>
            <a:r>
              <a:rPr lang="zh-TW" altLang="en-US" sz="2700" dirty="0"/>
              <a:t>，不重新計時或暫停。 </a:t>
            </a:r>
          </a:p>
          <a:p>
            <a:pPr marL="803275" indent="-690563">
              <a:lnSpc>
                <a:spcPct val="140000"/>
              </a:lnSpc>
              <a:buNone/>
            </a:pPr>
            <a:endParaRPr lang="en-US" altLang="zh-TW" sz="1800" dirty="0" smtClean="0"/>
          </a:p>
          <a:p>
            <a:pPr marL="803275" indent="-690563">
              <a:lnSpc>
                <a:spcPct val="140000"/>
              </a:lnSpc>
              <a:buNone/>
            </a:pPr>
            <a:r>
              <a:rPr lang="zh-TW" altLang="en-US" sz="2700" dirty="0" smtClean="0"/>
              <a:t>  </a:t>
            </a:r>
            <a:r>
              <a:rPr lang="zh-TW" altLang="en-US" sz="2700" b="1" dirty="0" smtClean="0">
                <a:solidFill>
                  <a:schemeClr val="bg1"/>
                </a:solidFill>
              </a:rPr>
              <a:t>生  命  值</a:t>
            </a:r>
            <a:r>
              <a:rPr lang="zh-TW" altLang="en-US" sz="2700" dirty="0" smtClean="0"/>
              <a:t>　　共有 </a:t>
            </a:r>
            <a:r>
              <a:rPr lang="en-US" altLang="zh-TW" sz="2700" dirty="0"/>
              <a:t>3 </a:t>
            </a:r>
            <a:r>
              <a:rPr lang="zh-TW" altLang="en-US" sz="2700" dirty="0"/>
              <a:t>條命</a:t>
            </a:r>
          </a:p>
          <a:p>
            <a:pPr marL="803275" indent="-690563">
              <a:lnSpc>
                <a:spcPct val="140000"/>
              </a:lnSpc>
              <a:buNone/>
            </a:pPr>
            <a:r>
              <a:rPr lang="en-US" altLang="zh-TW" sz="2700" dirty="0"/>
              <a:t>(1) </a:t>
            </a:r>
            <a:r>
              <a:rPr lang="zh-TW" altLang="en-US" sz="2700" dirty="0"/>
              <a:t>進入場景 </a:t>
            </a:r>
            <a:r>
              <a:rPr lang="en-US" altLang="zh-TW" sz="2700" dirty="0"/>
              <a:t>4 </a:t>
            </a:r>
            <a:r>
              <a:rPr lang="zh-TW" altLang="en-US" sz="2700" dirty="0"/>
              <a:t>時顯示在畫面上。</a:t>
            </a:r>
          </a:p>
          <a:p>
            <a:pPr marL="803275" indent="-690563">
              <a:lnSpc>
                <a:spcPct val="140000"/>
              </a:lnSpc>
              <a:buNone/>
            </a:pPr>
            <a:r>
              <a:rPr lang="en-US" altLang="zh-TW" sz="2700" dirty="0"/>
              <a:t>(2)  </a:t>
            </a:r>
            <a:r>
              <a:rPr lang="zh-TW" altLang="en-US" sz="2700" dirty="0"/>
              <a:t>機器人每次碰到邊緣或障礙物，減 </a:t>
            </a:r>
            <a:r>
              <a:rPr lang="en-US" altLang="zh-TW" sz="2700" dirty="0"/>
              <a:t>1 </a:t>
            </a:r>
            <a:r>
              <a:rPr lang="zh-TW" altLang="en-US" sz="2700" dirty="0"/>
              <a:t>條命。</a:t>
            </a:r>
          </a:p>
          <a:p>
            <a:pPr marL="803275" indent="-690563">
              <a:lnSpc>
                <a:spcPct val="140000"/>
              </a:lnSpc>
              <a:buNone/>
            </a:pPr>
            <a:endParaRPr lang="en-US" altLang="zh-TW" sz="27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7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333375" y="1503610"/>
            <a:ext cx="4320000" cy="648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298549" y="4221882"/>
            <a:ext cx="4320000" cy="648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4727054" y="1756729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4716591" y="4487399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1" y="1068084"/>
            <a:ext cx="1800000" cy="1440000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endParaRPr lang="en-US" altLang="zh-TW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倒數計時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1" y="2622503"/>
            <a:ext cx="1800000" cy="1440000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生命值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382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7" grpId="0" animBg="1"/>
      <p:bldP spid="23" grpId="0" animBg="1"/>
      <p:bldP spid="14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切換場景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7</a:t>
            </a:r>
            <a:endParaRPr lang="zh-HK" altLang="en-US" dirty="0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6023198" y="981523"/>
            <a:ext cx="0" cy="5256583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k1040125\AppData\Local\Temp\SNAGHTMLa6974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053530"/>
            <a:ext cx="20230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40125\AppData\Local\Temp\SNAGHTMLa6acb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222" y="1053530"/>
            <a:ext cx="2012958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56" y="1053530"/>
            <a:ext cx="2472436" cy="60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56" y="1773518"/>
            <a:ext cx="2369593" cy="58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56" y="2478008"/>
            <a:ext cx="2363958" cy="573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56" y="3171228"/>
            <a:ext cx="2931702" cy="56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56" y="3853178"/>
            <a:ext cx="2899300" cy="56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814" y="4535128"/>
            <a:ext cx="1891227" cy="63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13" y="1053530"/>
            <a:ext cx="2472436" cy="60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13" y="1773518"/>
            <a:ext cx="2369593" cy="58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13" y="2478008"/>
            <a:ext cx="2363958" cy="573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13" y="3171228"/>
            <a:ext cx="2931702" cy="56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13" y="3853178"/>
            <a:ext cx="2899300" cy="56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K1050403\AppData\Local\Temp\SNAGHTML17e1cab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56" y="5289084"/>
            <a:ext cx="2356294" cy="123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77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195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8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勝敗判定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1245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5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9191550" y="4870074"/>
            <a:ext cx="2233354" cy="1680366"/>
            <a:chOff x="8088456" y="2852309"/>
            <a:chExt cx="2233354" cy="1680366"/>
          </a:xfrm>
        </p:grpSpPr>
        <p:sp>
          <p:nvSpPr>
            <p:cNvPr id="7" name="圓角矩形 6"/>
            <p:cNvSpPr/>
            <p:nvPr/>
          </p:nvSpPr>
          <p:spPr>
            <a:xfrm>
              <a:off x="8088456" y="2852309"/>
              <a:ext cx="2233354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215261" y="3953793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852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566" y="931742"/>
            <a:ext cx="9074199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3200" dirty="0" smtClean="0"/>
              <a:t>設定遊戲的勝敗判斷與結果呈現。</a:t>
            </a:r>
            <a:endParaRPr lang="en-US" altLang="zh-TW" sz="3200" dirty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2700" dirty="0" smtClean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2700" dirty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2000" dirty="0" smtClean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2700" dirty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2700" dirty="0" smtClean="0"/>
          </a:p>
          <a:p>
            <a:pPr marL="85725" indent="26988">
              <a:lnSpc>
                <a:spcPct val="140000"/>
              </a:lnSpc>
              <a:buNone/>
            </a:pPr>
            <a:endParaRPr lang="en-US" altLang="zh-TW" sz="2000" dirty="0" smtClean="0"/>
          </a:p>
          <a:p>
            <a:pPr marL="2692400" indent="-2579688">
              <a:lnSpc>
                <a:spcPct val="140000"/>
              </a:lnSpc>
              <a:buNone/>
            </a:pPr>
            <a:r>
              <a:rPr lang="zh-TW" altLang="en-US" sz="2800" b="1" dirty="0" smtClean="0">
                <a:solidFill>
                  <a:schemeClr val="tx2"/>
                </a:solidFill>
              </a:rPr>
              <a:t>　再</a:t>
            </a:r>
            <a:r>
              <a:rPr lang="zh-TW" altLang="en-US" sz="2800" b="1" dirty="0">
                <a:solidFill>
                  <a:schemeClr val="tx2"/>
                </a:solidFill>
              </a:rPr>
              <a:t>玩一次鈕： </a:t>
            </a:r>
            <a:r>
              <a:rPr lang="en-US" altLang="zh-TW" sz="2800" dirty="0"/>
              <a:t>(1)</a:t>
            </a:r>
            <a:r>
              <a:rPr lang="zh-TW" altLang="en-US" sz="2800" dirty="0" smtClean="0"/>
              <a:t>點擊後會先</a:t>
            </a:r>
            <a:r>
              <a:rPr lang="zh-TW" altLang="en-US" sz="2800" dirty="0"/>
              <a:t>變小再</a:t>
            </a:r>
            <a:r>
              <a:rPr lang="zh-TW" altLang="en-US" sz="2800" dirty="0" smtClean="0"/>
              <a:t>復原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(2)</a:t>
            </a:r>
            <a:r>
              <a:rPr lang="zh-TW" altLang="en-US" sz="2800" dirty="0" smtClean="0"/>
              <a:t>回到場景 </a:t>
            </a:r>
            <a:r>
              <a:rPr lang="en-US" altLang="zh-TW" sz="2800" dirty="0"/>
              <a:t>4</a:t>
            </a:r>
            <a:r>
              <a:rPr lang="zh-TW" altLang="en-US" sz="2800" dirty="0"/>
              <a:t>，重新闖關</a:t>
            </a:r>
            <a:endParaRPr lang="en-US" altLang="zh-TW" sz="2700" dirty="0" smtClean="0"/>
          </a:p>
        </p:txBody>
      </p:sp>
      <p:grpSp>
        <p:nvGrpSpPr>
          <p:cNvPr id="8" name="群組 7"/>
          <p:cNvGrpSpPr/>
          <p:nvPr/>
        </p:nvGrpSpPr>
        <p:grpSpPr>
          <a:xfrm>
            <a:off x="550591" y="1701602"/>
            <a:ext cx="8640959" cy="2702558"/>
            <a:chOff x="694608" y="1526371"/>
            <a:chExt cx="8496583" cy="3653729"/>
          </a:xfrm>
        </p:grpSpPr>
        <p:sp>
          <p:nvSpPr>
            <p:cNvPr id="21" name="圓角化同側角落矩形 20"/>
            <p:cNvSpPr/>
            <p:nvPr/>
          </p:nvSpPr>
          <p:spPr>
            <a:xfrm rot="16200000">
              <a:off x="1008028" y="3549384"/>
              <a:ext cx="1317296" cy="1944136"/>
            </a:xfrm>
            <a:prstGeom prst="round2Same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圓角化同側角落矩形 19"/>
            <p:cNvSpPr/>
            <p:nvPr/>
          </p:nvSpPr>
          <p:spPr>
            <a:xfrm rot="16200000">
              <a:off x="1008028" y="2134737"/>
              <a:ext cx="1317296" cy="1944136"/>
            </a:xfrm>
            <a:prstGeom prst="round2Same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圓角化同側角落矩形 17"/>
            <p:cNvSpPr/>
            <p:nvPr/>
          </p:nvSpPr>
          <p:spPr>
            <a:xfrm>
              <a:off x="5951191" y="1526371"/>
              <a:ext cx="3240000" cy="876065"/>
            </a:xfrm>
            <a:prstGeom prst="round2Same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圓角化同側角落矩形 6"/>
            <p:cNvSpPr/>
            <p:nvPr/>
          </p:nvSpPr>
          <p:spPr>
            <a:xfrm>
              <a:off x="2638823" y="1526371"/>
              <a:ext cx="3240000" cy="876065"/>
            </a:xfrm>
            <a:prstGeom prst="round2Same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657977"/>
              </p:ext>
            </p:extLst>
          </p:nvPr>
        </p:nvGraphicFramePr>
        <p:xfrm>
          <a:off x="622598" y="1629594"/>
          <a:ext cx="8568953" cy="2830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8109"/>
                <a:gridCol w="3335422"/>
                <a:gridCol w="3335422"/>
              </a:tblGrid>
              <a:tr h="693809"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失敗</a:t>
                      </a:r>
                      <a:endParaRPr lang="zh-HK" altLang="en-US" sz="2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過關　</a:t>
                      </a:r>
                      <a:endParaRPr lang="zh-HK" altLang="en-US" sz="2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</a:tr>
              <a:tr h="1068418"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判定標準</a:t>
                      </a:r>
                      <a:endParaRPr lang="zh-HK" altLang="en-US" sz="2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(1) </a:t>
                      </a: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超過時間。</a:t>
                      </a:r>
                    </a:p>
                    <a:p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(2) </a:t>
                      </a: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用完 </a:t>
                      </a:r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 </a:t>
                      </a: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條命。</a:t>
                      </a:r>
                      <a:endParaRPr lang="zh-HK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機器人</a:t>
                      </a:r>
                      <a:endParaRPr lang="en-US" altLang="zh-TW" sz="2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在時間內拿到鑰匙。</a:t>
                      </a:r>
                      <a:endParaRPr lang="zh-HK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68418">
                <a:tc>
                  <a:txBody>
                    <a:bodyPr/>
                    <a:lstStyle/>
                    <a:p>
                      <a:r>
                        <a:rPr lang="zh-TW" altLang="en-US" sz="28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結果呈現</a:t>
                      </a:r>
                      <a:endParaRPr lang="zh-HK" altLang="en-US" sz="2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出現</a:t>
                      </a:r>
                      <a:r>
                        <a:rPr lang="zh-TW" altLang="en-US" sz="2400" b="1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失敗畫面 </a:t>
                      </a: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 </a:t>
                      </a:r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</a:t>
                      </a:r>
                      <a:r>
                        <a:rPr lang="zh-TW" altLang="en-US" sz="2400" b="1" kern="120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再玩一次鈕</a:t>
                      </a: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zh-HK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出現</a:t>
                      </a:r>
                      <a:r>
                        <a:rPr lang="zh-TW" altLang="en-US" sz="2400" b="1" kern="120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過關畫面 </a:t>
                      </a: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 </a:t>
                      </a:r>
                      <a:endParaRPr lang="en-US" altLang="zh-TW" sz="2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b="1" kern="1200" dirty="0" smtClean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再玩一次鈕 </a:t>
                      </a:r>
                      <a:endParaRPr lang="zh-HK" altLang="en-US" sz="2400" b="1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8</a:t>
            </a:r>
            <a:endParaRPr lang="zh-HK" altLang="en-US" dirty="0"/>
          </a:p>
        </p:txBody>
      </p:sp>
      <p:sp>
        <p:nvSpPr>
          <p:cNvPr id="25" name="圓角矩形 24"/>
          <p:cNvSpPr/>
          <p:nvPr/>
        </p:nvSpPr>
        <p:spPr>
          <a:xfrm>
            <a:off x="3358902" y="1701602"/>
            <a:ext cx="1800200" cy="62921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28" name="圓角矩形 27"/>
          <p:cNvSpPr/>
          <p:nvPr/>
        </p:nvSpPr>
        <p:spPr>
          <a:xfrm>
            <a:off x="6599262" y="1701602"/>
            <a:ext cx="1800200" cy="629216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622598" y="4834010"/>
            <a:ext cx="2088232" cy="540000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4799062" y="2375148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8111430" y="2375148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2378515" y="5471492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9983838" y="1063784"/>
            <a:ext cx="18000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　　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失敗條件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9983838" y="2506095"/>
            <a:ext cx="18000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　　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過關條件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圓角矩形 34"/>
          <p:cNvSpPr/>
          <p:nvPr/>
        </p:nvSpPr>
        <p:spPr>
          <a:xfrm>
            <a:off x="9983838" y="3948405"/>
            <a:ext cx="18000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　　　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再玩一次鈕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136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 autoUpdateAnimBg="0"/>
      <p:bldP spid="28" grpId="0" animBg="1" autoUpdateAnimBg="0"/>
      <p:bldP spid="29" grpId="0" animBg="1" autoUpdateAnimBg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8</a:t>
            </a:r>
            <a:endParaRPr lang="zh-HK" altLang="en-US" dirty="0"/>
          </a:p>
        </p:txBody>
      </p:sp>
      <p:grpSp>
        <p:nvGrpSpPr>
          <p:cNvPr id="3" name="群組 2"/>
          <p:cNvGrpSpPr/>
          <p:nvPr/>
        </p:nvGrpSpPr>
        <p:grpSpPr>
          <a:xfrm rot="16200000">
            <a:off x="5175051" y="-2013393"/>
            <a:ext cx="1872207" cy="11318423"/>
            <a:chOff x="4150990" y="1053530"/>
            <a:chExt cx="3798744" cy="5544120"/>
          </a:xfrm>
        </p:grpSpPr>
        <p:cxnSp>
          <p:nvCxnSpPr>
            <p:cNvPr id="19" name="直線接點 18"/>
            <p:cNvCxnSpPr/>
            <p:nvPr/>
          </p:nvCxnSpPr>
          <p:spPr>
            <a:xfrm flipV="1">
              <a:off x="4150990" y="1053530"/>
              <a:ext cx="0" cy="5544120"/>
            </a:xfrm>
            <a:prstGeom prst="line">
              <a:avLst/>
            </a:prstGeom>
            <a:ln w="28575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 flipV="1">
              <a:off x="7949734" y="1053530"/>
              <a:ext cx="0" cy="5544120"/>
            </a:xfrm>
            <a:prstGeom prst="line">
              <a:avLst/>
            </a:prstGeom>
            <a:ln w="28575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 descr="C:\Users\k1040125\AppData\Local\Temp\SNAGHTML11e5ec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0" y="981682"/>
            <a:ext cx="1614422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1040125\AppData\Local\Temp\SNAGHTML11e9ee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0" y="2925898"/>
            <a:ext cx="160225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1040125\AppData\Local\Temp\SNAGHTML11ede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60" y="4869954"/>
            <a:ext cx="161847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922" y="1998898"/>
            <a:ext cx="1992733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6" descr="C:\Users\k1040125\AppData\Local\Temp\SNAGHTML206712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669" y="2961849"/>
            <a:ext cx="2340000" cy="42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526" y="4941962"/>
            <a:ext cx="2160000" cy="50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670" y="1998898"/>
            <a:ext cx="1705829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7247334" y="1053530"/>
            <a:ext cx="0" cy="144016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69" y="1956105"/>
            <a:ext cx="2520000" cy="51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542" y="1962780"/>
            <a:ext cx="828000" cy="50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圓角矩形 35"/>
          <p:cNvSpPr/>
          <p:nvPr/>
        </p:nvSpPr>
        <p:spPr>
          <a:xfrm>
            <a:off x="7532369" y="1045800"/>
            <a:ext cx="1443157" cy="49291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失敗畫面</a:t>
            </a:r>
            <a:endParaRPr lang="zh-HK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圓角矩形 36"/>
          <p:cNvSpPr/>
          <p:nvPr/>
        </p:nvSpPr>
        <p:spPr>
          <a:xfrm>
            <a:off x="7532369" y="2925737"/>
            <a:ext cx="1443157" cy="49291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過關畫面</a:t>
            </a:r>
            <a:endParaRPr lang="zh-HK" altLang="en-US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42" y="1045800"/>
            <a:ext cx="2304000" cy="62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42" y="2925737"/>
            <a:ext cx="2309521" cy="62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09" y="5593963"/>
            <a:ext cx="1692000" cy="57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" name="直線接點 47"/>
          <p:cNvCxnSpPr/>
          <p:nvPr/>
        </p:nvCxnSpPr>
        <p:spPr>
          <a:xfrm>
            <a:off x="7247334" y="2997746"/>
            <a:ext cx="0" cy="144016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09" y="4819618"/>
            <a:ext cx="1455151" cy="6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922" y="2961850"/>
            <a:ext cx="1957135" cy="972000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922" y="981522"/>
            <a:ext cx="1972062" cy="900000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670" y="981682"/>
            <a:ext cx="1957134" cy="972000"/>
          </a:xfrm>
          <a:prstGeom prst="rect">
            <a:avLst/>
          </a:prstGeom>
        </p:spPr>
      </p:pic>
      <p:pic>
        <p:nvPicPr>
          <p:cNvPr id="47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69" y="3855105"/>
            <a:ext cx="2520000" cy="51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542" y="3861780"/>
            <a:ext cx="828000" cy="50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922" y="4819618"/>
            <a:ext cx="2309521" cy="62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526" y="5627971"/>
            <a:ext cx="828000" cy="50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922" y="5655305"/>
            <a:ext cx="2520000" cy="51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64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605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269554"/>
            <a:ext cx="1124523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3286894" y="1845618"/>
            <a:ext cx="3816424" cy="1656064"/>
            <a:chOff x="8399461" y="2211735"/>
            <a:chExt cx="3816424" cy="1656064"/>
          </a:xfrm>
        </p:grpSpPr>
        <p:sp>
          <p:nvSpPr>
            <p:cNvPr id="7" name="圓角矩形 6"/>
            <p:cNvSpPr/>
            <p:nvPr/>
          </p:nvSpPr>
          <p:spPr>
            <a:xfrm>
              <a:off x="8399461" y="2787799"/>
              <a:ext cx="3816424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9223450" y="2211735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04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375" y="931742"/>
            <a:ext cx="8928595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場景</a:t>
            </a:r>
            <a:r>
              <a:rPr lang="en-US" altLang="zh-TW" sz="2700" dirty="0" smtClean="0"/>
              <a:t>2</a:t>
            </a:r>
            <a:r>
              <a:rPr lang="zh-TW" altLang="en-US" sz="2700" dirty="0" smtClean="0"/>
              <a:t>的人物對話結束後進入場景</a:t>
            </a:r>
            <a:r>
              <a:rPr lang="en-US" altLang="zh-TW" sz="2700" dirty="0" smtClean="0"/>
              <a:t>3</a:t>
            </a:r>
            <a:r>
              <a:rPr lang="zh-TW" altLang="en-US" sz="2700" dirty="0" smtClean="0"/>
              <a:t>，</a:t>
            </a:r>
            <a:endParaRPr lang="en-US" altLang="zh-TW" sz="2700" dirty="0" smtClean="0"/>
          </a:p>
          <a:p>
            <a:pPr marL="85725" indent="26988">
              <a:lnSpc>
                <a:spcPct val="140000"/>
              </a:lnSpc>
              <a:buNone/>
            </a:pPr>
            <a:r>
              <a:rPr lang="zh-TW" altLang="en-US" sz="2700" dirty="0" smtClean="0"/>
              <a:t>請完成場景切換。 </a:t>
            </a:r>
            <a:endParaRPr lang="zh-HK" altLang="en-US" sz="27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270" y="960603"/>
            <a:ext cx="2746658" cy="206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" name="群組 95"/>
          <p:cNvGrpSpPr/>
          <p:nvPr/>
        </p:nvGrpSpPr>
        <p:grpSpPr>
          <a:xfrm>
            <a:off x="334566" y="3217016"/>
            <a:ext cx="9145016" cy="3021090"/>
            <a:chOff x="334566" y="2637706"/>
            <a:chExt cx="9145016" cy="3021090"/>
          </a:xfrm>
        </p:grpSpPr>
        <p:grpSp>
          <p:nvGrpSpPr>
            <p:cNvPr id="97" name="群組 96"/>
            <p:cNvGrpSpPr/>
            <p:nvPr/>
          </p:nvGrpSpPr>
          <p:grpSpPr>
            <a:xfrm>
              <a:off x="6023198" y="2637706"/>
              <a:ext cx="3456384" cy="3021090"/>
              <a:chOff x="694606" y="2637706"/>
              <a:chExt cx="3456384" cy="3021090"/>
            </a:xfrm>
          </p:grpSpPr>
          <p:sp>
            <p:nvSpPr>
              <p:cNvPr id="127" name="矩形 126"/>
              <p:cNvSpPr/>
              <p:nvPr/>
            </p:nvSpPr>
            <p:spPr>
              <a:xfrm>
                <a:off x="694606" y="3069754"/>
                <a:ext cx="3456384" cy="216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28" name="群組 127"/>
              <p:cNvGrpSpPr/>
              <p:nvPr/>
            </p:nvGrpSpPr>
            <p:grpSpPr>
              <a:xfrm>
                <a:off x="874111" y="3126661"/>
                <a:ext cx="3097636" cy="2031325"/>
                <a:chOff x="852521" y="2263635"/>
                <a:chExt cx="3097636" cy="2031325"/>
              </a:xfrm>
            </p:grpSpPr>
            <p:sp>
              <p:nvSpPr>
                <p:cNvPr id="149" name="文字方塊 148"/>
                <p:cNvSpPr txBox="1"/>
                <p:nvPr/>
              </p:nvSpPr>
              <p:spPr>
                <a:xfrm>
                  <a:off x="2329200" y="2263635"/>
                  <a:ext cx="1620957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遊戲選項</a:t>
                  </a:r>
                  <a:endParaRPr lang="en-US" altLang="zh-TW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TW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C</a:t>
                  </a:r>
                  <a:endParaRPr lang="en-US" altLang="zh-TW" sz="28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 smtClean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⑤～⑧</a:t>
                  </a:r>
                  <a:endParaRPr lang="zh-HK" altLang="en-US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0" name="矩形 149"/>
                <p:cNvSpPr/>
                <p:nvPr/>
              </p:nvSpPr>
              <p:spPr>
                <a:xfrm>
                  <a:off x="852521" y="2393135"/>
                  <a:ext cx="1444626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r>
                    <a:rPr lang="zh-HK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場 </a:t>
                  </a:r>
                  <a:r>
                    <a:rPr lang="zh-HK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景 </a:t>
                  </a:r>
                  <a:r>
                    <a:rPr lang="en-US" altLang="zh-HK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3  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1" name="矩形 150"/>
                <p:cNvSpPr/>
                <p:nvPr/>
              </p:nvSpPr>
              <p:spPr>
                <a:xfrm>
                  <a:off x="866948" y="3041207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使用背景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2" name="矩形 151"/>
                <p:cNvSpPr/>
                <p:nvPr/>
              </p:nvSpPr>
              <p:spPr>
                <a:xfrm>
                  <a:off x="866948" y="3720433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出場角色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129" name="群組 128"/>
              <p:cNvGrpSpPr/>
              <p:nvPr/>
            </p:nvGrpSpPr>
            <p:grpSpPr>
              <a:xfrm>
                <a:off x="694606" y="2637706"/>
                <a:ext cx="3456384" cy="432048"/>
                <a:chOff x="694606" y="2637706"/>
                <a:chExt cx="3456384" cy="432048"/>
              </a:xfrm>
            </p:grpSpPr>
            <p:sp>
              <p:nvSpPr>
                <p:cNvPr id="140" name="矩形 139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1" name="圓角矩形 140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2" name="圓角矩形 141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3" name="圓角矩形 142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4" name="圓角矩形 143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圓角矩形 144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6" name="圓角矩形 145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7" name="圓角矩形 146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8" name="圓角矩形 147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130" name="群組 129"/>
              <p:cNvGrpSpPr/>
              <p:nvPr/>
            </p:nvGrpSpPr>
            <p:grpSpPr>
              <a:xfrm>
                <a:off x="694606" y="5226748"/>
                <a:ext cx="3456384" cy="432048"/>
                <a:chOff x="694606" y="2637706"/>
                <a:chExt cx="3456384" cy="432048"/>
              </a:xfrm>
            </p:grpSpPr>
            <p:sp>
              <p:nvSpPr>
                <p:cNvPr id="131" name="矩形 130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2" name="圓角矩形 131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3" name="圓角矩形 132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4" name="圓角矩形 133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5" name="圓角矩形 134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6" name="圓角矩形 135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7" name="圓角矩形 136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8" name="圓角矩形 137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39" name="圓角矩形 138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98" name="文字方塊 97"/>
            <p:cNvSpPr txBox="1"/>
            <p:nvPr/>
          </p:nvSpPr>
          <p:spPr>
            <a:xfrm>
              <a:off x="3934966" y="3191360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切換時機</a:t>
              </a:r>
              <a:endParaRPr lang="zh-HK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99" name="群組 98"/>
            <p:cNvGrpSpPr/>
            <p:nvPr/>
          </p:nvGrpSpPr>
          <p:grpSpPr>
            <a:xfrm>
              <a:off x="334566" y="2637706"/>
              <a:ext cx="3456384" cy="3021090"/>
              <a:chOff x="694606" y="2637706"/>
              <a:chExt cx="3456384" cy="3021090"/>
            </a:xfrm>
          </p:grpSpPr>
          <p:sp>
            <p:nvSpPr>
              <p:cNvPr id="101" name="矩形 100"/>
              <p:cNvSpPr/>
              <p:nvPr/>
            </p:nvSpPr>
            <p:spPr>
              <a:xfrm>
                <a:off x="694606" y="3069754"/>
                <a:ext cx="3456384" cy="216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2" name="群組 101"/>
              <p:cNvGrpSpPr/>
              <p:nvPr/>
            </p:nvGrpSpPr>
            <p:grpSpPr>
              <a:xfrm>
                <a:off x="874111" y="3126661"/>
                <a:ext cx="3097636" cy="2031325"/>
                <a:chOff x="852521" y="2263635"/>
                <a:chExt cx="3097636" cy="2031325"/>
              </a:xfrm>
            </p:grpSpPr>
            <p:sp>
              <p:nvSpPr>
                <p:cNvPr id="123" name="文字方塊 122"/>
                <p:cNvSpPr txBox="1"/>
                <p:nvPr/>
              </p:nvSpPr>
              <p:spPr>
                <a:xfrm>
                  <a:off x="2329200" y="2263635"/>
                  <a:ext cx="1620957" cy="203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人物對話</a:t>
                  </a:r>
                  <a:endParaRPr lang="en-US" altLang="zh-TW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zh-TW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B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zh-TW" altLang="en-US" sz="28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②～④</a:t>
                  </a:r>
                  <a:endParaRPr lang="zh-HK" altLang="en-US" sz="2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4" name="矩形 123"/>
                <p:cNvSpPr/>
                <p:nvPr/>
              </p:nvSpPr>
              <p:spPr>
                <a:xfrm>
                  <a:off x="852521" y="2393135"/>
                  <a:ext cx="1444626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r>
                    <a:rPr lang="zh-HK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場 </a:t>
                  </a:r>
                  <a:r>
                    <a:rPr lang="zh-HK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景 </a:t>
                  </a:r>
                  <a:r>
                    <a:rPr lang="en-US" altLang="zh-HK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  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5" name="矩形 124"/>
                <p:cNvSpPr/>
                <p:nvPr/>
              </p:nvSpPr>
              <p:spPr>
                <a:xfrm>
                  <a:off x="866948" y="3041207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 smtClean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使用背景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6" name="矩形 125"/>
                <p:cNvSpPr/>
                <p:nvPr/>
              </p:nvSpPr>
              <p:spPr>
                <a:xfrm>
                  <a:off x="866948" y="3720433"/>
                  <a:ext cx="1415772" cy="461665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出場角色</a:t>
                  </a:r>
                  <a:endParaRPr lang="zh-HK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103" name="群組 102"/>
              <p:cNvGrpSpPr/>
              <p:nvPr/>
            </p:nvGrpSpPr>
            <p:grpSpPr>
              <a:xfrm>
                <a:off x="694606" y="2637706"/>
                <a:ext cx="3456384" cy="432048"/>
                <a:chOff x="694606" y="2637706"/>
                <a:chExt cx="3456384" cy="432048"/>
              </a:xfrm>
            </p:grpSpPr>
            <p:sp>
              <p:nvSpPr>
                <p:cNvPr id="114" name="矩形 113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5" name="圓角矩形 114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6" name="圓角矩形 115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7" name="圓角矩形 116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8" name="圓角矩形 117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9" name="圓角矩形 118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0" name="圓角矩形 119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1" name="圓角矩形 120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22" name="圓角矩形 121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grpSp>
            <p:nvGrpSpPr>
              <p:cNvPr id="104" name="群組 103"/>
              <p:cNvGrpSpPr/>
              <p:nvPr/>
            </p:nvGrpSpPr>
            <p:grpSpPr>
              <a:xfrm>
                <a:off x="694606" y="5226748"/>
                <a:ext cx="3456384" cy="432048"/>
                <a:chOff x="694606" y="2637706"/>
                <a:chExt cx="3456384" cy="432048"/>
              </a:xfrm>
            </p:grpSpPr>
            <p:sp>
              <p:nvSpPr>
                <p:cNvPr id="105" name="矩形 104"/>
                <p:cNvSpPr/>
                <p:nvPr/>
              </p:nvSpPr>
              <p:spPr>
                <a:xfrm>
                  <a:off x="694606" y="2637706"/>
                  <a:ext cx="3456384" cy="432048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6" name="圓角矩形 105"/>
                <p:cNvSpPr/>
                <p:nvPr/>
              </p:nvSpPr>
              <p:spPr>
                <a:xfrm>
                  <a:off x="76661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7" name="圓角矩形 106"/>
                <p:cNvSpPr/>
                <p:nvPr/>
              </p:nvSpPr>
              <p:spPr>
                <a:xfrm>
                  <a:off x="119866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8" name="圓角矩形 107"/>
                <p:cNvSpPr/>
                <p:nvPr/>
              </p:nvSpPr>
              <p:spPr>
                <a:xfrm>
                  <a:off x="163071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09" name="圓角矩形 108"/>
                <p:cNvSpPr/>
                <p:nvPr/>
              </p:nvSpPr>
              <p:spPr>
                <a:xfrm>
                  <a:off x="2062758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0" name="圓角矩形 109"/>
                <p:cNvSpPr/>
                <p:nvPr/>
              </p:nvSpPr>
              <p:spPr>
                <a:xfrm>
                  <a:off x="2494806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1" name="圓角矩形 110"/>
                <p:cNvSpPr/>
                <p:nvPr/>
              </p:nvSpPr>
              <p:spPr>
                <a:xfrm>
                  <a:off x="2926854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2" name="圓角矩形 111"/>
                <p:cNvSpPr/>
                <p:nvPr/>
              </p:nvSpPr>
              <p:spPr>
                <a:xfrm>
                  <a:off x="3358902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13" name="圓角矩形 112"/>
                <p:cNvSpPr/>
                <p:nvPr/>
              </p:nvSpPr>
              <p:spPr>
                <a:xfrm>
                  <a:off x="3790950" y="2709714"/>
                  <a:ext cx="288032" cy="28803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HK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00" name="向右箭號圖說文字 99"/>
            <p:cNvSpPr/>
            <p:nvPr/>
          </p:nvSpPr>
          <p:spPr>
            <a:xfrm>
              <a:off x="3741034" y="3807178"/>
              <a:ext cx="2426180" cy="830997"/>
            </a:xfrm>
            <a:prstGeom prst="rightArrowCallout">
              <a:avLst>
                <a:gd name="adj1" fmla="val 53480"/>
                <a:gd name="adj2" fmla="val 47007"/>
                <a:gd name="adj3" fmla="val 41016"/>
                <a:gd name="adj4" fmla="val 78598"/>
              </a:avLst>
            </a:prstGeom>
            <a:solidFill>
              <a:srgbClr val="BD967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小潔</a:t>
              </a:r>
              <a:endPara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說完話</a:t>
              </a:r>
              <a:endParaRPr lang="zh-HK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3" name="圓角矩形 152"/>
          <p:cNvSpPr/>
          <p:nvPr/>
        </p:nvSpPr>
        <p:spPr>
          <a:xfrm>
            <a:off x="3902120" y="3789269"/>
            <a:ext cx="1686647" cy="43261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54" name="圓角矩形 153"/>
          <p:cNvSpPr/>
          <p:nvPr/>
        </p:nvSpPr>
        <p:spPr>
          <a:xfrm>
            <a:off x="6177635" y="4433798"/>
            <a:ext cx="2209511" cy="580172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55" name="圓角矩形 154"/>
          <p:cNvSpPr/>
          <p:nvPr/>
        </p:nvSpPr>
        <p:spPr>
          <a:xfrm>
            <a:off x="406574" y="5074669"/>
            <a:ext cx="2880319" cy="662627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56" name="圓角矩形 155"/>
          <p:cNvSpPr/>
          <p:nvPr/>
        </p:nvSpPr>
        <p:spPr>
          <a:xfrm>
            <a:off x="5231110" y="3380680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" name="圓角矩形 156"/>
          <p:cNvSpPr/>
          <p:nvPr/>
        </p:nvSpPr>
        <p:spPr>
          <a:xfrm>
            <a:off x="8471470" y="4645369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8" name="圓角矩形 157"/>
          <p:cNvSpPr/>
          <p:nvPr/>
        </p:nvSpPr>
        <p:spPr>
          <a:xfrm>
            <a:off x="3420447" y="5405982"/>
            <a:ext cx="298495" cy="3345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9" name="圓角矩形 158"/>
          <p:cNvSpPr/>
          <p:nvPr/>
        </p:nvSpPr>
        <p:spPr>
          <a:xfrm>
            <a:off x="9024158" y="5393601"/>
            <a:ext cx="298495" cy="33456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0" name="圓角矩形 159"/>
          <p:cNvSpPr/>
          <p:nvPr/>
        </p:nvSpPr>
        <p:spPr>
          <a:xfrm>
            <a:off x="9837593" y="977221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通知其他角</a:t>
            </a: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色切換場景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1" name="圓角矩形 160"/>
          <p:cNvSpPr/>
          <p:nvPr/>
        </p:nvSpPr>
        <p:spPr>
          <a:xfrm>
            <a:off x="9837593" y="2435098"/>
            <a:ext cx="1806893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切換背景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2" name="圓角矩形 161"/>
          <p:cNvSpPr/>
          <p:nvPr/>
        </p:nvSpPr>
        <p:spPr>
          <a:xfrm>
            <a:off x="9837593" y="3498640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隱藏不需要</a:t>
            </a:r>
          </a:p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的角色</a:t>
            </a:r>
            <a:endParaRPr lang="zh-HK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3" name="圓角矩形 162"/>
          <p:cNvSpPr/>
          <p:nvPr/>
        </p:nvSpPr>
        <p:spPr>
          <a:xfrm>
            <a:off x="9837593" y="4956517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定位並顯示</a:t>
            </a:r>
          </a:p>
          <a:p>
            <a:r>
              <a:rPr lang="zh-TW" altLang="en-US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需要的角色</a:t>
            </a:r>
            <a:endParaRPr lang="zh-HK" altLang="en-US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4" name="圓角矩形 163"/>
          <p:cNvSpPr/>
          <p:nvPr/>
        </p:nvSpPr>
        <p:spPr>
          <a:xfrm>
            <a:off x="6177635" y="5085978"/>
            <a:ext cx="2797891" cy="654570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29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 autoUpdateAnimBg="0"/>
      <p:bldP spid="154" grpId="0" animBg="1" autoUpdateAnimBg="0"/>
      <p:bldP spid="155" grpId="0" animBg="1" autoUpdateAnimBg="0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789834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6071629" y="1053530"/>
            <a:ext cx="0" cy="554412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k1040125\AppData\Local\Temp\SNAGHTML15884a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3" y="1197746"/>
            <a:ext cx="19874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1040125\AppData\Local\Temp\SNAGHTML158b9e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40" y="4077866"/>
            <a:ext cx="197925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k1040125\AppData\Local\Temp\SNAGHTML158f0f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1197746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k1040125\AppData\Local\Temp\SNAGHTML15912a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238" y="4078066"/>
            <a:ext cx="20126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4" y="4199129"/>
            <a:ext cx="288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1245600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4993134"/>
            <a:ext cx="2944813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4" y="1245600"/>
            <a:ext cx="254158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560" y="4199129"/>
            <a:ext cx="9699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04" y="2112986"/>
            <a:ext cx="27860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87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29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4748</TotalTime>
  <Words>995</Words>
  <Application>Microsoft Office PowerPoint</Application>
  <PresentationFormat>自訂</PresentationFormat>
  <Paragraphs>410</Paragraphs>
  <Slides>56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56</vt:i4>
      </vt:variant>
    </vt:vector>
  </HeadingPairs>
  <TitlesOfParts>
    <vt:vector size="57" baseType="lpstr">
      <vt:lpstr>生活科技_課文</vt:lpstr>
      <vt:lpstr>遊戲設計—勇闖魔鬼城</vt:lpstr>
      <vt:lpstr>任務說明</vt:lpstr>
      <vt:lpstr>程式摘要</vt:lpstr>
      <vt:lpstr>題目解析流程</vt:lpstr>
      <vt:lpstr>逐步解析 1</vt:lpstr>
      <vt:lpstr>題目解析流程</vt:lpstr>
      <vt:lpstr>PowerPoint 簡報</vt:lpstr>
      <vt:lpstr>PowerPoint 簡報</vt:lpstr>
      <vt:lpstr>PowerPoint 簡報</vt:lpstr>
      <vt:lpstr>重複無限次</vt:lpstr>
      <vt:lpstr>重複無限次</vt:lpstr>
      <vt:lpstr>重複無限次</vt:lpstr>
      <vt:lpstr>重複無限次</vt:lpstr>
      <vt:lpstr>重複無限次</vt:lpstr>
      <vt:lpstr>逐步解析 2</vt:lpstr>
      <vt:lpstr>題目解析流程</vt:lpstr>
      <vt:lpstr>PowerPoint 簡報</vt:lpstr>
      <vt:lpstr>PowerPoint 簡報</vt:lpstr>
      <vt:lpstr>PowerPoint 簡報</vt:lpstr>
      <vt:lpstr>逐步解析 3</vt:lpstr>
      <vt:lpstr>題目解析流程</vt:lpstr>
      <vt:lpstr>PowerPoint 簡報</vt:lpstr>
      <vt:lpstr>PowerPoint 簡報</vt:lpstr>
      <vt:lpstr>PowerPoint 簡報</vt:lpstr>
      <vt:lpstr>PowerPoint 簡報</vt:lpstr>
      <vt:lpstr>逐步解析 4</vt:lpstr>
      <vt:lpstr>題目解析流程</vt:lpstr>
      <vt:lpstr>PowerPoint 簡報</vt:lpstr>
      <vt:lpstr>PowerPoint 簡報</vt:lpstr>
      <vt:lpstr>PowerPoint 簡報</vt:lpstr>
      <vt:lpstr>逐步解析 5</vt:lpstr>
      <vt:lpstr>題目解析流程</vt:lpstr>
      <vt:lpstr>PowerPoint 簡報</vt:lpstr>
      <vt:lpstr>PowerPoint 簡報</vt:lpstr>
      <vt:lpstr>PowerPoint 簡報</vt:lpstr>
      <vt:lpstr>逐步解析 6</vt:lpstr>
      <vt:lpstr>題目解析流程</vt:lpstr>
      <vt:lpstr>PowerPoint 簡報</vt:lpstr>
      <vt:lpstr>PowerPoint 簡報</vt:lpstr>
      <vt:lpstr>PowerPoint 簡報</vt:lpstr>
      <vt:lpstr>重複指定次數</vt:lpstr>
      <vt:lpstr>重複指定次數</vt:lpstr>
      <vt:lpstr>重複指定次數</vt:lpstr>
      <vt:lpstr>重複指定次數</vt:lpstr>
      <vt:lpstr>重複指定次數</vt:lpstr>
      <vt:lpstr>重複指定次數</vt:lpstr>
      <vt:lpstr>逐步解析 7</vt:lpstr>
      <vt:lpstr>題目解析流程</vt:lpstr>
      <vt:lpstr>PowerPoint 簡報</vt:lpstr>
      <vt:lpstr>PowerPoint 簡報</vt:lpstr>
      <vt:lpstr>PowerPoint 簡報</vt:lpstr>
      <vt:lpstr>逐步解析 8</vt:lpstr>
      <vt:lpstr>題目解析流程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598</cp:revision>
  <cp:lastPrinted>2019-05-27T08:55:00Z</cp:lastPrinted>
  <dcterms:created xsi:type="dcterms:W3CDTF">2019-04-23T05:53:25Z</dcterms:created>
  <dcterms:modified xsi:type="dcterms:W3CDTF">2019-11-27T03:46:24Z</dcterms:modified>
</cp:coreProperties>
</file>