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57" r:id="rId2"/>
    <p:sldId id="458" r:id="rId3"/>
    <p:sldId id="459" r:id="rId4"/>
    <p:sldId id="461" r:id="rId5"/>
    <p:sldId id="385" r:id="rId6"/>
    <p:sldId id="403" r:id="rId7"/>
    <p:sldId id="422" r:id="rId8"/>
    <p:sldId id="423" r:id="rId9"/>
    <p:sldId id="407" r:id="rId10"/>
    <p:sldId id="408" r:id="rId11"/>
    <p:sldId id="455" r:id="rId12"/>
    <p:sldId id="413" r:id="rId13"/>
    <p:sldId id="412" r:id="rId14"/>
    <p:sldId id="462" r:id="rId15"/>
    <p:sldId id="463" r:id="rId16"/>
    <p:sldId id="465" r:id="rId17"/>
    <p:sldId id="466" r:id="rId18"/>
    <p:sldId id="361" r:id="rId19"/>
    <p:sldId id="456" r:id="rId20"/>
    <p:sldId id="427" r:id="rId21"/>
    <p:sldId id="393" r:id="rId22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9679"/>
    <a:srgbClr val="3366FF"/>
    <a:srgbClr val="00B1CD"/>
    <a:srgbClr val="FF7C80"/>
    <a:srgbClr val="FFFFFF"/>
    <a:srgbClr val="4F81BD"/>
    <a:srgbClr val="957E8C"/>
    <a:srgbClr val="88C2B9"/>
    <a:srgbClr val="6EB8B2"/>
    <a:srgbClr val="85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24" autoAdjust="0"/>
    <p:restoredTop sz="99531" autoAdjust="0"/>
  </p:normalViewPr>
  <p:slideViewPr>
    <p:cSldViewPr>
      <p:cViewPr>
        <p:scale>
          <a:sx n="75" d="100"/>
          <a:sy n="75" d="100"/>
        </p:scale>
        <p:origin x="-254" y="-58"/>
      </p:cViewPr>
      <p:guideLst>
        <p:guide orient="horz" pos="4156"/>
        <p:guide pos="210"/>
        <p:guide pos="7422"/>
        <p:guide pos="2841"/>
        <p:guide pos="346"/>
        <p:guide pos="733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1" d="100"/>
          <a:sy n="51" d="100"/>
        </p:scale>
        <p:origin x="-2741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0981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B4CB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00B4CB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4" descr="C:\Users\K1011102\Desktop\1 (2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2" y="189224"/>
            <a:ext cx="647675" cy="547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延伸閱讀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pic>
        <p:nvPicPr>
          <p:cNvPr id="10" name="Picture 2" descr="C:\Users\K1011102\Desktop\0 (1)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5" t="5500" r="8007" b="2448"/>
          <a:stretch/>
        </p:blipFill>
        <p:spPr bwMode="auto">
          <a:xfrm>
            <a:off x="327545" y="49033"/>
            <a:ext cx="722933" cy="7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4BE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64BE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64BE6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pic>
        <p:nvPicPr>
          <p:cNvPr id="2075" name="Picture 27" descr="C:\Users\K1011102\Desktop\2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52" y="-1"/>
            <a:ext cx="841746" cy="80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</a:t>
            </a:r>
            <a:r>
              <a:rPr lang="zh-TW" altLang="en-US" dirty="0" smtClean="0"/>
              <a:t>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2"/>
          <p:cNvSpPr>
            <a:spLocks noGrp="1"/>
          </p:cNvSpPr>
          <p:nvPr>
            <p:ph type="body" sz="quarter" idx="10"/>
          </p:nvPr>
        </p:nvSpPr>
        <p:spPr>
          <a:xfrm>
            <a:off x="2422798" y="3429794"/>
            <a:ext cx="7272337" cy="1008063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4868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  <a:endParaRPr kumimoji="1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 smtClean="0"/>
              <a:t>A</a:t>
            </a:r>
            <a:endParaRPr lang="zh-TW" altLang="en-US" dirty="0"/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解答</a:t>
            </a:r>
            <a:endParaRPr kumimoji="1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0932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5" r:id="rId2"/>
    <p:sldLayoutId id="2147483688" r:id="rId3"/>
    <p:sldLayoutId id="2147483666" r:id="rId4"/>
    <p:sldLayoutId id="2147483687" r:id="rId5"/>
    <p:sldLayoutId id="2147483695" r:id="rId6"/>
    <p:sldLayoutId id="2147483690" r:id="rId7"/>
    <p:sldLayoutId id="2147483694" r:id="rId8"/>
    <p:sldLayoutId id="2147483691" r:id="rId9"/>
    <p:sldLayoutId id="2147483651" r:id="rId10"/>
    <p:sldLayoutId id="2147483663" r:id="rId11"/>
    <p:sldLayoutId id="2147483664" r:id="rId12"/>
    <p:sldLayoutId id="2147483669" r:id="rId13"/>
    <p:sldLayoutId id="2147483692" r:id="rId14"/>
    <p:sldLayoutId id="2147483689" r:id="rId15"/>
    <p:sldLayoutId id="2147483665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1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14.xml"/><Relationship Id="rId4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&#31243;&#24335;&#31684;&#20363;&#24433;&#29255;/1-1-4-&#31243;&#24335;&#31684;&#20363;&#24433;&#29255;-&#36938;&#27138;&#22290;&#25506;&#38570;-&#38899;&#25928;&#31687;.mp4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2" action="ppaction://hlinksldjump"/>
              </a:rPr>
              <a:t>任務說明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3" action="ppaction://hlinksldjump"/>
              </a:rPr>
              <a:t>逐步解析</a:t>
            </a:r>
            <a:r>
              <a:rPr lang="en-US" altLang="zh-TW" dirty="0">
                <a:hlinkClick r:id="rId3" action="ppaction://hlinksldjump"/>
              </a:rPr>
              <a:t>1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4" action="ppaction://hlinksldjump"/>
              </a:rPr>
              <a:t>逐步解析</a:t>
            </a:r>
            <a:r>
              <a:rPr lang="en-US" altLang="zh-TW" dirty="0">
                <a:hlinkClick r:id="rId4" action="ppaction://hlinksldjump"/>
              </a:rPr>
              <a:t>2 </a:t>
            </a:r>
            <a:endParaRPr lang="en-US" altLang="zh-TW" dirty="0" smtClean="0"/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>
                <a:hlinkClick r:id="rId5" action="ppaction://hlinksldjump"/>
              </a:rPr>
              <a:t>概念插播</a:t>
            </a:r>
            <a:r>
              <a:rPr lang="zh-TW" altLang="en-US" dirty="0" smtClean="0">
                <a:hlinkClick r:id="rId5" action="ppaction://hlinksldjump"/>
              </a:rPr>
              <a:t>：</a:t>
            </a:r>
            <a:r>
              <a:rPr lang="zh-TW" altLang="en-US" dirty="0">
                <a:hlinkClick r:id="rId5" action="ppaction://hlinksldjump"/>
              </a:rPr>
              <a:t>錄音</a:t>
            </a:r>
            <a:endParaRPr lang="en-US" altLang="zh-TW" dirty="0">
              <a:hlinkClick r:id="rId6" action="ppaction://hlinksldjump"/>
            </a:endParaRPr>
          </a:p>
          <a:p>
            <a:pPr marL="806450" indent="-354013">
              <a:buFont typeface="Arial" panose="020B0604020202020204" pitchFamily="34" charset="0"/>
              <a:buChar char="•"/>
            </a:pPr>
            <a:r>
              <a:rPr lang="zh-TW" altLang="en-US" dirty="0" smtClean="0">
                <a:hlinkClick r:id="rId7" action="ppaction://hlinksldjump"/>
              </a:rPr>
              <a:t>逐步解析</a:t>
            </a:r>
            <a:r>
              <a:rPr lang="en-US" altLang="zh-TW" dirty="0" smtClean="0">
                <a:hlinkClick r:id="rId7" action="ppaction://hlinksldjump"/>
              </a:rPr>
              <a:t>3 </a:t>
            </a:r>
            <a:endParaRPr lang="en-US" altLang="zh-TW" dirty="0"/>
          </a:p>
          <a:p>
            <a:pPr marL="806450" indent="-354013">
              <a:buFont typeface="Arial" panose="020B0604020202020204" pitchFamily="34" charset="0"/>
              <a:buChar char="•"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7200" dirty="0" smtClean="0"/>
              <a:t>1</a:t>
            </a:r>
            <a:r>
              <a:rPr lang="zh-TW" altLang="en-US" sz="7200" dirty="0" smtClean="0"/>
              <a:t>．</a:t>
            </a:r>
            <a:r>
              <a:rPr lang="en-US" altLang="zh-TW" sz="7200" dirty="0" smtClean="0"/>
              <a:t>4</a:t>
            </a:r>
            <a:endParaRPr lang="zh-TW" altLang="en-US" sz="7200" dirty="0"/>
          </a:p>
        </p:txBody>
      </p:sp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聲音</a:t>
            </a:r>
            <a:r>
              <a:rPr lang="zh-TW" altLang="en-US" dirty="0" smtClean="0"/>
              <a:t>設計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252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2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音效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4229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2205038" y="981522"/>
            <a:ext cx="7780337" cy="5629275"/>
            <a:chOff x="1558702" y="981522"/>
            <a:chExt cx="7780337" cy="5629275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981522"/>
              <a:ext cx="7780337" cy="562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矩形 10"/>
            <p:cNvSpPr/>
            <p:nvPr/>
          </p:nvSpPr>
          <p:spPr>
            <a:xfrm>
              <a:off x="2566814" y="1557586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536220" y="2637706"/>
              <a:ext cx="576064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36220" y="4725978"/>
              <a:ext cx="576064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grpSp>
        <p:nvGrpSpPr>
          <p:cNvPr id="3" name="群組 2"/>
          <p:cNvGrpSpPr/>
          <p:nvPr/>
        </p:nvGrpSpPr>
        <p:grpSpPr>
          <a:xfrm>
            <a:off x="2134766" y="2133650"/>
            <a:ext cx="7992000" cy="2635738"/>
            <a:chOff x="1450690" y="2133650"/>
            <a:chExt cx="7992000" cy="2635738"/>
          </a:xfrm>
        </p:grpSpPr>
        <p:sp>
          <p:nvSpPr>
            <p:cNvPr id="7" name="圓角矩形 6"/>
            <p:cNvSpPr/>
            <p:nvPr/>
          </p:nvSpPr>
          <p:spPr>
            <a:xfrm>
              <a:off x="1450690" y="2681388"/>
              <a:ext cx="7992000" cy="2088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7391350" y="2133650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788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248589"/>
              </p:ext>
            </p:extLst>
          </p:nvPr>
        </p:nvGraphicFramePr>
        <p:xfrm>
          <a:off x="478582" y="2128124"/>
          <a:ext cx="8928992" cy="3941175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1584176"/>
                <a:gridCol w="1872208"/>
                <a:gridCol w="3384376"/>
                <a:gridCol w="2088232"/>
              </a:tblGrid>
              <a:tr h="792428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場景</a:t>
                      </a:r>
                      <a:endParaRPr lang="zh-TW" altLang="en-US" sz="2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角色</a:t>
                      </a:r>
                      <a:endParaRPr lang="zh-TW" altLang="en-US" sz="2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發聲時機</a:t>
                      </a:r>
                      <a:endParaRPr lang="zh-TW" altLang="en-US" sz="2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音效來源</a:t>
                      </a:r>
                      <a:endParaRPr lang="en-US" altLang="zh-TW" sz="2200" dirty="0" smtClean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（範例音效）</a:t>
                      </a:r>
                      <a:endParaRPr lang="zh-TW" altLang="en-US" sz="2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44619"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場景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遊戲說明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遊戲說明鈕</a:t>
                      </a:r>
                    </a:p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遊戲開始鈕</a:t>
                      </a:r>
                    </a:p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說明結束鈕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按鈕被點擊時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Fairydusty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032">
                <a:tc rowSpan="4"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場景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遊戲進行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機器人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碰到道路邊緣或障礙物時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Screech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03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過關畫面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過關時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Clapping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03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失敗畫面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失敗時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Alien </a:t>
                      </a:r>
                      <a:r>
                        <a:rPr lang="en-US" altLang="zh-TW" sz="22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Creak2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1032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再玩一次鈕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按鈕被點擊時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err="1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Fairydusty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9216627" cy="5521446"/>
          </a:xfrm>
          <a:ln>
            <a:noFill/>
          </a:ln>
        </p:spPr>
        <p:txBody>
          <a:bodyPr/>
          <a:lstStyle/>
          <a:p>
            <a:pPr marL="92075" indent="20638">
              <a:lnSpc>
                <a:spcPct val="140000"/>
              </a:lnSpc>
              <a:buNone/>
            </a:pPr>
            <a:r>
              <a:rPr lang="zh-TW" altLang="en-US" sz="2700" dirty="0"/>
              <a:t>本遊戲中，除了背景音樂與人物對話之外的角色音效清單如下表，請</a:t>
            </a:r>
            <a:r>
              <a:rPr lang="zh-TW" altLang="en-US" sz="2700" dirty="0" smtClean="0"/>
              <a:t>完成</a:t>
            </a:r>
            <a:r>
              <a:rPr lang="zh-TW" altLang="en-US" sz="2700" dirty="0"/>
              <a:t>這些角色音效的設定</a:t>
            </a:r>
            <a:r>
              <a:rPr lang="zh-TW" altLang="en-US" sz="2700" dirty="0" smtClean="0"/>
              <a:t>：</a:t>
            </a:r>
            <a:endParaRPr lang="en-US" altLang="zh-TW" sz="2700" dirty="0" smtClean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2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0909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0671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錄音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0984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4032051" cy="5521446"/>
          </a:xfrm>
        </p:spPr>
        <p:txBody>
          <a:bodyPr/>
          <a:lstStyle/>
          <a:p>
            <a:r>
              <a:rPr lang="zh-TW" altLang="en-US" dirty="0"/>
              <a:t>如果電腦連接了麥克風</a:t>
            </a:r>
            <a:r>
              <a:rPr lang="zh-TW" altLang="en-US" dirty="0" smtClean="0"/>
              <a:t>，可以</a:t>
            </a:r>
            <a:r>
              <a:rPr lang="zh-TW" altLang="en-US" dirty="0"/>
              <a:t>在</a:t>
            </a:r>
            <a:r>
              <a:rPr lang="en-US" altLang="zh-TW" dirty="0" smtClean="0"/>
              <a:t>Scratch</a:t>
            </a:r>
            <a:r>
              <a:rPr lang="zh-TW" altLang="en-US" dirty="0" smtClean="0"/>
              <a:t>中為</a:t>
            </a:r>
            <a:r>
              <a:rPr lang="zh-TW" altLang="en-US" dirty="0"/>
              <a:t>角色錄音：</a:t>
            </a:r>
          </a:p>
          <a:p>
            <a:pPr marL="112713" indent="334963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❶</a:t>
            </a:r>
            <a:r>
              <a:rPr lang="zh-TW" altLang="en-US" dirty="0"/>
              <a:t> 選擇音效頁</a:t>
            </a:r>
          </a:p>
          <a:p>
            <a:pPr marL="112713" indent="334963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❷</a:t>
            </a:r>
            <a:r>
              <a:rPr lang="zh-TW" altLang="en-US" dirty="0"/>
              <a:t> 點</a:t>
            </a:r>
            <a:r>
              <a:rPr lang="zh-TW" altLang="en-US" dirty="0" smtClean="0"/>
              <a:t>擊「錄製」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錄音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022" y="981522"/>
            <a:ext cx="7242184" cy="5760640"/>
          </a:xfrm>
          <a:prstGeom prst="rect">
            <a:avLst/>
          </a:prstGeom>
        </p:spPr>
      </p:pic>
      <p:grpSp>
        <p:nvGrpSpPr>
          <p:cNvPr id="10" name="群組 9"/>
          <p:cNvGrpSpPr/>
          <p:nvPr/>
        </p:nvGrpSpPr>
        <p:grpSpPr>
          <a:xfrm>
            <a:off x="6845483" y="837506"/>
            <a:ext cx="826910" cy="576064"/>
            <a:chOff x="3396088" y="3429794"/>
            <a:chExt cx="826910" cy="576064"/>
          </a:xfrm>
        </p:grpSpPr>
        <p:sp>
          <p:nvSpPr>
            <p:cNvPr id="8" name="橢圓 7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 rot="15334638">
              <a:off x="3432092" y="3578105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5303118" y="5229994"/>
            <a:ext cx="826910" cy="576064"/>
            <a:chOff x="3396088" y="3429794"/>
            <a:chExt cx="826910" cy="576064"/>
          </a:xfrm>
        </p:grpSpPr>
        <p:sp>
          <p:nvSpPr>
            <p:cNvPr id="12" name="橢圓 11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15334638">
              <a:off x="3432092" y="3578105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226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4032051" cy="5521446"/>
          </a:xfrm>
        </p:spPr>
        <p:txBody>
          <a:bodyPr/>
          <a:lstStyle/>
          <a:p>
            <a:pPr marL="112713" indent="334963">
              <a:buNone/>
            </a:pP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❸</a:t>
            </a:r>
            <a:r>
              <a:rPr lang="zh-TW" altLang="en-US" dirty="0" smtClean="0"/>
              <a:t> </a:t>
            </a:r>
            <a:r>
              <a:rPr lang="zh-TW" altLang="en-US" dirty="0"/>
              <a:t>開始錄音</a:t>
            </a:r>
          </a:p>
          <a:p>
            <a:pPr marL="112713" indent="334963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❹</a:t>
            </a:r>
            <a:r>
              <a:rPr lang="zh-TW" altLang="en-US" dirty="0"/>
              <a:t> 停止錄音</a:t>
            </a:r>
          </a:p>
          <a:p>
            <a:pPr marL="112713" indent="334963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❺</a:t>
            </a:r>
            <a:r>
              <a:rPr lang="zh-TW" altLang="en-US" dirty="0"/>
              <a:t> 播放錄音</a:t>
            </a:r>
          </a:p>
          <a:p>
            <a:pPr marL="112713" indent="334963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❻</a:t>
            </a:r>
            <a:r>
              <a:rPr lang="zh-TW" altLang="en-US" dirty="0"/>
              <a:t> 儲存</a:t>
            </a:r>
            <a:r>
              <a:rPr lang="zh-TW" altLang="en-US" dirty="0" smtClean="0"/>
              <a:t>錄音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錄音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021" y="981521"/>
            <a:ext cx="7128793" cy="5284811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6490068" y="3645818"/>
            <a:ext cx="576064" cy="864096"/>
            <a:chOff x="3646934" y="3429794"/>
            <a:chExt cx="576064" cy="864096"/>
          </a:xfrm>
        </p:grpSpPr>
        <p:sp>
          <p:nvSpPr>
            <p:cNvPr id="9" name="橢圓 8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0800000">
              <a:off x="3786609" y="3933850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7660789" y="3645818"/>
            <a:ext cx="576064" cy="864096"/>
            <a:chOff x="3646934" y="3429794"/>
            <a:chExt cx="576064" cy="864096"/>
          </a:xfrm>
        </p:grpSpPr>
        <p:sp>
          <p:nvSpPr>
            <p:cNvPr id="12" name="橢圓 11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4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10800000">
              <a:off x="3786609" y="3933850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8831510" y="3645818"/>
            <a:ext cx="576064" cy="864096"/>
            <a:chOff x="3646934" y="3429794"/>
            <a:chExt cx="576064" cy="864096"/>
          </a:xfrm>
        </p:grpSpPr>
        <p:sp>
          <p:nvSpPr>
            <p:cNvPr id="15" name="橢圓 14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等腰三角形 15"/>
            <p:cNvSpPr/>
            <p:nvPr/>
          </p:nvSpPr>
          <p:spPr>
            <a:xfrm rot="10800000">
              <a:off x="3786609" y="3933850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10457214" y="4725938"/>
            <a:ext cx="576064" cy="864096"/>
            <a:chOff x="3646934" y="3429794"/>
            <a:chExt cx="576064" cy="864096"/>
          </a:xfrm>
        </p:grpSpPr>
        <p:sp>
          <p:nvSpPr>
            <p:cNvPr id="18" name="橢圓 17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6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等腰三角形 18"/>
            <p:cNvSpPr/>
            <p:nvPr/>
          </p:nvSpPr>
          <p:spPr>
            <a:xfrm rot="10800000">
              <a:off x="3786609" y="3933850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32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34963" y="931742"/>
            <a:ext cx="4032051" cy="5521446"/>
          </a:xfrm>
        </p:spPr>
        <p:txBody>
          <a:bodyPr/>
          <a:lstStyle/>
          <a:p>
            <a:pPr marL="112713" indent="334963">
              <a:buNone/>
            </a:pP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</a:rPr>
              <a:t>❼</a:t>
            </a:r>
            <a:r>
              <a:rPr lang="zh-TW" altLang="en-US" dirty="0" smtClean="0"/>
              <a:t> </a:t>
            </a:r>
            <a:r>
              <a:rPr lang="zh-TW" altLang="en-US" dirty="0"/>
              <a:t>為錄音檔命名</a:t>
            </a:r>
          </a:p>
          <a:p>
            <a:pPr marL="985838" indent="-538163">
              <a:buNone/>
            </a:pP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❽</a:t>
            </a:r>
            <a:r>
              <a:rPr lang="zh-TW" altLang="en-US" dirty="0"/>
              <a:t> 編輯音檔</a:t>
            </a:r>
            <a:r>
              <a:rPr lang="zh-TW" altLang="en-US" dirty="0" smtClean="0"/>
              <a:t>、</a:t>
            </a:r>
            <a:endParaRPr lang="en-US" altLang="zh-TW" dirty="0" smtClean="0"/>
          </a:p>
          <a:p>
            <a:pPr marL="985838" indent="0">
              <a:buNone/>
            </a:pPr>
            <a:r>
              <a:rPr lang="zh-TW" altLang="en-US" dirty="0" smtClean="0"/>
              <a:t>調整效果</a:t>
            </a:r>
            <a:endParaRPr lang="en-US" altLang="zh-TW" dirty="0" smtClean="0"/>
          </a:p>
          <a:p>
            <a:pPr marL="985838" indent="0">
              <a:buNone/>
            </a:pPr>
            <a:r>
              <a:rPr lang="zh-TW" altLang="en-US" sz="3200" dirty="0" smtClean="0"/>
              <a:t>（</a:t>
            </a:r>
            <a:r>
              <a:rPr lang="zh-TW" altLang="en-US" sz="3200" dirty="0"/>
              <a:t>視需求設定）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錄音</a:t>
            </a:r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022" y="981522"/>
            <a:ext cx="7242184" cy="5760640"/>
          </a:xfrm>
          <a:prstGeom prst="rect">
            <a:avLst/>
          </a:prstGeom>
        </p:spPr>
      </p:pic>
      <p:grpSp>
        <p:nvGrpSpPr>
          <p:cNvPr id="8" name="群組 7"/>
          <p:cNvGrpSpPr/>
          <p:nvPr/>
        </p:nvGrpSpPr>
        <p:grpSpPr>
          <a:xfrm>
            <a:off x="7031310" y="1413570"/>
            <a:ext cx="826910" cy="576064"/>
            <a:chOff x="3396088" y="3429794"/>
            <a:chExt cx="826910" cy="576064"/>
          </a:xfrm>
        </p:grpSpPr>
        <p:sp>
          <p:nvSpPr>
            <p:cNvPr id="9" name="橢圓 8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</a:t>
              </a:r>
              <a:endPara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等腰三角形 9"/>
            <p:cNvSpPr/>
            <p:nvPr/>
          </p:nvSpPr>
          <p:spPr>
            <a:xfrm rot="15334638">
              <a:off x="3432092" y="3578105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圓角矩形 13"/>
          <p:cNvSpPr/>
          <p:nvPr/>
        </p:nvSpPr>
        <p:spPr>
          <a:xfrm>
            <a:off x="6815286" y="3861842"/>
            <a:ext cx="4320480" cy="720080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1063758" y="3933850"/>
            <a:ext cx="826910" cy="576064"/>
            <a:chOff x="3396088" y="3429794"/>
            <a:chExt cx="826910" cy="576064"/>
          </a:xfrm>
        </p:grpSpPr>
        <p:sp>
          <p:nvSpPr>
            <p:cNvPr id="12" name="橢圓 11"/>
            <p:cNvSpPr/>
            <p:nvPr/>
          </p:nvSpPr>
          <p:spPr>
            <a:xfrm>
              <a:off x="3646934" y="3429794"/>
              <a:ext cx="576064" cy="576064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r>
                <a:rPr lang="en-US" altLang="zh-TW" sz="2800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8</a:t>
              </a:r>
              <a:endPara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等腰三角形 12"/>
            <p:cNvSpPr/>
            <p:nvPr/>
          </p:nvSpPr>
          <p:spPr>
            <a:xfrm rot="15334638">
              <a:off x="3432092" y="3578105"/>
              <a:ext cx="288032" cy="360040"/>
            </a:xfrm>
            <a:prstGeom prst="triangl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444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3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 smtClean="0"/>
              <a:t>對白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38395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2205038" y="981522"/>
            <a:ext cx="7780337" cy="5629275"/>
            <a:chOff x="1558702" y="981522"/>
            <a:chExt cx="7780337" cy="5629275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981522"/>
              <a:ext cx="7780337" cy="562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矩形 10"/>
            <p:cNvSpPr/>
            <p:nvPr/>
          </p:nvSpPr>
          <p:spPr>
            <a:xfrm>
              <a:off x="2566814" y="1557586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536220" y="2637706"/>
              <a:ext cx="576064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536220" y="4725978"/>
              <a:ext cx="576064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grpSp>
        <p:nvGrpSpPr>
          <p:cNvPr id="5" name="群組 4"/>
          <p:cNvGrpSpPr/>
          <p:nvPr/>
        </p:nvGrpSpPr>
        <p:grpSpPr>
          <a:xfrm>
            <a:off x="2134766" y="4154718"/>
            <a:ext cx="7992000" cy="1835201"/>
            <a:chOff x="1458776" y="4154718"/>
            <a:chExt cx="7992000" cy="1835201"/>
          </a:xfrm>
        </p:grpSpPr>
        <p:sp>
          <p:nvSpPr>
            <p:cNvPr id="7" name="圓角矩形 6"/>
            <p:cNvSpPr/>
            <p:nvPr/>
          </p:nvSpPr>
          <p:spPr>
            <a:xfrm>
              <a:off x="1458776" y="4729919"/>
              <a:ext cx="7992000" cy="126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7433160" y="4154718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24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EA8A9BD-C89D-458B-84C7-0D777169BC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908FB313-C4ED-4415-BEF9-CB8EFC07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4483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63" y="931742"/>
            <a:ext cx="9216627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sz="3000" dirty="0"/>
              <a:t>現在，我們要為場景</a:t>
            </a:r>
            <a:r>
              <a:rPr lang="en-US" altLang="zh-TW" sz="3000" dirty="0"/>
              <a:t>2 </a:t>
            </a:r>
            <a:r>
              <a:rPr lang="zh-TW" altLang="en-US" sz="3000" dirty="0"/>
              <a:t>的人物配製對白。我們可以根據下表的對話內容</a:t>
            </a:r>
            <a:r>
              <a:rPr lang="zh-TW" altLang="en-US" sz="3000" dirty="0" smtClean="0"/>
              <a:t>，自行</a:t>
            </a:r>
            <a:r>
              <a:rPr lang="zh-TW" altLang="en-US" sz="3000" dirty="0"/>
              <a:t>為角色錄音，或使用範例音檔。</a:t>
            </a:r>
          </a:p>
          <a:p>
            <a:pPr marL="112713" indent="334963">
              <a:lnSpc>
                <a:spcPct val="100000"/>
              </a:lnSpc>
              <a:buNone/>
            </a:pPr>
            <a:r>
              <a:rPr lang="zh-TW" altLang="en-US" sz="3000" dirty="0"/>
              <a:t> </a:t>
            </a:r>
            <a:r>
              <a:rPr lang="zh-TW" altLang="en-US" sz="2400" dirty="0" smtClean="0"/>
              <a:t>自行</a:t>
            </a:r>
            <a:r>
              <a:rPr lang="zh-TW" altLang="en-US" sz="2400" dirty="0"/>
              <a:t>錄音時，音檔長度與範例檔不同，請自行調整程式。</a:t>
            </a:r>
            <a:endParaRPr lang="zh-HK" altLang="en-US" sz="2400" dirty="0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3</a:t>
            </a:r>
            <a:endParaRPr lang="zh-HK" altLang="en-US" dirty="0"/>
          </a:p>
        </p:txBody>
      </p:sp>
      <p:pic>
        <p:nvPicPr>
          <p:cNvPr id="3074" name="Picture 2" descr="C:\Users\K1050403\AppData\Local\Temp\SNAGHTML6b0544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82" y="2205658"/>
            <a:ext cx="342900" cy="33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8403439"/>
              </p:ext>
            </p:extLst>
          </p:nvPr>
        </p:nvGraphicFramePr>
        <p:xfrm>
          <a:off x="521841" y="2637706"/>
          <a:ext cx="8957741" cy="3892664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820837"/>
                <a:gridCol w="4248472"/>
                <a:gridCol w="1800200"/>
                <a:gridCol w="20882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角色</a:t>
                      </a:r>
                      <a:endParaRPr lang="zh-TW" altLang="en-US" sz="2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對話內容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檔名（</a:t>
                      </a:r>
                      <a:r>
                        <a:rPr lang="en-US" altLang="zh-TW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.wav</a:t>
                      </a:r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 </a:t>
                      </a:r>
                      <a:endParaRPr lang="zh-TW" altLang="en-US" sz="22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2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音檔長度（秒）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78904"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爸爸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春天真是舒服的季節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爸爸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3.02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適合全家出去走走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爸爸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02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2.38</a:t>
                      </a: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小潔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對啊！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小潔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1.01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我們可以去遊樂園放鬆一下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小潔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02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2.89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媽媽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不錯喔！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媽媽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1.51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真是好主意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媽媽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02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1.6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小潔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今年有很多刺激的冒險遊戲喔！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小潔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03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3.26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讓我們出發歷險去吧！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小潔</a:t>
                      </a: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04 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21912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2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2.25</a:t>
                      </a:r>
                      <a:endParaRPr lang="zh-TW" altLang="en-US" sz="2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054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831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549275" y="5013970"/>
            <a:ext cx="1801515" cy="5760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549275" y="3357786"/>
            <a:ext cx="1801515" cy="5760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549275" y="2565698"/>
            <a:ext cx="2665611" cy="57606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6B5CE36-4832-46D8-A5F7-2A4ED3E34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播放範例</a:t>
            </a:r>
            <a:r>
              <a:rPr lang="zh-TW" altLang="en-US" dirty="0" smtClean="0"/>
              <a:t>影片，仔細</a:t>
            </a:r>
            <a:r>
              <a:rPr lang="zh-TW" altLang="en-US" dirty="0"/>
              <a:t>觀察並分析遊戲進行時的聲音搭配，</a:t>
            </a:r>
            <a:r>
              <a:rPr lang="zh-TW" altLang="en-US" dirty="0" smtClean="0"/>
              <a:t>我們將</a:t>
            </a:r>
            <a:r>
              <a:rPr lang="zh-TW" altLang="en-US" dirty="0"/>
              <a:t>著手為遊戲進行聲音的設計：</a:t>
            </a:r>
          </a:p>
          <a:p>
            <a:pPr marL="449263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背景音樂：襯托場景氣氛的音樂。</a:t>
            </a:r>
          </a:p>
          <a:p>
            <a:pPr marL="449263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音效：配合畫面內容呈現的聲音效果。</a:t>
            </a:r>
          </a:p>
          <a:p>
            <a:pPr marL="2246313" indent="-1260475">
              <a:buNone/>
            </a:pPr>
            <a:r>
              <a:rPr lang="zh-TW" altLang="en-US" dirty="0" smtClean="0"/>
              <a:t>         （音樂</a:t>
            </a:r>
            <a:r>
              <a:rPr lang="zh-TW" altLang="en-US" dirty="0"/>
              <a:t>、對白以外的聲音，例如：打字聲）</a:t>
            </a:r>
          </a:p>
          <a:p>
            <a:pPr marL="449263" indent="0">
              <a:buNone/>
            </a:pPr>
            <a:r>
              <a:rPr lang="en-US" altLang="zh-TW" dirty="0"/>
              <a:t>3. </a:t>
            </a:r>
            <a:r>
              <a:rPr lang="zh-TW" altLang="en-US" dirty="0"/>
              <a:t>對白：人物間的對話。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pSp>
        <p:nvGrpSpPr>
          <p:cNvPr id="17" name="群組 16"/>
          <p:cNvGrpSpPr/>
          <p:nvPr/>
        </p:nvGrpSpPr>
        <p:grpSpPr>
          <a:xfrm>
            <a:off x="6743278" y="95004"/>
            <a:ext cx="3416320" cy="742502"/>
            <a:chOff x="1798787" y="4797945"/>
            <a:chExt cx="3416320" cy="742502"/>
          </a:xfrm>
        </p:grpSpPr>
        <p:sp>
          <p:nvSpPr>
            <p:cNvPr id="18" name="video-camera_94967"/>
            <p:cNvSpPr>
              <a:spLocks noChangeAspect="1"/>
            </p:cNvSpPr>
            <p:nvPr/>
          </p:nvSpPr>
          <p:spPr bwMode="auto">
            <a:xfrm>
              <a:off x="2062758" y="4797945"/>
              <a:ext cx="792088" cy="663197"/>
            </a:xfrm>
            <a:custGeom>
              <a:avLst/>
              <a:gdLst>
                <a:gd name="T0" fmla="*/ 4532 w 4667"/>
                <a:gd name="T1" fmla="*/ 1805 h 3913"/>
                <a:gd name="T2" fmla="*/ 4452 w 4667"/>
                <a:gd name="T3" fmla="*/ 1826 h 3913"/>
                <a:gd name="T4" fmla="*/ 3715 w 4667"/>
                <a:gd name="T5" fmla="*/ 2211 h 3913"/>
                <a:gd name="T6" fmla="*/ 3693 w 4667"/>
                <a:gd name="T7" fmla="*/ 2224 h 3913"/>
                <a:gd name="T8" fmla="*/ 3693 w 4667"/>
                <a:gd name="T9" fmla="*/ 1941 h 3913"/>
                <a:gd name="T10" fmla="*/ 3497 w 4667"/>
                <a:gd name="T11" fmla="*/ 1740 h 3913"/>
                <a:gd name="T12" fmla="*/ 3056 w 4667"/>
                <a:gd name="T13" fmla="*/ 1740 h 3913"/>
                <a:gd name="T14" fmla="*/ 3512 w 4667"/>
                <a:gd name="T15" fmla="*/ 937 h 3913"/>
                <a:gd name="T16" fmla="*/ 2575 w 4667"/>
                <a:gd name="T17" fmla="*/ 0 h 3913"/>
                <a:gd name="T18" fmla="*/ 1638 w 4667"/>
                <a:gd name="T19" fmla="*/ 936 h 3913"/>
                <a:gd name="T20" fmla="*/ 2094 w 4667"/>
                <a:gd name="T21" fmla="*/ 1740 h 3913"/>
                <a:gd name="T22" fmla="*/ 1203 w 4667"/>
                <a:gd name="T23" fmla="*/ 1740 h 3913"/>
                <a:gd name="T24" fmla="*/ 1524 w 4667"/>
                <a:gd name="T25" fmla="*/ 1154 h 3913"/>
                <a:gd name="T26" fmla="*/ 828 w 4667"/>
                <a:gd name="T27" fmla="*/ 458 h 3913"/>
                <a:gd name="T28" fmla="*/ 132 w 4667"/>
                <a:gd name="T29" fmla="*/ 1154 h 3913"/>
                <a:gd name="T30" fmla="*/ 454 w 4667"/>
                <a:gd name="T31" fmla="*/ 1740 h 3913"/>
                <a:gd name="T32" fmla="*/ 204 w 4667"/>
                <a:gd name="T33" fmla="*/ 1740 h 3913"/>
                <a:gd name="T34" fmla="*/ 0 w 4667"/>
                <a:gd name="T35" fmla="*/ 1941 h 3913"/>
                <a:gd name="T36" fmla="*/ 0 w 4667"/>
                <a:gd name="T37" fmla="*/ 3719 h 3913"/>
                <a:gd name="T38" fmla="*/ 204 w 4667"/>
                <a:gd name="T39" fmla="*/ 3913 h 3913"/>
                <a:gd name="T40" fmla="*/ 3497 w 4667"/>
                <a:gd name="T41" fmla="*/ 3913 h 3913"/>
                <a:gd name="T42" fmla="*/ 3693 w 4667"/>
                <a:gd name="T43" fmla="*/ 3719 h 3913"/>
                <a:gd name="T44" fmla="*/ 3693 w 4667"/>
                <a:gd name="T45" fmla="*/ 3437 h 3913"/>
                <a:gd name="T46" fmla="*/ 3715 w 4667"/>
                <a:gd name="T47" fmla="*/ 3449 h 3913"/>
                <a:gd name="T48" fmla="*/ 4451 w 4667"/>
                <a:gd name="T49" fmla="*/ 3835 h 3913"/>
                <a:gd name="T50" fmla="*/ 4531 w 4667"/>
                <a:gd name="T51" fmla="*/ 3856 h 3913"/>
                <a:gd name="T52" fmla="*/ 4667 w 4667"/>
                <a:gd name="T53" fmla="*/ 3704 h 3913"/>
                <a:gd name="T54" fmla="*/ 4667 w 4667"/>
                <a:gd name="T55" fmla="*/ 1956 h 3913"/>
                <a:gd name="T56" fmla="*/ 4532 w 4667"/>
                <a:gd name="T57" fmla="*/ 1805 h 3913"/>
                <a:gd name="T58" fmla="*/ 2400 w 4667"/>
                <a:gd name="T59" fmla="*/ 3326 h 3913"/>
                <a:gd name="T60" fmla="*/ 2267 w 4667"/>
                <a:gd name="T61" fmla="*/ 3460 h 3913"/>
                <a:gd name="T62" fmla="*/ 693 w 4667"/>
                <a:gd name="T63" fmla="*/ 3460 h 3913"/>
                <a:gd name="T64" fmla="*/ 560 w 4667"/>
                <a:gd name="T65" fmla="*/ 3326 h 3913"/>
                <a:gd name="T66" fmla="*/ 560 w 4667"/>
                <a:gd name="T67" fmla="*/ 2340 h 3913"/>
                <a:gd name="T68" fmla="*/ 693 w 4667"/>
                <a:gd name="T69" fmla="*/ 2206 h 3913"/>
                <a:gd name="T70" fmla="*/ 2267 w 4667"/>
                <a:gd name="T71" fmla="*/ 2206 h 3913"/>
                <a:gd name="T72" fmla="*/ 2400 w 4667"/>
                <a:gd name="T73" fmla="*/ 2340 h 3913"/>
                <a:gd name="T74" fmla="*/ 2400 w 4667"/>
                <a:gd name="T75" fmla="*/ 3326 h 3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667" h="3913">
                  <a:moveTo>
                    <a:pt x="4532" y="1805"/>
                  </a:moveTo>
                  <a:cubicBezTo>
                    <a:pt x="4505" y="1805"/>
                    <a:pt x="4479" y="1812"/>
                    <a:pt x="4452" y="1826"/>
                  </a:cubicBezTo>
                  <a:lnTo>
                    <a:pt x="3715" y="2211"/>
                  </a:lnTo>
                  <a:cubicBezTo>
                    <a:pt x="3708" y="2215"/>
                    <a:pt x="3707" y="2219"/>
                    <a:pt x="3693" y="2224"/>
                  </a:cubicBezTo>
                  <a:lnTo>
                    <a:pt x="3693" y="1941"/>
                  </a:lnTo>
                  <a:cubicBezTo>
                    <a:pt x="3693" y="1831"/>
                    <a:pt x="3607" y="1740"/>
                    <a:pt x="3497" y="1740"/>
                  </a:cubicBezTo>
                  <a:lnTo>
                    <a:pt x="3056" y="1740"/>
                  </a:lnTo>
                  <a:cubicBezTo>
                    <a:pt x="3329" y="1580"/>
                    <a:pt x="3512" y="1278"/>
                    <a:pt x="3512" y="937"/>
                  </a:cubicBezTo>
                  <a:cubicBezTo>
                    <a:pt x="3512" y="420"/>
                    <a:pt x="3092" y="0"/>
                    <a:pt x="2575" y="0"/>
                  </a:cubicBezTo>
                  <a:cubicBezTo>
                    <a:pt x="2058" y="0"/>
                    <a:pt x="1638" y="420"/>
                    <a:pt x="1638" y="936"/>
                  </a:cubicBezTo>
                  <a:cubicBezTo>
                    <a:pt x="1638" y="1277"/>
                    <a:pt x="1821" y="1580"/>
                    <a:pt x="2094" y="1740"/>
                  </a:cubicBezTo>
                  <a:lnTo>
                    <a:pt x="1203" y="1740"/>
                  </a:lnTo>
                  <a:cubicBezTo>
                    <a:pt x="1396" y="1620"/>
                    <a:pt x="1524" y="1400"/>
                    <a:pt x="1524" y="1154"/>
                  </a:cubicBezTo>
                  <a:cubicBezTo>
                    <a:pt x="1524" y="770"/>
                    <a:pt x="1212" y="458"/>
                    <a:pt x="828" y="458"/>
                  </a:cubicBezTo>
                  <a:cubicBezTo>
                    <a:pt x="445" y="458"/>
                    <a:pt x="132" y="770"/>
                    <a:pt x="132" y="1154"/>
                  </a:cubicBezTo>
                  <a:cubicBezTo>
                    <a:pt x="132" y="1400"/>
                    <a:pt x="261" y="1620"/>
                    <a:pt x="454" y="1740"/>
                  </a:cubicBezTo>
                  <a:lnTo>
                    <a:pt x="204" y="1740"/>
                  </a:lnTo>
                  <a:cubicBezTo>
                    <a:pt x="94" y="1740"/>
                    <a:pt x="0" y="1831"/>
                    <a:pt x="0" y="1941"/>
                  </a:cubicBezTo>
                  <a:lnTo>
                    <a:pt x="0" y="3719"/>
                  </a:lnTo>
                  <a:cubicBezTo>
                    <a:pt x="0" y="3830"/>
                    <a:pt x="94" y="3913"/>
                    <a:pt x="204" y="3913"/>
                  </a:cubicBezTo>
                  <a:lnTo>
                    <a:pt x="3497" y="3913"/>
                  </a:lnTo>
                  <a:cubicBezTo>
                    <a:pt x="3607" y="3913"/>
                    <a:pt x="3693" y="3830"/>
                    <a:pt x="3693" y="3719"/>
                  </a:cubicBezTo>
                  <a:lnTo>
                    <a:pt x="3693" y="3437"/>
                  </a:lnTo>
                  <a:cubicBezTo>
                    <a:pt x="3707" y="3441"/>
                    <a:pt x="3708" y="3446"/>
                    <a:pt x="3715" y="3449"/>
                  </a:cubicBezTo>
                  <a:lnTo>
                    <a:pt x="4451" y="3835"/>
                  </a:lnTo>
                  <a:cubicBezTo>
                    <a:pt x="4478" y="3849"/>
                    <a:pt x="4505" y="3856"/>
                    <a:pt x="4531" y="3856"/>
                  </a:cubicBezTo>
                  <a:cubicBezTo>
                    <a:pt x="4611" y="3856"/>
                    <a:pt x="4667" y="3794"/>
                    <a:pt x="4667" y="3704"/>
                  </a:cubicBezTo>
                  <a:lnTo>
                    <a:pt x="4667" y="1956"/>
                  </a:lnTo>
                  <a:cubicBezTo>
                    <a:pt x="4667" y="1867"/>
                    <a:pt x="4612" y="1805"/>
                    <a:pt x="4532" y="1805"/>
                  </a:cubicBezTo>
                  <a:close/>
                  <a:moveTo>
                    <a:pt x="2400" y="3326"/>
                  </a:moveTo>
                  <a:cubicBezTo>
                    <a:pt x="2400" y="3400"/>
                    <a:pt x="2340" y="3460"/>
                    <a:pt x="2267" y="3460"/>
                  </a:cubicBezTo>
                  <a:lnTo>
                    <a:pt x="693" y="3460"/>
                  </a:lnTo>
                  <a:cubicBezTo>
                    <a:pt x="620" y="3460"/>
                    <a:pt x="560" y="3400"/>
                    <a:pt x="560" y="3326"/>
                  </a:cubicBezTo>
                  <a:lnTo>
                    <a:pt x="560" y="2340"/>
                  </a:lnTo>
                  <a:cubicBezTo>
                    <a:pt x="560" y="2266"/>
                    <a:pt x="620" y="2206"/>
                    <a:pt x="693" y="2206"/>
                  </a:cubicBezTo>
                  <a:lnTo>
                    <a:pt x="2267" y="2206"/>
                  </a:lnTo>
                  <a:cubicBezTo>
                    <a:pt x="2340" y="2206"/>
                    <a:pt x="2400" y="2266"/>
                    <a:pt x="2400" y="2340"/>
                  </a:cubicBezTo>
                  <a:lnTo>
                    <a:pt x="2400" y="3326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</p:sp>
        <p:sp>
          <p:nvSpPr>
            <p:cNvPr id="19" name="文字方塊 18">
              <a:hlinkClick r:id="rId2" action="ppaction://hlinkfile"/>
            </p:cNvPr>
            <p:cNvSpPr txBox="1"/>
            <p:nvPr/>
          </p:nvSpPr>
          <p:spPr>
            <a:xfrm>
              <a:off x="1798787" y="5017227"/>
              <a:ext cx="34163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　　　程式範例影片</a:t>
              </a:r>
              <a:endParaRPr lang="zh-HK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646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2205038" y="981522"/>
            <a:ext cx="7780337" cy="5629275"/>
            <a:chOff x="1558702" y="981522"/>
            <a:chExt cx="7780337" cy="5629275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981522"/>
              <a:ext cx="7780337" cy="562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矩形 7"/>
            <p:cNvSpPr/>
            <p:nvPr/>
          </p:nvSpPr>
          <p:spPr>
            <a:xfrm>
              <a:off x="2566814" y="1557586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536220" y="2637706"/>
              <a:ext cx="576064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536220" y="4725978"/>
              <a:ext cx="576064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792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逐步解析 </a:t>
            </a:r>
            <a:r>
              <a:rPr lang="en-US" altLang="zh-TW" dirty="0" smtClean="0"/>
              <a:t>1</a:t>
            </a:r>
            <a:endParaRPr lang="zh-HK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 smtClean="0"/>
              <a:t>背景音樂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0114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2205038" y="981522"/>
            <a:ext cx="7780337" cy="5629275"/>
            <a:chOff x="1558702" y="981522"/>
            <a:chExt cx="7780337" cy="562927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8702" y="981522"/>
              <a:ext cx="7780337" cy="562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2566814" y="1557586"/>
              <a:ext cx="576064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536220" y="2637706"/>
              <a:ext cx="576064" cy="324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536220" y="4725978"/>
              <a:ext cx="576064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13FD99F-C987-4664-BCB9-B2AA9ABD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題目解析流程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BF11BA30-71F6-4AB3-A27A-0F4E2FD37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grpSp>
        <p:nvGrpSpPr>
          <p:cNvPr id="6" name="群組 5"/>
          <p:cNvGrpSpPr/>
          <p:nvPr/>
        </p:nvGrpSpPr>
        <p:grpSpPr>
          <a:xfrm>
            <a:off x="2135654" y="1125538"/>
            <a:ext cx="7992000" cy="1627738"/>
            <a:chOff x="8399461" y="2240061"/>
            <a:chExt cx="7992000" cy="1627738"/>
          </a:xfrm>
        </p:grpSpPr>
        <p:sp>
          <p:nvSpPr>
            <p:cNvPr id="7" name="圓角矩形 6"/>
            <p:cNvSpPr/>
            <p:nvPr/>
          </p:nvSpPr>
          <p:spPr>
            <a:xfrm>
              <a:off x="8399461" y="2787799"/>
              <a:ext cx="7992000" cy="1080000"/>
            </a:xfrm>
            <a:prstGeom prst="roundRect">
              <a:avLst/>
            </a:prstGeom>
            <a:noFill/>
            <a:ln w="38100">
              <a:solidFill>
                <a:srgbClr val="C0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HK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4340121" y="2240061"/>
              <a:ext cx="1979744" cy="578882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逐步解析 </a:t>
              </a:r>
              <a:r>
                <a:rPr lang="en-US" altLang="zh-TW" sz="2800" b="1" dirty="0" smtClean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HK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604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3375" y="931742"/>
            <a:ext cx="8928595" cy="5521446"/>
          </a:xfrm>
          <a:ln>
            <a:noFill/>
          </a:ln>
        </p:spPr>
        <p:txBody>
          <a:bodyPr/>
          <a:lstStyle/>
          <a:p>
            <a:pPr marL="85725" indent="26988">
              <a:lnSpc>
                <a:spcPct val="140000"/>
              </a:lnSpc>
              <a:buNone/>
            </a:pPr>
            <a:r>
              <a:rPr lang="zh-TW" altLang="en-US" sz="3200" dirty="0"/>
              <a:t>本遊戲中，場景</a:t>
            </a:r>
            <a:r>
              <a:rPr lang="en-US" altLang="zh-TW" sz="3200" dirty="0"/>
              <a:t>1</a:t>
            </a:r>
            <a:r>
              <a:rPr lang="zh-TW" altLang="en-US" sz="3200" dirty="0"/>
              <a:t>、場景</a:t>
            </a:r>
            <a:r>
              <a:rPr lang="en-US" altLang="zh-TW" sz="3200" dirty="0"/>
              <a:t>4 </a:t>
            </a:r>
            <a:r>
              <a:rPr lang="zh-TW" altLang="en-US" sz="3200" dirty="0"/>
              <a:t>含有背景音樂</a:t>
            </a:r>
            <a:r>
              <a:rPr lang="zh-TW" altLang="en-US" sz="3200" dirty="0" smtClean="0"/>
              <a:t>，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請</a:t>
            </a:r>
            <a:r>
              <a:rPr lang="zh-TW" altLang="en-US" sz="3200" dirty="0"/>
              <a:t>試著完成背景音樂的設定。</a:t>
            </a:r>
          </a:p>
          <a:p>
            <a:pPr marL="85725" indent="26988">
              <a:lnSpc>
                <a:spcPct val="140000"/>
              </a:lnSpc>
              <a:buNone/>
            </a:pPr>
            <a:r>
              <a:rPr lang="en-US" altLang="zh-TW" sz="3200" dirty="0"/>
              <a:t>1. </a:t>
            </a:r>
            <a:r>
              <a:rPr lang="zh-TW" altLang="en-US" sz="3200" dirty="0"/>
              <a:t>場景</a:t>
            </a:r>
            <a:r>
              <a:rPr lang="en-US" altLang="zh-TW" sz="3200" dirty="0"/>
              <a:t>4 </a:t>
            </a:r>
            <a:r>
              <a:rPr lang="zh-TW" altLang="en-US" sz="3200" dirty="0"/>
              <a:t>的背景音樂要重複播放。</a:t>
            </a:r>
          </a:p>
          <a:p>
            <a:pPr marL="538163" indent="-425450">
              <a:lnSpc>
                <a:spcPct val="140000"/>
              </a:lnSpc>
              <a:buNone/>
            </a:pPr>
            <a:r>
              <a:rPr lang="en-US" altLang="zh-TW" sz="3200" dirty="0"/>
              <a:t>2. </a:t>
            </a:r>
            <a:r>
              <a:rPr lang="zh-TW" altLang="en-US" sz="3200" dirty="0"/>
              <a:t>音樂來源→「</a:t>
            </a:r>
            <a:r>
              <a:rPr lang="zh-TW" altLang="en-US" sz="3200" dirty="0" smtClean="0"/>
              <a:t>範例</a:t>
            </a:r>
            <a:r>
              <a:rPr lang="zh-TW" altLang="en-US" sz="3200" dirty="0"/>
              <a:t>音效</a:t>
            </a:r>
            <a:r>
              <a:rPr lang="zh-TW" altLang="en-US" sz="3200" dirty="0" smtClean="0"/>
              <a:t>／循環</a:t>
            </a:r>
            <a:r>
              <a:rPr lang="zh-TW" altLang="en-US" sz="3200" dirty="0"/>
              <a:t>」： </a:t>
            </a:r>
            <a:endParaRPr lang="en-US" altLang="zh-TW" sz="3200" dirty="0" smtClean="0"/>
          </a:p>
          <a:p>
            <a:pPr marL="538163" indent="1798638">
              <a:lnSpc>
                <a:spcPct val="140000"/>
              </a:lnSpc>
              <a:buNone/>
            </a:pPr>
            <a:r>
              <a:rPr lang="en-US" altLang="zh-TW" sz="3200" dirty="0" smtClean="0"/>
              <a:t>   Guitar </a:t>
            </a:r>
            <a:r>
              <a:rPr lang="en-US" altLang="zh-TW" sz="3200" dirty="0"/>
              <a:t>Chords2 </a:t>
            </a:r>
            <a:r>
              <a:rPr lang="zh-TW" altLang="en-US" sz="3200" dirty="0" smtClean="0"/>
              <a:t>、</a:t>
            </a:r>
            <a:endParaRPr lang="en-US" altLang="zh-TW" sz="3200" dirty="0" smtClean="0"/>
          </a:p>
          <a:p>
            <a:pPr marL="538163" indent="1798638">
              <a:lnSpc>
                <a:spcPct val="140000"/>
              </a:lnSpc>
              <a:buNone/>
            </a:pPr>
            <a:r>
              <a:rPr lang="en-US" altLang="zh-TW" sz="3200" dirty="0" smtClean="0"/>
              <a:t>   Dance </a:t>
            </a:r>
            <a:r>
              <a:rPr lang="en-US" altLang="zh-TW" sz="3200" dirty="0"/>
              <a:t>Snare Beat </a:t>
            </a:r>
            <a:r>
              <a:rPr lang="zh-TW" altLang="en-US" sz="3200" dirty="0" smtClean="0"/>
              <a:t>。 </a:t>
            </a:r>
            <a:endParaRPr lang="zh-HK" altLang="en-US" sz="32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4" name="內容版面配置區 3"/>
          <p:cNvSpPr>
            <a:spLocks noGrp="1"/>
          </p:cNvSpPr>
          <p:nvPr>
            <p:ph idx="10"/>
          </p:nvPr>
        </p:nvSpPr>
        <p:spPr>
          <a:xfrm>
            <a:off x="2278782" y="-58140"/>
            <a:ext cx="864096" cy="1111670"/>
          </a:xfrm>
        </p:spPr>
        <p:txBody>
          <a:bodyPr/>
          <a:lstStyle/>
          <a:p>
            <a:r>
              <a:rPr lang="en-US" altLang="zh-HK" dirty="0" smtClean="0"/>
              <a:t>1</a:t>
            </a:r>
            <a:endParaRPr lang="zh-HK" altLang="en-US" dirty="0"/>
          </a:p>
        </p:txBody>
      </p:sp>
      <p:sp>
        <p:nvSpPr>
          <p:cNvPr id="153" name="圓角矩形 152"/>
          <p:cNvSpPr/>
          <p:nvPr/>
        </p:nvSpPr>
        <p:spPr>
          <a:xfrm>
            <a:off x="5879182" y="1032828"/>
            <a:ext cx="1750978" cy="48101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zh-HK" altLang="en-US"/>
          </a:p>
        </p:txBody>
      </p:sp>
      <p:sp>
        <p:nvSpPr>
          <p:cNvPr id="156" name="圓角矩形 155"/>
          <p:cNvSpPr/>
          <p:nvPr/>
        </p:nvSpPr>
        <p:spPr>
          <a:xfrm>
            <a:off x="7319342" y="1583060"/>
            <a:ext cx="298495" cy="33456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HK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HK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0" name="圓角矩形 159"/>
          <p:cNvSpPr/>
          <p:nvPr/>
        </p:nvSpPr>
        <p:spPr>
          <a:xfrm>
            <a:off x="9837593" y="977221"/>
            <a:ext cx="1806893" cy="1281589"/>
          </a:xfrm>
          <a:prstGeom prst="roundRect">
            <a:avLst>
              <a:gd name="adj" fmla="val 11824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altLang="zh-HK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HK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endParaRPr lang="en-US" altLang="zh-TW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背景音樂</a:t>
            </a:r>
            <a:endParaRPr lang="zh-HK" alt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0629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 autoUpdateAnimBg="0"/>
      <p:bldP spid="156" grpId="0" animBg="1"/>
      <p:bldP spid="16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12" name="內容版面配置區 11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zh-TW" dirty="0" smtClean="0"/>
              <a:t>1</a:t>
            </a:r>
            <a:endParaRPr lang="zh-HK" altLang="en-US" dirty="0"/>
          </a:p>
        </p:txBody>
      </p:sp>
      <p:pic>
        <p:nvPicPr>
          <p:cNvPr id="1026" name="Picture 2" descr="C:\Users\K1050403\AppData\Local\Temp\SNAGHTML688cfb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93" y="1197746"/>
            <a:ext cx="2095522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50403\AppData\Local\Temp\SNAGHTML68a26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254" y="1197746"/>
            <a:ext cx="2772000" cy="59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K1050403\AppData\Local\Temp\SNAGHTML68ae1d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254" y="1989634"/>
            <a:ext cx="3780000" cy="59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87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5294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455</Words>
  <Application>Microsoft Office PowerPoint</Application>
  <PresentationFormat>自訂</PresentationFormat>
  <Paragraphs>145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生活科技_課文</vt:lpstr>
      <vt:lpstr>聲音設計</vt:lpstr>
      <vt:lpstr>任務說明</vt:lpstr>
      <vt:lpstr>任務說明</vt:lpstr>
      <vt:lpstr>題目解析流程</vt:lpstr>
      <vt:lpstr>逐步解析 1</vt:lpstr>
      <vt:lpstr>題目解析流程</vt:lpstr>
      <vt:lpstr>PowerPoint 簡報</vt:lpstr>
      <vt:lpstr>PowerPoint 簡報</vt:lpstr>
      <vt:lpstr>PowerPoint 簡報</vt:lpstr>
      <vt:lpstr>逐步解析 2</vt:lpstr>
      <vt:lpstr>題目解析流程</vt:lpstr>
      <vt:lpstr>PowerPoint 簡報</vt:lpstr>
      <vt:lpstr>PowerPoint 簡報</vt:lpstr>
      <vt:lpstr>錄音</vt:lpstr>
      <vt:lpstr>錄音</vt:lpstr>
      <vt:lpstr>錄音</vt:lpstr>
      <vt:lpstr>錄音</vt:lpstr>
      <vt:lpstr>逐步解析 3</vt:lpstr>
      <vt:lpstr>題目解析流程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592</cp:revision>
  <cp:lastPrinted>2019-05-27T08:55:00Z</cp:lastPrinted>
  <dcterms:created xsi:type="dcterms:W3CDTF">2019-04-23T05:53:25Z</dcterms:created>
  <dcterms:modified xsi:type="dcterms:W3CDTF">2019-11-27T03:58:53Z</dcterms:modified>
</cp:coreProperties>
</file>