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2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y="5143500" cx="9144000"/>
  <p:notesSz cx="6858000" cy="9144000"/>
  <p:embeddedFontLst>
    <p:embeddedFont>
      <p:font typeface="Roboto"/>
      <p:regular r:id="rId50"/>
      <p:bold r:id="rId51"/>
      <p:italic r:id="rId52"/>
      <p:boldItalic r:id="rId53"/>
    </p:embeddedFont>
    <p:embeddedFont>
      <p:font typeface="Montserrat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oboto-bold.fntdata"/><Relationship Id="rId50" Type="http://schemas.openxmlformats.org/officeDocument/2006/relationships/font" Target="fonts/Roboto-regular.fntdata"/><Relationship Id="rId53" Type="http://schemas.openxmlformats.org/officeDocument/2006/relationships/font" Target="fonts/Roboto-boldItalic.fntdata"/><Relationship Id="rId52" Type="http://schemas.openxmlformats.org/officeDocument/2006/relationships/font" Target="fonts/Roboto-italic.fntdata"/><Relationship Id="rId11" Type="http://schemas.openxmlformats.org/officeDocument/2006/relationships/slide" Target="slides/slide6.xml"/><Relationship Id="rId55" Type="http://schemas.openxmlformats.org/officeDocument/2006/relationships/font" Target="fonts/Montserrat-bold.fntdata"/><Relationship Id="rId10" Type="http://schemas.openxmlformats.org/officeDocument/2006/relationships/slide" Target="slides/slide5.xml"/><Relationship Id="rId54" Type="http://schemas.openxmlformats.org/officeDocument/2006/relationships/font" Target="fonts/Montserrat-regular.fntdata"/><Relationship Id="rId13" Type="http://schemas.openxmlformats.org/officeDocument/2006/relationships/slide" Target="slides/slide8.xml"/><Relationship Id="rId57" Type="http://schemas.openxmlformats.org/officeDocument/2006/relationships/font" Target="fonts/Montserrat-boldItalic.fntdata"/><Relationship Id="rId12" Type="http://schemas.openxmlformats.org/officeDocument/2006/relationships/slide" Target="slides/slide7.xml"/><Relationship Id="rId56" Type="http://schemas.openxmlformats.org/officeDocument/2006/relationships/font" Target="fonts/Montserrat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3c02593e2_0_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3c02593e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c904b771f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7c904b771f_0_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c904b771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7c904b771f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c904b771f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7c904b771f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7c904b771f_0_1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7c904b771f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7c904b771f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7c904b771f_0_1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c9845d43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7c9845d43a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c904b771f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7c904b771f_0_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7c904b771f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7c904b771f_0_1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7c904b771f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7c904b771f_0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7c9845d43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7c9845d43a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deaf09c01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deaf09c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7c9845d43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7c9845d43a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7c9845d43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7c9845d43a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c9845d43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7c9845d43a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7c9845d43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7c9845d43a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7c904b771f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7c904b771f_0_1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7c904b771f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7c904b77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7c9845d43a_0_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7c9845d43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7c9845d43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7c9845d43a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7c9845d43a_0_9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7c9845d43a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7c9845d43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g7c9845d43a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c904b771f_0_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c904b771f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c9845d43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7c9845d43a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7c9845d43a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7c9845d43a_0_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7c9845d43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7c9845d43a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c9845d43a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7c9845d43a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c9845d43a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7c9845d43a_0_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7c9845d43a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7c9845d43a_0_1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7c9845d43a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7c9845d43a_0_1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7c9845d43a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7c9845d43a_0_1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7c98d169e4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7c98d169e4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7c98d169e4_1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7c98d169e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c904b771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7c904b771f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7c98d169e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7c98d169e4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7c98d169e4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g7c98d169e4_1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7c98d169e4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7c98d169e4_1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7c98d169e4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7c98d169e4_1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7c904b771f_0_16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7c904b771f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c904b771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7c904b771f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c904b771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7c904b771f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7c904b771f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7c904b771f_0_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7c904b771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7c904b771f_0_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c904b771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7c904b771f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rgbClr val="6FA8DC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10" name="Google Shape;10;p2"/>
          <p:cNvPicPr preferRelativeResize="0"/>
          <p:nvPr/>
        </p:nvPicPr>
        <p:blipFill rotWithShape="1">
          <a:blip r:embed="rId2">
            <a:alphaModFix amt="40000"/>
          </a:blip>
          <a:srcRect b="30860" l="0" r="0" t="30860"/>
          <a:stretch/>
        </p:blipFill>
        <p:spPr>
          <a:xfrm>
            <a:off x="0" y="-2"/>
            <a:ext cx="9144000" cy="19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786525" y="1968875"/>
            <a:ext cx="5859600" cy="276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_2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9FC5E8"/>
                </a:solidFill>
              </a:defRPr>
            </a:lvl1pPr>
            <a:lvl2pPr lvl="1" rtl="0">
              <a:buNone/>
              <a:defRPr>
                <a:solidFill>
                  <a:srgbClr val="9FC5E8"/>
                </a:solidFill>
              </a:defRPr>
            </a:lvl2pPr>
            <a:lvl3pPr lvl="2" rtl="0">
              <a:buNone/>
              <a:defRPr>
                <a:solidFill>
                  <a:srgbClr val="9FC5E8"/>
                </a:solidFill>
              </a:defRPr>
            </a:lvl3pPr>
            <a:lvl4pPr lvl="3" rtl="0">
              <a:buNone/>
              <a:defRPr>
                <a:solidFill>
                  <a:srgbClr val="9FC5E8"/>
                </a:solidFill>
              </a:defRPr>
            </a:lvl4pPr>
            <a:lvl5pPr lvl="4" rtl="0">
              <a:buNone/>
              <a:defRPr>
                <a:solidFill>
                  <a:srgbClr val="9FC5E8"/>
                </a:solidFill>
              </a:defRPr>
            </a:lvl5pPr>
            <a:lvl6pPr lvl="5" rtl="0">
              <a:buNone/>
              <a:defRPr>
                <a:solidFill>
                  <a:srgbClr val="9FC5E8"/>
                </a:solidFill>
              </a:defRPr>
            </a:lvl6pPr>
            <a:lvl7pPr lvl="6" rtl="0">
              <a:buNone/>
              <a:defRPr>
                <a:solidFill>
                  <a:srgbClr val="9FC5E8"/>
                </a:solidFill>
              </a:defRPr>
            </a:lvl7pPr>
            <a:lvl8pPr lvl="7" rtl="0">
              <a:buNone/>
              <a:defRPr>
                <a:solidFill>
                  <a:srgbClr val="9FC5E8"/>
                </a:solidFill>
              </a:defRPr>
            </a:lvl8pPr>
            <a:lvl9pPr lvl="8" rtl="0">
              <a:buNone/>
              <a:defRPr>
                <a:solidFill>
                  <a:srgbClr val="9FC5E8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lor">
  <p:cSld name="BLANK_1">
    <p:bg>
      <p:bgPr>
        <a:solidFill>
          <a:srgbClr val="6FA8D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 3 - Templateswise.com" type="obj">
  <p:cSld name="OBJEC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F7F95"/>
              </a:buClr>
              <a:buSzPts val="1400"/>
              <a:buFont typeface="Calibri"/>
              <a:buNone/>
              <a:defRPr b="0" i="0" sz="4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640"/>
              </a:spcBef>
              <a:spcAft>
                <a:spcPts val="0"/>
              </a:spcAft>
              <a:buClr>
                <a:srgbClr val="2F7F95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2F7F95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2F7F9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10" type="dt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1" type="ftr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 - Templateswise.com">
  <p:cSld name="Title &amp; Content - Templateswise.com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2267744" y="206375"/>
            <a:ext cx="6419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7F95"/>
              </a:buClr>
              <a:buSzPts val="1400"/>
              <a:buFont typeface="Calibri"/>
              <a:buNone/>
              <a:defRPr b="0" i="0" sz="4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2267744" y="1200150"/>
            <a:ext cx="64191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2F7F95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2F7F95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2F7F9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5"/>
          <p:cNvSpPr txBox="1"/>
          <p:nvPr>
            <p:ph idx="10" type="dt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5"/>
          <p:cNvSpPr txBox="1"/>
          <p:nvPr>
            <p:ph idx="11" type="ftr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 2 - Templateswise.com">
  <p:cSld name="Title &amp; Content 2 - Templateswise.com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F7F95"/>
              </a:buClr>
              <a:buSzPts val="1400"/>
              <a:buFont typeface="Calibri"/>
              <a:buNone/>
              <a:defRPr b="0" i="0" sz="4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640"/>
              </a:spcBef>
              <a:spcAft>
                <a:spcPts val="0"/>
              </a:spcAft>
              <a:buClr>
                <a:srgbClr val="2F7F95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2F7F95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2F7F9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6"/>
          <p:cNvSpPr txBox="1"/>
          <p:nvPr>
            <p:ph idx="10" type="dt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6"/>
          <p:cNvSpPr txBox="1"/>
          <p:nvPr>
            <p:ph idx="11" type="ftr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14" name="Google Shape;14;p3"/>
          <p:cNvPicPr preferRelativeResize="0"/>
          <p:nvPr/>
        </p:nvPicPr>
        <p:blipFill rotWithShape="1">
          <a:blip r:embed="rId2">
            <a:alphaModFix amt="20000"/>
          </a:blip>
          <a:srcRect b="30860" l="0" r="0" t="30860"/>
          <a:stretch/>
        </p:blipFill>
        <p:spPr>
          <a:xfrm>
            <a:off x="0" y="-2"/>
            <a:ext cx="9144000" cy="19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ctrTitle"/>
          </p:nvPr>
        </p:nvSpPr>
        <p:spPr>
          <a:xfrm>
            <a:off x="2970175" y="3107350"/>
            <a:ext cx="5792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4800"/>
              <a:buNone/>
              <a:defRPr sz="4800">
                <a:solidFill>
                  <a:srgbClr val="073763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2970175" y="3906852"/>
            <a:ext cx="5792700" cy="7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6FA8DC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6FA8DC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6FA8DC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6FA8DC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None/>
              <a:defRPr sz="2400">
                <a:solidFill>
                  <a:srgbClr val="6FA8DC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9FC5E8"/>
                </a:solidFill>
              </a:defRPr>
            </a:lvl1pPr>
            <a:lvl2pPr lvl="1">
              <a:buNone/>
              <a:defRPr>
                <a:solidFill>
                  <a:srgbClr val="9FC5E8"/>
                </a:solidFill>
              </a:defRPr>
            </a:lvl2pPr>
            <a:lvl3pPr lvl="2">
              <a:buNone/>
              <a:defRPr>
                <a:solidFill>
                  <a:srgbClr val="9FC5E8"/>
                </a:solidFill>
              </a:defRPr>
            </a:lvl3pPr>
            <a:lvl4pPr lvl="3">
              <a:buNone/>
              <a:defRPr>
                <a:solidFill>
                  <a:srgbClr val="9FC5E8"/>
                </a:solidFill>
              </a:defRPr>
            </a:lvl4pPr>
            <a:lvl5pPr lvl="4">
              <a:buNone/>
              <a:defRPr>
                <a:solidFill>
                  <a:srgbClr val="9FC5E8"/>
                </a:solidFill>
              </a:defRPr>
            </a:lvl5pPr>
            <a:lvl6pPr lvl="5">
              <a:buNone/>
              <a:defRPr>
                <a:solidFill>
                  <a:srgbClr val="9FC5E8"/>
                </a:solidFill>
              </a:defRPr>
            </a:lvl6pPr>
            <a:lvl7pPr lvl="6">
              <a:buNone/>
              <a:defRPr>
                <a:solidFill>
                  <a:srgbClr val="9FC5E8"/>
                </a:solidFill>
              </a:defRPr>
            </a:lvl7pPr>
            <a:lvl8pPr lvl="7">
              <a:buNone/>
              <a:defRPr>
                <a:solidFill>
                  <a:srgbClr val="9FC5E8"/>
                </a:solidFill>
              </a:defRPr>
            </a:lvl8pPr>
            <a:lvl9pPr lvl="8">
              <a:buNone/>
              <a:defRPr>
                <a:solidFill>
                  <a:srgbClr val="9FC5E8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19" name="Google Shape;19;p4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784250" y="222075"/>
            <a:ext cx="6549300" cy="260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82600" lvl="0" marL="457200" rtl="0">
              <a:spcBef>
                <a:spcPts val="600"/>
              </a:spcBef>
              <a:spcAft>
                <a:spcPts val="0"/>
              </a:spcAft>
              <a:buSzPts val="4000"/>
              <a:buChar char="▸"/>
              <a:defRPr b="1" i="1" sz="4000"/>
            </a:lvl1pPr>
            <a:lvl2pPr indent="-482600" lvl="1" marL="914400" rtl="0">
              <a:spcBef>
                <a:spcPts val="0"/>
              </a:spcBef>
              <a:spcAft>
                <a:spcPts val="0"/>
              </a:spcAft>
              <a:buSzPts val="4000"/>
              <a:buChar char="▹"/>
              <a:defRPr b="1" i="1" sz="4000"/>
            </a:lvl2pPr>
            <a:lvl3pPr indent="-482600" lvl="2" marL="13716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b="1" i="1" sz="4000"/>
            </a:lvl3pPr>
            <a:lvl4pPr indent="-482600" lvl="3" marL="18288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b="1" i="1" sz="4000"/>
            </a:lvl4pPr>
            <a:lvl5pPr indent="-482600" lvl="4" marL="22860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b="1" i="1" sz="4000"/>
            </a:lvl5pPr>
            <a:lvl6pPr indent="-482600" lvl="5" marL="2743200" rtl="0">
              <a:spcBef>
                <a:spcPts val="0"/>
              </a:spcBef>
              <a:spcAft>
                <a:spcPts val="0"/>
              </a:spcAft>
              <a:buSzPts val="4000"/>
              <a:buChar char="■"/>
              <a:defRPr b="1" i="1" sz="4000"/>
            </a:lvl6pPr>
            <a:lvl7pPr indent="-482600" lvl="6" marL="320040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 b="1" i="1" sz="4000"/>
            </a:lvl7pPr>
            <a:lvl8pPr indent="-482600" lvl="7" marL="3657600" rtl="0">
              <a:spcBef>
                <a:spcPts val="0"/>
              </a:spcBef>
              <a:spcAft>
                <a:spcPts val="0"/>
              </a:spcAft>
              <a:buSzPts val="4000"/>
              <a:buChar char="○"/>
              <a:defRPr b="1" i="1" sz="4000"/>
            </a:lvl8pPr>
            <a:lvl9pPr indent="-482600" lvl="8" marL="4114800">
              <a:spcBef>
                <a:spcPts val="0"/>
              </a:spcBef>
              <a:spcAft>
                <a:spcPts val="0"/>
              </a:spcAft>
              <a:buSzPts val="4000"/>
              <a:buChar char="■"/>
              <a:defRPr b="1" i="1" sz="4000"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solidFill>
          <a:srgbClr val="6FA8DC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23" name="Google Shape;23;p5"/>
          <p:cNvPicPr preferRelativeResize="0"/>
          <p:nvPr/>
        </p:nvPicPr>
        <p:blipFill rotWithShape="1">
          <a:blip r:embed="rId2">
            <a:alphaModFix amt="20000"/>
          </a:blip>
          <a:srcRect b="0" l="38542" r="38544" t="0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2874625" y="275339"/>
            <a:ext cx="5562000" cy="44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Char char="▸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▹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solidFill>
          <a:srgbClr val="6FA8DC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29" name="Google Shape;29;p6"/>
          <p:cNvPicPr preferRelativeResize="0"/>
          <p:nvPr/>
        </p:nvPicPr>
        <p:blipFill rotWithShape="1">
          <a:blip r:embed="rId2">
            <a:alphaModFix amt="20000"/>
          </a:blip>
          <a:srcRect b="0" l="38542" r="38544" t="0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2544225" y="297367"/>
            <a:ext cx="2981400" cy="46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5705276" y="297367"/>
            <a:ext cx="2981400" cy="46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solidFill>
          <a:srgbClr val="6FA8DC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36" name="Google Shape;36;p7"/>
          <p:cNvPicPr preferRelativeResize="0"/>
          <p:nvPr/>
        </p:nvPicPr>
        <p:blipFill rotWithShape="1">
          <a:blip r:embed="rId2">
            <a:alphaModFix amt="20000"/>
          </a:blip>
          <a:srcRect b="0" l="38542" r="38544" t="0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/>
          <p:nvPr/>
        </p:nvSpPr>
        <p:spPr>
          <a:xfrm flipH="1">
            <a:off x="2095200" y="0"/>
            <a:ext cx="7048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2445100" y="275350"/>
            <a:ext cx="2066100" cy="465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4617100" y="275350"/>
            <a:ext cx="2066100" cy="465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6789100" y="275350"/>
            <a:ext cx="2066100" cy="465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rgbClr val="6FA8DC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melia_icons.png" id="44" name="Google Shape;44;p8"/>
          <p:cNvPicPr preferRelativeResize="0"/>
          <p:nvPr/>
        </p:nvPicPr>
        <p:blipFill rotWithShape="1">
          <a:blip r:embed="rId2">
            <a:alphaModFix amt="20000"/>
          </a:blip>
          <a:srcRect b="0" l="38542" r="38544" t="0"/>
          <a:stretch/>
        </p:blipFill>
        <p:spPr>
          <a:xfrm>
            <a:off x="0" y="0"/>
            <a:ext cx="2095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/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" name="Google Shape;47;p8"/>
          <p:cNvSpPr/>
          <p:nvPr/>
        </p:nvSpPr>
        <p:spPr>
          <a:xfrm flipH="1">
            <a:off x="2095200" y="0"/>
            <a:ext cx="7048800" cy="51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/>
          <p:nvPr>
            <p:ph idx="1" type="body"/>
          </p:nvPr>
        </p:nvSpPr>
        <p:spPr>
          <a:xfrm>
            <a:off x="164145" y="4406300"/>
            <a:ext cx="23469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9FC5E8"/>
                </a:solidFill>
              </a:defRPr>
            </a:lvl1pPr>
            <a:lvl2pPr lvl="1">
              <a:buNone/>
              <a:defRPr>
                <a:solidFill>
                  <a:srgbClr val="9FC5E8"/>
                </a:solidFill>
              </a:defRPr>
            </a:lvl2pPr>
            <a:lvl3pPr lvl="2">
              <a:buNone/>
              <a:defRPr>
                <a:solidFill>
                  <a:srgbClr val="9FC5E8"/>
                </a:solidFill>
              </a:defRPr>
            </a:lvl3pPr>
            <a:lvl4pPr lvl="3">
              <a:buNone/>
              <a:defRPr>
                <a:solidFill>
                  <a:srgbClr val="9FC5E8"/>
                </a:solidFill>
              </a:defRPr>
            </a:lvl4pPr>
            <a:lvl5pPr lvl="4">
              <a:buNone/>
              <a:defRPr>
                <a:solidFill>
                  <a:srgbClr val="9FC5E8"/>
                </a:solidFill>
              </a:defRPr>
            </a:lvl5pPr>
            <a:lvl6pPr lvl="5">
              <a:buNone/>
              <a:defRPr>
                <a:solidFill>
                  <a:srgbClr val="9FC5E8"/>
                </a:solidFill>
              </a:defRPr>
            </a:lvl6pPr>
            <a:lvl7pPr lvl="6">
              <a:buNone/>
              <a:defRPr>
                <a:solidFill>
                  <a:srgbClr val="9FC5E8"/>
                </a:solidFill>
              </a:defRPr>
            </a:lvl7pPr>
            <a:lvl8pPr lvl="7">
              <a:buNone/>
              <a:defRPr>
                <a:solidFill>
                  <a:srgbClr val="9FC5E8"/>
                </a:solidFill>
              </a:defRPr>
            </a:lvl8pPr>
            <a:lvl9pPr lvl="8">
              <a:buNone/>
              <a:defRPr>
                <a:solidFill>
                  <a:srgbClr val="9FC5E8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image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/>
          <p:nvPr/>
        </p:nvSpPr>
        <p:spPr>
          <a:xfrm>
            <a:off x="0" y="0"/>
            <a:ext cx="2095200" cy="5143200"/>
          </a:xfrm>
          <a:prstGeom prst="rect">
            <a:avLst/>
          </a:prstGeom>
          <a:solidFill>
            <a:srgbClr val="073763">
              <a:alpha val="192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874625" y="484600"/>
            <a:ext cx="5562000" cy="42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6FA8DC"/>
              </a:buClr>
              <a:buSzPts val="3000"/>
              <a:buFont typeface="Roboto"/>
              <a:buChar char="▸"/>
              <a:defRPr sz="30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▹"/>
              <a:defRPr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■"/>
              <a:defRPr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800"/>
              <a:buFont typeface="Roboto"/>
              <a:buChar char="●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Roboto"/>
              <a:buChar char="○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Roboto"/>
              <a:buChar char="■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Roboto"/>
              <a:buChar char="●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Roboto"/>
              <a:buChar char="○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800"/>
              <a:buFont typeface="Roboto"/>
              <a:buChar char="■"/>
              <a:defRPr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109075" y="146024"/>
            <a:ext cx="1807200" cy="12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 sz="9600">
                <a:solidFill>
                  <a:srgbClr val="0B539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203875" y="1626750"/>
            <a:ext cx="171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  <a:defRPr b="1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F7F95"/>
              </a:buClr>
              <a:buSzPts val="1400"/>
              <a:buFont typeface="Calibri"/>
              <a:buNone/>
              <a:defRPr b="0" i="0" sz="4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2F7F95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2F7F95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2F7F95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2F7F95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2F7F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3"/>
          <p:cNvSpPr txBox="1"/>
          <p:nvPr>
            <p:ph idx="10" type="dt"/>
          </p:nvPr>
        </p:nvSpPr>
        <p:spPr>
          <a:xfrm>
            <a:off x="457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13"/>
          <p:cNvSpPr txBox="1"/>
          <p:nvPr>
            <p:ph idx="11" type="ftr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3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26.jpg"/><Relationship Id="rId5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hyperlink" Target="http://gg.gg/2020-01-18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0.png"/><Relationship Id="rId4" Type="http://schemas.openxmlformats.org/officeDocument/2006/relationships/hyperlink" Target="mailto:az8312@ilc.edu.tw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93C47D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idx="4294967295" type="ctrTitle"/>
          </p:nvPr>
        </p:nvSpPr>
        <p:spPr>
          <a:xfrm>
            <a:off x="767350" y="2284825"/>
            <a:ext cx="5043900" cy="15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800">
                <a:solidFill>
                  <a:srgbClr val="0000FF"/>
                </a:solidFill>
              </a:rPr>
              <a:t>Scratch程式設計</a:t>
            </a:r>
            <a:endParaRPr b="0" sz="48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800">
                <a:solidFill>
                  <a:srgbClr val="0000FF"/>
                </a:solidFill>
              </a:rPr>
              <a:t>---遊戲製作</a:t>
            </a:r>
            <a:endParaRPr b="0" sz="4800">
              <a:solidFill>
                <a:srgbClr val="0000FF"/>
              </a:solidFill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1836939" y="98847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17"/>
          <p:cNvGrpSpPr/>
          <p:nvPr/>
        </p:nvGrpSpPr>
        <p:grpSpPr>
          <a:xfrm>
            <a:off x="2391964" y="496450"/>
            <a:ext cx="1426316" cy="1426403"/>
            <a:chOff x="6643075" y="3664250"/>
            <a:chExt cx="407950" cy="407975"/>
          </a:xfrm>
        </p:grpSpPr>
        <p:sp>
          <p:nvSpPr>
            <p:cNvPr id="89" name="Google Shape;89;p1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" name="Google Shape;91;p17"/>
          <p:cNvGrpSpPr/>
          <p:nvPr/>
        </p:nvGrpSpPr>
        <p:grpSpPr>
          <a:xfrm>
            <a:off x="1415230" y="1774588"/>
            <a:ext cx="659664" cy="659627"/>
            <a:chOff x="576250" y="4319400"/>
            <a:chExt cx="442075" cy="442050"/>
          </a:xfrm>
        </p:grpSpPr>
        <p:sp>
          <p:nvSpPr>
            <p:cNvPr id="92" name="Google Shape;92;p1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" name="Google Shape;96;p17"/>
          <p:cNvSpPr/>
          <p:nvPr/>
        </p:nvSpPr>
        <p:spPr>
          <a:xfrm rot="6223920">
            <a:off x="3953912" y="935426"/>
            <a:ext cx="317280" cy="30295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2746847" y="2045899"/>
            <a:ext cx="250224" cy="23892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cratchCat-Small.png"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658075" y="1112575"/>
            <a:ext cx="2621700" cy="26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5811250" y="4318825"/>
            <a:ext cx="2991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</a:t>
            </a:r>
            <a:r>
              <a:rPr lang="en"/>
              <a:t>高雄市中山國中    2020/01/18</a:t>
            </a:r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1415225" y="3897825"/>
            <a:ext cx="28821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宜蘭縣二城國小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胡信忠 老師 </a:t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8" name="Google Shape;16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04500"/>
            <a:ext cx="8839201" cy="32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5" name="Google Shape;17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175" y="582125"/>
            <a:ext cx="8565651" cy="445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1275" y="213975"/>
            <a:ext cx="3019551" cy="427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8"/>
          <p:cNvSpPr txBox="1"/>
          <p:nvPr/>
        </p:nvSpPr>
        <p:spPr>
          <a:xfrm>
            <a:off x="8200825" y="275225"/>
            <a:ext cx="9312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分鏡圖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025" y="946075"/>
            <a:ext cx="4876475" cy="354357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8"/>
          <p:cNvSpPr txBox="1"/>
          <p:nvPr/>
        </p:nvSpPr>
        <p:spPr>
          <a:xfrm>
            <a:off x="2196663" y="3989000"/>
            <a:ext cx="9312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心智圖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9"/>
          <p:cNvSpPr txBox="1"/>
          <p:nvPr>
            <p:ph type="title"/>
          </p:nvPr>
        </p:nvSpPr>
        <p:spPr>
          <a:xfrm>
            <a:off x="203875" y="1626750"/>
            <a:ext cx="1800600" cy="11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Scratch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遊戲製作</a:t>
            </a:r>
            <a:endParaRPr sz="3000"/>
          </a:p>
        </p:txBody>
      </p:sp>
      <p:pic>
        <p:nvPicPr>
          <p:cNvPr descr="ScratchCat-Small.png" id="192" name="Google Shape;19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60" y="237575"/>
            <a:ext cx="1389175" cy="138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9"/>
          <p:cNvSpPr txBox="1"/>
          <p:nvPr/>
        </p:nvSpPr>
        <p:spPr>
          <a:xfrm>
            <a:off x="2757700" y="1383325"/>
            <a:ext cx="5686200" cy="264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二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、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場景1--標題首頁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     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場景2--人物對話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225" y="304825"/>
            <a:ext cx="8377550" cy="467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425" y="1240476"/>
            <a:ext cx="3471394" cy="25668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6" name="Google Shape;206;p31"/>
          <p:cNvSpPr/>
          <p:nvPr/>
        </p:nvSpPr>
        <p:spPr>
          <a:xfrm>
            <a:off x="4114825" y="2481950"/>
            <a:ext cx="878700" cy="524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7" name="Google Shape;20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525" y="1240475"/>
            <a:ext cx="3402550" cy="25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 txBox="1"/>
          <p:nvPr/>
        </p:nvSpPr>
        <p:spPr>
          <a:xfrm>
            <a:off x="488425" y="716375"/>
            <a:ext cx="3471300" cy="5241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場景1：標題首頁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5148525" y="716375"/>
            <a:ext cx="3402600" cy="5241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場景2：人物對話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5" name="Google Shape;21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1213" y="165325"/>
            <a:ext cx="5610225" cy="425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2"/>
          <p:cNvSpPr txBox="1"/>
          <p:nvPr/>
        </p:nvSpPr>
        <p:spPr>
          <a:xfrm>
            <a:off x="405675" y="3153875"/>
            <a:ext cx="969300" cy="9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座標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自訂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2" name="Google Shape;22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956900"/>
            <a:ext cx="8839198" cy="277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250" y="2195611"/>
            <a:ext cx="1662421" cy="110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3200" y="2118036"/>
            <a:ext cx="1662421" cy="110253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3"/>
          <p:cNvSpPr txBox="1"/>
          <p:nvPr/>
        </p:nvSpPr>
        <p:spPr>
          <a:xfrm>
            <a:off x="3628650" y="3541575"/>
            <a:ext cx="2036700" cy="5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(廣播訊息)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34"/>
          <p:cNvSpPr txBox="1"/>
          <p:nvPr/>
        </p:nvSpPr>
        <p:spPr>
          <a:xfrm>
            <a:off x="1284450" y="905200"/>
            <a:ext cx="6797700" cy="25716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Calibri"/>
                <a:ea typeface="Calibri"/>
                <a:cs typeface="Calibri"/>
                <a:sym typeface="Calibri"/>
              </a:rPr>
              <a:t>不需要再出現的...(隱藏)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Calibri"/>
                <a:ea typeface="Calibri"/>
                <a:cs typeface="Calibri"/>
                <a:sym typeface="Calibri"/>
              </a:rPr>
              <a:t>場景需要出現的...(顯示)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8" name="Google Shape;2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374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203875" y="1626750"/>
            <a:ext cx="1800600" cy="11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Scratch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遊戲製作</a:t>
            </a:r>
            <a:endParaRPr sz="3000"/>
          </a:p>
        </p:txBody>
      </p:sp>
      <p:pic>
        <p:nvPicPr>
          <p:cNvPr descr="ScratchCat-Small.png"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60" y="237575"/>
            <a:ext cx="1389175" cy="138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2382950" y="237575"/>
            <a:ext cx="6306600" cy="41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Font typeface="Roboto"/>
              <a:buChar char="➢"/>
            </a:pPr>
            <a:r>
              <a:rPr lang="en" sz="30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遊戲範例任務</a:t>
            </a:r>
            <a:endParaRPr sz="30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Font typeface="Roboto"/>
              <a:buChar char="➢"/>
            </a:pPr>
            <a:r>
              <a:rPr lang="en" sz="30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素材程式撰寫</a:t>
            </a:r>
            <a:endParaRPr sz="30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Font typeface="Roboto"/>
              <a:buChar char="➢"/>
            </a:pPr>
            <a:r>
              <a:rPr lang="en" sz="30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遊戲規劃</a:t>
            </a:r>
            <a:endParaRPr sz="30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○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故事引導、遊戲設計、音效搭配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○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遊戲</a:t>
            </a:r>
            <a:r>
              <a:rPr lang="en" sz="2400">
                <a:latin typeface="Roboto"/>
                <a:ea typeface="Roboto"/>
                <a:cs typeface="Roboto"/>
                <a:sym typeface="Roboto"/>
              </a:rPr>
              <a:t>範例任務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○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觀察分析場景</a:t>
            </a:r>
            <a:r>
              <a:rPr lang="en" sz="2400">
                <a:latin typeface="Roboto"/>
                <a:ea typeface="Roboto"/>
                <a:cs typeface="Roboto"/>
                <a:sym typeface="Roboto"/>
              </a:rPr>
              <a:t>記錄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○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場景逐步解析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2382925" y="4421250"/>
            <a:ext cx="6487500" cy="550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素材範例資料夾：</a:t>
            </a:r>
            <a:r>
              <a:rPr lang="en" sz="3000" u="sng">
                <a:solidFill>
                  <a:schemeClr val="hlink"/>
                </a:solidFill>
                <a:hlinkClick r:id="rId4"/>
              </a:rPr>
              <a:t>http://gg.gg/2020-01-18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4" name="Google Shape;24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500" y="139475"/>
            <a:ext cx="7970234" cy="4462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0" name="Google Shape;25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163" y="217025"/>
            <a:ext cx="8303666" cy="4462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6" name="Google Shape;25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475" y="152400"/>
            <a:ext cx="8456407" cy="4462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9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2" name="Google Shape;26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625" y="152400"/>
            <a:ext cx="8366173" cy="4462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0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8" name="Google Shape;26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3450" y="253400"/>
            <a:ext cx="6146300" cy="463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0"/>
          <p:cNvSpPr txBox="1"/>
          <p:nvPr/>
        </p:nvSpPr>
        <p:spPr>
          <a:xfrm>
            <a:off x="289350" y="3257250"/>
            <a:ext cx="10728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人物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對話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40"/>
          <p:cNvSpPr txBox="1"/>
          <p:nvPr/>
        </p:nvSpPr>
        <p:spPr>
          <a:xfrm>
            <a:off x="289350" y="2817750"/>
            <a:ext cx="814200" cy="4395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場景2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1"/>
          <p:cNvSpPr txBox="1"/>
          <p:nvPr>
            <p:ph type="title"/>
          </p:nvPr>
        </p:nvSpPr>
        <p:spPr>
          <a:xfrm>
            <a:off x="203875" y="1626750"/>
            <a:ext cx="18006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場景2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人物對話</a:t>
            </a:r>
            <a:endParaRPr sz="2400"/>
          </a:p>
        </p:txBody>
      </p:sp>
      <p:pic>
        <p:nvPicPr>
          <p:cNvPr id="276" name="Google Shape;27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100" y="57725"/>
            <a:ext cx="1334721" cy="1569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1"/>
          <p:cNvSpPr txBox="1"/>
          <p:nvPr/>
        </p:nvSpPr>
        <p:spPr>
          <a:xfrm>
            <a:off x="2344175" y="322800"/>
            <a:ext cx="6629700" cy="45684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1.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爸爸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：春天真是舒服的季節(3秒)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適合全家出去走走(3秒)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  <a:r>
              <a:rPr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(廣播：小潔01)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2.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小潔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：對啊！(1秒)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我們可以去遊樂園放鬆一下！(4秒)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....</a:t>
            </a:r>
            <a:r>
              <a:rPr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(廣播：媽媽)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3.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媽媽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：不錯喔！( 1秒)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真是好主意(2秒).....</a:t>
            </a:r>
            <a:r>
              <a:rPr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(廣播：小潔02)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4.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小潔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：今年有很多刺激的冒險遊戲喔！(4秒)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讓我們出發歷險去吧！..........</a:t>
            </a:r>
            <a:r>
              <a:rPr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(廣播：場景3)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78" name="Google Shape;278;p41"/>
          <p:cNvCxnSpPr/>
          <p:nvPr/>
        </p:nvCxnSpPr>
        <p:spPr>
          <a:xfrm flipH="1">
            <a:off x="3196900" y="1098200"/>
            <a:ext cx="3541200" cy="51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9" name="Google Shape;279;p41"/>
          <p:cNvCxnSpPr/>
          <p:nvPr/>
        </p:nvCxnSpPr>
        <p:spPr>
          <a:xfrm flipH="1">
            <a:off x="3197075" y="2377625"/>
            <a:ext cx="4135500" cy="446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0" name="Google Shape;280;p41"/>
          <p:cNvCxnSpPr/>
          <p:nvPr/>
        </p:nvCxnSpPr>
        <p:spPr>
          <a:xfrm flipH="1">
            <a:off x="3080900" y="3631175"/>
            <a:ext cx="3049800" cy="47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1" name="Google Shape;281;p41"/>
          <p:cNvSpPr txBox="1"/>
          <p:nvPr/>
        </p:nvSpPr>
        <p:spPr>
          <a:xfrm>
            <a:off x="2344175" y="1208375"/>
            <a:ext cx="10467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(接收訊息)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41"/>
          <p:cNvSpPr txBox="1"/>
          <p:nvPr/>
        </p:nvSpPr>
        <p:spPr>
          <a:xfrm>
            <a:off x="2408775" y="2390850"/>
            <a:ext cx="10467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(接收訊息)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3" name="Google Shape;283;p41"/>
          <p:cNvSpPr txBox="1"/>
          <p:nvPr/>
        </p:nvSpPr>
        <p:spPr>
          <a:xfrm>
            <a:off x="2344175" y="3686225"/>
            <a:ext cx="10467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(接收訊息)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/>
          <p:nvPr>
            <p:ph type="title"/>
          </p:nvPr>
        </p:nvSpPr>
        <p:spPr>
          <a:xfrm>
            <a:off x="203875" y="1626750"/>
            <a:ext cx="18006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場景2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人物對話</a:t>
            </a:r>
            <a:endParaRPr sz="2400"/>
          </a:p>
        </p:txBody>
      </p:sp>
      <p:pic>
        <p:nvPicPr>
          <p:cNvPr id="289" name="Google Shape;28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100" y="57725"/>
            <a:ext cx="1334721" cy="1569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2"/>
          <p:cNvSpPr txBox="1"/>
          <p:nvPr/>
        </p:nvSpPr>
        <p:spPr>
          <a:xfrm>
            <a:off x="2344175" y="322800"/>
            <a:ext cx="6629700" cy="45684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1.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爸爸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(造型A)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春天真是舒服的季節(3秒)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(造型B)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適合全家出去走走(3秒)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(廣播：小潔01)</a:t>
            </a:r>
            <a:endParaRPr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2.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小潔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(造型A)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對啊！(1秒)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(造型B)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我們可以去遊樂園放鬆一下！(4秒).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(廣播：媽媽)</a:t>
            </a:r>
            <a:endParaRPr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3.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媽媽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(造型A)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不錯喔！( 1秒)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(造型B)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真是好主意(2秒).....</a:t>
            </a: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(廣播：小潔02)</a:t>
            </a:r>
            <a:endParaRPr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4.</a:t>
            </a:r>
            <a:r>
              <a:rPr lang="en" sz="18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小潔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：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(造型A)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今年有很多刺激的冒險遊戲喔！(4秒)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    </a:t>
            </a:r>
            <a:r>
              <a:rPr lang="en"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rPr>
              <a:t>(造型B)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讓我們出發歷險去吧！......</a:t>
            </a: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(廣播：場景3)</a:t>
            </a:r>
            <a:endParaRPr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42"/>
          <p:cNvSpPr txBox="1"/>
          <p:nvPr>
            <p:ph type="title"/>
          </p:nvPr>
        </p:nvSpPr>
        <p:spPr>
          <a:xfrm>
            <a:off x="410650" y="2595975"/>
            <a:ext cx="1506900" cy="557100"/>
          </a:xfrm>
          <a:prstGeom prst="rect">
            <a:avLst/>
          </a:prstGeom>
          <a:solidFill>
            <a:srgbClr val="F9CB9C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</a:rPr>
              <a:t>造型變換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3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7" name="Google Shape;2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04500"/>
            <a:ext cx="8839201" cy="308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4"/>
          <p:cNvSpPr txBox="1"/>
          <p:nvPr>
            <p:ph type="title"/>
          </p:nvPr>
        </p:nvSpPr>
        <p:spPr>
          <a:xfrm>
            <a:off x="203875" y="1626750"/>
            <a:ext cx="1800600" cy="11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Scratch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遊戲製作</a:t>
            </a:r>
            <a:endParaRPr sz="3000"/>
          </a:p>
        </p:txBody>
      </p:sp>
      <p:pic>
        <p:nvPicPr>
          <p:cNvPr descr="ScratchCat-Small.png" id="304" name="Google Shape;30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60" y="237575"/>
            <a:ext cx="1389175" cy="138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4"/>
          <p:cNvSpPr txBox="1"/>
          <p:nvPr/>
        </p:nvSpPr>
        <p:spPr>
          <a:xfrm>
            <a:off x="2757700" y="1383325"/>
            <a:ext cx="5686200" cy="264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三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、場景3--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遊戲選項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     場景4--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遊戲進行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5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1" name="Google Shape;31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850" y="165300"/>
            <a:ext cx="8284949" cy="460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203875" y="1626750"/>
            <a:ext cx="1800600" cy="11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Scratch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遊戲製作</a:t>
            </a:r>
            <a:endParaRPr sz="3000"/>
          </a:p>
        </p:txBody>
      </p:sp>
      <p:pic>
        <p:nvPicPr>
          <p:cNvPr descr="ScratchCat-Small.png"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60" y="237575"/>
            <a:ext cx="1389175" cy="138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/>
        </p:nvSpPr>
        <p:spPr>
          <a:xfrm>
            <a:off x="2382950" y="1473825"/>
            <a:ext cx="6306600" cy="1822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一、遊戲規劃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場景逐步解析記錄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6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7" name="Google Shape;31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9975" y="255800"/>
            <a:ext cx="5494475" cy="4009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6"/>
          <p:cNvSpPr txBox="1"/>
          <p:nvPr/>
        </p:nvSpPr>
        <p:spPr>
          <a:xfrm>
            <a:off x="289350" y="3257250"/>
            <a:ext cx="10728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遊戲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選項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6"/>
          <p:cNvSpPr txBox="1"/>
          <p:nvPr/>
        </p:nvSpPr>
        <p:spPr>
          <a:xfrm>
            <a:off x="289350" y="2817750"/>
            <a:ext cx="814200" cy="4395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場景3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7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5" name="Google Shape;32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675" y="243925"/>
            <a:ext cx="8339124" cy="4655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8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1" name="Google Shape;33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50" y="178250"/>
            <a:ext cx="8394301" cy="4668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9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7" name="Google Shape;33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04500"/>
            <a:ext cx="8839201" cy="32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0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4" name="Google Shape;34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3824" y="320400"/>
            <a:ext cx="6211575" cy="444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0"/>
          <p:cNvSpPr txBox="1"/>
          <p:nvPr/>
        </p:nvSpPr>
        <p:spPr>
          <a:xfrm>
            <a:off x="289350" y="3257250"/>
            <a:ext cx="10728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遊戲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進行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0"/>
          <p:cNvSpPr txBox="1"/>
          <p:nvPr/>
        </p:nvSpPr>
        <p:spPr>
          <a:xfrm>
            <a:off x="289350" y="2817750"/>
            <a:ext cx="814200" cy="4395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場景4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1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2" name="Google Shape;35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50" y="191175"/>
            <a:ext cx="8283775" cy="465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2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8" name="Google Shape;35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00" y="152400"/>
            <a:ext cx="8332799" cy="46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3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4" name="Google Shape;36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725" y="165325"/>
            <a:ext cx="8334550" cy="465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4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0" name="Google Shape;37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150" y="178225"/>
            <a:ext cx="8387701" cy="458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5"/>
          <p:cNvSpPr txBox="1"/>
          <p:nvPr>
            <p:ph type="title"/>
          </p:nvPr>
        </p:nvSpPr>
        <p:spPr>
          <a:xfrm>
            <a:off x="203875" y="1626750"/>
            <a:ext cx="1800600" cy="111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Scratch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遊戲製作</a:t>
            </a:r>
            <a:endParaRPr sz="3000"/>
          </a:p>
        </p:txBody>
      </p:sp>
      <p:pic>
        <p:nvPicPr>
          <p:cNvPr descr="ScratchCat-Small.png" id="376" name="Google Shape;37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60" y="237575"/>
            <a:ext cx="1389175" cy="138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5"/>
          <p:cNvSpPr txBox="1"/>
          <p:nvPr/>
        </p:nvSpPr>
        <p:spPr>
          <a:xfrm>
            <a:off x="2757700" y="1383325"/>
            <a:ext cx="5686200" cy="264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三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、</a:t>
            </a:r>
            <a:r>
              <a:rPr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聲音設計</a:t>
            </a:r>
            <a:endParaRPr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C_website.png" id="120" name="Google Shape;12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025" y="206400"/>
            <a:ext cx="774475" cy="77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20"/>
          <p:cNvSpPr txBox="1"/>
          <p:nvPr/>
        </p:nvSpPr>
        <p:spPr>
          <a:xfrm>
            <a:off x="1038900" y="206400"/>
            <a:ext cx="78057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Font typeface="Roboto"/>
              <a:buChar char="➢"/>
            </a:pPr>
            <a:r>
              <a:rPr lang="en" sz="3000">
                <a:solidFill>
                  <a:srgbClr val="0000FF"/>
                </a:solidFill>
                <a:latin typeface="Roboto"/>
                <a:ea typeface="Roboto"/>
                <a:cs typeface="Roboto"/>
                <a:sym typeface="Roboto"/>
              </a:rPr>
              <a:t>場景逐步解析</a:t>
            </a:r>
            <a:r>
              <a:rPr lang="en" sz="24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" sz="24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遊戲影片檔</a:t>
            </a:r>
            <a:r>
              <a:rPr lang="en" sz="24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24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519" y="1039725"/>
            <a:ext cx="8570955" cy="335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6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3" name="Google Shape;38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050" y="113625"/>
            <a:ext cx="8150751" cy="4653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7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9" name="Google Shape;38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200" y="217000"/>
            <a:ext cx="8289599" cy="455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8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5" name="Google Shape;39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675" y="139475"/>
            <a:ext cx="8236649" cy="472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9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1" name="Google Shape;40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425" y="178250"/>
            <a:ext cx="8139175" cy="464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626" y="1414675"/>
            <a:ext cx="1774125" cy="2085558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60"/>
          <p:cNvSpPr txBox="1"/>
          <p:nvPr/>
        </p:nvSpPr>
        <p:spPr>
          <a:xfrm>
            <a:off x="2703050" y="371925"/>
            <a:ext cx="5571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>
                <a:solidFill>
                  <a:srgbClr val="FF00FF"/>
                </a:solidFill>
                <a:latin typeface="Montserrat"/>
                <a:ea typeface="Montserrat"/>
                <a:cs typeface="Montserrat"/>
                <a:sym typeface="Montserrat"/>
              </a:rPr>
              <a:t>THANKS!</a:t>
            </a:r>
            <a:endParaRPr b="1" sz="9000">
              <a:solidFill>
                <a:srgbClr val="FF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8" name="Google Shape;408;p60"/>
          <p:cNvSpPr txBox="1"/>
          <p:nvPr/>
        </p:nvSpPr>
        <p:spPr>
          <a:xfrm>
            <a:off x="2467400" y="1836650"/>
            <a:ext cx="6279900" cy="27801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You can find me at...</a:t>
            </a:r>
            <a:endParaRPr sz="240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▸"/>
            </a:pPr>
            <a:r>
              <a:rPr lang="en"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宜蘭縣二城國小</a:t>
            </a:r>
            <a:endParaRPr sz="240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▸"/>
            </a:pPr>
            <a:r>
              <a:rPr lang="en"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胡信忠 老師</a:t>
            </a:r>
            <a:endParaRPr sz="240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▸"/>
            </a:pPr>
            <a:r>
              <a:rPr lang="en" sz="2400" u="sng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az8312@ilc.edu.tw</a:t>
            </a:r>
            <a:endParaRPr sz="240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2400"/>
              <a:buFont typeface="Roboto"/>
              <a:buChar char="▸"/>
            </a:pPr>
            <a:r>
              <a:rPr lang="en" sz="24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網站：scratch 2.0程式設計教學-</a:t>
            </a:r>
            <a:r>
              <a:rPr lang="en" sz="18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(小忠忠老師)</a:t>
            </a:r>
            <a:endParaRPr sz="180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175" y="595050"/>
            <a:ext cx="8614675" cy="41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425" y="1470450"/>
            <a:ext cx="8501050" cy="19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175" y="3005300"/>
            <a:ext cx="8515301" cy="7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8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956900"/>
            <a:ext cx="8839198" cy="277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250" y="2195611"/>
            <a:ext cx="1662421" cy="110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3200" y="2118036"/>
            <a:ext cx="1662421" cy="1102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450" y="569225"/>
            <a:ext cx="8485451" cy="43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4" name="Google Shape;15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04500"/>
            <a:ext cx="8839201" cy="308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idx="12" type="sldNum"/>
          </p:nvPr>
        </p:nvSpPr>
        <p:spPr>
          <a:xfrm>
            <a:off x="6553200" y="4767263"/>
            <a:ext cx="2133600" cy="274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1" name="Google Shape;16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11901" cy="80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400" y="595025"/>
            <a:ext cx="8591499" cy="44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em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