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360" r:id="rId2"/>
    <p:sldId id="363" r:id="rId3"/>
    <p:sldId id="361" r:id="rId4"/>
    <p:sldId id="362" r:id="rId5"/>
    <p:sldId id="364" r:id="rId6"/>
    <p:sldId id="365" r:id="rId7"/>
    <p:sldId id="368" r:id="rId8"/>
    <p:sldId id="369" r:id="rId9"/>
    <p:sldId id="370" r:id="rId10"/>
    <p:sldId id="371" r:id="rId11"/>
    <p:sldId id="375" r:id="rId12"/>
    <p:sldId id="409" r:id="rId13"/>
    <p:sldId id="376" r:id="rId14"/>
    <p:sldId id="377" r:id="rId15"/>
    <p:sldId id="379" r:id="rId16"/>
    <p:sldId id="378" r:id="rId17"/>
    <p:sldId id="380" r:id="rId18"/>
    <p:sldId id="381" r:id="rId19"/>
    <p:sldId id="382" r:id="rId20"/>
    <p:sldId id="384" r:id="rId21"/>
    <p:sldId id="386" r:id="rId22"/>
    <p:sldId id="383" r:id="rId23"/>
    <p:sldId id="385" r:id="rId24"/>
    <p:sldId id="387" r:id="rId25"/>
    <p:sldId id="388" r:id="rId26"/>
    <p:sldId id="389" r:id="rId27"/>
    <p:sldId id="390" r:id="rId28"/>
    <p:sldId id="391" r:id="rId29"/>
    <p:sldId id="354" r:id="rId30"/>
    <p:sldId id="392" r:id="rId31"/>
    <p:sldId id="395" r:id="rId32"/>
    <p:sldId id="407" r:id="rId33"/>
    <p:sldId id="397" r:id="rId34"/>
    <p:sldId id="399" r:id="rId35"/>
    <p:sldId id="401" r:id="rId36"/>
    <p:sldId id="408" r:id="rId37"/>
    <p:sldId id="403" r:id="rId38"/>
    <p:sldId id="404" r:id="rId39"/>
    <p:sldId id="405" r:id="rId40"/>
    <p:sldId id="293" r:id="rId41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廖欣儀 享藝" initials="廖欣儀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AE57"/>
    <a:srgbClr val="005BAA"/>
    <a:srgbClr val="FFFFFF"/>
    <a:srgbClr val="33C2E0"/>
    <a:srgbClr val="DDF1F6"/>
    <a:srgbClr val="6BD0F5"/>
    <a:srgbClr val="B9E5FA"/>
    <a:srgbClr val="F15966"/>
    <a:srgbClr val="F79A2E"/>
    <a:srgbClr val="BDE3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1" autoAdjust="0"/>
    <p:restoredTop sz="99531" autoAdjust="0"/>
  </p:normalViewPr>
  <p:slideViewPr>
    <p:cSldViewPr>
      <p:cViewPr varScale="1">
        <p:scale>
          <a:sx n="70" d="100"/>
          <a:sy n="70" d="100"/>
        </p:scale>
        <p:origin x="-240" y="-130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2019/7/18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2019/7/18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0"/>
          </p:nvPr>
        </p:nvSpPr>
        <p:spPr>
          <a:xfrm>
            <a:off x="2422798" y="3429794"/>
            <a:ext cx="7272337" cy="1008063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566" y="1004692"/>
            <a:ext cx="115204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sp>
        <p:nvSpPr>
          <p:cNvPr id="12" name="標題 1">
            <a:extLst>
              <a:ext uri="{FF2B5EF4-FFF2-40B4-BE49-F238E27FC236}">
                <a16:creationId xmlns="" xmlns:a16="http://schemas.microsoft.com/office/drawing/2014/main" id="{4C7B5793-6752-44F6-ADA1-8B663BD45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</p:spTree>
    <p:extLst>
      <p:ext uri="{BB962C8B-B14F-4D97-AF65-F5344CB8AC3E}">
        <p14:creationId xmlns:p14="http://schemas.microsoft.com/office/powerpoint/2010/main" val="300115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1055043" y="100469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sp>
        <p:nvSpPr>
          <p:cNvPr id="13" name="圓角矩形 7">
            <a:extLst>
              <a:ext uri="{FF2B5EF4-FFF2-40B4-BE49-F238E27FC236}">
                <a16:creationId xmlns="" xmlns:a16="http://schemas.microsoft.com/office/drawing/2014/main" id="{043FB2E1-F165-4B96-9E2D-4A237BBA4660}"/>
              </a:ext>
            </a:extLst>
          </p:cNvPr>
          <p:cNvSpPr/>
          <p:nvPr userDrawn="1"/>
        </p:nvSpPr>
        <p:spPr>
          <a:xfrm>
            <a:off x="334963" y="1053530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標題 1">
            <a:extLst>
              <a:ext uri="{FF2B5EF4-FFF2-40B4-BE49-F238E27FC236}">
                <a16:creationId xmlns="" xmlns:a16="http://schemas.microsoft.com/office/drawing/2014/main" id="{0BA45822-9586-432F-8679-AAA7141AD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</p:spTree>
    <p:extLst>
      <p:ext uri="{BB962C8B-B14F-4D97-AF65-F5344CB8AC3E}">
        <p14:creationId xmlns:p14="http://schemas.microsoft.com/office/powerpoint/2010/main" val="37650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94" r:id="rId5"/>
    <p:sldLayoutId id="2147483693" r:id="rId6"/>
    <p:sldLayoutId id="2147483687" r:id="rId7"/>
    <p:sldLayoutId id="2147483690" r:id="rId8"/>
    <p:sldLayoutId id="2147483691" r:id="rId9"/>
    <p:sldLayoutId id="2147483651" r:id="rId10"/>
    <p:sldLayoutId id="2147483663" r:id="rId11"/>
    <p:sldLayoutId id="2147483664" r:id="rId12"/>
    <p:sldLayoutId id="2147483669" r:id="rId13"/>
    <p:sldLayoutId id="2147483692" r:id="rId14"/>
    <p:sldLayoutId id="2147483689" r:id="rId15"/>
    <p:sldLayoutId id="2147483665" r:id="rId16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slide" Target="slide3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2.xml"/><Relationship Id="rId5" Type="http://schemas.openxmlformats.org/officeDocument/2006/relationships/slide" Target="slide30.xml"/><Relationship Id="rId4" Type="http://schemas.openxmlformats.org/officeDocument/2006/relationships/slide" Target="slide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1.png"/><Relationship Id="rId3" Type="http://schemas.openxmlformats.org/officeDocument/2006/relationships/image" Target="../media/image21.em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22.emf"/><Relationship Id="rId9" Type="http://schemas.openxmlformats.org/officeDocument/2006/relationships/image" Target="../media/image2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42678" y="1485578"/>
            <a:ext cx="9676607" cy="4551271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認識程式語言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認識</a:t>
            </a:r>
            <a:r>
              <a:rPr lang="en-US" altLang="zh-TW" dirty="0">
                <a:hlinkClick r:id="rId3" action="ppaction://hlinksldjump"/>
              </a:rPr>
              <a:t>Scratch</a:t>
            </a:r>
            <a:endParaRPr lang="en-US" altLang="zh-TW" dirty="0"/>
          </a:p>
          <a:p>
            <a:r>
              <a:rPr lang="en-US" altLang="zh-TW" dirty="0">
                <a:hlinkClick r:id="rId4" action="ppaction://hlinksldjump"/>
              </a:rPr>
              <a:t>Scratch </a:t>
            </a:r>
            <a:r>
              <a:rPr lang="zh-TW" altLang="en-US" dirty="0">
                <a:hlinkClick r:id="rId4" action="ppaction://hlinksldjump"/>
              </a:rPr>
              <a:t>歡迎式</a:t>
            </a:r>
            <a:r>
              <a:rPr lang="zh-TW" altLang="en-US" dirty="0" smtClean="0">
                <a:hlinkClick r:id="rId4" action="ppaction://hlinksldjump"/>
              </a:rPr>
              <a:t>！</a:t>
            </a:r>
            <a:endParaRPr lang="en-US" altLang="zh-TW" dirty="0" smtClean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5" action="ppaction://hlinksldjump"/>
              </a:rPr>
              <a:t>逐步解析</a:t>
            </a:r>
            <a:r>
              <a:rPr lang="en-US" altLang="zh-TW" dirty="0" smtClean="0">
                <a:hlinkClick r:id="rId5" action="ppaction://hlinksldjump"/>
              </a:rPr>
              <a:t>1</a:t>
            </a:r>
            <a:r>
              <a:rPr lang="en-US" altLang="zh-TW" dirty="0" smtClean="0"/>
              <a:t> </a:t>
            </a:r>
            <a:endParaRPr lang="en-US" altLang="zh-TW" dirty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6" action="ppaction://hlinksldjump"/>
              </a:rPr>
              <a:t>逐步</a:t>
            </a:r>
            <a:r>
              <a:rPr lang="zh-TW" altLang="en-US" dirty="0" smtClean="0">
                <a:hlinkClick r:id="rId6" action="ppaction://hlinksldjump"/>
              </a:rPr>
              <a:t>解析</a:t>
            </a:r>
            <a:r>
              <a:rPr lang="en-US" altLang="zh-TW" dirty="0" smtClean="0">
                <a:hlinkClick r:id="rId6" action="ppaction://hlinksldjump"/>
              </a:rPr>
              <a:t>2 </a:t>
            </a:r>
            <a:endParaRPr lang="en-US" altLang="zh-TW" dirty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7" action="ppaction://hlinksldjump"/>
              </a:rPr>
              <a:t>逐步</a:t>
            </a:r>
            <a:r>
              <a:rPr lang="zh-TW" altLang="en-US" dirty="0" smtClean="0">
                <a:hlinkClick r:id="rId7" action="ppaction://hlinksldjump"/>
              </a:rPr>
              <a:t>解析</a:t>
            </a:r>
            <a:r>
              <a:rPr lang="en-US" altLang="zh-TW" dirty="0" smtClean="0">
                <a:hlinkClick r:id="rId7" action="ppaction://hlinksldjump"/>
              </a:rPr>
              <a:t>3 </a:t>
            </a:r>
            <a:endParaRPr lang="en-US" altLang="zh-TW" dirty="0"/>
          </a:p>
          <a:p>
            <a:pPr marL="452438" indent="0">
              <a:buNone/>
            </a:pPr>
            <a:endParaRPr lang="en-US" altLang="zh-TW" dirty="0"/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8662" y="-98598"/>
            <a:ext cx="2592287" cy="766142"/>
          </a:xfrm>
        </p:spPr>
        <p:txBody>
          <a:bodyPr/>
          <a:lstStyle/>
          <a:p>
            <a:r>
              <a:rPr lang="en-US" altLang="zh-TW" dirty="0"/>
              <a:t>3</a:t>
            </a:r>
            <a:r>
              <a:rPr lang="zh-TW" altLang="en-US" dirty="0"/>
              <a:t>．</a:t>
            </a:r>
            <a:r>
              <a:rPr lang="en-US" altLang="zh-TW" dirty="0"/>
              <a:t>1 </a:t>
            </a:r>
            <a:endParaRPr lang="zh-TW" altLang="en-US" dirty="0"/>
          </a:p>
        </p:txBody>
      </p:sp>
      <p:sp>
        <p:nvSpPr>
          <p:cNvPr id="7" name="標題 3">
            <a:extLst>
              <a:ext uri="{FF2B5EF4-FFF2-40B4-BE49-F238E27FC236}">
                <a16:creationId xmlns="" xmlns:a16="http://schemas.microsoft.com/office/drawing/2014/main" id="{C753B292-6040-4302-AB23-ABBF81E7C6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1313" y="236538"/>
            <a:ext cx="7704137" cy="912812"/>
          </a:xfrm>
        </p:spPr>
        <p:txBody>
          <a:bodyPr/>
          <a:lstStyle/>
          <a:p>
            <a:r>
              <a:rPr lang="zh-TW" altLang="en-US" dirty="0"/>
              <a:t>程式語言簡介</a:t>
            </a:r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150A97-7D1E-434D-93B7-FB8BFF2324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 </a:t>
            </a:r>
            <a:r>
              <a:rPr lang="zh-TW" altLang="en-US" dirty="0"/>
              <a:t>認識</a:t>
            </a:r>
            <a:r>
              <a:rPr lang="en-US" altLang="zh-TW" dirty="0"/>
              <a:t>Scratch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44BA66BB-3989-42F7-8527-B00767366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5969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684F6F8-44CB-4025-B3E5-419335994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程式設計工具的類型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54B5EA56-4DB3-40A0-980E-817757EF15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B2EE9845-95CF-4657-ADCD-29C916800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201" y="909514"/>
            <a:ext cx="4298138" cy="3240000"/>
          </a:xfrm>
          <a:prstGeom prst="rect">
            <a:avLst/>
          </a:prstGeom>
        </p:spPr>
      </p:pic>
      <p:pic>
        <p:nvPicPr>
          <p:cNvPr id="8" name="內容版面配置區 4">
            <a:extLst>
              <a:ext uri="{FF2B5EF4-FFF2-40B4-BE49-F238E27FC236}">
                <a16:creationId xmlns="" xmlns:a16="http://schemas.microsoft.com/office/drawing/2014/main" id="{ACA6B133-3300-4152-A5E8-CAF6FB9D79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4963" y="909514"/>
            <a:ext cx="2553099" cy="4959928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CD4679CC-0F61-402D-97DE-B71259474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7254" y="3573810"/>
            <a:ext cx="5185785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53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684F6F8-44CB-4025-B3E5-419335994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文字式程式設計工具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54B5EA56-4DB3-40A0-980E-817757EF15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B2EE9845-95CF-4657-ADCD-29C916800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046" y="2610938"/>
            <a:ext cx="5420219" cy="4085842"/>
          </a:xfrm>
          <a:prstGeom prst="rect">
            <a:avLst/>
          </a:prstGeom>
        </p:spPr>
      </p:pic>
      <p:sp>
        <p:nvSpPr>
          <p:cNvPr id="10" name="內容版面配置區 2">
            <a:extLst>
              <a:ext uri="{FF2B5EF4-FFF2-40B4-BE49-F238E27FC236}">
                <a16:creationId xmlns="" xmlns:a16="http://schemas.microsoft.com/office/drawing/2014/main" id="{5CD23193-BE06-4100-B7FA-FD359679EA87}"/>
              </a:ext>
            </a:extLst>
          </p:cNvPr>
          <p:cNvSpPr txBox="1">
            <a:spLocks/>
          </p:cNvSpPr>
          <p:nvPr/>
        </p:nvSpPr>
        <p:spPr>
          <a:xfrm>
            <a:off x="334963" y="931742"/>
            <a:ext cx="6912371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語法</a:t>
            </a:r>
            <a:r>
              <a:rPr lang="zh-TW" altLang="en-US" dirty="0"/>
              <a:t>較複雜，學習難度高。</a:t>
            </a:r>
          </a:p>
        </p:txBody>
      </p:sp>
      <p:pic>
        <p:nvPicPr>
          <p:cNvPr id="8" name="內容版面配置區 4">
            <a:extLst>
              <a:ext uri="{FF2B5EF4-FFF2-40B4-BE49-F238E27FC236}">
                <a16:creationId xmlns="" xmlns:a16="http://schemas.microsoft.com/office/drawing/2014/main" id="{ACA6B133-3300-4152-A5E8-CAF6FB9D79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704671" y="909514"/>
            <a:ext cx="3133998" cy="578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42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684F6F8-44CB-4025-B3E5-419335994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視覺化程式設計工具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="" xmlns:a16="http://schemas.microsoft.com/office/drawing/2014/main" id="{ACA6B133-3300-4152-A5E8-CAF6FB9D79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04671" y="909514"/>
            <a:ext cx="3133998" cy="5787266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54B5EA56-4DB3-40A0-980E-817757EF15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CD4679CC-0F61-402D-97DE-B71259474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0192" y="3049396"/>
            <a:ext cx="5904656" cy="3689140"/>
          </a:xfrm>
          <a:prstGeom prst="rect">
            <a:avLst/>
          </a:prstGeom>
        </p:spPr>
      </p:pic>
      <p:sp>
        <p:nvSpPr>
          <p:cNvPr id="7" name="內容版面配置區 2">
            <a:extLst>
              <a:ext uri="{FF2B5EF4-FFF2-40B4-BE49-F238E27FC236}">
                <a16:creationId xmlns="" xmlns:a16="http://schemas.microsoft.com/office/drawing/2014/main" id="{136566F9-912E-4218-936C-95367138EA95}"/>
              </a:ext>
            </a:extLst>
          </p:cNvPr>
          <p:cNvSpPr txBox="1">
            <a:spLocks/>
          </p:cNvSpPr>
          <p:nvPr/>
        </p:nvSpPr>
        <p:spPr>
          <a:xfrm>
            <a:off x="334963" y="931742"/>
            <a:ext cx="8136507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將</a:t>
            </a:r>
            <a:r>
              <a:rPr lang="zh-TW" altLang="en-US" dirty="0"/>
              <a:t>程式積木拖曳、組合，就能完成程式設計。</a:t>
            </a:r>
            <a:endParaRPr lang="en-US" altLang="zh-TW" dirty="0"/>
          </a:p>
          <a:p>
            <a:r>
              <a:rPr lang="zh-TW" altLang="en-US" sz="2800" dirty="0"/>
              <a:t>例如：</a:t>
            </a:r>
            <a:r>
              <a:rPr lang="en-US" altLang="zh-TW" sz="2800" b="1" dirty="0">
                <a:solidFill>
                  <a:srgbClr val="0070C0"/>
                </a:solidFill>
              </a:rPr>
              <a:t>Scratch</a:t>
            </a:r>
            <a:r>
              <a:rPr lang="zh-TW" altLang="en-US" sz="2800" dirty="0"/>
              <a:t>、</a:t>
            </a:r>
            <a:r>
              <a:rPr lang="en-US" altLang="zh-TW" sz="2800" dirty="0" err="1"/>
              <a:t>Blockly</a:t>
            </a:r>
            <a:r>
              <a:rPr lang="zh-TW" altLang="en-US" sz="2800" dirty="0"/>
              <a:t>、</a:t>
            </a:r>
            <a:r>
              <a:rPr lang="en-US" altLang="zh-TW" sz="2800" dirty="0"/>
              <a:t>App Inventor </a:t>
            </a:r>
            <a:r>
              <a:rPr lang="zh-TW" altLang="en-US" sz="2800" dirty="0"/>
              <a:t>等。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319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E1541D9-06E1-4678-A2FA-4D358610F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</a:t>
            </a:r>
            <a:endParaRPr lang="zh-TW" altLang="en-US" dirty="0"/>
          </a:p>
        </p:txBody>
      </p:sp>
      <p:pic>
        <p:nvPicPr>
          <p:cNvPr id="6" name="內容版面配置區 5">
            <a:extLst>
              <a:ext uri="{FF2B5EF4-FFF2-40B4-BE49-F238E27FC236}">
                <a16:creationId xmlns="" xmlns:a16="http://schemas.microsoft.com/office/drawing/2014/main" id="{20035572-FB8F-42C6-8ECC-86C0B3F67E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2493690"/>
            <a:ext cx="11618916" cy="3897570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D6DCF7A-FDDA-430D-8813-2879470A0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15" name="內容版面配置區 2">
            <a:extLst>
              <a:ext uri="{FF2B5EF4-FFF2-40B4-BE49-F238E27FC236}">
                <a16:creationId xmlns="" xmlns:a16="http://schemas.microsoft.com/office/drawing/2014/main" id="{B9470542-2123-4CF9-A907-2721F6C8F33E}"/>
              </a:ext>
            </a:extLst>
          </p:cNvPr>
          <p:cNvSpPr txBox="1">
            <a:spLocks/>
          </p:cNvSpPr>
          <p:nvPr/>
        </p:nvSpPr>
        <p:spPr>
          <a:xfrm>
            <a:off x="334963" y="931742"/>
            <a:ext cx="11304587" cy="22100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經由積木組合，就能完成程式設計；右側舞臺區呈現的程式執行的結果。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="" xmlns:a16="http://schemas.microsoft.com/office/drawing/2014/main" id="{5DB40044-3CEB-4FC0-AE81-3290DFC34BAB}"/>
              </a:ext>
            </a:extLst>
          </p:cNvPr>
          <p:cNvGrpSpPr/>
          <p:nvPr/>
        </p:nvGrpSpPr>
        <p:grpSpPr>
          <a:xfrm>
            <a:off x="2451216" y="3171622"/>
            <a:ext cx="4334489" cy="2514747"/>
            <a:chOff x="2451216" y="3171622"/>
            <a:chExt cx="4334489" cy="2514747"/>
          </a:xfrm>
        </p:grpSpPr>
        <p:sp>
          <p:nvSpPr>
            <p:cNvPr id="7" name="矩形 6">
              <a:extLst>
                <a:ext uri="{FF2B5EF4-FFF2-40B4-BE49-F238E27FC236}">
                  <a16:creationId xmlns="" xmlns:a16="http://schemas.microsoft.com/office/drawing/2014/main" id="{63713A6B-6D8E-4D77-AB42-9FDCCF0551CA}"/>
                </a:ext>
              </a:extLst>
            </p:cNvPr>
            <p:cNvSpPr/>
            <p:nvPr/>
          </p:nvSpPr>
          <p:spPr>
            <a:xfrm>
              <a:off x="2782838" y="4577593"/>
              <a:ext cx="138099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800" dirty="0">
                  <a:solidFill>
                    <a:srgbClr val="FF4D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❶ 拖曳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="" xmlns:a16="http://schemas.microsoft.com/office/drawing/2014/main" id="{295C7F0A-5BB6-441A-B3C6-A5FDCE1BFB2B}"/>
                </a:ext>
              </a:extLst>
            </p:cNvPr>
            <p:cNvSpPr/>
            <p:nvPr/>
          </p:nvSpPr>
          <p:spPr>
            <a:xfrm>
              <a:off x="5404707" y="5163149"/>
              <a:ext cx="138099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800" dirty="0">
                  <a:solidFill>
                    <a:srgbClr val="FF4D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❷ 組合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弧形 16">
              <a:extLst>
                <a:ext uri="{FF2B5EF4-FFF2-40B4-BE49-F238E27FC236}">
                  <a16:creationId xmlns="" xmlns:a16="http://schemas.microsoft.com/office/drawing/2014/main" id="{329ED0AE-9B5A-4F65-91F1-7F16DE765EA2}"/>
                </a:ext>
              </a:extLst>
            </p:cNvPr>
            <p:cNvSpPr/>
            <p:nvPr/>
          </p:nvSpPr>
          <p:spPr>
            <a:xfrm rot="10200957">
              <a:off x="2451216" y="3171622"/>
              <a:ext cx="3870411" cy="2327231"/>
            </a:xfrm>
            <a:prstGeom prst="arc">
              <a:avLst>
                <a:gd name="adj1" fmla="val 14114547"/>
                <a:gd name="adj2" fmla="val 0"/>
              </a:avLst>
            </a:prstGeom>
            <a:ln w="38100" cap="rnd">
              <a:solidFill>
                <a:srgbClr val="FF4D00"/>
              </a:solidFill>
              <a:head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746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16" name="矩形 15">
            <a:extLst>
              <a:ext uri="{FF2B5EF4-FFF2-40B4-BE49-F238E27FC236}">
                <a16:creationId xmlns="" xmlns:a16="http://schemas.microsoft.com/office/drawing/2014/main" id="{6F91AE16-A1B0-44D9-9638-3666C6870A48}"/>
              </a:ext>
            </a:extLst>
          </p:cNvPr>
          <p:cNvSpPr/>
          <p:nvPr/>
        </p:nvSpPr>
        <p:spPr>
          <a:xfrm>
            <a:off x="118542" y="1228026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>
                <a:solidFill>
                  <a:srgbClr val="21A0D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800" b="1" dirty="0">
                <a:solidFill>
                  <a:srgbClr val="21A0D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、選項列</a:t>
            </a:r>
          </a:p>
        </p:txBody>
      </p:sp>
      <p:grpSp>
        <p:nvGrpSpPr>
          <p:cNvPr id="22" name="群組 21">
            <a:extLst>
              <a:ext uri="{FF2B5EF4-FFF2-40B4-BE49-F238E27FC236}">
                <a16:creationId xmlns="" xmlns:a16="http://schemas.microsoft.com/office/drawing/2014/main" id="{3CF982ED-8C50-435B-A90F-56FCBA3F48E8}"/>
              </a:ext>
            </a:extLst>
          </p:cNvPr>
          <p:cNvGrpSpPr/>
          <p:nvPr/>
        </p:nvGrpSpPr>
        <p:grpSpPr>
          <a:xfrm>
            <a:off x="1918742" y="909566"/>
            <a:ext cx="8112244" cy="5400548"/>
            <a:chOff x="2027699" y="1269554"/>
            <a:chExt cx="8112244" cy="5483707"/>
          </a:xfrm>
        </p:grpSpPr>
        <p:grpSp>
          <p:nvGrpSpPr>
            <p:cNvPr id="19" name="群組 18">
              <a:extLst>
                <a:ext uri="{FF2B5EF4-FFF2-40B4-BE49-F238E27FC236}">
                  <a16:creationId xmlns="" xmlns:a16="http://schemas.microsoft.com/office/drawing/2014/main" id="{F89055E8-EA5D-404A-AB76-2273C9CBB560}"/>
                </a:ext>
              </a:extLst>
            </p:cNvPr>
            <p:cNvGrpSpPr/>
            <p:nvPr/>
          </p:nvGrpSpPr>
          <p:grpSpPr>
            <a:xfrm>
              <a:off x="2027699" y="1269554"/>
              <a:ext cx="8112244" cy="5204164"/>
              <a:chOff x="2027699" y="1269554"/>
              <a:chExt cx="8112244" cy="5204164"/>
            </a:xfrm>
          </p:grpSpPr>
          <p:pic>
            <p:nvPicPr>
              <p:cNvPr id="18" name="圖片 17">
                <a:extLst>
                  <a:ext uri="{FF2B5EF4-FFF2-40B4-BE49-F238E27FC236}">
                    <a16:creationId xmlns="" xmlns:a16="http://schemas.microsoft.com/office/drawing/2014/main" id="{80419834-01CB-44DC-B4DA-16D2EB1CD5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447134" y="1315734"/>
                <a:ext cx="4692809" cy="5157984"/>
              </a:xfrm>
              <a:prstGeom prst="rect">
                <a:avLst/>
              </a:prstGeom>
            </p:spPr>
          </p:pic>
          <p:pic>
            <p:nvPicPr>
              <p:cNvPr id="17" name="圖片 16">
                <a:extLst>
                  <a:ext uri="{FF2B5EF4-FFF2-40B4-BE49-F238E27FC236}">
                    <a16:creationId xmlns="" xmlns:a16="http://schemas.microsoft.com/office/drawing/2014/main" id="{C2D03797-6F32-406F-9A84-615B0B2598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r="6258"/>
              <a:stretch/>
            </p:blipFill>
            <p:spPr>
              <a:xfrm>
                <a:off x="2027699" y="1269554"/>
                <a:ext cx="4211523" cy="5157986"/>
              </a:xfrm>
              <a:prstGeom prst="rect">
                <a:avLst/>
              </a:prstGeom>
            </p:spPr>
          </p:pic>
        </p:grpSp>
        <p:sp>
          <p:nvSpPr>
            <p:cNvPr id="20" name="矩形 19">
              <a:extLst>
                <a:ext uri="{FF2B5EF4-FFF2-40B4-BE49-F238E27FC236}">
                  <a16:creationId xmlns="" xmlns:a16="http://schemas.microsoft.com/office/drawing/2014/main" id="{2D52C0CB-DDBB-4820-8C51-EAAD45D33B19}"/>
                </a:ext>
              </a:extLst>
            </p:cNvPr>
            <p:cNvSpPr/>
            <p:nvPr/>
          </p:nvSpPr>
          <p:spPr>
            <a:xfrm>
              <a:off x="5331777" y="6124909"/>
              <a:ext cx="2851661" cy="60526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="" xmlns:a16="http://schemas.microsoft.com/office/drawing/2014/main" id="{50F1E237-4974-49C8-A60F-5749CD2FBD99}"/>
                </a:ext>
              </a:extLst>
            </p:cNvPr>
            <p:cNvSpPr/>
            <p:nvPr/>
          </p:nvSpPr>
          <p:spPr>
            <a:xfrm>
              <a:off x="2595473" y="6148000"/>
              <a:ext cx="1699533" cy="60526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="" xmlns:a16="http://schemas.microsoft.com/office/drawing/2014/main" id="{A8D55B40-9747-4F89-9B70-239B7925575B}"/>
              </a:ext>
            </a:extLst>
          </p:cNvPr>
          <p:cNvSpPr/>
          <p:nvPr/>
        </p:nvSpPr>
        <p:spPr>
          <a:xfrm>
            <a:off x="219882" y="2897917"/>
            <a:ext cx="1800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800" b="1" dirty="0">
                <a:solidFill>
                  <a:srgbClr val="F059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2800" b="1" dirty="0">
                <a:solidFill>
                  <a:srgbClr val="F059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、程式積木區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="" xmlns:a16="http://schemas.microsoft.com/office/drawing/2014/main" id="{8EA52DF7-F550-48CC-8468-3EAB0DB35DE2}"/>
              </a:ext>
            </a:extLst>
          </p:cNvPr>
          <p:cNvSpPr/>
          <p:nvPr/>
        </p:nvSpPr>
        <p:spPr>
          <a:xfrm>
            <a:off x="205536" y="4730252"/>
            <a:ext cx="18722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07B4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增加擴展積木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="" xmlns:a16="http://schemas.microsoft.com/office/drawing/2014/main" id="{92A64943-40D9-4A53-BEF9-E4E583864759}"/>
              </a:ext>
            </a:extLst>
          </p:cNvPr>
          <p:cNvSpPr/>
          <p:nvPr/>
        </p:nvSpPr>
        <p:spPr>
          <a:xfrm>
            <a:off x="3465969" y="5951047"/>
            <a:ext cx="26797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>
                <a:solidFill>
                  <a:srgbClr val="F79A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sz="2800" b="1" dirty="0">
                <a:solidFill>
                  <a:srgbClr val="F79A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、程式編輯區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="" xmlns:a16="http://schemas.microsoft.com/office/drawing/2014/main" id="{1BA9D3BF-EBB9-4B13-88C9-1926242108E5}"/>
              </a:ext>
            </a:extLst>
          </p:cNvPr>
          <p:cNvSpPr/>
          <p:nvPr/>
        </p:nvSpPr>
        <p:spPr>
          <a:xfrm>
            <a:off x="7247334" y="6002918"/>
            <a:ext cx="2001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>
                <a:solidFill>
                  <a:srgbClr val="F79A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</a:t>
            </a:r>
            <a:r>
              <a:rPr lang="zh-TW" altLang="en-US" sz="2800" b="1" dirty="0">
                <a:solidFill>
                  <a:srgbClr val="F79A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、角色區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="" xmlns:a16="http://schemas.microsoft.com/office/drawing/2014/main" id="{3A885560-5B9F-4D00-B922-EABAC79ECD05}"/>
              </a:ext>
            </a:extLst>
          </p:cNvPr>
          <p:cNvSpPr/>
          <p:nvPr/>
        </p:nvSpPr>
        <p:spPr>
          <a:xfrm>
            <a:off x="9094882" y="5981048"/>
            <a:ext cx="28083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07B4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新增角色／舞臺的方式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="" xmlns:a16="http://schemas.microsoft.com/office/drawing/2014/main" id="{4AF2159D-B865-42FE-8E56-52E7A06844F0}"/>
              </a:ext>
            </a:extLst>
          </p:cNvPr>
          <p:cNvSpPr/>
          <p:nvPr/>
        </p:nvSpPr>
        <p:spPr>
          <a:xfrm>
            <a:off x="9839622" y="4275887"/>
            <a:ext cx="17641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800" b="1" dirty="0">
                <a:solidFill>
                  <a:srgbClr val="21A0D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</a:t>
            </a:r>
            <a:r>
              <a:rPr lang="zh-TW" altLang="en-US" sz="2800" b="1" dirty="0">
                <a:solidFill>
                  <a:srgbClr val="21A0D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、舞臺背景區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="" xmlns:a16="http://schemas.microsoft.com/office/drawing/2014/main" id="{4CE024FD-FF61-4E2E-BE39-EFF01A211E73}"/>
              </a:ext>
            </a:extLst>
          </p:cNvPr>
          <p:cNvSpPr/>
          <p:nvPr/>
        </p:nvSpPr>
        <p:spPr>
          <a:xfrm>
            <a:off x="9983638" y="1898462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>
                <a:solidFill>
                  <a:srgbClr val="F059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zh-TW" altLang="en-US" sz="2800" b="1" dirty="0">
                <a:solidFill>
                  <a:srgbClr val="F0596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、舞臺區</a:t>
            </a:r>
          </a:p>
        </p:txBody>
      </p:sp>
    </p:spTree>
    <p:extLst>
      <p:ext uri="{BB962C8B-B14F-4D97-AF65-F5344CB8AC3E}">
        <p14:creationId xmlns:p14="http://schemas.microsoft.com/office/powerpoint/2010/main" val="79622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grpSp>
        <p:nvGrpSpPr>
          <p:cNvPr id="9" name="群組 8">
            <a:extLst>
              <a:ext uri="{FF2B5EF4-FFF2-40B4-BE49-F238E27FC236}">
                <a16:creationId xmlns="" xmlns:a16="http://schemas.microsoft.com/office/drawing/2014/main" id="{7C46793C-8282-41E1-B846-D664AF87B1AE}"/>
              </a:ext>
            </a:extLst>
          </p:cNvPr>
          <p:cNvGrpSpPr/>
          <p:nvPr/>
        </p:nvGrpSpPr>
        <p:grpSpPr>
          <a:xfrm>
            <a:off x="126448" y="1053530"/>
            <a:ext cx="11937516" cy="4752528"/>
            <a:chOff x="-1" y="1003188"/>
            <a:chExt cx="12190413" cy="4853211"/>
          </a:xfrm>
        </p:grpSpPr>
        <p:pic>
          <p:nvPicPr>
            <p:cNvPr id="6" name="圖片 5">
              <a:extLst>
                <a:ext uri="{FF2B5EF4-FFF2-40B4-BE49-F238E27FC236}">
                  <a16:creationId xmlns="" xmlns:a16="http://schemas.microsoft.com/office/drawing/2014/main" id="{DF0D6B92-F79B-4814-BAD8-57792C966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1003188"/>
              <a:ext cx="12190413" cy="4853211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="" xmlns:a16="http://schemas.microsoft.com/office/drawing/2014/main" id="{DAC48F9C-6703-4A1C-AEBB-286C97DE7031}"/>
                </a:ext>
              </a:extLst>
            </p:cNvPr>
            <p:cNvSpPr/>
            <p:nvPr/>
          </p:nvSpPr>
          <p:spPr>
            <a:xfrm>
              <a:off x="7319342" y="1003188"/>
              <a:ext cx="4871070" cy="7704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="" xmlns:a16="http://schemas.microsoft.com/office/drawing/2014/main" id="{48EA0429-572F-458C-B9A5-8066CD69355F}"/>
                </a:ext>
              </a:extLst>
            </p:cNvPr>
            <p:cNvSpPr/>
            <p:nvPr/>
          </p:nvSpPr>
          <p:spPr>
            <a:xfrm>
              <a:off x="7103318" y="3547973"/>
              <a:ext cx="5087094" cy="23084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42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grpSp>
        <p:nvGrpSpPr>
          <p:cNvPr id="13" name="群組 12">
            <a:extLst>
              <a:ext uri="{FF2B5EF4-FFF2-40B4-BE49-F238E27FC236}">
                <a16:creationId xmlns="" xmlns:a16="http://schemas.microsoft.com/office/drawing/2014/main" id="{C67FBFC8-7473-4062-938B-B3E2742595A3}"/>
              </a:ext>
            </a:extLst>
          </p:cNvPr>
          <p:cNvGrpSpPr/>
          <p:nvPr/>
        </p:nvGrpSpPr>
        <p:grpSpPr>
          <a:xfrm>
            <a:off x="406574" y="851981"/>
            <a:ext cx="9498990" cy="5962189"/>
            <a:chOff x="3172064" y="977511"/>
            <a:chExt cx="9498990" cy="5962189"/>
          </a:xfrm>
        </p:grpSpPr>
        <p:grpSp>
          <p:nvGrpSpPr>
            <p:cNvPr id="5" name="群組 4">
              <a:extLst>
                <a:ext uri="{FF2B5EF4-FFF2-40B4-BE49-F238E27FC236}">
                  <a16:creationId xmlns="" xmlns:a16="http://schemas.microsoft.com/office/drawing/2014/main" id="{630449FA-2FBB-4E33-A81A-15F7710E62C4}"/>
                </a:ext>
              </a:extLst>
            </p:cNvPr>
            <p:cNvGrpSpPr/>
            <p:nvPr/>
          </p:nvGrpSpPr>
          <p:grpSpPr>
            <a:xfrm>
              <a:off x="8847964" y="977511"/>
              <a:ext cx="3823090" cy="5962189"/>
              <a:chOff x="8847964" y="977511"/>
              <a:chExt cx="3823090" cy="5962189"/>
            </a:xfrm>
          </p:grpSpPr>
          <p:pic>
            <p:nvPicPr>
              <p:cNvPr id="3" name="圖片 2">
                <a:extLst>
                  <a:ext uri="{FF2B5EF4-FFF2-40B4-BE49-F238E27FC236}">
                    <a16:creationId xmlns="" xmlns:a16="http://schemas.microsoft.com/office/drawing/2014/main" id="{952BB291-BCDC-43D7-B309-FBDEDF23B4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53869"/>
              <a:stretch/>
            </p:blipFill>
            <p:spPr>
              <a:xfrm>
                <a:off x="9364752" y="1107520"/>
                <a:ext cx="3306302" cy="5832180"/>
              </a:xfrm>
              <a:prstGeom prst="rect">
                <a:avLst/>
              </a:prstGeom>
            </p:spPr>
          </p:pic>
          <p:sp>
            <p:nvSpPr>
              <p:cNvPr id="11" name="矩形 10">
                <a:extLst>
                  <a:ext uri="{FF2B5EF4-FFF2-40B4-BE49-F238E27FC236}">
                    <a16:creationId xmlns="" xmlns:a16="http://schemas.microsoft.com/office/drawing/2014/main" id="{2BF600C6-8B55-44A9-AEE1-456FB359362C}"/>
                  </a:ext>
                </a:extLst>
              </p:cNvPr>
              <p:cNvSpPr/>
              <p:nvPr/>
            </p:nvSpPr>
            <p:spPr>
              <a:xfrm>
                <a:off x="8847964" y="977511"/>
                <a:ext cx="637551" cy="594684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" name="矩形 11">
                <a:extLst>
                  <a:ext uri="{FF2B5EF4-FFF2-40B4-BE49-F238E27FC236}">
                    <a16:creationId xmlns="" xmlns:a16="http://schemas.microsoft.com/office/drawing/2014/main" id="{9918B27C-CB54-4F34-BDCE-03DD4354601E}"/>
                  </a:ext>
                </a:extLst>
              </p:cNvPr>
              <p:cNvSpPr/>
              <p:nvPr/>
            </p:nvSpPr>
            <p:spPr>
              <a:xfrm>
                <a:off x="9217539" y="4349531"/>
                <a:ext cx="731949" cy="254158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10" name="圖片 9">
              <a:extLst>
                <a:ext uri="{FF2B5EF4-FFF2-40B4-BE49-F238E27FC236}">
                  <a16:creationId xmlns="" xmlns:a16="http://schemas.microsoft.com/office/drawing/2014/main" id="{A12A412A-4C81-4094-AF84-30E9A0090C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6" t="25324" r="45147" b="46278"/>
            <a:stretch/>
          </p:blipFill>
          <p:spPr>
            <a:xfrm>
              <a:off x="3172064" y="1966770"/>
              <a:ext cx="6313451" cy="26642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833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grpSp>
        <p:nvGrpSpPr>
          <p:cNvPr id="40" name="群組 39">
            <a:extLst>
              <a:ext uri="{FF2B5EF4-FFF2-40B4-BE49-F238E27FC236}">
                <a16:creationId xmlns="" xmlns:a16="http://schemas.microsoft.com/office/drawing/2014/main" id="{0AD0C3A5-048F-4343-A658-80540A5E8528}"/>
              </a:ext>
            </a:extLst>
          </p:cNvPr>
          <p:cNvGrpSpPr/>
          <p:nvPr/>
        </p:nvGrpSpPr>
        <p:grpSpPr>
          <a:xfrm>
            <a:off x="982638" y="905529"/>
            <a:ext cx="9577064" cy="5620609"/>
            <a:chOff x="982638" y="905529"/>
            <a:chExt cx="9577064" cy="5620609"/>
          </a:xfrm>
        </p:grpSpPr>
        <p:grpSp>
          <p:nvGrpSpPr>
            <p:cNvPr id="38" name="群組 37">
              <a:extLst>
                <a:ext uri="{FF2B5EF4-FFF2-40B4-BE49-F238E27FC236}">
                  <a16:creationId xmlns="" xmlns:a16="http://schemas.microsoft.com/office/drawing/2014/main" id="{E0CA0CA7-3323-4D9A-AC6A-171232A353CA}"/>
                </a:ext>
              </a:extLst>
            </p:cNvPr>
            <p:cNvGrpSpPr/>
            <p:nvPr/>
          </p:nvGrpSpPr>
          <p:grpSpPr>
            <a:xfrm>
              <a:off x="982638" y="905529"/>
              <a:ext cx="9577064" cy="5620609"/>
              <a:chOff x="982638" y="905529"/>
              <a:chExt cx="9577064" cy="5620609"/>
            </a:xfrm>
          </p:grpSpPr>
          <p:pic>
            <p:nvPicPr>
              <p:cNvPr id="3" name="圖片 2">
                <a:extLst>
                  <a:ext uri="{FF2B5EF4-FFF2-40B4-BE49-F238E27FC236}">
                    <a16:creationId xmlns="" xmlns:a16="http://schemas.microsoft.com/office/drawing/2014/main" id="{A9AFAC5F-2CF3-4472-A284-A82529F8C11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r="25024"/>
              <a:stretch/>
            </p:blipFill>
            <p:spPr>
              <a:xfrm>
                <a:off x="982638" y="919583"/>
                <a:ext cx="7928813" cy="5606555"/>
              </a:xfrm>
              <a:prstGeom prst="rect">
                <a:avLst/>
              </a:prstGeom>
            </p:spPr>
          </p:pic>
          <p:grpSp>
            <p:nvGrpSpPr>
              <p:cNvPr id="22" name="群組 21">
                <a:extLst>
                  <a:ext uri="{FF2B5EF4-FFF2-40B4-BE49-F238E27FC236}">
                    <a16:creationId xmlns="" xmlns:a16="http://schemas.microsoft.com/office/drawing/2014/main" id="{EE45094A-1DCB-4A50-BEC7-F18B46AB2772}"/>
                  </a:ext>
                </a:extLst>
              </p:cNvPr>
              <p:cNvGrpSpPr/>
              <p:nvPr/>
            </p:nvGrpSpPr>
            <p:grpSpPr>
              <a:xfrm>
                <a:off x="1290102" y="1063598"/>
                <a:ext cx="7397392" cy="5362430"/>
                <a:chOff x="1290102" y="1063598"/>
                <a:chExt cx="7397392" cy="5362430"/>
              </a:xfrm>
            </p:grpSpPr>
            <p:sp>
              <p:nvSpPr>
                <p:cNvPr id="10" name="矩形 9">
                  <a:extLst>
                    <a:ext uri="{FF2B5EF4-FFF2-40B4-BE49-F238E27FC236}">
                      <a16:creationId xmlns="" xmlns:a16="http://schemas.microsoft.com/office/drawing/2014/main" id="{82835E29-869C-4207-A61D-AB495BE56BF5}"/>
                    </a:ext>
                  </a:extLst>
                </p:cNvPr>
                <p:cNvSpPr/>
                <p:nvPr/>
              </p:nvSpPr>
              <p:spPr>
                <a:xfrm>
                  <a:off x="1414686" y="1063598"/>
                  <a:ext cx="7272808" cy="5362430"/>
                </a:xfrm>
                <a:prstGeom prst="rect">
                  <a:avLst/>
                </a:prstGeom>
                <a:solidFill>
                  <a:srgbClr val="BDE3DD"/>
                </a:solidFill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12000"/>
                    </a:lnSpc>
                  </a:pPr>
                  <a:r>
                    <a:rPr lang="zh-TW" altLang="en-US" sz="2800" b="1" dirty="0">
                      <a:solidFill>
                        <a:srgbClr val="F37BA2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註</a:t>
                  </a:r>
                  <a:r>
                    <a:rPr lang="zh-TW" altLang="en-US" sz="2800" dirty="0">
                      <a:solidFill>
                        <a:srgbClr val="FFFFFF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r>
                    <a:rPr lang="zh-TW" altLang="en-US" sz="2800" b="1" dirty="0">
                      <a:solidFill>
                        <a:srgbClr val="00B29D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增加擴展積木</a:t>
                  </a:r>
                </a:p>
                <a:p>
                  <a:pPr>
                    <a:lnSpc>
                      <a:spcPct val="112000"/>
                    </a:lnSpc>
                  </a:pPr>
                  <a:r>
                    <a:rPr lang="zh-TW" altLang="en-US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點擊　　可添加擴展項目到左側類別區，例如：</a:t>
                  </a:r>
                </a:p>
                <a:p>
                  <a:pPr marL="1127125" indent="-1127125">
                    <a:lnSpc>
                      <a:spcPct val="112000"/>
                    </a:lnSpc>
                  </a:pPr>
                  <a:r>
                    <a:rPr lang="zh-TW" altLang="en-US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　　</a:t>
                  </a:r>
                  <a:r>
                    <a:rPr lang="en-US" altLang="zh-TW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1. </a:t>
                  </a:r>
                  <a:r>
                    <a:rPr lang="zh-TW" altLang="en-US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可以控制角色發出聲音、音樂相關的積木。</a:t>
                  </a:r>
                </a:p>
                <a:p>
                  <a:pPr marL="1096963" indent="-1096963">
                    <a:lnSpc>
                      <a:spcPct val="112000"/>
                    </a:lnSpc>
                  </a:pPr>
                  <a:r>
                    <a:rPr lang="zh-TW" altLang="en-US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　　</a:t>
                  </a:r>
                  <a:r>
                    <a:rPr lang="en-US" altLang="zh-TW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2. </a:t>
                  </a:r>
                  <a:r>
                    <a:rPr lang="zh-TW" altLang="en-US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可以讓角色在舞臺上繪圖的積木。</a:t>
                  </a:r>
                  <a:endParaRPr lang="en-US" altLang="zh-TW" sz="280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1096963" indent="-1096963">
                    <a:lnSpc>
                      <a:spcPct val="112000"/>
                    </a:lnSpc>
                  </a:pPr>
                  <a:endParaRPr lang="zh-TW" altLang="en-US" sz="280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12000"/>
                    </a:lnSpc>
                  </a:pPr>
                  <a:r>
                    <a:rPr lang="zh-TW" altLang="en-US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還有更多延伸工具，或與硬體設備動</a:t>
                  </a:r>
                </a:p>
                <a:p>
                  <a:pPr>
                    <a:lnSpc>
                      <a:spcPct val="112000"/>
                    </a:lnSpc>
                  </a:pPr>
                  <a:r>
                    <a:rPr lang="zh-TW" altLang="en-US" sz="280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的功能，請自己探索看看！</a:t>
                  </a:r>
                  <a:endParaRPr lang="en-US" altLang="zh-TW" sz="280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12000"/>
                    </a:lnSpc>
                  </a:pPr>
                  <a:endParaRPr lang="en-US" altLang="zh-TW" sz="280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ct val="112000"/>
                    </a:lnSpc>
                  </a:pPr>
                  <a:endParaRPr lang="en-US" altLang="zh-TW" sz="280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pic>
              <p:nvPicPr>
                <p:cNvPr id="12" name="圖片 11">
                  <a:extLst>
                    <a:ext uri="{FF2B5EF4-FFF2-40B4-BE49-F238E27FC236}">
                      <a16:creationId xmlns="" xmlns:a16="http://schemas.microsoft.com/office/drawing/2014/main" id="{97FAA3E3-670B-49BB-A474-61C8BEA334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273456" y="1546538"/>
                  <a:ext cx="619200" cy="546833"/>
                </a:xfrm>
                <a:prstGeom prst="rect">
                  <a:avLst/>
                </a:prstGeom>
              </p:spPr>
            </p:pic>
            <p:pic>
              <p:nvPicPr>
                <p:cNvPr id="13" name="圖片 12">
                  <a:extLst>
                    <a:ext uri="{FF2B5EF4-FFF2-40B4-BE49-F238E27FC236}">
                      <a16:creationId xmlns="" xmlns:a16="http://schemas.microsoft.com/office/drawing/2014/main" id="{07B2B932-B1CE-49C4-9B80-5BEF9DC502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299502" y="2572252"/>
                  <a:ext cx="851400" cy="836333"/>
                </a:xfrm>
                <a:prstGeom prst="rect">
                  <a:avLst/>
                </a:prstGeom>
              </p:spPr>
            </p:pic>
            <p:pic>
              <p:nvPicPr>
                <p:cNvPr id="14" name="圖片 13">
                  <a:extLst>
                    <a:ext uri="{FF2B5EF4-FFF2-40B4-BE49-F238E27FC236}">
                      <a16:creationId xmlns="" xmlns:a16="http://schemas.microsoft.com/office/drawing/2014/main" id="{9BC37045-6305-4D55-BE22-FFF75D3199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90102" y="3560933"/>
                  <a:ext cx="851400" cy="836333"/>
                </a:xfrm>
                <a:prstGeom prst="rect">
                  <a:avLst/>
                </a:prstGeom>
              </p:spPr>
            </p:pic>
            <p:pic>
              <p:nvPicPr>
                <p:cNvPr id="15" name="圖片 14">
                  <a:extLst>
                    <a:ext uri="{FF2B5EF4-FFF2-40B4-BE49-F238E27FC236}">
                      <a16:creationId xmlns="" xmlns:a16="http://schemas.microsoft.com/office/drawing/2014/main" id="{1B4CDDD6-4641-4715-A5E8-C73CEC3496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441537" y="5521838"/>
                  <a:ext cx="851400" cy="836333"/>
                </a:xfrm>
                <a:prstGeom prst="rect">
                  <a:avLst/>
                </a:prstGeom>
              </p:spPr>
            </p:pic>
            <p:pic>
              <p:nvPicPr>
                <p:cNvPr id="16" name="圖片 15">
                  <a:extLst>
                    <a:ext uri="{FF2B5EF4-FFF2-40B4-BE49-F238E27FC236}">
                      <a16:creationId xmlns="" xmlns:a16="http://schemas.microsoft.com/office/drawing/2014/main" id="{DC857AB8-6E20-4C9E-8C77-52A84C1555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516894" y="5521838"/>
                  <a:ext cx="851400" cy="836333"/>
                </a:xfrm>
                <a:prstGeom prst="rect">
                  <a:avLst/>
                </a:prstGeom>
              </p:spPr>
            </p:pic>
            <p:pic>
              <p:nvPicPr>
                <p:cNvPr id="17" name="圖片 16">
                  <a:extLst>
                    <a:ext uri="{FF2B5EF4-FFF2-40B4-BE49-F238E27FC236}">
                      <a16:creationId xmlns="" xmlns:a16="http://schemas.microsoft.com/office/drawing/2014/main" id="{09679E08-A514-4473-8D12-1ABACD885F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92251" y="5521838"/>
                  <a:ext cx="851400" cy="836333"/>
                </a:xfrm>
                <a:prstGeom prst="rect">
                  <a:avLst/>
                </a:prstGeom>
              </p:spPr>
            </p:pic>
            <p:pic>
              <p:nvPicPr>
                <p:cNvPr id="18" name="圖片 17">
                  <a:extLst>
                    <a:ext uri="{FF2B5EF4-FFF2-40B4-BE49-F238E27FC236}">
                      <a16:creationId xmlns="" xmlns:a16="http://schemas.microsoft.com/office/drawing/2014/main" id="{A77303D5-F77A-4B98-9F8C-4F6987BCE7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667608" y="5521838"/>
                  <a:ext cx="851400" cy="836333"/>
                </a:xfrm>
                <a:prstGeom prst="rect">
                  <a:avLst/>
                </a:prstGeom>
              </p:spPr>
            </p:pic>
            <p:pic>
              <p:nvPicPr>
                <p:cNvPr id="19" name="圖片 18">
                  <a:extLst>
                    <a:ext uri="{FF2B5EF4-FFF2-40B4-BE49-F238E27FC236}">
                      <a16:creationId xmlns="" xmlns:a16="http://schemas.microsoft.com/office/drawing/2014/main" id="{70043FFB-1351-45F2-8BDF-40DD4CD1A2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391980" y="5541138"/>
                  <a:ext cx="825600" cy="817033"/>
                </a:xfrm>
                <a:prstGeom prst="rect">
                  <a:avLst/>
                </a:prstGeom>
              </p:spPr>
            </p:pic>
            <p:pic>
              <p:nvPicPr>
                <p:cNvPr id="20" name="圖片 19">
                  <a:extLst>
                    <a:ext uri="{FF2B5EF4-FFF2-40B4-BE49-F238E27FC236}">
                      <a16:creationId xmlns="" xmlns:a16="http://schemas.microsoft.com/office/drawing/2014/main" id="{A79F4C62-CAB1-4365-BC34-4EF7FD3455E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742965" y="5521838"/>
                  <a:ext cx="851400" cy="836333"/>
                </a:xfrm>
                <a:prstGeom prst="rect">
                  <a:avLst/>
                </a:prstGeom>
              </p:spPr>
            </p:pic>
            <p:pic>
              <p:nvPicPr>
                <p:cNvPr id="21" name="圖片 20">
                  <a:extLst>
                    <a:ext uri="{FF2B5EF4-FFF2-40B4-BE49-F238E27FC236}">
                      <a16:creationId xmlns="" xmlns:a16="http://schemas.microsoft.com/office/drawing/2014/main" id="{53585A81-5F8A-44DA-8B8B-572991A45CF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818324" y="5521838"/>
                  <a:ext cx="851400" cy="836333"/>
                </a:xfrm>
                <a:prstGeom prst="rect">
                  <a:avLst/>
                </a:prstGeom>
              </p:spPr>
            </p:pic>
          </p:grpSp>
          <p:pic>
            <p:nvPicPr>
              <p:cNvPr id="37" name="圖片 36">
                <a:extLst>
                  <a:ext uri="{FF2B5EF4-FFF2-40B4-BE49-F238E27FC236}">
                    <a16:creationId xmlns="" xmlns:a16="http://schemas.microsoft.com/office/drawing/2014/main" id="{DA7800A3-70CC-4056-87E0-FD452531CA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74976"/>
              <a:stretch/>
            </p:blipFill>
            <p:spPr>
              <a:xfrm>
                <a:off x="8911451" y="905529"/>
                <a:ext cx="1648251" cy="5606555"/>
              </a:xfrm>
              <a:prstGeom prst="rect">
                <a:avLst/>
              </a:prstGeom>
            </p:spPr>
          </p:pic>
        </p:grpSp>
        <p:pic>
          <p:nvPicPr>
            <p:cNvPr id="39" name="圖片 38">
              <a:extLst>
                <a:ext uri="{FF2B5EF4-FFF2-40B4-BE49-F238E27FC236}">
                  <a16:creationId xmlns="" xmlns:a16="http://schemas.microsoft.com/office/drawing/2014/main" id="{E0DDE7EE-308A-4FBE-8090-EB26B4881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391980" y="1071204"/>
              <a:ext cx="542925" cy="5238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828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grpSp>
        <p:nvGrpSpPr>
          <p:cNvPr id="16" name="群組 15">
            <a:extLst>
              <a:ext uri="{FF2B5EF4-FFF2-40B4-BE49-F238E27FC236}">
                <a16:creationId xmlns="" xmlns:a16="http://schemas.microsoft.com/office/drawing/2014/main" id="{555AAFC5-2688-4703-9992-1FC9DB78BD93}"/>
              </a:ext>
            </a:extLst>
          </p:cNvPr>
          <p:cNvGrpSpPr/>
          <p:nvPr/>
        </p:nvGrpSpPr>
        <p:grpSpPr>
          <a:xfrm>
            <a:off x="465137" y="1369286"/>
            <a:ext cx="9302477" cy="5300867"/>
            <a:chOff x="465137" y="1369286"/>
            <a:chExt cx="9302477" cy="5300867"/>
          </a:xfrm>
        </p:grpSpPr>
        <p:pic>
          <p:nvPicPr>
            <p:cNvPr id="12" name="圖片 11">
              <a:extLst>
                <a:ext uri="{FF2B5EF4-FFF2-40B4-BE49-F238E27FC236}">
                  <a16:creationId xmlns="" xmlns:a16="http://schemas.microsoft.com/office/drawing/2014/main" id="{D5C8B5F6-815E-4657-9A78-DB5DF40552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5137" y="1607314"/>
              <a:ext cx="6248379" cy="4270752"/>
            </a:xfrm>
            <a:prstGeom prst="rect">
              <a:avLst/>
            </a:prstGeom>
          </p:spPr>
        </p:pic>
        <p:cxnSp>
          <p:nvCxnSpPr>
            <p:cNvPr id="10" name="直線單箭頭接點 9">
              <a:extLst>
                <a:ext uri="{FF2B5EF4-FFF2-40B4-BE49-F238E27FC236}">
                  <a16:creationId xmlns="" xmlns:a16="http://schemas.microsoft.com/office/drawing/2014/main" id="{C732F2B3-C529-4394-BBEE-D5A3DA09CE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47921" y="3501802"/>
              <a:ext cx="2818644" cy="0"/>
            </a:xfrm>
            <a:prstGeom prst="straightConnector1">
              <a:avLst/>
            </a:prstGeom>
            <a:ln w="57150" cap="rnd">
              <a:solidFill>
                <a:srgbClr val="F79A2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>
              <a:extLst>
                <a:ext uri="{FF2B5EF4-FFF2-40B4-BE49-F238E27FC236}">
                  <a16:creationId xmlns="" xmlns:a16="http://schemas.microsoft.com/office/drawing/2014/main" id="{7B587BB9-DE48-41D7-B947-D941A03BD5FB}"/>
                </a:ext>
              </a:extLst>
            </p:cNvPr>
            <p:cNvSpPr/>
            <p:nvPr/>
          </p:nvSpPr>
          <p:spPr>
            <a:xfrm>
              <a:off x="4436060" y="1369286"/>
              <a:ext cx="2749598" cy="9704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="" xmlns:a16="http://schemas.microsoft.com/office/drawing/2014/main" id="{36AA80B2-0C0E-4652-9420-A1A1AD84BCE3}"/>
                </a:ext>
              </a:extLst>
            </p:cNvPr>
            <p:cNvSpPr/>
            <p:nvPr/>
          </p:nvSpPr>
          <p:spPr>
            <a:xfrm>
              <a:off x="7544262" y="6373738"/>
              <a:ext cx="2223352" cy="29641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350" y="1208620"/>
            <a:ext cx="4112382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圓角矩形 4"/>
          <p:cNvSpPr/>
          <p:nvPr/>
        </p:nvSpPr>
        <p:spPr>
          <a:xfrm>
            <a:off x="7431317" y="1369286"/>
            <a:ext cx="4032448" cy="4591862"/>
          </a:xfrm>
          <a:prstGeom prst="roundRect">
            <a:avLst>
              <a:gd name="adj" fmla="val 4649"/>
            </a:avLst>
          </a:prstGeom>
          <a:noFill/>
          <a:ln w="38100">
            <a:solidFill>
              <a:srgbClr val="F9AE57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3263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A8A9BD-C89D-458B-84C7-0D777169BC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認識程式語言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908FB313-C4ED-4415-BEF9-CB8EFC07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7729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grpSp>
        <p:nvGrpSpPr>
          <p:cNvPr id="15" name="群組 14">
            <a:extLst>
              <a:ext uri="{FF2B5EF4-FFF2-40B4-BE49-F238E27FC236}">
                <a16:creationId xmlns="" xmlns:a16="http://schemas.microsoft.com/office/drawing/2014/main" id="{ACA99CF8-8BA3-480C-864A-FD6E5BF14C37}"/>
              </a:ext>
            </a:extLst>
          </p:cNvPr>
          <p:cNvGrpSpPr/>
          <p:nvPr/>
        </p:nvGrpSpPr>
        <p:grpSpPr>
          <a:xfrm>
            <a:off x="333375" y="1003497"/>
            <a:ext cx="11700034" cy="4790316"/>
            <a:chOff x="333375" y="1003497"/>
            <a:chExt cx="11700034" cy="4790316"/>
          </a:xfrm>
        </p:grpSpPr>
        <p:pic>
          <p:nvPicPr>
            <p:cNvPr id="3" name="圖片 2">
              <a:extLst>
                <a:ext uri="{FF2B5EF4-FFF2-40B4-BE49-F238E27FC236}">
                  <a16:creationId xmlns="" xmlns:a16="http://schemas.microsoft.com/office/drawing/2014/main" id="{6C752DCB-DA56-47F3-A2B6-1F86491899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9740" b="50662"/>
            <a:stretch/>
          </p:blipFill>
          <p:spPr>
            <a:xfrm>
              <a:off x="7813295" y="1401738"/>
              <a:ext cx="4220114" cy="3252192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="" xmlns:a16="http://schemas.microsoft.com/office/drawing/2014/main" id="{2361AD8F-C4D0-4B95-82BC-A35BDBBE5B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2487" r="10513"/>
            <a:stretch/>
          </p:blipFill>
          <p:spPr>
            <a:xfrm>
              <a:off x="333375" y="1065774"/>
              <a:ext cx="7103318" cy="4728039"/>
            </a:xfrm>
            <a:prstGeom prst="rect">
              <a:avLst/>
            </a:prstGeom>
          </p:spPr>
        </p:pic>
        <p:cxnSp>
          <p:nvCxnSpPr>
            <p:cNvPr id="12" name="直線單箭頭接點 11">
              <a:extLst>
                <a:ext uri="{FF2B5EF4-FFF2-40B4-BE49-F238E27FC236}">
                  <a16:creationId xmlns="" xmlns:a16="http://schemas.microsoft.com/office/drawing/2014/main" id="{B9BE74AA-9897-4161-B21A-3AB42F727FF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406213" y="4635386"/>
              <a:ext cx="3225497" cy="18544"/>
            </a:xfrm>
            <a:prstGeom prst="straightConnector1">
              <a:avLst/>
            </a:prstGeom>
            <a:ln w="57150" cap="rnd">
              <a:solidFill>
                <a:srgbClr val="F79A2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4A827AFE-21A3-41DA-9F76-746D928D2106}"/>
                </a:ext>
              </a:extLst>
            </p:cNvPr>
            <p:cNvSpPr/>
            <p:nvPr/>
          </p:nvSpPr>
          <p:spPr>
            <a:xfrm>
              <a:off x="4909804" y="1003497"/>
              <a:ext cx="2625562" cy="958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="" xmlns:a16="http://schemas.microsoft.com/office/drawing/2014/main" id="{930DB9AC-C626-43C1-8BBC-CAF5462EA5AA}"/>
                </a:ext>
              </a:extLst>
            </p:cNvPr>
            <p:cNvSpPr/>
            <p:nvPr/>
          </p:nvSpPr>
          <p:spPr>
            <a:xfrm>
              <a:off x="11160929" y="4425540"/>
              <a:ext cx="872480" cy="133779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434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BBDA5E39-0332-43D0-BA5C-43CE0459B73C}"/>
              </a:ext>
            </a:extLst>
          </p:cNvPr>
          <p:cNvGrpSpPr/>
          <p:nvPr/>
        </p:nvGrpSpPr>
        <p:grpSpPr>
          <a:xfrm>
            <a:off x="1743253" y="1125537"/>
            <a:ext cx="8888458" cy="5040562"/>
            <a:chOff x="1558702" y="909513"/>
            <a:chExt cx="9257559" cy="5472609"/>
          </a:xfrm>
        </p:grpSpPr>
        <p:pic>
          <p:nvPicPr>
            <p:cNvPr id="3" name="圖片 2">
              <a:extLst>
                <a:ext uri="{FF2B5EF4-FFF2-40B4-BE49-F238E27FC236}">
                  <a16:creationId xmlns="" xmlns:a16="http://schemas.microsoft.com/office/drawing/2014/main" id="{7F221E1B-2E51-4860-AB6D-E629781F2F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2156"/>
            <a:stretch/>
          </p:blipFill>
          <p:spPr>
            <a:xfrm>
              <a:off x="1846734" y="1053530"/>
              <a:ext cx="8969527" cy="5328592"/>
            </a:xfrm>
            <a:prstGeom prst="rect">
              <a:avLst/>
            </a:prstGeom>
          </p:spPr>
        </p:pic>
        <p:sp>
          <p:nvSpPr>
            <p:cNvPr id="10" name="矩形 9">
              <a:extLst>
                <a:ext uri="{FF2B5EF4-FFF2-40B4-BE49-F238E27FC236}">
                  <a16:creationId xmlns="" xmlns:a16="http://schemas.microsoft.com/office/drawing/2014/main" id="{C5C6844F-A21E-4500-9E57-25AED021C840}"/>
                </a:ext>
              </a:extLst>
            </p:cNvPr>
            <p:cNvSpPr/>
            <p:nvPr/>
          </p:nvSpPr>
          <p:spPr>
            <a:xfrm>
              <a:off x="1558702" y="909513"/>
              <a:ext cx="2304256" cy="40715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141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grpSp>
        <p:nvGrpSpPr>
          <p:cNvPr id="18" name="群組 17">
            <a:extLst>
              <a:ext uri="{FF2B5EF4-FFF2-40B4-BE49-F238E27FC236}">
                <a16:creationId xmlns="" xmlns:a16="http://schemas.microsoft.com/office/drawing/2014/main" id="{03FAC31F-FF52-44B6-86E5-A06549FA6F48}"/>
              </a:ext>
            </a:extLst>
          </p:cNvPr>
          <p:cNvGrpSpPr/>
          <p:nvPr/>
        </p:nvGrpSpPr>
        <p:grpSpPr>
          <a:xfrm>
            <a:off x="550590" y="909514"/>
            <a:ext cx="11244536" cy="5229933"/>
            <a:chOff x="550590" y="1125537"/>
            <a:chExt cx="11244536" cy="5229933"/>
          </a:xfrm>
        </p:grpSpPr>
        <p:pic>
          <p:nvPicPr>
            <p:cNvPr id="3" name="圖片 2">
              <a:extLst>
                <a:ext uri="{FF2B5EF4-FFF2-40B4-BE49-F238E27FC236}">
                  <a16:creationId xmlns="" xmlns:a16="http://schemas.microsoft.com/office/drawing/2014/main" id="{0D8B25D2-F77A-4CA3-91B3-1D4CDA3D41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44896"/>
            <a:stretch/>
          </p:blipFill>
          <p:spPr>
            <a:xfrm>
              <a:off x="550590" y="1629594"/>
              <a:ext cx="4420226" cy="4725876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="" xmlns:a16="http://schemas.microsoft.com/office/drawing/2014/main" id="{8F049829-105B-4625-9003-C1C79AD29B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5789" t="-154" b="26501"/>
            <a:stretch/>
          </p:blipFill>
          <p:spPr>
            <a:xfrm>
              <a:off x="6466534" y="1125537"/>
              <a:ext cx="5328592" cy="5229933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DEFFE874-E108-45B4-A28F-1ACE8BFCCB94}"/>
                </a:ext>
              </a:extLst>
            </p:cNvPr>
            <p:cNvSpPr/>
            <p:nvPr/>
          </p:nvSpPr>
          <p:spPr>
            <a:xfrm>
              <a:off x="5087094" y="3992532"/>
              <a:ext cx="1761466" cy="9583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3" name="直線單箭頭接點 12">
              <a:extLst>
                <a:ext uri="{FF2B5EF4-FFF2-40B4-BE49-F238E27FC236}">
                  <a16:creationId xmlns="" xmlns:a16="http://schemas.microsoft.com/office/drawing/2014/main" id="{094EF1F9-1EDE-45FF-A298-72A7E5ADDC2D}"/>
                </a:ext>
              </a:extLst>
            </p:cNvPr>
            <p:cNvCxnSpPr>
              <a:cxnSpLocks/>
              <a:stCxn id="3" idx="3"/>
            </p:cNvCxnSpPr>
            <p:nvPr/>
          </p:nvCxnSpPr>
          <p:spPr>
            <a:xfrm>
              <a:off x="4970816" y="3992532"/>
              <a:ext cx="1877744" cy="0"/>
            </a:xfrm>
            <a:prstGeom prst="straightConnector1">
              <a:avLst/>
            </a:prstGeom>
            <a:ln w="57150" cap="rnd">
              <a:solidFill>
                <a:srgbClr val="F1596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6741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2A7D4C4-AA4B-4395-A19E-6F914DBD5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Scratch </a:t>
            </a:r>
            <a:r>
              <a:rPr lang="zh-TW" altLang="en-US" dirty="0"/>
              <a:t>操作介面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8108801-3057-4A35-B805-8DAD37B28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C5D4E051-87D4-4D86-ACD4-AF60613DFF72}"/>
              </a:ext>
            </a:extLst>
          </p:cNvPr>
          <p:cNvGrpSpPr/>
          <p:nvPr/>
        </p:nvGrpSpPr>
        <p:grpSpPr>
          <a:xfrm>
            <a:off x="406574" y="1053530"/>
            <a:ext cx="10657184" cy="5688633"/>
            <a:chOff x="406574" y="1053530"/>
            <a:chExt cx="10657184" cy="5688633"/>
          </a:xfrm>
        </p:grpSpPr>
        <p:pic>
          <p:nvPicPr>
            <p:cNvPr id="10" name="圖片 9">
              <a:extLst>
                <a:ext uri="{FF2B5EF4-FFF2-40B4-BE49-F238E27FC236}">
                  <a16:creationId xmlns="" xmlns:a16="http://schemas.microsoft.com/office/drawing/2014/main" id="{AD23941C-DDCD-4B32-A71F-E2D6759C70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8713" t="31029" r="1285" b="2558"/>
            <a:stretch/>
          </p:blipFill>
          <p:spPr>
            <a:xfrm>
              <a:off x="3214886" y="1413571"/>
              <a:ext cx="7848872" cy="5328592"/>
            </a:xfrm>
            <a:prstGeom prst="rect">
              <a:avLst/>
            </a:prstGeom>
          </p:spPr>
        </p:pic>
        <p:pic>
          <p:nvPicPr>
            <p:cNvPr id="3" name="圖片 2">
              <a:extLst>
                <a:ext uri="{FF2B5EF4-FFF2-40B4-BE49-F238E27FC236}">
                  <a16:creationId xmlns="" xmlns:a16="http://schemas.microsoft.com/office/drawing/2014/main" id="{1A977CCD-E4D4-40BB-9634-2BBB5C6144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0249" b="37638"/>
            <a:stretch/>
          </p:blipFill>
          <p:spPr>
            <a:xfrm>
              <a:off x="1002959" y="1053530"/>
              <a:ext cx="2304256" cy="3456384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="" xmlns:a16="http://schemas.microsoft.com/office/drawing/2014/main" id="{2E00F790-D1EE-4540-A156-1D0ACFCF8016}"/>
                </a:ext>
              </a:extLst>
            </p:cNvPr>
            <p:cNvSpPr/>
            <p:nvPr/>
          </p:nvSpPr>
          <p:spPr>
            <a:xfrm>
              <a:off x="406574" y="2808411"/>
              <a:ext cx="1354892" cy="1917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214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5A560E0-DA2C-4BEE-B345-4327FA843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舞臺坐標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8780839-6B59-4BAF-A798-83F0D91DC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舞臺區呈現程式執行的結果，角色在舞臺上的位置可用坐標表示。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0752139-33C8-4C9A-A46D-C3936750F4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5C73E15D-3476-4E56-A2FE-93D5D5662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968" y="2304281"/>
            <a:ext cx="5413693" cy="4437881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="" xmlns:a16="http://schemas.microsoft.com/office/drawing/2014/main" id="{12B25FFF-C442-490D-92BC-141D40BEF875}"/>
              </a:ext>
            </a:extLst>
          </p:cNvPr>
          <p:cNvSpPr/>
          <p:nvPr/>
        </p:nvSpPr>
        <p:spPr>
          <a:xfrm>
            <a:off x="6940422" y="5677798"/>
            <a:ext cx="4847406" cy="1064364"/>
          </a:xfrm>
          <a:prstGeom prst="roundRect">
            <a:avLst/>
          </a:prstGeom>
          <a:solidFill>
            <a:srgbClr val="B9E5FA"/>
          </a:solidFill>
          <a:ln w="19050">
            <a:solidFill>
              <a:srgbClr val="6BD0F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X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軸： 介於－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240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～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240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間</a:t>
            </a:r>
          </a:p>
          <a:p>
            <a:pPr algn="ctr"/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Y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軸： 介於－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180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～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180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間</a:t>
            </a:r>
          </a:p>
        </p:txBody>
      </p:sp>
    </p:spTree>
    <p:extLst>
      <p:ext uri="{BB962C8B-B14F-4D97-AF65-F5344CB8AC3E}">
        <p14:creationId xmlns:p14="http://schemas.microsoft.com/office/powerpoint/2010/main" val="98274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60A1615D-71FA-4334-B762-71411619D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814" y="2329855"/>
            <a:ext cx="5458189" cy="440853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AC9C78FC-68AA-4BE7-99D0-11BD76E72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角色方向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452F2A56-84A3-4BB4-AAAC-C206C10A8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角色面對的方向會決定移動的方向，預設為面朝</a:t>
            </a:r>
            <a:r>
              <a:rPr lang="en-US" altLang="zh-TW" dirty="0"/>
              <a:t>90</a:t>
            </a:r>
            <a:r>
              <a:rPr lang="zh-TW" altLang="en-US" dirty="0"/>
              <a:t>度（面向右方）。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98B528EF-03E0-4A47-A683-8A63BFBF8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  <p:sp>
        <p:nvSpPr>
          <p:cNvPr id="5" name="矩形: 圓角 4">
            <a:extLst>
              <a:ext uri="{FF2B5EF4-FFF2-40B4-BE49-F238E27FC236}">
                <a16:creationId xmlns="" xmlns:a16="http://schemas.microsoft.com/office/drawing/2014/main" id="{9D13FC6C-BB60-48BC-AC69-14C88B599F05}"/>
              </a:ext>
            </a:extLst>
          </p:cNvPr>
          <p:cNvSpPr/>
          <p:nvPr/>
        </p:nvSpPr>
        <p:spPr>
          <a:xfrm>
            <a:off x="6527254" y="5677798"/>
            <a:ext cx="5260574" cy="1055608"/>
          </a:xfrm>
          <a:prstGeom prst="roundRect">
            <a:avLst/>
          </a:prstGeom>
          <a:solidFill>
            <a:srgbClr val="B9E5FA"/>
          </a:solidFill>
          <a:ln w="19050">
            <a:solidFill>
              <a:srgbClr val="6BD0F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向上（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度）、向下（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180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度）</a:t>
            </a:r>
          </a:p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向右（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90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度）、向左（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270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度）</a:t>
            </a:r>
          </a:p>
        </p:txBody>
      </p:sp>
    </p:spTree>
    <p:extLst>
      <p:ext uri="{BB962C8B-B14F-4D97-AF65-F5344CB8AC3E}">
        <p14:creationId xmlns:p14="http://schemas.microsoft.com/office/powerpoint/2010/main" val="52709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EE6AED23-6E43-46EA-B9A6-36EDF000D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7848475" cy="4718072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如右圖，直接由</a:t>
            </a:r>
            <a:r>
              <a:rPr lang="en-US" altLang="zh-TW" dirty="0"/>
              <a:t>Scratch </a:t>
            </a:r>
            <a:r>
              <a:rPr lang="zh-TW" altLang="en-US" dirty="0"/>
              <a:t>範例庫中匯入蝙蝠角色（</a:t>
            </a:r>
            <a:r>
              <a:rPr lang="en-US" altLang="zh-TW" dirty="0"/>
              <a:t>Bat</a:t>
            </a:r>
            <a:r>
              <a:rPr lang="zh-TW" altLang="en-US" dirty="0"/>
              <a:t>），則：</a:t>
            </a:r>
          </a:p>
          <a:p>
            <a:pPr marL="857245" indent="-742950">
              <a:buAutoNum type="arabicParenBoth"/>
            </a:pPr>
            <a:r>
              <a:rPr lang="zh-TW" altLang="en-US" dirty="0"/>
              <a:t>若在不調整角色方向的狀況下，程式要角色 移動</a:t>
            </a:r>
            <a:r>
              <a:rPr lang="en-US" altLang="zh-TW" dirty="0"/>
              <a:t>10 </a:t>
            </a:r>
            <a:r>
              <a:rPr lang="zh-TW" altLang="en-US" dirty="0"/>
              <a:t>點，則蝙蝠會往舞臺的哪一個方向移動？</a:t>
            </a:r>
            <a:endParaRPr lang="en-US" altLang="zh-TW" dirty="0"/>
          </a:p>
          <a:p>
            <a:pPr marL="863600" indent="0">
              <a:buNone/>
            </a:pPr>
            <a:r>
              <a:rPr lang="en-US" altLang="zh-TW" dirty="0"/>
              <a:t>(A) </a:t>
            </a:r>
            <a:r>
              <a:rPr lang="zh-TW" altLang="en-US" dirty="0"/>
              <a:t>上方 </a:t>
            </a:r>
            <a:r>
              <a:rPr lang="en-US" altLang="zh-TW" dirty="0"/>
              <a:t>(B) </a:t>
            </a:r>
            <a:r>
              <a:rPr lang="zh-TW" altLang="en-US" dirty="0"/>
              <a:t>下方 </a:t>
            </a:r>
            <a:r>
              <a:rPr lang="en-US" altLang="zh-TW" dirty="0"/>
              <a:t>(C) </a:t>
            </a:r>
            <a:r>
              <a:rPr lang="zh-TW" altLang="en-US" dirty="0"/>
              <a:t>左方 </a:t>
            </a:r>
            <a:r>
              <a:rPr lang="en-US" altLang="zh-TW" dirty="0"/>
              <a:t>(D) </a:t>
            </a:r>
            <a:r>
              <a:rPr lang="zh-TW" altLang="en-US" dirty="0"/>
              <a:t>右方。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7E990C06-5D51-4CA7-A71A-F0914010CB3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54645" y="5649814"/>
            <a:ext cx="10584905" cy="732308"/>
          </a:xfrm>
        </p:spPr>
        <p:txBody>
          <a:bodyPr/>
          <a:lstStyle/>
          <a:p>
            <a:r>
              <a:rPr lang="en-US" altLang="zh-TW" dirty="0" smtClean="0"/>
              <a:t>D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52BB8AD-A423-46F3-9060-F8AB4FB512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  <p:sp>
        <p:nvSpPr>
          <p:cNvPr id="6" name="圓角矩形 7">
            <a:extLst>
              <a:ext uri="{FF2B5EF4-FFF2-40B4-BE49-F238E27FC236}">
                <a16:creationId xmlns="" xmlns:a16="http://schemas.microsoft.com/office/drawing/2014/main" id="{C03A7896-8C3A-46DD-9C00-420FF5116F9B}"/>
              </a:ext>
            </a:extLst>
          </p:cNvPr>
          <p:cNvSpPr/>
          <p:nvPr/>
        </p:nvSpPr>
        <p:spPr>
          <a:xfrm>
            <a:off x="334963" y="5731232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BE85CCE4-9977-457C-8FF7-8ECF32E71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1741" y="911436"/>
            <a:ext cx="3704508" cy="285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1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EE6AED23-6E43-46EA-B9A6-36EDF000D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7848475" cy="4718072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如右圖，直接由</a:t>
            </a:r>
            <a:r>
              <a:rPr lang="en-US" altLang="zh-TW" dirty="0"/>
              <a:t>Scratch </a:t>
            </a:r>
            <a:r>
              <a:rPr lang="zh-TW" altLang="en-US" dirty="0"/>
              <a:t>範例庫中匯入蝙蝠角色（</a:t>
            </a:r>
            <a:r>
              <a:rPr lang="en-US" altLang="zh-TW" dirty="0"/>
              <a:t>Bat</a:t>
            </a:r>
            <a:r>
              <a:rPr lang="zh-TW" altLang="en-US" dirty="0"/>
              <a:t>），則：</a:t>
            </a:r>
          </a:p>
          <a:p>
            <a:pPr marL="766763" indent="-654050">
              <a:buNone/>
            </a:pPr>
            <a:r>
              <a:rPr lang="en-US" altLang="zh-TW" dirty="0"/>
              <a:t>(2) </a:t>
            </a:r>
            <a:r>
              <a:rPr lang="zh-TW" altLang="en-US" dirty="0"/>
              <a:t>當角色 面朝</a:t>
            </a:r>
            <a:r>
              <a:rPr lang="en-US" altLang="zh-TW" dirty="0"/>
              <a:t>0 </a:t>
            </a:r>
            <a:r>
              <a:rPr lang="zh-TW" altLang="en-US" dirty="0"/>
              <a:t>度 時，蝙蝠會呈現什麼狀態？</a:t>
            </a:r>
            <a:endParaRPr lang="en-US" altLang="zh-TW" dirty="0"/>
          </a:p>
          <a:p>
            <a:pPr marL="766763" indent="-28575">
              <a:buNone/>
            </a:pPr>
            <a:r>
              <a:rPr lang="en-US" altLang="zh-TW" dirty="0"/>
              <a:t>(A) </a:t>
            </a:r>
            <a:r>
              <a:rPr lang="zh-TW" altLang="en-US" dirty="0"/>
              <a:t>　　  　</a:t>
            </a:r>
            <a:r>
              <a:rPr lang="en-US" altLang="zh-TW" dirty="0"/>
              <a:t>(B)</a:t>
            </a:r>
            <a:r>
              <a:rPr lang="zh-TW" altLang="en-US" dirty="0"/>
              <a:t>　　 　 </a:t>
            </a:r>
            <a:r>
              <a:rPr lang="en-US" altLang="zh-TW" dirty="0"/>
              <a:t> (C)</a:t>
            </a:r>
            <a:r>
              <a:rPr lang="zh-TW" altLang="en-US" dirty="0"/>
              <a:t>　　  　</a:t>
            </a:r>
            <a:r>
              <a:rPr lang="en-US" altLang="zh-TW" dirty="0"/>
              <a:t>(D)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7E990C06-5D51-4CA7-A71A-F0914010CB3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54645" y="5649814"/>
            <a:ext cx="10584905" cy="732308"/>
          </a:xfrm>
        </p:spPr>
        <p:txBody>
          <a:bodyPr/>
          <a:lstStyle/>
          <a:p>
            <a:r>
              <a:rPr lang="en-US" altLang="zh-TW" dirty="0" smtClean="0"/>
              <a:t>B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A52BB8AD-A423-46F3-9060-F8AB4FB512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  <p:sp>
        <p:nvSpPr>
          <p:cNvPr id="6" name="圓角矩形 7">
            <a:extLst>
              <a:ext uri="{FF2B5EF4-FFF2-40B4-BE49-F238E27FC236}">
                <a16:creationId xmlns="" xmlns:a16="http://schemas.microsoft.com/office/drawing/2014/main" id="{C03A7896-8C3A-46DD-9C00-420FF5116F9B}"/>
              </a:ext>
            </a:extLst>
          </p:cNvPr>
          <p:cNvSpPr/>
          <p:nvPr/>
        </p:nvSpPr>
        <p:spPr>
          <a:xfrm>
            <a:off x="334963" y="5731232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="" xmlns:a16="http://schemas.microsoft.com/office/drawing/2014/main" id="{C5E36FED-F1A6-4122-B692-D8896BE38AE9}"/>
              </a:ext>
            </a:extLst>
          </p:cNvPr>
          <p:cNvGrpSpPr/>
          <p:nvPr/>
        </p:nvGrpSpPr>
        <p:grpSpPr>
          <a:xfrm>
            <a:off x="1630710" y="3389147"/>
            <a:ext cx="7803968" cy="1996438"/>
            <a:chOff x="1630710" y="3389147"/>
            <a:chExt cx="7803968" cy="1996438"/>
          </a:xfrm>
        </p:grpSpPr>
        <p:pic>
          <p:nvPicPr>
            <p:cNvPr id="7" name="圖片 6">
              <a:extLst>
                <a:ext uri="{FF2B5EF4-FFF2-40B4-BE49-F238E27FC236}">
                  <a16:creationId xmlns="" xmlns:a16="http://schemas.microsoft.com/office/drawing/2014/main" id="{8468DB71-2228-4263-9567-B79B0B9A25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05" t="20284" r="77496" b="8327"/>
            <a:stretch/>
          </p:blipFill>
          <p:spPr>
            <a:xfrm>
              <a:off x="1630710" y="4162753"/>
              <a:ext cx="1378244" cy="1018702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="" xmlns:a16="http://schemas.microsoft.com/office/drawing/2014/main" id="{A068D0FA-F8E4-4A85-B031-CB164F13A7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0864" r="53109"/>
            <a:stretch/>
          </p:blipFill>
          <p:spPr>
            <a:xfrm>
              <a:off x="3930025" y="3958623"/>
              <a:ext cx="1018702" cy="1426962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="" xmlns:a16="http://schemas.microsoft.com/office/drawing/2014/main" id="{74B6AB7F-C455-46B7-90C9-1788BDAAAA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4360" t="13836" r="22999" b="14242"/>
            <a:stretch/>
          </p:blipFill>
          <p:spPr>
            <a:xfrm>
              <a:off x="6095206" y="4158956"/>
              <a:ext cx="1438167" cy="1026296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="" xmlns:a16="http://schemas.microsoft.com/office/drawing/2014/main" id="{C5CF5275-0D69-4627-93BC-D2990A909F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3452" t="4178"/>
            <a:stretch/>
          </p:blipFill>
          <p:spPr>
            <a:xfrm>
              <a:off x="8383546" y="3988430"/>
              <a:ext cx="1051132" cy="1367348"/>
            </a:xfrm>
            <a:prstGeom prst="rect">
              <a:avLst/>
            </a:prstGeom>
          </p:spPr>
        </p:pic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B38E3AF7-695A-43FA-A177-E82F09FF51E2}"/>
                </a:ext>
              </a:extLst>
            </p:cNvPr>
            <p:cNvSpPr/>
            <p:nvPr/>
          </p:nvSpPr>
          <p:spPr>
            <a:xfrm>
              <a:off x="3793912" y="3389147"/>
              <a:ext cx="361521" cy="837362"/>
            </a:xfrm>
            <a:prstGeom prst="rect">
              <a:avLst/>
            </a:prstGeom>
            <a:solidFill>
              <a:srgbClr val="DDF1F6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="" xmlns:a16="http://schemas.microsoft.com/office/drawing/2014/main" id="{AE024607-6244-427B-BBCE-4F3977059D1E}"/>
                </a:ext>
              </a:extLst>
            </p:cNvPr>
            <p:cNvSpPr/>
            <p:nvPr/>
          </p:nvSpPr>
          <p:spPr>
            <a:xfrm>
              <a:off x="6021591" y="3426648"/>
              <a:ext cx="361521" cy="837362"/>
            </a:xfrm>
            <a:prstGeom prst="rect">
              <a:avLst/>
            </a:prstGeom>
            <a:solidFill>
              <a:srgbClr val="DDF1F6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="" xmlns:a16="http://schemas.microsoft.com/office/drawing/2014/main" id="{B226586F-6FC4-40AA-AFC5-9E9AAF95C79E}"/>
                </a:ext>
              </a:extLst>
            </p:cNvPr>
            <p:cNvSpPr/>
            <p:nvPr/>
          </p:nvSpPr>
          <p:spPr>
            <a:xfrm>
              <a:off x="8153634" y="3422731"/>
              <a:ext cx="361521" cy="837362"/>
            </a:xfrm>
            <a:prstGeom prst="rect">
              <a:avLst/>
            </a:prstGeom>
            <a:solidFill>
              <a:srgbClr val="DDF1F6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7AE58783-1153-49D7-BB85-855047D67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1741" y="911436"/>
            <a:ext cx="3704508" cy="285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31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0B6A8EC-E42C-4A96-BDE7-2642415AD4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</a:t>
            </a:r>
            <a:r>
              <a:rPr lang="en-US" altLang="zh-TW" dirty="0"/>
              <a:t>Scratch </a:t>
            </a:r>
            <a:r>
              <a:rPr lang="zh-TW" altLang="en-US" dirty="0"/>
              <a:t>歡迎式！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E477F74-5BBB-4AE5-B251-1C119ECC45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4698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任務說明</a:t>
            </a:r>
            <a:endParaRPr lang="zh-HK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334963" y="931742"/>
            <a:ext cx="8352531" cy="5521446"/>
          </a:xfrm>
        </p:spPr>
        <p:txBody>
          <a:bodyPr/>
          <a:lstStyle/>
          <a:p>
            <a:r>
              <a:rPr lang="zh-TW" altLang="en-US" sz="2800" dirty="0"/>
              <a:t>在舞臺左側就位，等待</a:t>
            </a:r>
            <a:r>
              <a:rPr lang="en-US" altLang="zh-TW" sz="2800" dirty="0"/>
              <a:t>1 </a:t>
            </a:r>
            <a:r>
              <a:rPr lang="zh-TW" altLang="en-US" sz="2800" dirty="0"/>
              <a:t>秒後，再移動到舞臺中間。</a:t>
            </a:r>
          </a:p>
          <a:p>
            <a:r>
              <a:rPr lang="zh-TW" altLang="en-US" sz="2800" dirty="0"/>
              <a:t>當貓咪到達舞臺中間，先停頓</a:t>
            </a:r>
            <a:r>
              <a:rPr lang="en-US" altLang="zh-TW" sz="2800" dirty="0"/>
              <a:t>1 </a:t>
            </a:r>
            <a:r>
              <a:rPr lang="zh-TW" altLang="en-US" sz="2800" dirty="0"/>
              <a:t>秒，再用對話框說出：「哈囉！大家好！歡迎一起來學</a:t>
            </a:r>
            <a:r>
              <a:rPr lang="en-US" altLang="zh-TW" sz="2800" dirty="0"/>
              <a:t>Scratch</a:t>
            </a:r>
            <a:r>
              <a:rPr lang="zh-TW" altLang="en-US" sz="2800" dirty="0"/>
              <a:t>。」 </a:t>
            </a:r>
            <a:endParaRPr lang="en-US" altLang="zh-TW" sz="28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1A6E6996-99C1-4A5E-B233-5ED836421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598" y="3025975"/>
            <a:ext cx="10041216" cy="3371282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="" xmlns:a16="http://schemas.microsoft.com/office/drawing/2014/main" id="{28C67E87-B2FF-4539-B59B-A01B4BB7D904}"/>
              </a:ext>
            </a:extLst>
          </p:cNvPr>
          <p:cNvGrpSpPr/>
          <p:nvPr/>
        </p:nvGrpSpPr>
        <p:grpSpPr>
          <a:xfrm>
            <a:off x="8779855" y="846743"/>
            <a:ext cx="3305275" cy="1988410"/>
            <a:chOff x="1803421" y="2037920"/>
            <a:chExt cx="3787729" cy="2107165"/>
          </a:xfrm>
        </p:grpSpPr>
        <p:sp>
          <p:nvSpPr>
            <p:cNvPr id="7" name="矩形: 圓角 6">
              <a:extLst>
                <a:ext uri="{FF2B5EF4-FFF2-40B4-BE49-F238E27FC236}">
                  <a16:creationId xmlns="" xmlns:a16="http://schemas.microsoft.com/office/drawing/2014/main" id="{FB2D2214-FFAA-4968-BCD4-FB34A6569762}"/>
                </a:ext>
              </a:extLst>
            </p:cNvPr>
            <p:cNvSpPr/>
            <p:nvPr/>
          </p:nvSpPr>
          <p:spPr>
            <a:xfrm>
              <a:off x="1803421" y="2790824"/>
              <a:ext cx="3787729" cy="1354261"/>
            </a:xfrm>
            <a:prstGeom prst="roundRect">
              <a:avLst/>
            </a:prstGeom>
            <a:solidFill>
              <a:srgbClr val="FFFFFF"/>
            </a:solidFill>
            <a:ln w="38100">
              <a:solidFill>
                <a:srgbClr val="33C2E0"/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1. 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匯入舞臺背景。</a:t>
              </a:r>
            </a:p>
            <a:p>
              <a:pPr>
                <a:lnSpc>
                  <a:spcPct val="130000"/>
                </a:lnSpc>
              </a:pP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2. 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完成第一個程式。</a:t>
              </a:r>
            </a:p>
          </p:txBody>
        </p:sp>
        <p:pic>
          <p:nvPicPr>
            <p:cNvPr id="8" name="圖片 7">
              <a:extLst>
                <a:ext uri="{FF2B5EF4-FFF2-40B4-BE49-F238E27FC236}">
                  <a16:creationId xmlns="" xmlns:a16="http://schemas.microsoft.com/office/drawing/2014/main" id="{2472E2C5-0AD1-4337-97E2-943BF0509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5066" l="1957" r="98043">
                          <a14:foregroundMark x1="12609" y1="44408" x2="88370" y2="60197"/>
                          <a14:foregroundMark x1="86848" y1="38487" x2="11739" y2="71711"/>
                          <a14:foregroundMark x1="12283" y1="14803" x2="33696" y2="49671"/>
                          <a14:foregroundMark x1="15326" y1="27632" x2="21630" y2="64803"/>
                          <a14:foregroundMark x1="39130" y1="35526" x2="45000" y2="39145"/>
                          <a14:foregroundMark x1="76739" y1="55921" x2="86196" y2="52303"/>
                          <a14:foregroundMark x1="85000" y1="48355" x2="80978" y2="70395"/>
                          <a14:foregroundMark x1="80326" y1="62171" x2="80652" y2="63158"/>
                          <a14:foregroundMark x1="13478" y1="65789" x2="26957" y2="20066"/>
                          <a14:foregroundMark x1="13696" y1="44408" x2="13804" y2="67763"/>
                          <a14:foregroundMark x1="25652" y1="20066" x2="33152" y2="44737"/>
                          <a14:foregroundMark x1="44239" y1="29605" x2="54022" y2="69408"/>
                          <a14:foregroundMark x1="83804" y1="64145" x2="88913" y2="62171"/>
                          <a14:foregroundMark x1="66304" y1="32895" x2="69130" y2="74671"/>
                          <a14:foregroundMark x1="52500" y1="39474" x2="60652" y2="44408"/>
                          <a14:foregroundMark x1="12283" y1="25987" x2="12609" y2="4276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051454" y="2037920"/>
              <a:ext cx="3052713" cy="10087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055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程式語言簡介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6B5CE36-4832-46D8-A5F7-2A4ED3E34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4536107" cy="5521446"/>
          </a:xfrm>
        </p:spPr>
        <p:txBody>
          <a:bodyPr/>
          <a:lstStyle/>
          <a:p>
            <a:r>
              <a:rPr lang="zh-TW" altLang="en-US" dirty="0"/>
              <a:t>利用電腦來實踐演算法之前，</a:t>
            </a:r>
            <a:r>
              <a:rPr lang="zh-TW" altLang="en-US" dirty="0" smtClean="0"/>
              <a:t>我們必須先</a:t>
            </a:r>
            <a:r>
              <a:rPr lang="zh-TW" altLang="en-US" dirty="0"/>
              <a:t>學會和電腦溝通。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grpSp>
        <p:nvGrpSpPr>
          <p:cNvPr id="7" name="群組 6">
            <a:extLst>
              <a:ext uri="{FF2B5EF4-FFF2-40B4-BE49-F238E27FC236}">
                <a16:creationId xmlns="" xmlns:a16="http://schemas.microsoft.com/office/drawing/2014/main" id="{1AA21EB7-B351-416A-99CF-5BA334953CC5}"/>
              </a:ext>
            </a:extLst>
          </p:cNvPr>
          <p:cNvGrpSpPr/>
          <p:nvPr/>
        </p:nvGrpSpPr>
        <p:grpSpPr>
          <a:xfrm>
            <a:off x="5519142" y="981522"/>
            <a:ext cx="6120680" cy="4847459"/>
            <a:chOff x="2134766" y="1773610"/>
            <a:chExt cx="6120680" cy="4847459"/>
          </a:xfrm>
        </p:grpSpPr>
        <p:sp>
          <p:nvSpPr>
            <p:cNvPr id="6" name="文字方塊 5">
              <a:extLst>
                <a:ext uri="{FF2B5EF4-FFF2-40B4-BE49-F238E27FC236}">
                  <a16:creationId xmlns="" xmlns:a16="http://schemas.microsoft.com/office/drawing/2014/main" id="{BC762C40-43E7-405E-83A1-C00E8FFA4072}"/>
                </a:ext>
              </a:extLst>
            </p:cNvPr>
            <p:cNvSpPr txBox="1"/>
            <p:nvPr/>
          </p:nvSpPr>
          <p:spPr>
            <a:xfrm>
              <a:off x="2134766" y="2491219"/>
              <a:ext cx="6120680" cy="4129850"/>
            </a:xfrm>
            <a:prstGeom prst="roundRect">
              <a:avLst>
                <a:gd name="adj" fmla="val 5990"/>
              </a:avLst>
            </a:prstGeom>
            <a:noFill/>
            <a:ln w="38100">
              <a:solidFill>
                <a:srgbClr val="F9B6C1"/>
              </a:solidFill>
            </a:ln>
          </p:spPr>
          <p:txBody>
            <a:bodyPr wrap="square" lIns="36000" rIns="36000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根據美國勞工局的研究，西元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2024 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年時，美國將有一百萬個與電腦科學相關的工作職缺。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just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和電腦科學相關的職業有：程式設計師、研發工程師、網頁工程師、遊戲開發工程師、動畫設計師、資料科學家等。</a:t>
              </a:r>
              <a:endPara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5" name="圖片 4">
              <a:extLst>
                <a:ext uri="{FF2B5EF4-FFF2-40B4-BE49-F238E27FC236}">
                  <a16:creationId xmlns="" xmlns:a16="http://schemas.microsoft.com/office/drawing/2014/main" id="{F79AEA2C-B317-4F18-9B38-9A90036E7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0790" y="1773610"/>
              <a:ext cx="3025751" cy="9657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985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B3D5B6D-0643-41C3-AC30-66E2497569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逐步解析 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F997702-CDDF-42D7-B689-C79A376CD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新增舞臺背景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22449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38474A04-C7B9-4093-82B4-AC6BD5BB3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845AB38-C0C3-492B-B186-945CEC31F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/>
              <a:t>本程式使用的是</a:t>
            </a:r>
            <a:r>
              <a:rPr lang="en-US" altLang="zh-TW" sz="3200" dirty="0"/>
              <a:t>Scratch </a:t>
            </a:r>
            <a:r>
              <a:rPr lang="zh-TW" altLang="en-US" sz="3200" dirty="0"/>
              <a:t>範例庫中的背景，試試看，下列哪一組步驟可以順利新增舞臺背景呢？</a:t>
            </a:r>
          </a:p>
          <a:p>
            <a:pPr marL="508000" indent="0">
              <a:buNone/>
            </a:pPr>
            <a:r>
              <a:rPr lang="en-US" altLang="zh-TW" sz="3200" dirty="0"/>
              <a:t>(A) </a:t>
            </a:r>
            <a:r>
              <a:rPr lang="zh-TW" altLang="en-US" sz="3200" dirty="0"/>
              <a:t>角色區／ 選個</a:t>
            </a:r>
            <a:r>
              <a:rPr lang="zh-TW" altLang="en-US" sz="3200" dirty="0" smtClean="0"/>
              <a:t>角色　 　</a:t>
            </a:r>
            <a:r>
              <a:rPr lang="en-US" altLang="zh-TW" sz="3200" dirty="0" smtClean="0"/>
              <a:t>(</a:t>
            </a:r>
            <a:r>
              <a:rPr lang="en-US" altLang="zh-TW" sz="3200" dirty="0"/>
              <a:t>B) </a:t>
            </a:r>
            <a:r>
              <a:rPr lang="zh-TW" altLang="en-US" sz="3200" dirty="0"/>
              <a:t>舞臺背景區 ／ 選個背景</a:t>
            </a:r>
          </a:p>
          <a:p>
            <a:pPr marL="508000" indent="0">
              <a:buNone/>
            </a:pPr>
            <a:r>
              <a:rPr lang="en-US" altLang="zh-TW" sz="3200" dirty="0"/>
              <a:t>(C) </a:t>
            </a:r>
            <a:r>
              <a:rPr lang="zh-TW" altLang="en-US" sz="3200" dirty="0"/>
              <a:t>角色區 ／ 選個</a:t>
            </a:r>
            <a:r>
              <a:rPr lang="zh-TW" altLang="en-US" sz="3200" dirty="0" smtClean="0"/>
              <a:t>背景　　</a:t>
            </a:r>
            <a:r>
              <a:rPr lang="en-US" altLang="zh-TW" sz="3200" dirty="0" smtClean="0"/>
              <a:t>(</a:t>
            </a:r>
            <a:r>
              <a:rPr lang="en-US" altLang="zh-TW" sz="3200" dirty="0"/>
              <a:t>D) </a:t>
            </a:r>
            <a:r>
              <a:rPr lang="zh-TW" altLang="en-US" sz="3200" dirty="0"/>
              <a:t>舞臺背景區 ／ 選個角色</a:t>
            </a:r>
          </a:p>
          <a:p>
            <a:endParaRPr lang="zh-TW" altLang="en-US" sz="3200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D4BBAB82-4956-487E-B9AE-5226A61ABC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TW" altLang="en-US" dirty="0"/>
              <a:t>１</a:t>
            </a:r>
          </a:p>
        </p:txBody>
      </p:sp>
      <p:sp>
        <p:nvSpPr>
          <p:cNvPr id="6" name="內容版面配置區 2">
            <a:extLst>
              <a:ext uri="{FF2B5EF4-FFF2-40B4-BE49-F238E27FC236}">
                <a16:creationId xmlns="" xmlns:a16="http://schemas.microsoft.com/office/drawing/2014/main" id="{B424771E-652E-4C65-9B49-5DED4DAE3F96}"/>
              </a:ext>
            </a:extLst>
          </p:cNvPr>
          <p:cNvSpPr txBox="1">
            <a:spLocks/>
          </p:cNvSpPr>
          <p:nvPr/>
        </p:nvSpPr>
        <p:spPr>
          <a:xfrm>
            <a:off x="1055043" y="3765414"/>
            <a:ext cx="10872811" cy="27607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3200" dirty="0" smtClean="0">
                <a:solidFill>
                  <a:srgbClr val="C00000"/>
                </a:solidFill>
              </a:rPr>
              <a:t>(B)</a:t>
            </a:r>
            <a:r>
              <a:rPr lang="zh-TW" altLang="en-US" sz="3200" dirty="0" smtClean="0">
                <a:solidFill>
                  <a:srgbClr val="C00000"/>
                </a:solidFill>
              </a:rPr>
              <a:t>。</a:t>
            </a:r>
          </a:p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sz="3200" dirty="0" smtClean="0">
                <a:solidFill>
                  <a:srgbClr val="C00000"/>
                </a:solidFill>
              </a:rPr>
              <a:t>新增舞臺背景：</a:t>
            </a:r>
            <a:endParaRPr lang="en-US" altLang="zh-TW" sz="3200" dirty="0" smtClean="0">
              <a:solidFill>
                <a:srgbClr val="C00000"/>
              </a:solidFill>
            </a:endParaRPr>
          </a:p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sz="3200" dirty="0" smtClean="0">
                <a:solidFill>
                  <a:srgbClr val="C00000"/>
                </a:solidFill>
              </a:rPr>
              <a:t>舞臺背景區／選個背景／音樂／ </a:t>
            </a:r>
            <a:r>
              <a:rPr lang="en-US" altLang="zh-TW" sz="3200" dirty="0" smtClean="0">
                <a:solidFill>
                  <a:srgbClr val="C00000"/>
                </a:solidFill>
              </a:rPr>
              <a:t>Spotlight</a:t>
            </a:r>
          </a:p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sz="3200" dirty="0" smtClean="0">
                <a:solidFill>
                  <a:srgbClr val="C00000"/>
                </a:solidFill>
              </a:rPr>
              <a:t>註：必須新增背景之後，才能將預設的白色背景刪除。</a:t>
            </a:r>
            <a:endParaRPr lang="zh-TW" altLang="en-US" sz="3200" dirty="0">
              <a:solidFill>
                <a:srgbClr val="C00000"/>
              </a:solidFill>
            </a:endParaRPr>
          </a:p>
        </p:txBody>
      </p:sp>
      <p:sp>
        <p:nvSpPr>
          <p:cNvPr id="7" name="圓角矩形 7">
            <a:extLst>
              <a:ext uri="{FF2B5EF4-FFF2-40B4-BE49-F238E27FC236}">
                <a16:creationId xmlns="" xmlns:a16="http://schemas.microsoft.com/office/drawing/2014/main" id="{043FB2E1-F165-4B96-9E2D-4A237BBA4660}"/>
              </a:ext>
            </a:extLst>
          </p:cNvPr>
          <p:cNvSpPr/>
          <p:nvPr/>
        </p:nvSpPr>
        <p:spPr>
          <a:xfrm>
            <a:off x="334963" y="3859024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5874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B3D5B6D-0643-41C3-AC30-66E2497569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逐步解析 </a:t>
            </a:r>
            <a:r>
              <a:rPr lang="en-US" altLang="zh-TW" dirty="0" smtClean="0"/>
              <a:t>2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F997702-CDDF-42D7-B689-C79A376CD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32</a:t>
            </a:fld>
            <a:endParaRPr lang="en-US" alt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認識各類積木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7065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38474A04-C7B9-4093-82B4-AC6BD5BB3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33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845AB38-C0C3-492B-B186-945CEC31F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66" y="1004692"/>
            <a:ext cx="11520487" cy="5089398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dirty="0"/>
              <a:t>(1) </a:t>
            </a:r>
            <a:r>
              <a:rPr lang="zh-TW" altLang="en-US" dirty="0"/>
              <a:t>找找看，小貓咪的「移動」要用哪一類的積木來表現？</a:t>
            </a:r>
          </a:p>
          <a:p>
            <a:pPr marL="517525" indent="0">
              <a:buNone/>
            </a:pPr>
            <a:r>
              <a:rPr lang="en-US" altLang="zh-TW" dirty="0"/>
              <a:t>(A</a:t>
            </a:r>
            <a:r>
              <a:rPr lang="en-US" altLang="zh-TW" dirty="0" smtClean="0"/>
              <a:t>)</a:t>
            </a:r>
            <a:r>
              <a:rPr lang="zh-TW" altLang="en-US" dirty="0" smtClean="0"/>
              <a:t> 事件類　</a:t>
            </a:r>
            <a:r>
              <a:rPr lang="en-US" altLang="zh-TW" dirty="0" smtClean="0"/>
              <a:t>(B)</a:t>
            </a:r>
            <a:r>
              <a:rPr lang="zh-TW" altLang="en-US" dirty="0" smtClean="0"/>
              <a:t> 動作類　</a:t>
            </a:r>
            <a:r>
              <a:rPr lang="en-US" altLang="zh-TW" dirty="0" smtClean="0"/>
              <a:t>(C)  </a:t>
            </a:r>
            <a:r>
              <a:rPr lang="zh-TW" altLang="en-US" dirty="0" smtClean="0"/>
              <a:t>外觀類　</a:t>
            </a:r>
            <a:r>
              <a:rPr lang="en-US" altLang="zh-TW" dirty="0" smtClean="0"/>
              <a:t>(D) </a:t>
            </a:r>
            <a:r>
              <a:rPr lang="zh-TW" altLang="en-US" dirty="0"/>
              <a:t>音效類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D4BBAB82-4956-487E-B9AE-5226A61ABC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6" name="圓角矩形 7">
            <a:extLst>
              <a:ext uri="{FF2B5EF4-FFF2-40B4-BE49-F238E27FC236}">
                <a16:creationId xmlns="" xmlns:a16="http://schemas.microsoft.com/office/drawing/2014/main" id="{043FB2E1-F165-4B96-9E2D-4A237BBA4660}"/>
              </a:ext>
            </a:extLst>
          </p:cNvPr>
          <p:cNvSpPr/>
          <p:nvPr/>
        </p:nvSpPr>
        <p:spPr>
          <a:xfrm>
            <a:off x="334963" y="2637706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1055043" y="2516860"/>
            <a:ext cx="10440763" cy="4441326"/>
            <a:chOff x="1055043" y="2516860"/>
            <a:chExt cx="10440763" cy="4441326"/>
          </a:xfrm>
        </p:grpSpPr>
        <p:sp>
          <p:nvSpPr>
            <p:cNvPr id="8" name="內容版面配置區 2">
              <a:extLst>
                <a:ext uri="{FF2B5EF4-FFF2-40B4-BE49-F238E27FC236}">
                  <a16:creationId xmlns="" xmlns:a16="http://schemas.microsoft.com/office/drawing/2014/main" id="{B424771E-652E-4C65-9B49-5DED4DAE3F96}"/>
                </a:ext>
              </a:extLst>
            </p:cNvPr>
            <p:cNvSpPr txBox="1">
              <a:spLocks/>
            </p:cNvSpPr>
            <p:nvPr/>
          </p:nvSpPr>
          <p:spPr>
            <a:xfrm>
              <a:off x="1055043" y="2516860"/>
              <a:ext cx="10440763" cy="4441326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Font typeface="Calibri" panose="020F0502020204030204" pitchFamily="34" charset="0"/>
                <a:buNone/>
              </a:pPr>
              <a:r>
                <a:rPr lang="en-US" altLang="zh-TW" sz="3200" dirty="0" smtClean="0">
                  <a:solidFill>
                    <a:srgbClr val="C00000"/>
                  </a:solidFill>
                </a:rPr>
                <a:t>(B)</a:t>
              </a:r>
              <a:r>
                <a:rPr lang="zh-TW" altLang="en-US" sz="3200" dirty="0" smtClean="0">
                  <a:solidFill>
                    <a:srgbClr val="C00000"/>
                  </a:solidFill>
                </a:rPr>
                <a:t>。</a:t>
              </a:r>
              <a:endParaRPr lang="en-US" altLang="zh-TW" sz="3200" dirty="0" smtClean="0">
                <a:solidFill>
                  <a:srgbClr val="C00000"/>
                </a:solidFill>
              </a:endParaRPr>
            </a:p>
            <a:p>
              <a:pPr marL="114295" indent="0">
                <a:buFont typeface="Calibri" panose="020F0502020204030204" pitchFamily="34" charset="0"/>
                <a:buNone/>
              </a:pPr>
              <a:r>
                <a:rPr lang="zh-TW" altLang="en-US" sz="3200" dirty="0" smtClean="0">
                  <a:solidFill>
                    <a:srgbClr val="C00000"/>
                  </a:solidFill>
                </a:rPr>
                <a:t>移動屬於 </a:t>
              </a:r>
              <a:r>
                <a:rPr lang="zh-TW" altLang="en-US" sz="3200" b="1" dirty="0" smtClean="0">
                  <a:solidFill>
                    <a:srgbClr val="C00000"/>
                  </a:solidFill>
                </a:rPr>
                <a:t>動作類</a:t>
              </a:r>
              <a:r>
                <a:rPr lang="zh-TW" altLang="en-US" sz="3200" dirty="0" smtClean="0">
                  <a:solidFill>
                    <a:srgbClr val="C00000"/>
                  </a:solidFill>
                </a:rPr>
                <a:t>，是藍色的積木。</a:t>
              </a:r>
              <a:endParaRPr lang="en-US" altLang="zh-TW" sz="3200" dirty="0" smtClean="0">
                <a:solidFill>
                  <a:srgbClr val="C00000"/>
                </a:solidFill>
              </a:endParaRPr>
            </a:p>
            <a:p>
              <a:pPr marL="114295" indent="0">
                <a:spcBef>
                  <a:spcPts val="600"/>
                </a:spcBef>
                <a:buFont typeface="Calibri" panose="020F0502020204030204" pitchFamily="34" charset="0"/>
                <a:buNone/>
              </a:pP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　</a:t>
              </a:r>
              <a:r>
                <a:rPr lang="en-US" altLang="zh-TW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              -- </a:t>
              </a: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朝著角色面對的方向移動</a:t>
              </a:r>
              <a:r>
                <a:rPr lang="en-US" altLang="zh-TW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10 </a:t>
              </a: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點</a:t>
              </a:r>
            </a:p>
            <a:p>
              <a:pPr marL="114295" indent="0">
                <a:spcBef>
                  <a:spcPts val="600"/>
                </a:spcBef>
                <a:buFont typeface="Calibri" panose="020F0502020204030204" pitchFamily="34" charset="0"/>
                <a:buNone/>
              </a:pPr>
              <a:r>
                <a:rPr lang="en-US" altLang="zh-TW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 </a:t>
              </a: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　</a:t>
              </a:r>
              <a:r>
                <a:rPr lang="en-US" altLang="zh-TW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                        -- </a:t>
              </a: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將角色移動到（</a:t>
              </a:r>
              <a:r>
                <a:rPr lang="en-US" altLang="zh-TW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0, 0</a:t>
              </a: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）</a:t>
              </a:r>
            </a:p>
            <a:p>
              <a:pPr marL="111125" indent="1588">
                <a:spcBef>
                  <a:spcPts val="600"/>
                </a:spcBef>
                <a:buFont typeface="Calibri" panose="020F0502020204030204" pitchFamily="34" charset="0"/>
                <a:buNone/>
              </a:pP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　 </a:t>
              </a:r>
              <a:r>
                <a:rPr lang="en-US" altLang="zh-TW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                                       -- </a:t>
              </a: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角色在</a:t>
              </a:r>
              <a:r>
                <a:rPr lang="en-US" altLang="zh-TW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 </a:t>
              </a: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秒內，滑行到（</a:t>
              </a:r>
              <a:r>
                <a:rPr lang="en-US" altLang="zh-TW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0, 0</a:t>
              </a:r>
              <a:r>
                <a:rPr lang="zh-TW" altLang="en-US" sz="3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）</a:t>
              </a:r>
              <a:endParaRPr lang="zh-TW" altLang="en-US" sz="3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9" name="圖片 8">
              <a:extLst>
                <a:ext uri="{FF2B5EF4-FFF2-40B4-BE49-F238E27FC236}">
                  <a16:creationId xmlns="" xmlns:a16="http://schemas.microsoft.com/office/drawing/2014/main" id="{7F49D763-18FC-4D18-B51D-4EA039C0D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6654" y="3861842"/>
              <a:ext cx="2133333" cy="704762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="" xmlns:a16="http://schemas.microsoft.com/office/drawing/2014/main" id="{1AB25BCB-3A39-4364-95CF-ACF251431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6654" y="4581922"/>
              <a:ext cx="3495238" cy="704762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="" xmlns:a16="http://schemas.microsoft.com/office/drawing/2014/main" id="{2043AF0C-E2D6-49B4-BB70-514CE9F98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6654" y="5229994"/>
              <a:ext cx="4761905" cy="704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700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38474A04-C7B9-4093-82B4-AC6BD5BB3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34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845AB38-C0C3-492B-B186-945CEC31F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6450" indent="-693738">
              <a:buNone/>
            </a:pPr>
            <a:r>
              <a:rPr lang="en-US" altLang="zh-TW" sz="3200" dirty="0"/>
              <a:t>(2) </a:t>
            </a:r>
            <a:r>
              <a:rPr lang="zh-TW" altLang="en-US" sz="3200" dirty="0"/>
              <a:t>小貓咪就位之後要先 </a:t>
            </a:r>
            <a:r>
              <a:rPr lang="zh-TW" altLang="en-US" sz="3200" b="1" dirty="0">
                <a:solidFill>
                  <a:srgbClr val="0070C0"/>
                </a:solidFill>
              </a:rPr>
              <a:t>等待</a:t>
            </a:r>
            <a:r>
              <a:rPr lang="en-US" altLang="zh-TW" sz="3200" b="1" dirty="0">
                <a:solidFill>
                  <a:srgbClr val="0070C0"/>
                </a:solidFill>
              </a:rPr>
              <a:t>1 </a:t>
            </a:r>
            <a:r>
              <a:rPr lang="zh-TW" altLang="en-US" sz="3200" b="1" dirty="0">
                <a:solidFill>
                  <a:srgbClr val="0070C0"/>
                </a:solidFill>
              </a:rPr>
              <a:t>秒</a:t>
            </a:r>
            <a:r>
              <a:rPr lang="zh-TW" altLang="en-US" sz="3200" dirty="0"/>
              <a:t>，找找看，要用哪一類的積木來表現？</a:t>
            </a:r>
          </a:p>
          <a:p>
            <a:pPr marL="517525" indent="0">
              <a:buNone/>
            </a:pPr>
            <a:r>
              <a:rPr lang="zh-TW" altLang="en-US" sz="3200" dirty="0"/>
              <a:t> 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(</a:t>
            </a:r>
            <a:r>
              <a:rPr lang="en-US" altLang="zh-TW" sz="3200" dirty="0"/>
              <a:t>A</a:t>
            </a:r>
            <a:r>
              <a:rPr lang="en-US" altLang="zh-TW" sz="3200" dirty="0" smtClean="0"/>
              <a:t>)</a:t>
            </a:r>
            <a:r>
              <a:rPr lang="zh-TW" altLang="en-US" sz="3200" dirty="0" smtClean="0"/>
              <a:t>動作類　</a:t>
            </a:r>
            <a:r>
              <a:rPr lang="en-US" altLang="zh-TW" sz="3200" dirty="0" smtClean="0"/>
              <a:t>(B)</a:t>
            </a:r>
            <a:r>
              <a:rPr lang="zh-TW" altLang="en-US" sz="3200" dirty="0" smtClean="0"/>
              <a:t>事件類　</a:t>
            </a:r>
            <a:r>
              <a:rPr lang="en-US" altLang="zh-TW" sz="3200" dirty="0" smtClean="0"/>
              <a:t>(C)</a:t>
            </a:r>
            <a:r>
              <a:rPr lang="zh-TW" altLang="en-US" sz="3200" dirty="0" smtClean="0"/>
              <a:t>控制類　</a:t>
            </a:r>
            <a:r>
              <a:rPr lang="en-US" altLang="zh-TW" sz="3200" dirty="0" smtClean="0"/>
              <a:t>(D)</a:t>
            </a:r>
            <a:r>
              <a:rPr lang="zh-TW" altLang="en-US" sz="3200" dirty="0" smtClean="0"/>
              <a:t>外觀</a:t>
            </a:r>
            <a:r>
              <a:rPr lang="zh-TW" altLang="en-US" sz="3200" dirty="0"/>
              <a:t>類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D4BBAB82-4956-487E-B9AE-5226A61ABC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6" name="圓角矩形 7">
            <a:extLst>
              <a:ext uri="{FF2B5EF4-FFF2-40B4-BE49-F238E27FC236}">
                <a16:creationId xmlns="" xmlns:a16="http://schemas.microsoft.com/office/drawing/2014/main" id="{043FB2E1-F165-4B96-9E2D-4A237BBA4660}"/>
              </a:ext>
            </a:extLst>
          </p:cNvPr>
          <p:cNvSpPr/>
          <p:nvPr/>
        </p:nvSpPr>
        <p:spPr>
          <a:xfrm>
            <a:off x="334963" y="3138944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055043" y="3069754"/>
            <a:ext cx="10440763" cy="2376264"/>
            <a:chOff x="1055043" y="3069754"/>
            <a:chExt cx="10440763" cy="2376264"/>
          </a:xfrm>
        </p:grpSpPr>
        <p:sp>
          <p:nvSpPr>
            <p:cNvPr id="7" name="內容版面配置區 2">
              <a:extLst>
                <a:ext uri="{FF2B5EF4-FFF2-40B4-BE49-F238E27FC236}">
                  <a16:creationId xmlns="" xmlns:a16="http://schemas.microsoft.com/office/drawing/2014/main" id="{B424771E-652E-4C65-9B49-5DED4DAE3F96}"/>
                </a:ext>
              </a:extLst>
            </p:cNvPr>
            <p:cNvSpPr txBox="1">
              <a:spLocks/>
            </p:cNvSpPr>
            <p:nvPr/>
          </p:nvSpPr>
          <p:spPr>
            <a:xfrm>
              <a:off x="1055043" y="3069754"/>
              <a:ext cx="10440763" cy="2376264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Font typeface="Calibri" panose="020F0502020204030204" pitchFamily="34" charset="0"/>
                <a:buNone/>
              </a:pPr>
              <a:r>
                <a:rPr lang="en-US" altLang="zh-TW" sz="3200" dirty="0" smtClean="0">
                  <a:solidFill>
                    <a:srgbClr val="C00000"/>
                  </a:solidFill>
                </a:rPr>
                <a:t>(C)</a:t>
              </a:r>
              <a:r>
                <a:rPr lang="zh-TW" altLang="en-US" sz="3200" dirty="0" smtClean="0">
                  <a:solidFill>
                    <a:srgbClr val="C00000"/>
                  </a:solidFill>
                </a:rPr>
                <a:t>。</a:t>
              </a:r>
            </a:p>
            <a:p>
              <a:pPr marL="114295" indent="0">
                <a:buFont typeface="Calibri" panose="020F0502020204030204" pitchFamily="34" charset="0"/>
                <a:buNone/>
              </a:pPr>
              <a:r>
                <a:rPr lang="zh-TW" altLang="en-US" sz="3200" dirty="0" smtClean="0">
                  <a:solidFill>
                    <a:srgbClr val="C00000"/>
                  </a:solidFill>
                </a:rPr>
                <a:t>等待屬於 </a:t>
              </a:r>
              <a:r>
                <a:rPr lang="zh-TW" altLang="en-US" sz="3200" b="1" dirty="0" smtClean="0">
                  <a:solidFill>
                    <a:srgbClr val="C00000"/>
                  </a:solidFill>
                </a:rPr>
                <a:t>控制類</a:t>
              </a:r>
              <a:r>
                <a:rPr lang="zh-TW" altLang="en-US" sz="3200" dirty="0" smtClean="0">
                  <a:solidFill>
                    <a:srgbClr val="C00000"/>
                  </a:solidFill>
                </a:rPr>
                <a:t>，是橘色的積木。</a:t>
              </a:r>
              <a:endParaRPr lang="en-US" altLang="zh-TW" sz="3200" dirty="0" smtClean="0">
                <a:solidFill>
                  <a:srgbClr val="C00000"/>
                </a:solidFill>
              </a:endParaRPr>
            </a:p>
            <a:p>
              <a:pPr marL="114295" indent="0">
                <a:buFont typeface="Calibri" panose="020F0502020204030204" pitchFamily="34" charset="0"/>
                <a:buNone/>
              </a:pPr>
              <a:r>
                <a:rPr lang="zh-TW" altLang="en-US" sz="3200" dirty="0">
                  <a:solidFill>
                    <a:schemeClr val="bg1">
                      <a:lumMod val="50000"/>
                    </a:schemeClr>
                  </a:solidFill>
                </a:rPr>
                <a:t>　</a:t>
              </a:r>
              <a:r>
                <a:rPr lang="en-US" altLang="zh-TW" sz="3200" dirty="0" smtClean="0">
                  <a:solidFill>
                    <a:schemeClr val="bg1">
                      <a:lumMod val="50000"/>
                    </a:schemeClr>
                  </a:solidFill>
                </a:rPr>
                <a:t>                   -- </a:t>
              </a:r>
              <a:r>
                <a:rPr lang="zh-TW" altLang="en-US" sz="3200" dirty="0" smtClean="0">
                  <a:solidFill>
                    <a:schemeClr val="bg1">
                      <a:lumMod val="50000"/>
                    </a:schemeClr>
                  </a:solidFill>
                </a:rPr>
                <a:t>等待</a:t>
              </a:r>
              <a:r>
                <a:rPr lang="en-US" altLang="zh-TW" sz="3200" dirty="0" smtClean="0">
                  <a:solidFill>
                    <a:schemeClr val="bg1">
                      <a:lumMod val="50000"/>
                    </a:schemeClr>
                  </a:solidFill>
                </a:rPr>
                <a:t>1 </a:t>
              </a:r>
              <a:r>
                <a:rPr lang="zh-TW" altLang="en-US" sz="3200" dirty="0" smtClean="0">
                  <a:solidFill>
                    <a:schemeClr val="bg1">
                      <a:lumMod val="50000"/>
                    </a:schemeClr>
                  </a:solidFill>
                </a:rPr>
                <a:t>秒，然後再執行後續的程式。</a:t>
              </a:r>
              <a:endParaRPr lang="zh-TW" altLang="en-US" sz="3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8" name="圖片 7">
              <a:extLst>
                <a:ext uri="{FF2B5EF4-FFF2-40B4-BE49-F238E27FC236}">
                  <a16:creationId xmlns="" xmlns:a16="http://schemas.microsoft.com/office/drawing/2014/main" id="{8D2A970B-8441-4971-9D1B-024177B23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635" y="4381216"/>
              <a:ext cx="2133333" cy="704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56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38474A04-C7B9-4093-82B4-AC6BD5BB3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35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845AB38-C0C3-492B-B186-945CEC31F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20725" indent="-608013">
              <a:buNone/>
            </a:pPr>
            <a:r>
              <a:rPr lang="en-US" altLang="zh-TW" sz="3200" dirty="0"/>
              <a:t>(3) </a:t>
            </a:r>
            <a:r>
              <a:rPr lang="zh-TW" altLang="en-US" sz="3200" dirty="0"/>
              <a:t>如右圖，小貓咪要用對話框說「哈囉！」</a:t>
            </a:r>
            <a:r>
              <a:rPr lang="zh-TW" altLang="en-US" sz="3200" dirty="0" smtClean="0"/>
              <a:t>，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找</a:t>
            </a:r>
            <a:r>
              <a:rPr lang="zh-TW" altLang="en-US" sz="3200" dirty="0"/>
              <a:t>找看，要用哪一類的積木來表現？</a:t>
            </a:r>
          </a:p>
          <a:p>
            <a:pPr marL="487363" indent="0">
              <a:buNone/>
            </a:pPr>
            <a:r>
              <a:rPr lang="zh-TW" altLang="en-US" sz="3200" dirty="0"/>
              <a:t> 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(A)</a:t>
            </a:r>
            <a:r>
              <a:rPr lang="zh-TW" altLang="en-US" sz="3200" dirty="0" smtClean="0"/>
              <a:t>音效類　</a:t>
            </a:r>
            <a:r>
              <a:rPr lang="en-US" altLang="zh-TW" sz="3200" dirty="0" smtClean="0"/>
              <a:t>(B)</a:t>
            </a:r>
            <a:r>
              <a:rPr lang="zh-TW" altLang="en-US" sz="3200" dirty="0" smtClean="0"/>
              <a:t>事件類　</a:t>
            </a:r>
            <a:r>
              <a:rPr lang="en-US" altLang="zh-TW" sz="3200" dirty="0" smtClean="0"/>
              <a:t>(C)</a:t>
            </a:r>
            <a:r>
              <a:rPr lang="zh-TW" altLang="en-US" sz="3200" dirty="0" smtClean="0"/>
              <a:t>外觀</a:t>
            </a:r>
            <a:r>
              <a:rPr lang="zh-TW" altLang="en-US" sz="3200" dirty="0"/>
              <a:t>類 </a:t>
            </a:r>
            <a:r>
              <a:rPr lang="zh-TW" altLang="en-US" sz="3200" dirty="0" smtClean="0"/>
              <a:t>　</a:t>
            </a:r>
            <a:r>
              <a:rPr lang="en-US" altLang="zh-TW" sz="3200" dirty="0" smtClean="0"/>
              <a:t>(D)</a:t>
            </a:r>
            <a:r>
              <a:rPr lang="zh-TW" altLang="en-US" sz="3200" dirty="0" smtClean="0"/>
              <a:t>動作</a:t>
            </a:r>
            <a:r>
              <a:rPr lang="zh-TW" altLang="en-US" sz="3200" dirty="0"/>
              <a:t>類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D4BBAB82-4956-487E-B9AE-5226A61ABC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7" name="圓角矩形 7">
            <a:extLst>
              <a:ext uri="{FF2B5EF4-FFF2-40B4-BE49-F238E27FC236}">
                <a16:creationId xmlns="" xmlns:a16="http://schemas.microsoft.com/office/drawing/2014/main" id="{043FB2E1-F165-4B96-9E2D-4A237BBA4660}"/>
              </a:ext>
            </a:extLst>
          </p:cNvPr>
          <p:cNvSpPr/>
          <p:nvPr/>
        </p:nvSpPr>
        <p:spPr>
          <a:xfrm>
            <a:off x="334963" y="2997746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1055043" y="2997746"/>
            <a:ext cx="10440763" cy="5521446"/>
            <a:chOff x="1055043" y="2997746"/>
            <a:chExt cx="10440763" cy="5521446"/>
          </a:xfrm>
        </p:grpSpPr>
        <p:sp>
          <p:nvSpPr>
            <p:cNvPr id="8" name="內容版面配置區 2">
              <a:extLst>
                <a:ext uri="{FF2B5EF4-FFF2-40B4-BE49-F238E27FC236}">
                  <a16:creationId xmlns="" xmlns:a16="http://schemas.microsoft.com/office/drawing/2014/main" id="{B424771E-652E-4C65-9B49-5DED4DAE3F96}"/>
                </a:ext>
              </a:extLst>
            </p:cNvPr>
            <p:cNvSpPr txBox="1">
              <a:spLocks/>
            </p:cNvSpPr>
            <p:nvPr/>
          </p:nvSpPr>
          <p:spPr>
            <a:xfrm>
              <a:off x="1055043" y="2997746"/>
              <a:ext cx="10440763" cy="5521446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Font typeface="Calibri" panose="020F0502020204030204" pitchFamily="34" charset="0"/>
                <a:buNone/>
              </a:pPr>
              <a:r>
                <a:rPr lang="en-US" altLang="zh-TW" sz="3200" dirty="0" smtClean="0">
                  <a:solidFill>
                    <a:srgbClr val="C00000"/>
                  </a:solidFill>
                </a:rPr>
                <a:t>(C)</a:t>
              </a:r>
              <a:r>
                <a:rPr lang="zh-TW" altLang="en-US" sz="3200" dirty="0" smtClean="0">
                  <a:solidFill>
                    <a:srgbClr val="C00000"/>
                  </a:solidFill>
                </a:rPr>
                <a:t>。</a:t>
              </a:r>
            </a:p>
            <a:p>
              <a:pPr marL="114295" indent="0">
                <a:buFont typeface="Calibri" panose="020F0502020204030204" pitchFamily="34" charset="0"/>
                <a:buNone/>
              </a:pPr>
              <a:r>
                <a:rPr lang="zh-TW" altLang="en-US" sz="3200" dirty="0" smtClean="0">
                  <a:solidFill>
                    <a:srgbClr val="C00000"/>
                  </a:solidFill>
                </a:rPr>
                <a:t>用對話框說話屬於 </a:t>
              </a:r>
              <a:r>
                <a:rPr lang="zh-TW" altLang="en-US" sz="3200" b="1" dirty="0" smtClean="0">
                  <a:solidFill>
                    <a:srgbClr val="C00000"/>
                  </a:solidFill>
                </a:rPr>
                <a:t>外觀類</a:t>
              </a:r>
              <a:r>
                <a:rPr lang="zh-TW" altLang="en-US" sz="3200" dirty="0" smtClean="0">
                  <a:solidFill>
                    <a:srgbClr val="C00000"/>
                  </a:solidFill>
                </a:rPr>
                <a:t> ，是紫色的積木。</a:t>
              </a:r>
              <a:r>
                <a:rPr lang="en-US" altLang="zh-TW" sz="3200" dirty="0" smtClean="0">
                  <a:solidFill>
                    <a:srgbClr val="C00000"/>
                  </a:solidFill>
                </a:rPr>
                <a:t> </a:t>
              </a:r>
            </a:p>
            <a:p>
              <a:pPr marL="4389438" indent="-446088">
                <a:buFont typeface="Calibri" panose="020F0502020204030204" pitchFamily="34" charset="0"/>
                <a:buNone/>
              </a:pPr>
              <a:r>
                <a:rPr lang="zh-TW" altLang="en-US" sz="2800" dirty="0" smtClean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r>
                <a:rPr lang="en-US" altLang="zh-TW" sz="2800" dirty="0" smtClean="0">
                  <a:solidFill>
                    <a:schemeClr val="bg1">
                      <a:lumMod val="50000"/>
                    </a:schemeClr>
                  </a:solidFill>
                </a:rPr>
                <a:t>-- </a:t>
              </a:r>
              <a:r>
                <a:rPr lang="zh-TW" altLang="en-US" sz="2800" dirty="0" smtClean="0">
                  <a:solidFill>
                    <a:schemeClr val="bg1">
                      <a:lumMod val="50000"/>
                    </a:schemeClr>
                  </a:solidFill>
                </a:rPr>
                <a:t>出現對話框</a:t>
              </a:r>
              <a:r>
                <a:rPr lang="en-US" altLang="zh-TW" sz="2800" dirty="0" smtClean="0">
                  <a:solidFill>
                    <a:schemeClr val="bg1">
                      <a:lumMod val="50000"/>
                    </a:schemeClr>
                  </a:solidFill>
                </a:rPr>
                <a:t>2 </a:t>
              </a:r>
              <a:r>
                <a:rPr lang="zh-TW" altLang="en-US" sz="2800" dirty="0" smtClean="0">
                  <a:solidFill>
                    <a:schemeClr val="bg1">
                      <a:lumMod val="50000"/>
                    </a:schemeClr>
                  </a:solidFill>
                </a:rPr>
                <a:t>秒，然後對話框消失，接著執行後續的程式。</a:t>
              </a:r>
            </a:p>
            <a:p>
              <a:pPr marL="3044825" indent="-436563">
                <a:buFont typeface="Calibri" panose="020F0502020204030204" pitchFamily="34" charset="0"/>
                <a:buNone/>
              </a:pPr>
              <a:r>
                <a:rPr lang="en-US" altLang="zh-TW" sz="2800" dirty="0" smtClean="0">
                  <a:solidFill>
                    <a:schemeClr val="bg1">
                      <a:lumMod val="50000"/>
                    </a:schemeClr>
                  </a:solidFill>
                </a:rPr>
                <a:t>-- </a:t>
              </a:r>
              <a:r>
                <a:rPr lang="zh-TW" altLang="en-US" sz="2800" dirty="0" smtClean="0">
                  <a:solidFill>
                    <a:schemeClr val="bg1">
                      <a:lumMod val="50000"/>
                    </a:schemeClr>
                  </a:solidFill>
                </a:rPr>
                <a:t>出現對話框後立即執行後續的程式，對話框不會自行消失。</a:t>
              </a:r>
              <a:endParaRPr lang="zh-TW" altLang="en-US" sz="28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pic>
          <p:nvPicPr>
            <p:cNvPr id="9" name="圖片 8">
              <a:extLst>
                <a:ext uri="{FF2B5EF4-FFF2-40B4-BE49-F238E27FC236}">
                  <a16:creationId xmlns="" xmlns:a16="http://schemas.microsoft.com/office/drawing/2014/main" id="{2DEA1B6D-BF7F-48FA-8478-101D09C41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8673" y="4365898"/>
              <a:ext cx="3828571" cy="704762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="" xmlns:a16="http://schemas.microsoft.com/office/drawing/2014/main" id="{9271E0F6-CD31-4077-AD37-BBF82147B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629" y="5302002"/>
              <a:ext cx="2561905" cy="704762"/>
            </a:xfrm>
            <a:prstGeom prst="rect">
              <a:avLst/>
            </a:prstGeom>
          </p:spPr>
        </p:pic>
      </p:grpSp>
      <p:pic>
        <p:nvPicPr>
          <p:cNvPr id="3076" name="Picture 4" descr="C:\Users\k1040125\AppData\Local\Temp\SNAGHTML9fc1b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3598" y="624299"/>
            <a:ext cx="2350791" cy="264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83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B3D5B6D-0643-41C3-AC30-66E2497569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逐步解析 </a:t>
            </a:r>
            <a:r>
              <a:rPr lang="en-US" altLang="zh-TW" dirty="0" smtClean="0"/>
              <a:t>3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F997702-CDDF-42D7-B689-C79A376CD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36</a:t>
            </a:fld>
            <a:endParaRPr lang="en-US" alt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使用</a:t>
            </a:r>
            <a:r>
              <a:rPr lang="en-US" altLang="zh-TW" dirty="0"/>
              <a:t>Scratch </a:t>
            </a:r>
            <a:r>
              <a:rPr lang="zh-TW" altLang="en-US" dirty="0"/>
              <a:t>完成第一個程式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62133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DFE0FC70-2D7E-43CA-8FBC-7E8CD2564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37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2E85BBBC-E445-46CF-BFF6-260B88CD5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6450" indent="-693738">
              <a:buNone/>
            </a:pPr>
            <a:r>
              <a:rPr lang="en-US" altLang="zh-TW" sz="3200" dirty="0"/>
              <a:t>(1) </a:t>
            </a:r>
            <a:r>
              <a:rPr lang="en-US" altLang="zh-TW" sz="3200" dirty="0" smtClean="0"/>
              <a:t> </a:t>
            </a:r>
            <a:r>
              <a:rPr lang="zh-TW" altLang="en-US" sz="3200" dirty="0" smtClean="0"/>
              <a:t>在</a:t>
            </a:r>
            <a:r>
              <a:rPr lang="zh-TW" altLang="en-US" sz="3200" dirty="0"/>
              <a:t>歡迎式過程中，小貓咪要完成下列動作。請使用課本</a:t>
            </a:r>
            <a:r>
              <a:rPr lang="en-US" altLang="zh-TW" sz="3200" dirty="0"/>
              <a:t>【</a:t>
            </a:r>
            <a:r>
              <a:rPr lang="zh-TW" altLang="en-US" sz="3200" dirty="0"/>
              <a:t>附件</a:t>
            </a:r>
            <a:r>
              <a:rPr lang="en-US" altLang="zh-TW" sz="3200" dirty="0"/>
              <a:t>1】</a:t>
            </a:r>
            <a:r>
              <a:rPr lang="zh-TW" altLang="en-US" sz="3200" dirty="0"/>
              <a:t>的紙卡，比照「任務說明」指示的流程，依順序重新排列組合。</a:t>
            </a:r>
          </a:p>
          <a:p>
            <a:endParaRPr lang="zh-TW" altLang="en-US" sz="3200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C96DF7BB-7A54-42E5-89C4-8FF15D89915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/>
              <a:t>3</a:t>
            </a:r>
            <a:endParaRPr lang="zh-TW" altLang="en-US" dirty="0"/>
          </a:p>
        </p:txBody>
      </p:sp>
      <p:grpSp>
        <p:nvGrpSpPr>
          <p:cNvPr id="13" name="群組 12">
            <a:extLst>
              <a:ext uri="{FF2B5EF4-FFF2-40B4-BE49-F238E27FC236}">
                <a16:creationId xmlns="" xmlns:a16="http://schemas.microsoft.com/office/drawing/2014/main" id="{A81EE464-B2C2-473A-9D19-18DE865DEA12}"/>
              </a:ext>
            </a:extLst>
          </p:cNvPr>
          <p:cNvGrpSpPr/>
          <p:nvPr/>
        </p:nvGrpSpPr>
        <p:grpSpPr>
          <a:xfrm>
            <a:off x="1134755" y="3424602"/>
            <a:ext cx="10505068" cy="2833528"/>
            <a:chOff x="1278771" y="3258339"/>
            <a:chExt cx="10505068" cy="2744125"/>
          </a:xfrm>
        </p:grpSpPr>
        <p:grpSp>
          <p:nvGrpSpPr>
            <p:cNvPr id="16" name="群組 15">
              <a:extLst>
                <a:ext uri="{FF2B5EF4-FFF2-40B4-BE49-F238E27FC236}">
                  <a16:creationId xmlns="" xmlns:a16="http://schemas.microsoft.com/office/drawing/2014/main" id="{B0F073CA-EE7C-4390-8506-78297F8C012D}"/>
                </a:ext>
              </a:extLst>
            </p:cNvPr>
            <p:cNvGrpSpPr/>
            <p:nvPr/>
          </p:nvGrpSpPr>
          <p:grpSpPr>
            <a:xfrm>
              <a:off x="1278771" y="3727098"/>
              <a:ext cx="10505068" cy="2275366"/>
              <a:chOff x="1247403" y="3717826"/>
              <a:chExt cx="10662389" cy="2275366"/>
            </a:xfrm>
          </p:grpSpPr>
          <p:sp>
            <p:nvSpPr>
              <p:cNvPr id="18" name="矩形 17">
                <a:extLst>
                  <a:ext uri="{FF2B5EF4-FFF2-40B4-BE49-F238E27FC236}">
                    <a16:creationId xmlns="" xmlns:a16="http://schemas.microsoft.com/office/drawing/2014/main" id="{1428AF8E-9DFE-445C-B7B3-5BDBAD0B82A7}"/>
                  </a:ext>
                </a:extLst>
              </p:cNvPr>
              <p:cNvSpPr/>
              <p:nvPr/>
            </p:nvSpPr>
            <p:spPr>
              <a:xfrm>
                <a:off x="1247403" y="3717826"/>
                <a:ext cx="6359971" cy="2275366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(A)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說「哈囉！」（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 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秒） </a:t>
                </a:r>
                <a:endPara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(B)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在左側就位（－ 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140, 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－ 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55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</a:t>
                </a:r>
                <a:endPara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(C)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說「歡迎一起來學 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Scratch 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(D)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開始</a:t>
                </a:r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="" xmlns:a16="http://schemas.microsoft.com/office/drawing/2014/main" id="{D6056B9B-6372-4DBA-861E-EAEFF851C846}"/>
                  </a:ext>
                </a:extLst>
              </p:cNvPr>
              <p:cNvSpPr/>
              <p:nvPr/>
            </p:nvSpPr>
            <p:spPr>
              <a:xfrm>
                <a:off x="6644824" y="3717826"/>
                <a:ext cx="5264968" cy="2275366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(E)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移到舞臺上就位（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20, 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－ 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15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(F)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說「大家好」（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 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秒）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(G)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在左側等待 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 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秒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(H)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在舞臺上等待 </a:t>
                </a: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 </a:t>
                </a:r>
                <a:r>
                  <a:rPr lang="zh-TW" altLang="en-US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秒</a:t>
                </a:r>
              </a:p>
            </p:txBody>
          </p:sp>
        </p:grpSp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CA9F58AC-863B-4713-B846-D676121698C6}"/>
                </a:ext>
              </a:extLst>
            </p:cNvPr>
            <p:cNvSpPr/>
            <p:nvPr/>
          </p:nvSpPr>
          <p:spPr>
            <a:xfrm>
              <a:off x="1282417" y="3258339"/>
              <a:ext cx="1111202" cy="523220"/>
            </a:xfrm>
            <a:prstGeom prst="rect">
              <a:avLst/>
            </a:prstGeom>
            <a:solidFill>
              <a:srgbClr val="005BAA"/>
            </a:solidFill>
          </p:spPr>
          <p:txBody>
            <a:bodyPr wrap="none">
              <a:spAutoFit/>
            </a:bodyPr>
            <a:lstStyle/>
            <a:p>
              <a:r>
                <a:rPr lang="zh-TW" altLang="en-US" sz="28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附件</a:t>
              </a:r>
              <a:r>
                <a:rPr lang="en-US" altLang="zh-TW" sz="28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0" name="圓角矩形 19"/>
          <p:cNvSpPr/>
          <p:nvPr/>
        </p:nvSpPr>
        <p:spPr>
          <a:xfrm>
            <a:off x="910631" y="3213770"/>
            <a:ext cx="10873208" cy="3060000"/>
          </a:xfrm>
          <a:prstGeom prst="roundRect">
            <a:avLst>
              <a:gd name="adj" fmla="val 3633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084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C070056C-9FF4-4607-A517-0C17CE4052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38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99A90AD-75F4-4224-83F8-41B8285CD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874" y="1004692"/>
            <a:ext cx="11068179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>
                <a:solidFill>
                  <a:srgbClr val="C00000"/>
                </a:solidFill>
              </a:rPr>
              <a:t>「</a:t>
            </a:r>
            <a:r>
              <a:rPr lang="en-US" altLang="zh-TW" dirty="0">
                <a:solidFill>
                  <a:srgbClr val="C00000"/>
                </a:solidFill>
              </a:rPr>
              <a:t>Scratch </a:t>
            </a:r>
            <a:r>
              <a:rPr lang="zh-TW" altLang="en-US" dirty="0">
                <a:solidFill>
                  <a:srgbClr val="C00000"/>
                </a:solidFill>
              </a:rPr>
              <a:t>歡迎式」的正確流程： 　　　</a:t>
            </a:r>
          </a:p>
          <a:p>
            <a:pPr marL="114295" indent="0">
              <a:buNone/>
            </a:pPr>
            <a:r>
              <a:rPr lang="en-US" altLang="zh-TW" sz="2800" dirty="0" smtClean="0">
                <a:solidFill>
                  <a:srgbClr val="C00000"/>
                </a:solidFill>
              </a:rPr>
              <a:t>(D) </a:t>
            </a:r>
            <a:r>
              <a:rPr lang="zh-TW" altLang="en-US" sz="2800" dirty="0" smtClean="0">
                <a:solidFill>
                  <a:srgbClr val="C00000"/>
                </a:solidFill>
              </a:rPr>
              <a:t>開始</a:t>
            </a:r>
            <a:endParaRPr lang="zh-TW" altLang="en-US" sz="2800" dirty="0">
              <a:solidFill>
                <a:srgbClr val="C00000"/>
              </a:solidFill>
            </a:endParaRPr>
          </a:p>
          <a:p>
            <a:pPr marL="114295" indent="0">
              <a:buNone/>
              <a:tabLst>
                <a:tab pos="631825" algn="l"/>
              </a:tabLst>
            </a:pPr>
            <a:r>
              <a:rPr lang="en-US" altLang="zh-TW" sz="2800" dirty="0" smtClean="0">
                <a:solidFill>
                  <a:srgbClr val="C00000"/>
                </a:solidFill>
              </a:rPr>
              <a:t>(B) </a:t>
            </a:r>
            <a:r>
              <a:rPr lang="zh-TW" altLang="en-US" sz="2800" dirty="0">
                <a:solidFill>
                  <a:srgbClr val="C00000"/>
                </a:solidFill>
              </a:rPr>
              <a:t>在左側就位（</a:t>
            </a:r>
            <a:r>
              <a:rPr lang="en-US" altLang="zh-TW" sz="2800" dirty="0">
                <a:solidFill>
                  <a:srgbClr val="C00000"/>
                </a:solidFill>
              </a:rPr>
              <a:t>-140, -55</a:t>
            </a:r>
            <a:r>
              <a:rPr lang="zh-TW" altLang="en-US" sz="2800" dirty="0">
                <a:solidFill>
                  <a:srgbClr val="C00000"/>
                </a:solidFill>
              </a:rPr>
              <a:t>）</a:t>
            </a:r>
          </a:p>
          <a:p>
            <a:pPr marL="114295" indent="0">
              <a:buNone/>
              <a:tabLst>
                <a:tab pos="631825" algn="l"/>
              </a:tabLst>
            </a:pPr>
            <a:r>
              <a:rPr lang="en-US" altLang="zh-TW" sz="2800" dirty="0" smtClean="0">
                <a:solidFill>
                  <a:srgbClr val="C00000"/>
                </a:solidFill>
              </a:rPr>
              <a:t>(G) </a:t>
            </a:r>
            <a:r>
              <a:rPr lang="zh-TW" altLang="en-US" sz="2800" dirty="0">
                <a:solidFill>
                  <a:srgbClr val="C00000"/>
                </a:solidFill>
              </a:rPr>
              <a:t>在左側等待</a:t>
            </a:r>
            <a:r>
              <a:rPr lang="en-US" altLang="zh-TW" sz="2800" dirty="0">
                <a:solidFill>
                  <a:srgbClr val="C00000"/>
                </a:solidFill>
              </a:rPr>
              <a:t>1 </a:t>
            </a:r>
            <a:r>
              <a:rPr lang="zh-TW" altLang="en-US" sz="2800" dirty="0">
                <a:solidFill>
                  <a:srgbClr val="C00000"/>
                </a:solidFill>
              </a:rPr>
              <a:t>秒</a:t>
            </a:r>
          </a:p>
          <a:p>
            <a:pPr marL="114295" indent="0">
              <a:buNone/>
              <a:tabLst>
                <a:tab pos="631825" algn="l"/>
              </a:tabLst>
            </a:pPr>
            <a:r>
              <a:rPr lang="en-US" altLang="zh-TW" sz="2800" dirty="0" smtClean="0">
                <a:solidFill>
                  <a:srgbClr val="C00000"/>
                </a:solidFill>
              </a:rPr>
              <a:t>(E) </a:t>
            </a:r>
            <a:r>
              <a:rPr lang="zh-TW" altLang="en-US" sz="2800" dirty="0">
                <a:solidFill>
                  <a:srgbClr val="C00000"/>
                </a:solidFill>
              </a:rPr>
              <a:t>移到舞臺上就位（</a:t>
            </a:r>
            <a:r>
              <a:rPr lang="en-US" altLang="zh-TW" sz="2800" dirty="0">
                <a:solidFill>
                  <a:srgbClr val="C00000"/>
                </a:solidFill>
              </a:rPr>
              <a:t>20, -15</a:t>
            </a:r>
            <a:r>
              <a:rPr lang="zh-TW" altLang="en-US" sz="2800" dirty="0">
                <a:solidFill>
                  <a:srgbClr val="C00000"/>
                </a:solidFill>
              </a:rPr>
              <a:t>）</a:t>
            </a:r>
          </a:p>
          <a:p>
            <a:pPr marL="114295" indent="0">
              <a:buNone/>
              <a:tabLst>
                <a:tab pos="631825" algn="l"/>
              </a:tabLst>
            </a:pPr>
            <a:r>
              <a:rPr lang="en-US" altLang="zh-TW" sz="2800" dirty="0" smtClean="0">
                <a:solidFill>
                  <a:srgbClr val="C00000"/>
                </a:solidFill>
              </a:rPr>
              <a:t>(H) </a:t>
            </a:r>
            <a:r>
              <a:rPr lang="zh-TW" altLang="en-US" sz="2800" dirty="0">
                <a:solidFill>
                  <a:srgbClr val="C00000"/>
                </a:solidFill>
              </a:rPr>
              <a:t>在舞臺上等待</a:t>
            </a:r>
            <a:r>
              <a:rPr lang="en-US" altLang="zh-TW" sz="2800" dirty="0">
                <a:solidFill>
                  <a:srgbClr val="C00000"/>
                </a:solidFill>
              </a:rPr>
              <a:t>1 </a:t>
            </a:r>
            <a:r>
              <a:rPr lang="zh-TW" altLang="en-US" sz="2800" dirty="0">
                <a:solidFill>
                  <a:srgbClr val="C00000"/>
                </a:solidFill>
              </a:rPr>
              <a:t>秒</a:t>
            </a:r>
          </a:p>
          <a:p>
            <a:pPr marL="114295" indent="0">
              <a:buNone/>
              <a:tabLst>
                <a:tab pos="631825" algn="l"/>
              </a:tabLst>
            </a:pPr>
            <a:r>
              <a:rPr lang="en-US" altLang="zh-TW" sz="2800" dirty="0" smtClean="0">
                <a:solidFill>
                  <a:srgbClr val="C00000"/>
                </a:solidFill>
              </a:rPr>
              <a:t>(A) </a:t>
            </a:r>
            <a:r>
              <a:rPr lang="zh-TW" altLang="en-US" sz="2800" dirty="0">
                <a:solidFill>
                  <a:srgbClr val="C00000"/>
                </a:solidFill>
              </a:rPr>
              <a:t>說「哈囉！」（</a:t>
            </a:r>
            <a:r>
              <a:rPr lang="en-US" altLang="zh-TW" sz="2800" dirty="0">
                <a:solidFill>
                  <a:srgbClr val="C00000"/>
                </a:solidFill>
              </a:rPr>
              <a:t>2 </a:t>
            </a:r>
            <a:r>
              <a:rPr lang="zh-TW" altLang="en-US" sz="2800" dirty="0">
                <a:solidFill>
                  <a:srgbClr val="C00000"/>
                </a:solidFill>
              </a:rPr>
              <a:t>秒）</a:t>
            </a:r>
          </a:p>
          <a:p>
            <a:pPr marL="114295" indent="0">
              <a:buNone/>
              <a:tabLst>
                <a:tab pos="631825" algn="l"/>
              </a:tabLst>
            </a:pPr>
            <a:r>
              <a:rPr lang="en-US" altLang="zh-TW" sz="2800" dirty="0" smtClean="0">
                <a:solidFill>
                  <a:srgbClr val="C00000"/>
                </a:solidFill>
              </a:rPr>
              <a:t>(F) </a:t>
            </a:r>
            <a:r>
              <a:rPr lang="zh-TW" altLang="en-US" sz="2800" dirty="0">
                <a:solidFill>
                  <a:srgbClr val="C00000"/>
                </a:solidFill>
              </a:rPr>
              <a:t>說「大家好」（</a:t>
            </a:r>
            <a:r>
              <a:rPr lang="en-US" altLang="zh-TW" sz="2800" dirty="0">
                <a:solidFill>
                  <a:srgbClr val="C00000"/>
                </a:solidFill>
              </a:rPr>
              <a:t>2 </a:t>
            </a:r>
            <a:r>
              <a:rPr lang="zh-TW" altLang="en-US" sz="2800" dirty="0">
                <a:solidFill>
                  <a:srgbClr val="C00000"/>
                </a:solidFill>
              </a:rPr>
              <a:t>秒）</a:t>
            </a:r>
          </a:p>
          <a:p>
            <a:pPr marL="114295" indent="0">
              <a:buNone/>
              <a:tabLst>
                <a:tab pos="631825" algn="l"/>
              </a:tabLst>
            </a:pPr>
            <a:r>
              <a:rPr lang="en-US" altLang="zh-TW" sz="2800" dirty="0" smtClean="0">
                <a:solidFill>
                  <a:srgbClr val="C00000"/>
                </a:solidFill>
              </a:rPr>
              <a:t>(C) </a:t>
            </a:r>
            <a:r>
              <a:rPr lang="zh-TW" altLang="en-US" sz="2800" dirty="0">
                <a:solidFill>
                  <a:srgbClr val="C00000"/>
                </a:solidFill>
              </a:rPr>
              <a:t>說「歡迎一起來學</a:t>
            </a:r>
            <a:r>
              <a:rPr lang="en-US" altLang="zh-TW" sz="2800" dirty="0">
                <a:solidFill>
                  <a:srgbClr val="C00000"/>
                </a:solidFill>
              </a:rPr>
              <a:t>Scratch </a:t>
            </a:r>
            <a:r>
              <a:rPr lang="zh-TW" altLang="en-US" sz="2800" dirty="0">
                <a:solidFill>
                  <a:srgbClr val="C00000"/>
                </a:solidFill>
              </a:rPr>
              <a:t>！」</a:t>
            </a:r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5974FABE-F53A-4035-95B5-FE3948CBB0D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6" name="圓角矩形 7">
            <a:extLst>
              <a:ext uri="{FF2B5EF4-FFF2-40B4-BE49-F238E27FC236}">
                <a16:creationId xmlns="" xmlns:a16="http://schemas.microsoft.com/office/drawing/2014/main" id="{043FB2E1-F165-4B96-9E2D-4A237BBA4660}"/>
              </a:ext>
            </a:extLst>
          </p:cNvPr>
          <p:cNvSpPr/>
          <p:nvPr/>
        </p:nvSpPr>
        <p:spPr>
          <a:xfrm>
            <a:off x="190549" y="1050712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333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DFE0FC70-2D7E-43CA-8FBC-7E8CD2564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39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2E85BBBC-E445-46CF-BFF6-260B88CD5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20725" indent="-608013">
              <a:buNone/>
            </a:pPr>
            <a:r>
              <a:rPr lang="en-US" altLang="zh-TW" dirty="0"/>
              <a:t>(2) </a:t>
            </a:r>
            <a:r>
              <a:rPr lang="zh-TW" altLang="en-US" dirty="0"/>
              <a:t>請依據</a:t>
            </a:r>
            <a:r>
              <a:rPr lang="en-US" altLang="zh-TW" dirty="0"/>
              <a:t>(1) </a:t>
            </a:r>
            <a:r>
              <a:rPr lang="zh-TW" altLang="en-US" dirty="0"/>
              <a:t>排列完成的流程步驟，改以</a:t>
            </a:r>
            <a:r>
              <a:rPr lang="en-US" altLang="zh-TW" dirty="0"/>
              <a:t>Scratch </a:t>
            </a:r>
            <a:r>
              <a:rPr lang="zh-TW" altLang="en-US" dirty="0"/>
              <a:t>完成程式。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C96DF7BB-7A54-42E5-89C4-8FF15D89915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6" name="圓角矩形 7">
            <a:extLst>
              <a:ext uri="{FF2B5EF4-FFF2-40B4-BE49-F238E27FC236}">
                <a16:creationId xmlns="" xmlns:a16="http://schemas.microsoft.com/office/drawing/2014/main" id="{043FB2E1-F165-4B96-9E2D-4A237BBA4660}"/>
              </a:ext>
            </a:extLst>
          </p:cNvPr>
          <p:cNvSpPr/>
          <p:nvPr/>
        </p:nvSpPr>
        <p:spPr>
          <a:xfrm>
            <a:off x="190549" y="2565698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982638" y="2493690"/>
            <a:ext cx="10800803" cy="3816424"/>
            <a:chOff x="1055043" y="2709714"/>
            <a:chExt cx="10800803" cy="3816424"/>
          </a:xfrm>
        </p:grpSpPr>
        <p:sp>
          <p:nvSpPr>
            <p:cNvPr id="7" name="內容版面配置區 2">
              <a:extLst>
                <a:ext uri="{FF2B5EF4-FFF2-40B4-BE49-F238E27FC236}">
                  <a16:creationId xmlns="" xmlns:a16="http://schemas.microsoft.com/office/drawing/2014/main" id="{F99A90AD-75F4-4224-83F8-41B8285CD205}"/>
                </a:ext>
              </a:extLst>
            </p:cNvPr>
            <p:cNvSpPr txBox="1">
              <a:spLocks/>
            </p:cNvSpPr>
            <p:nvPr/>
          </p:nvSpPr>
          <p:spPr>
            <a:xfrm>
              <a:off x="1055043" y="2709714"/>
              <a:ext cx="10800803" cy="3816424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>
                <a:buFont typeface="Calibri" panose="020F0502020204030204" pitchFamily="34" charset="0"/>
                <a:buNone/>
              </a:pPr>
              <a:r>
                <a:rPr lang="zh-TW" altLang="en-US" dirty="0" smtClean="0">
                  <a:solidFill>
                    <a:srgbClr val="C00000"/>
                  </a:solidFill>
                </a:rPr>
                <a:t>將排好的紙卡翻面，可以看到對應的程式積木。</a:t>
              </a:r>
            </a:p>
            <a:p>
              <a:pPr marL="114295" indent="0">
                <a:buFont typeface="Calibri" panose="020F0502020204030204" pitchFamily="34" charset="0"/>
                <a:buNone/>
              </a:pPr>
              <a:r>
                <a:rPr lang="zh-TW" altLang="en-US" dirty="0" smtClean="0">
                  <a:solidFill>
                    <a:srgbClr val="C00000"/>
                  </a:solidFill>
                </a:rPr>
                <a:t>利用</a:t>
              </a:r>
              <a:r>
                <a:rPr lang="en-US" altLang="zh-TW" dirty="0" smtClean="0">
                  <a:solidFill>
                    <a:srgbClr val="C00000"/>
                  </a:solidFill>
                </a:rPr>
                <a:t>Scratch </a:t>
              </a:r>
              <a:r>
                <a:rPr lang="zh-TW" altLang="en-US" dirty="0" smtClean="0">
                  <a:solidFill>
                    <a:srgbClr val="C00000"/>
                  </a:solidFill>
                </a:rPr>
                <a:t>執行看看是否正確。</a:t>
              </a:r>
              <a:endParaRPr lang="zh-TW" altLang="en-US" dirty="0">
                <a:solidFill>
                  <a:srgbClr val="C00000"/>
                </a:solidFill>
              </a:endParaRPr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0670" y="4221882"/>
              <a:ext cx="8164387" cy="1764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689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程式語言</a:t>
            </a:r>
            <a:endParaRPr lang="zh-HK" altLang="en-US" dirty="0"/>
          </a:p>
        </p:txBody>
      </p:sp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97941CB6-7A62-485F-8AC2-CB5E6DD5E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人</a:t>
            </a:r>
            <a:r>
              <a:rPr lang="zh-TW" altLang="en-US" dirty="0"/>
              <a:t>與人</a:t>
            </a:r>
            <a:r>
              <a:rPr lang="zh-TW" altLang="en-US" dirty="0" smtClean="0"/>
              <a:t>溝通：透過</a:t>
            </a:r>
            <a:r>
              <a:rPr lang="zh-TW" altLang="en-US" dirty="0"/>
              <a:t>「語言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 smtClean="0"/>
              <a:t>人</a:t>
            </a:r>
            <a:r>
              <a:rPr lang="zh-TW" altLang="en-US" dirty="0"/>
              <a:t>與</a:t>
            </a:r>
            <a:r>
              <a:rPr lang="zh-TW" altLang="en-US" dirty="0" smtClean="0"/>
              <a:t>電腦</a:t>
            </a:r>
            <a:r>
              <a:rPr lang="zh-TW" altLang="en-US" dirty="0"/>
              <a:t>溝通</a:t>
            </a:r>
            <a:r>
              <a:rPr lang="zh-TW" altLang="en-US" dirty="0" smtClean="0"/>
              <a:t>：</a:t>
            </a:r>
            <a:r>
              <a:rPr lang="zh-TW" altLang="en-US" dirty="0"/>
              <a:t>透過</a:t>
            </a:r>
            <a:r>
              <a:rPr lang="zh-TW" altLang="en-US" dirty="0" smtClean="0"/>
              <a:t>「程式語言</a:t>
            </a:r>
            <a:r>
              <a:rPr lang="zh-TW" altLang="en-US" dirty="0"/>
              <a:t>」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7E957F3-9ADD-45AD-B87A-2651F5A46B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045" y="3089331"/>
            <a:ext cx="9943729" cy="3436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字方塊 10"/>
          <p:cNvSpPr txBox="1"/>
          <p:nvPr/>
        </p:nvSpPr>
        <p:spPr>
          <a:xfrm flipH="1">
            <a:off x="3718942" y="3645818"/>
            <a:ext cx="1610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語言</a:t>
            </a:r>
            <a:endParaRPr lang="zh-HK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 flipH="1">
            <a:off x="7031310" y="3637106"/>
            <a:ext cx="2376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程式語言</a:t>
            </a:r>
            <a:endParaRPr lang="zh-HK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393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3</a:t>
            </a:r>
            <a:r>
              <a:rPr lang="zh-TW" altLang="en-US" dirty="0"/>
              <a:t>．</a:t>
            </a:r>
            <a:r>
              <a:rPr lang="en-US" altLang="zh-TW" dirty="0"/>
              <a:t>1</a:t>
            </a:r>
            <a:r>
              <a:rPr lang="zh-TW" altLang="en-US" dirty="0"/>
              <a:t> 程式語言簡介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 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36271F20-0E0D-4E2D-B4BE-20C22F48B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程式語言（</a:t>
            </a:r>
            <a:r>
              <a:rPr lang="en-US" altLang="zh-TW" dirty="0" err="1"/>
              <a:t>programminglanguage</a:t>
            </a:r>
            <a:r>
              <a:rPr lang="zh-TW" altLang="en-US" dirty="0"/>
              <a:t>）</a:t>
            </a:r>
            <a:endParaRPr lang="en-US" altLang="zh-TW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9D883A3-5871-4B04-9FAE-A9EDFFE01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0800803" cy="5521446"/>
          </a:xfrm>
        </p:spPr>
        <p:txBody>
          <a:bodyPr/>
          <a:lstStyle/>
          <a:p>
            <a:r>
              <a:rPr lang="zh-TW" altLang="en-US" dirty="0" smtClean="0"/>
              <a:t>程式語言：</a:t>
            </a:r>
            <a:endParaRPr lang="en-US" altLang="zh-TW" dirty="0"/>
          </a:p>
          <a:p>
            <a:pPr marL="463550" indent="0">
              <a:buNone/>
            </a:pPr>
            <a:r>
              <a:rPr lang="zh-TW" altLang="en-US" dirty="0" smtClean="0"/>
              <a:t>將</a:t>
            </a:r>
            <a:r>
              <a:rPr lang="zh-TW" altLang="en-US" b="1" dirty="0">
                <a:solidFill>
                  <a:srgbClr val="0070C0"/>
                </a:solidFill>
              </a:rPr>
              <a:t>演算法的步驟</a:t>
            </a:r>
            <a:r>
              <a:rPr lang="zh-TW" altLang="en-US" dirty="0"/>
              <a:t>轉換為電腦</a:t>
            </a:r>
            <a:r>
              <a:rPr lang="zh-TW" altLang="en-US" b="1" dirty="0">
                <a:solidFill>
                  <a:srgbClr val="0070C0"/>
                </a:solidFill>
              </a:rPr>
              <a:t>可執行的指令</a:t>
            </a:r>
            <a:r>
              <a:rPr lang="zh-TW" altLang="en-US" dirty="0"/>
              <a:t>，並精確地定義在不同情況下應採取何種</a:t>
            </a:r>
            <a:r>
              <a:rPr lang="zh-TW" altLang="en-US" dirty="0" smtClean="0"/>
              <a:t>行動的</a:t>
            </a:r>
            <a:r>
              <a:rPr lang="zh-TW" altLang="en-US" dirty="0"/>
              <a:t>一種電腦語言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分類：</a:t>
            </a:r>
            <a:endParaRPr lang="en-US" altLang="zh-TW" dirty="0"/>
          </a:p>
          <a:p>
            <a:pPr marL="463550" indent="0">
              <a:buNone/>
            </a:pPr>
            <a:r>
              <a:rPr lang="zh-TW" altLang="en-US" dirty="0" smtClean="0"/>
              <a:t>一般</a:t>
            </a:r>
            <a:r>
              <a:rPr lang="zh-TW" altLang="en-US" dirty="0"/>
              <a:t>可分為</a:t>
            </a:r>
            <a:r>
              <a:rPr lang="zh-TW" altLang="en-US" b="1" dirty="0">
                <a:solidFill>
                  <a:srgbClr val="0070C0"/>
                </a:solidFill>
              </a:rPr>
              <a:t>低階語言</a:t>
            </a:r>
            <a:r>
              <a:rPr lang="zh-TW" altLang="en-US" dirty="0"/>
              <a:t>與</a:t>
            </a:r>
            <a:r>
              <a:rPr lang="zh-TW" altLang="en-US" b="1" dirty="0">
                <a:solidFill>
                  <a:srgbClr val="0070C0"/>
                </a:solidFill>
              </a:rPr>
              <a:t>高階語言</a:t>
            </a:r>
            <a:r>
              <a:rPr lang="zh-TW" altLang="en-US" dirty="0"/>
              <a:t>兩大類。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1713636-C330-4ADD-ADA9-773E2A4C7A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3667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1E11428-3B48-40E6-8167-7083257F3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低階語言（</a:t>
            </a:r>
            <a:r>
              <a:rPr lang="en-US" altLang="zh-TW" dirty="0"/>
              <a:t>low-level language</a:t>
            </a:r>
            <a:r>
              <a:rPr lang="zh-TW" altLang="en-US" dirty="0"/>
              <a:t>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011E367-17C6-489A-9666-9DF39546F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614" y="3645818"/>
            <a:ext cx="3672136" cy="2568585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/>
              <a:t>缺點：</a:t>
            </a:r>
            <a:endParaRPr lang="en-US" altLang="zh-TW" b="1" dirty="0"/>
          </a:p>
          <a:p>
            <a:pPr marL="628645" indent="-514350">
              <a:buFont typeface="+mj-lt"/>
              <a:buAutoNum type="arabicPeriod"/>
            </a:pPr>
            <a:r>
              <a:rPr lang="zh-TW" altLang="en-US" sz="2800" dirty="0"/>
              <a:t>可讀性低</a:t>
            </a:r>
            <a:endParaRPr lang="en-US" altLang="zh-TW" sz="2800" dirty="0"/>
          </a:p>
          <a:p>
            <a:pPr marL="628645" indent="-514350">
              <a:buFont typeface="+mj-lt"/>
              <a:buAutoNum type="arabicPeriod"/>
            </a:pPr>
            <a:r>
              <a:rPr lang="zh-TW" altLang="en-US" sz="2800" dirty="0"/>
              <a:t>不易維護</a:t>
            </a:r>
            <a:endParaRPr lang="en-US" altLang="zh-TW" sz="2800" dirty="0"/>
          </a:p>
          <a:p>
            <a:pPr marL="628645" indent="-514350">
              <a:buFont typeface="+mj-lt"/>
              <a:buAutoNum type="arabicPeriod"/>
            </a:pPr>
            <a:r>
              <a:rPr lang="zh-TW" altLang="en-US" sz="2800" dirty="0"/>
              <a:t>可攜性差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417D1AE-B833-42E6-B3AC-7CE8726950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B5B4732E-33C7-4297-ABCC-BCD476F49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7842" y="4365898"/>
            <a:ext cx="6233988" cy="2066763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="" xmlns:a16="http://schemas.microsoft.com/office/drawing/2014/main" id="{D31EA78F-4234-448E-B111-58A9044591F6}"/>
              </a:ext>
            </a:extLst>
          </p:cNvPr>
          <p:cNvSpPr txBox="1">
            <a:spLocks/>
          </p:cNvSpPr>
          <p:nvPr/>
        </p:nvSpPr>
        <p:spPr>
          <a:xfrm>
            <a:off x="333375" y="837506"/>
            <a:ext cx="7530133" cy="2808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solidFill>
                  <a:srgbClr val="0070C0"/>
                </a:solidFill>
              </a:rPr>
              <a:t>機器語言（</a:t>
            </a:r>
            <a:r>
              <a:rPr lang="en-US" altLang="zh-TW" b="1" dirty="0">
                <a:solidFill>
                  <a:srgbClr val="0070C0"/>
                </a:solidFill>
              </a:rPr>
              <a:t>machine language</a:t>
            </a:r>
            <a:r>
              <a:rPr lang="zh-TW" altLang="en-US" b="1" dirty="0">
                <a:solidFill>
                  <a:srgbClr val="0070C0"/>
                </a:solidFill>
              </a:rPr>
              <a:t>）：</a:t>
            </a:r>
            <a:endParaRPr lang="en-US" altLang="zh-TW" b="1" dirty="0">
              <a:solidFill>
                <a:srgbClr val="0070C0"/>
              </a:solidFill>
            </a:endParaRPr>
          </a:p>
          <a:p>
            <a:pPr marL="893763" indent="-369888">
              <a:buFont typeface="Calibri" panose="020F0502020204030204" pitchFamily="34" charset="0"/>
              <a:buChar char="­"/>
            </a:pPr>
            <a:r>
              <a:rPr lang="zh-TW" altLang="en-US" sz="2800" dirty="0"/>
              <a:t>最早的程式語言</a:t>
            </a:r>
            <a:endParaRPr lang="en-US" altLang="zh-TW" sz="2800" dirty="0"/>
          </a:p>
          <a:p>
            <a:pPr marL="893763" indent="-369888">
              <a:buFont typeface="Calibri" panose="020F0502020204030204" pitchFamily="34" charset="0"/>
              <a:buChar char="­"/>
            </a:pPr>
            <a:r>
              <a:rPr lang="zh-TW" altLang="en-US" sz="2800" dirty="0"/>
              <a:t>指令僅由</a:t>
            </a:r>
            <a:r>
              <a:rPr lang="en-US" altLang="zh-TW" sz="2800" dirty="0"/>
              <a:t>0 </a:t>
            </a:r>
            <a:r>
              <a:rPr lang="zh-TW" altLang="en-US" sz="2800" dirty="0"/>
              <a:t>與</a:t>
            </a:r>
            <a:r>
              <a:rPr lang="en-US" altLang="zh-TW" sz="2800" dirty="0"/>
              <a:t>1 </a:t>
            </a:r>
            <a:r>
              <a:rPr lang="zh-TW" altLang="en-US" sz="2800" dirty="0"/>
              <a:t>兩種符號組成</a:t>
            </a:r>
            <a:endParaRPr lang="en-US" altLang="zh-TW" sz="2800" dirty="0"/>
          </a:p>
          <a:p>
            <a:pPr marL="893763" indent="-369888">
              <a:buFont typeface="Calibri" panose="020F0502020204030204" pitchFamily="34" charset="0"/>
              <a:buChar char="­"/>
            </a:pPr>
            <a:r>
              <a:rPr lang="zh-TW" altLang="en-US" sz="2800" dirty="0"/>
              <a:t>執行速度最快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7423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1E11428-3B48-40E6-8167-7083257F3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低階語言（</a:t>
            </a:r>
            <a:r>
              <a:rPr lang="en-US" altLang="zh-TW" dirty="0"/>
              <a:t>low-level language</a:t>
            </a:r>
            <a:r>
              <a:rPr lang="zh-TW" altLang="en-US" dirty="0"/>
              <a:t>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011E367-17C6-489A-9666-9DF39546F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622" y="2415819"/>
            <a:ext cx="7128792" cy="3092319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/>
              <a:t>缺點：</a:t>
            </a:r>
            <a:endParaRPr lang="en-US" altLang="zh-TW" sz="2800" b="1" dirty="0"/>
          </a:p>
          <a:p>
            <a:pPr marL="628645" indent="-514350">
              <a:buFont typeface="+mj-lt"/>
              <a:buAutoNum type="arabicPeriod"/>
            </a:pPr>
            <a:r>
              <a:rPr lang="zh-TW" altLang="en-US" sz="2800" dirty="0"/>
              <a:t>須先轉譯，執行速度比機器語言慢</a:t>
            </a:r>
            <a:endParaRPr lang="en-US" altLang="zh-TW" sz="2800" dirty="0"/>
          </a:p>
          <a:p>
            <a:pPr marL="628645" indent="-514350">
              <a:buFont typeface="+mj-lt"/>
              <a:buAutoNum type="arabicPeriod"/>
            </a:pPr>
            <a:r>
              <a:rPr lang="zh-TW" altLang="en-US" sz="2800" dirty="0"/>
              <a:t>可攜性差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417D1AE-B833-42E6-B3AC-7CE8726950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6" name="內容版面配置區 2">
            <a:extLst>
              <a:ext uri="{FF2B5EF4-FFF2-40B4-BE49-F238E27FC236}">
                <a16:creationId xmlns="" xmlns:a16="http://schemas.microsoft.com/office/drawing/2014/main" id="{D31EA78F-4234-448E-B111-58A9044591F6}"/>
              </a:ext>
            </a:extLst>
          </p:cNvPr>
          <p:cNvSpPr txBox="1">
            <a:spLocks/>
          </p:cNvSpPr>
          <p:nvPr/>
        </p:nvSpPr>
        <p:spPr>
          <a:xfrm>
            <a:off x="333375" y="909514"/>
            <a:ext cx="8064896" cy="2808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solidFill>
                  <a:srgbClr val="0070C0"/>
                </a:solidFill>
              </a:rPr>
              <a:t>組合語言（</a:t>
            </a:r>
            <a:r>
              <a:rPr lang="en-US" altLang="zh-TW" b="1" dirty="0">
                <a:solidFill>
                  <a:srgbClr val="0070C0"/>
                </a:solidFill>
              </a:rPr>
              <a:t>assembly language</a:t>
            </a:r>
            <a:r>
              <a:rPr lang="zh-TW" altLang="en-US" b="1" dirty="0">
                <a:solidFill>
                  <a:srgbClr val="0070C0"/>
                </a:solidFill>
              </a:rPr>
              <a:t>）：</a:t>
            </a:r>
            <a:endParaRPr lang="en-US" altLang="zh-TW" b="1" dirty="0">
              <a:solidFill>
                <a:srgbClr val="0070C0"/>
              </a:solidFill>
            </a:endParaRPr>
          </a:p>
          <a:p>
            <a:pPr marL="893763" indent="-369888">
              <a:buFont typeface="Calibri" panose="020F0502020204030204" pitchFamily="34" charset="0"/>
              <a:buChar char="­"/>
            </a:pPr>
            <a:r>
              <a:rPr lang="zh-TW" altLang="en-US" sz="2800" dirty="0"/>
              <a:t>採用接近人類語言的簡短字串作為指令</a:t>
            </a:r>
            <a:endParaRPr lang="en-US" altLang="zh-TW" sz="2800" dirty="0"/>
          </a:p>
        </p:txBody>
      </p:sp>
      <p:grpSp>
        <p:nvGrpSpPr>
          <p:cNvPr id="5" name="群組 4"/>
          <p:cNvGrpSpPr/>
          <p:nvPr/>
        </p:nvGrpSpPr>
        <p:grpSpPr>
          <a:xfrm>
            <a:off x="2995227" y="4479499"/>
            <a:ext cx="9004635" cy="2118647"/>
            <a:chOff x="4079254" y="3757987"/>
            <a:chExt cx="7560568" cy="1778881"/>
          </a:xfrm>
        </p:grpSpPr>
        <p:pic>
          <p:nvPicPr>
            <p:cNvPr id="8" name="圖片 7">
              <a:extLst>
                <a:ext uri="{FF2B5EF4-FFF2-40B4-BE49-F238E27FC236}">
                  <a16:creationId xmlns="" xmlns:a16="http://schemas.microsoft.com/office/drawing/2014/main" id="{4F0023EC-D668-4A70-AE95-06E223786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9254" y="3757987"/>
              <a:ext cx="7560568" cy="1727354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="" xmlns:a16="http://schemas.microsoft.com/office/drawing/2014/main" id="{68D39934-2E7C-492D-ABC5-95353F11C7D3}"/>
                </a:ext>
              </a:extLst>
            </p:cNvPr>
            <p:cNvSpPr/>
            <p:nvPr/>
          </p:nvSpPr>
          <p:spPr>
            <a:xfrm>
              <a:off x="5231110" y="4941962"/>
              <a:ext cx="1612723" cy="594906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2800" b="1" dirty="0">
                  <a:solidFill>
                    <a:srgbClr val="33349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組合語言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31782E2D-5FC6-4089-85BD-A4DFB3B9BE3B}"/>
                </a:ext>
              </a:extLst>
            </p:cNvPr>
            <p:cNvSpPr/>
            <p:nvPr/>
          </p:nvSpPr>
          <p:spPr>
            <a:xfrm>
              <a:off x="8543478" y="4923120"/>
              <a:ext cx="1612723" cy="594906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2800" b="1" dirty="0">
                  <a:solidFill>
                    <a:srgbClr val="33349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機器語言</a:t>
              </a:r>
            </a:p>
          </p:txBody>
        </p:sp>
        <p:sp>
          <p:nvSpPr>
            <p:cNvPr id="14" name="矩形: 圓角 13">
              <a:extLst>
                <a:ext uri="{FF2B5EF4-FFF2-40B4-BE49-F238E27FC236}">
                  <a16:creationId xmlns="" xmlns:a16="http://schemas.microsoft.com/office/drawing/2014/main" id="{3091CE47-0591-49D1-85B1-D016DA93A864}"/>
                </a:ext>
              </a:extLst>
            </p:cNvPr>
            <p:cNvSpPr/>
            <p:nvPr/>
          </p:nvSpPr>
          <p:spPr>
            <a:xfrm>
              <a:off x="7103318" y="4149874"/>
              <a:ext cx="1080120" cy="1255597"/>
            </a:xfrm>
            <a:prstGeom prst="roundRect">
              <a:avLst/>
            </a:prstGeom>
            <a:solidFill>
              <a:srgbClr val="FFFCD6"/>
            </a:solidFill>
            <a:ln w="28575">
              <a:solidFill>
                <a:srgbClr val="F47B15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2800" b="1" dirty="0">
                  <a:solidFill>
                    <a:srgbClr val="33349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經過轉譯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172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1E11428-3B48-40E6-8167-7083257F3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高階語言（</a:t>
            </a:r>
            <a:r>
              <a:rPr lang="en-US" altLang="zh-TW" dirty="0"/>
              <a:t>high-level language</a:t>
            </a:r>
            <a:r>
              <a:rPr lang="zh-TW" altLang="en-US" dirty="0"/>
              <a:t>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011E367-17C6-489A-9666-9DF39546F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381" y="2925738"/>
            <a:ext cx="7891105" cy="1656184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b="1" dirty="0"/>
              <a:t>缺點：</a:t>
            </a:r>
            <a:endParaRPr lang="en-US" altLang="zh-TW" sz="2800" b="1" dirty="0"/>
          </a:p>
          <a:p>
            <a:pPr marL="628645" indent="-514350">
              <a:buFont typeface="+mj-lt"/>
              <a:buAutoNum type="arabicPeriod"/>
            </a:pPr>
            <a:r>
              <a:rPr lang="zh-TW" altLang="en-US" sz="2800" dirty="0"/>
              <a:t>須先轉譯，執行速度比機器語言慢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417D1AE-B833-42E6-B3AC-7CE8726950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6" name="內容版面配置區 2">
            <a:extLst>
              <a:ext uri="{FF2B5EF4-FFF2-40B4-BE49-F238E27FC236}">
                <a16:creationId xmlns="" xmlns:a16="http://schemas.microsoft.com/office/drawing/2014/main" id="{D31EA78F-4234-448E-B111-58A9044591F6}"/>
              </a:ext>
            </a:extLst>
          </p:cNvPr>
          <p:cNvSpPr txBox="1">
            <a:spLocks/>
          </p:cNvSpPr>
          <p:nvPr/>
        </p:nvSpPr>
        <p:spPr>
          <a:xfrm>
            <a:off x="334963" y="849514"/>
            <a:ext cx="8064896" cy="2076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solidFill>
                  <a:srgbClr val="0070C0"/>
                </a:solidFill>
              </a:rPr>
              <a:t>組合語言（</a:t>
            </a:r>
            <a:r>
              <a:rPr lang="en-US" altLang="zh-TW" b="1" dirty="0">
                <a:solidFill>
                  <a:srgbClr val="0070C0"/>
                </a:solidFill>
              </a:rPr>
              <a:t>assembly language</a:t>
            </a:r>
            <a:r>
              <a:rPr lang="zh-TW" altLang="en-US" b="1" dirty="0">
                <a:solidFill>
                  <a:srgbClr val="0070C0"/>
                </a:solidFill>
              </a:rPr>
              <a:t>）：</a:t>
            </a:r>
            <a:endParaRPr lang="en-US" altLang="zh-TW" b="1" dirty="0">
              <a:solidFill>
                <a:srgbClr val="0070C0"/>
              </a:solidFill>
            </a:endParaRPr>
          </a:p>
          <a:p>
            <a:pPr marL="893763" indent="-369888">
              <a:buFont typeface="Calibri" panose="020F0502020204030204" pitchFamily="34" charset="0"/>
              <a:buChar char="­"/>
            </a:pPr>
            <a:r>
              <a:rPr lang="zh-TW" altLang="en-US" sz="2800" dirty="0"/>
              <a:t>語法接近人類的語言，易於理解</a:t>
            </a:r>
            <a:endParaRPr lang="en-US" altLang="zh-TW" sz="2800" dirty="0"/>
          </a:p>
          <a:p>
            <a:pPr marL="893763" indent="-369888">
              <a:buFont typeface="Calibri" panose="020F0502020204030204" pitchFamily="34" charset="0"/>
              <a:buChar char="­"/>
            </a:pPr>
            <a:r>
              <a:rPr lang="zh-TW" altLang="en-US" sz="2800" dirty="0"/>
              <a:t>可攜性</a:t>
            </a:r>
            <a:r>
              <a:rPr lang="zh-TW" altLang="en-US" sz="2800" dirty="0" smtClean="0"/>
              <a:t>佳（</a:t>
            </a:r>
            <a:r>
              <a:rPr lang="en-US" altLang="zh-TW" sz="2800" dirty="0" smtClean="0"/>
              <a:t>C</a:t>
            </a:r>
            <a:r>
              <a:rPr lang="zh-TW" altLang="en-US" sz="2800" dirty="0"/>
              <a:t>、</a:t>
            </a:r>
            <a:r>
              <a:rPr lang="en-US" altLang="zh-TW" sz="2800" dirty="0"/>
              <a:t>C++</a:t>
            </a:r>
            <a:r>
              <a:rPr lang="zh-TW" altLang="en-US" sz="2800" dirty="0"/>
              <a:t>、</a:t>
            </a:r>
            <a:r>
              <a:rPr lang="en-US" altLang="zh-TW" sz="2800" dirty="0"/>
              <a:t>Python</a:t>
            </a:r>
            <a:r>
              <a:rPr lang="zh-TW" altLang="en-US" sz="2800" dirty="0"/>
              <a:t>、</a:t>
            </a:r>
            <a:r>
              <a:rPr lang="en-US" altLang="zh-TW" sz="2800" dirty="0"/>
              <a:t>Java </a:t>
            </a:r>
            <a:r>
              <a:rPr lang="zh-TW" altLang="en-US" sz="2800" dirty="0" smtClean="0"/>
              <a:t>等）</a:t>
            </a:r>
            <a:endParaRPr lang="en-US" altLang="zh-TW" sz="2800" dirty="0"/>
          </a:p>
          <a:p>
            <a:pPr marL="893763" indent="-369888">
              <a:buFont typeface="Calibri" panose="020F0502020204030204" pitchFamily="34" charset="0"/>
              <a:buChar char="­"/>
            </a:pPr>
            <a:endParaRPr lang="en-US" altLang="zh-TW" sz="2800" dirty="0"/>
          </a:p>
        </p:txBody>
      </p:sp>
      <p:grpSp>
        <p:nvGrpSpPr>
          <p:cNvPr id="10" name="群組 9">
            <a:extLst>
              <a:ext uri="{FF2B5EF4-FFF2-40B4-BE49-F238E27FC236}">
                <a16:creationId xmlns="" xmlns:a16="http://schemas.microsoft.com/office/drawing/2014/main" id="{B5746DF6-642F-481A-B4F7-EFFBC2AAC2D5}"/>
              </a:ext>
            </a:extLst>
          </p:cNvPr>
          <p:cNvGrpSpPr/>
          <p:nvPr/>
        </p:nvGrpSpPr>
        <p:grpSpPr>
          <a:xfrm>
            <a:off x="2854846" y="4293890"/>
            <a:ext cx="9073293" cy="2160241"/>
            <a:chOff x="1774726" y="2434058"/>
            <a:chExt cx="10415686" cy="2433062"/>
          </a:xfrm>
        </p:grpSpPr>
        <p:pic>
          <p:nvPicPr>
            <p:cNvPr id="11" name="圖片 10">
              <a:extLst>
                <a:ext uri="{FF2B5EF4-FFF2-40B4-BE49-F238E27FC236}">
                  <a16:creationId xmlns="" xmlns:a16="http://schemas.microsoft.com/office/drawing/2014/main" id="{47875476-7C80-445A-A67E-38A6BFE90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74726" y="2434058"/>
              <a:ext cx="10415686" cy="2400490"/>
            </a:xfrm>
            <a:prstGeom prst="rect">
              <a:avLst/>
            </a:prstGeom>
          </p:spPr>
        </p:pic>
        <p:sp>
          <p:nvSpPr>
            <p:cNvPr id="15" name="矩形 14">
              <a:extLst>
                <a:ext uri="{FF2B5EF4-FFF2-40B4-BE49-F238E27FC236}">
                  <a16:creationId xmlns="" xmlns:a16="http://schemas.microsoft.com/office/drawing/2014/main" id="{1002496B-7D2C-46AC-A340-E7D4FED70F72}"/>
                </a:ext>
              </a:extLst>
            </p:cNvPr>
            <p:cNvSpPr/>
            <p:nvPr/>
          </p:nvSpPr>
          <p:spPr>
            <a:xfrm>
              <a:off x="3375424" y="4005859"/>
              <a:ext cx="1956242" cy="810758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b="1" dirty="0">
                  <a:solidFill>
                    <a:srgbClr val="33349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高階語言</a:t>
              </a:r>
            </a:p>
          </p:txBody>
        </p:sp>
        <p:sp>
          <p:nvSpPr>
            <p:cNvPr id="16" name="矩形 15">
              <a:extLst>
                <a:ext uri="{FF2B5EF4-FFF2-40B4-BE49-F238E27FC236}">
                  <a16:creationId xmlns="" xmlns:a16="http://schemas.microsoft.com/office/drawing/2014/main" id="{1D053E14-C02D-4B94-8EEC-38235C554853}"/>
                </a:ext>
              </a:extLst>
            </p:cNvPr>
            <p:cNvSpPr/>
            <p:nvPr/>
          </p:nvSpPr>
          <p:spPr>
            <a:xfrm>
              <a:off x="8076968" y="4005859"/>
              <a:ext cx="1853696" cy="810758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b="1" dirty="0">
                  <a:solidFill>
                    <a:srgbClr val="33349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機器語言</a:t>
              </a:r>
            </a:p>
          </p:txBody>
        </p:sp>
        <p:sp>
          <p:nvSpPr>
            <p:cNvPr id="17" name="矩形: 圓角 16">
              <a:extLst>
                <a:ext uri="{FF2B5EF4-FFF2-40B4-BE49-F238E27FC236}">
                  <a16:creationId xmlns="" xmlns:a16="http://schemas.microsoft.com/office/drawing/2014/main" id="{09F47F53-4C33-4AA2-8653-9408E410CBC1}"/>
                </a:ext>
              </a:extLst>
            </p:cNvPr>
            <p:cNvSpPr/>
            <p:nvPr/>
          </p:nvSpPr>
          <p:spPr>
            <a:xfrm>
              <a:off x="6167213" y="3191887"/>
              <a:ext cx="1108668" cy="1675233"/>
            </a:xfrm>
            <a:prstGeom prst="roundRect">
              <a:avLst/>
            </a:prstGeom>
            <a:solidFill>
              <a:srgbClr val="FFFCD6"/>
            </a:solidFill>
            <a:ln w="28575">
              <a:solidFill>
                <a:srgbClr val="F47B15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b="1" dirty="0">
                  <a:solidFill>
                    <a:srgbClr val="33349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經過轉譯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044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8EE741B-1D35-4C78-8DF3-0D4512F8D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8902" y="45418"/>
            <a:ext cx="8280920" cy="837506"/>
          </a:xfrm>
        </p:spPr>
        <p:txBody>
          <a:bodyPr/>
          <a:lstStyle/>
          <a:p>
            <a:r>
              <a:rPr lang="zh-TW" altLang="en-US" sz="3600" dirty="0"/>
              <a:t>常見的程式語言特色與應用範圍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AA91423D-0210-4013-A467-A7F56E31B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pic>
        <p:nvPicPr>
          <p:cNvPr id="5" name="內容版面配置區 4">
            <a:extLst>
              <a:ext uri="{FF2B5EF4-FFF2-40B4-BE49-F238E27FC236}">
                <a16:creationId xmlns="" xmlns:a16="http://schemas.microsoft.com/office/drawing/2014/main" id="{670376CD-709B-4B22-AE94-A0F3D80BB4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558" y="947206"/>
            <a:ext cx="11665296" cy="5521325"/>
          </a:xfrm>
          <a:prstGeom prst="rect">
            <a:avLst/>
          </a:prstGeom>
        </p:spPr>
      </p:pic>
      <p:grpSp>
        <p:nvGrpSpPr>
          <p:cNvPr id="30" name="群組 29">
            <a:extLst>
              <a:ext uri="{FF2B5EF4-FFF2-40B4-BE49-F238E27FC236}">
                <a16:creationId xmlns="" xmlns:a16="http://schemas.microsoft.com/office/drawing/2014/main" id="{C8420917-6637-4138-902B-BA9DB1CE5567}"/>
              </a:ext>
            </a:extLst>
          </p:cNvPr>
          <p:cNvGrpSpPr/>
          <p:nvPr/>
        </p:nvGrpSpPr>
        <p:grpSpPr>
          <a:xfrm>
            <a:off x="532118" y="1000356"/>
            <a:ext cx="11466891" cy="5669798"/>
            <a:chOff x="532118" y="1000356"/>
            <a:chExt cx="11466891" cy="5669798"/>
          </a:xfrm>
        </p:grpSpPr>
        <p:sp>
          <p:nvSpPr>
            <p:cNvPr id="6" name="文字方塊 5">
              <a:extLst>
                <a:ext uri="{FF2B5EF4-FFF2-40B4-BE49-F238E27FC236}">
                  <a16:creationId xmlns="" xmlns:a16="http://schemas.microsoft.com/office/drawing/2014/main" id="{DA20B89A-AEF2-47BE-AEF6-D0DC75570446}"/>
                </a:ext>
              </a:extLst>
            </p:cNvPr>
            <p:cNvSpPr txBox="1"/>
            <p:nvPr/>
          </p:nvSpPr>
          <p:spPr>
            <a:xfrm>
              <a:off x="532118" y="3248834"/>
              <a:ext cx="646331" cy="2308324"/>
            </a:xfrm>
            <a:prstGeom prst="rect">
              <a:avLst/>
            </a:prstGeom>
            <a:solidFill>
              <a:srgbClr val="C7DBF0"/>
            </a:solidFill>
            <a:ln w="57150">
              <a:solidFill>
                <a:srgbClr val="007DC6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程</a:t>
              </a:r>
              <a:endPara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式</a:t>
              </a:r>
              <a:endPara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語</a:t>
              </a:r>
              <a:endPara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言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="" xmlns:a16="http://schemas.microsoft.com/office/drawing/2014/main" id="{57E80322-1FE4-4A3A-95B5-E9F4B77B5D8A}"/>
                </a:ext>
              </a:extLst>
            </p:cNvPr>
            <p:cNvSpPr txBox="1"/>
            <p:nvPr/>
          </p:nvSpPr>
          <p:spPr>
            <a:xfrm>
              <a:off x="1840584" y="1913949"/>
              <a:ext cx="543739" cy="1815882"/>
            </a:xfrm>
            <a:prstGeom prst="rect">
              <a:avLst/>
            </a:prstGeom>
            <a:solidFill>
              <a:srgbClr val="C7DBF0"/>
            </a:solidFill>
            <a:ln w="57150">
              <a:solidFill>
                <a:srgbClr val="007DC6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階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語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言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="" xmlns:a16="http://schemas.microsoft.com/office/drawing/2014/main" id="{30F115A4-9A4F-4EB3-B89F-97AC3F767BC9}"/>
                </a:ext>
              </a:extLst>
            </p:cNvPr>
            <p:cNvSpPr txBox="1"/>
            <p:nvPr/>
          </p:nvSpPr>
          <p:spPr>
            <a:xfrm>
              <a:off x="1840583" y="4652649"/>
              <a:ext cx="543739" cy="1815882"/>
            </a:xfrm>
            <a:prstGeom prst="rect">
              <a:avLst/>
            </a:prstGeom>
            <a:solidFill>
              <a:srgbClr val="C7DBF0"/>
            </a:solidFill>
            <a:ln w="57150">
              <a:solidFill>
                <a:srgbClr val="007DC6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低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階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語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言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="" xmlns:a16="http://schemas.microsoft.com/office/drawing/2014/main" id="{F89EEAEB-6AAE-4ED9-B813-2DF0D7DA822A}"/>
                </a:ext>
              </a:extLst>
            </p:cNvPr>
            <p:cNvSpPr txBox="1"/>
            <p:nvPr/>
          </p:nvSpPr>
          <p:spPr>
            <a:xfrm>
              <a:off x="3026472" y="1102813"/>
              <a:ext cx="1512000" cy="461665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7D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="" xmlns:a16="http://schemas.microsoft.com/office/drawing/2014/main" id="{1629AFC8-EE6A-4263-86AD-734994D76E1D}"/>
                </a:ext>
              </a:extLst>
            </p:cNvPr>
            <p:cNvSpPr txBox="1"/>
            <p:nvPr/>
          </p:nvSpPr>
          <p:spPr>
            <a:xfrm>
              <a:off x="3026472" y="1754648"/>
              <a:ext cx="1512000" cy="461665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7D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C++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="" xmlns:a16="http://schemas.microsoft.com/office/drawing/2014/main" id="{10D0A7BF-9D1F-4113-A0DB-4040489132A2}"/>
                </a:ext>
              </a:extLst>
            </p:cNvPr>
            <p:cNvSpPr txBox="1"/>
            <p:nvPr/>
          </p:nvSpPr>
          <p:spPr>
            <a:xfrm>
              <a:off x="3026472" y="2366804"/>
              <a:ext cx="1512000" cy="68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7D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7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</a:t>
              </a:r>
            </a:p>
            <a:p>
              <a:pPr algn="ctr"/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JAVA</a:t>
              </a:r>
              <a:r>
                <a:rPr lang="zh-TW" altLang="en-US" sz="7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</a:t>
              </a:r>
            </a:p>
            <a:p>
              <a:pPr algn="ctr"/>
              <a:r>
                <a:rPr lang="zh-TW" altLang="en-US" sz="3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</a:t>
              </a:r>
              <a:endParaRPr lang="en-US" altLang="zh-TW" sz="3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="" xmlns:a16="http://schemas.microsoft.com/office/drawing/2014/main" id="{C5EA499A-C73E-4FA1-A496-64E8EEF7CCB6}"/>
                </a:ext>
              </a:extLst>
            </p:cNvPr>
            <p:cNvSpPr txBox="1"/>
            <p:nvPr/>
          </p:nvSpPr>
          <p:spPr>
            <a:xfrm>
              <a:off x="2917117" y="3206611"/>
              <a:ext cx="1743242" cy="461665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7D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Python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="" xmlns:a16="http://schemas.microsoft.com/office/drawing/2014/main" id="{D274D2EF-C71C-483F-9867-EFF6C7F48EF4}"/>
                </a:ext>
              </a:extLst>
            </p:cNvPr>
            <p:cNvSpPr txBox="1"/>
            <p:nvPr/>
          </p:nvSpPr>
          <p:spPr>
            <a:xfrm>
              <a:off x="3037223" y="3851914"/>
              <a:ext cx="1484558" cy="461665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7D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LISP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="" xmlns:a16="http://schemas.microsoft.com/office/drawing/2014/main" id="{FBDF077A-549E-4A5C-9D72-FB40DF2C21F9}"/>
                </a:ext>
              </a:extLst>
            </p:cNvPr>
            <p:cNvSpPr txBox="1"/>
            <p:nvPr/>
          </p:nvSpPr>
          <p:spPr>
            <a:xfrm>
              <a:off x="2952227" y="4466482"/>
              <a:ext cx="1744693" cy="461665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7D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Prolog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="" xmlns:a16="http://schemas.microsoft.com/office/drawing/2014/main" id="{6C15D419-DA1C-4A9F-AB4A-4F33CF87D935}"/>
                </a:ext>
              </a:extLst>
            </p:cNvPr>
            <p:cNvSpPr txBox="1"/>
            <p:nvPr/>
          </p:nvSpPr>
          <p:spPr>
            <a:xfrm>
              <a:off x="2952227" y="5266050"/>
              <a:ext cx="1673022" cy="461665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7D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機器語言</a:t>
              </a: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="" xmlns:a16="http://schemas.microsoft.com/office/drawing/2014/main" id="{7BAD9AC7-D2D2-44BB-95F6-4B1A60232CD7}"/>
                </a:ext>
              </a:extLst>
            </p:cNvPr>
            <p:cNvSpPr txBox="1"/>
            <p:nvPr/>
          </p:nvSpPr>
          <p:spPr>
            <a:xfrm>
              <a:off x="2952227" y="5878066"/>
              <a:ext cx="1673022" cy="461665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7DC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組合語言</a:t>
              </a: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="" xmlns:a16="http://schemas.microsoft.com/office/drawing/2014/main" id="{6FD1F91E-F3D6-4DE4-8F8A-664F5447F4DC}"/>
                </a:ext>
              </a:extLst>
            </p:cNvPr>
            <p:cNvSpPr txBox="1"/>
            <p:nvPr/>
          </p:nvSpPr>
          <p:spPr>
            <a:xfrm>
              <a:off x="9976619" y="1754648"/>
              <a:ext cx="2022390" cy="2246769"/>
            </a:xfrm>
            <a:prstGeom prst="rect">
              <a:avLst/>
            </a:prstGeom>
            <a:solidFill>
              <a:srgbClr val="F79547"/>
            </a:solidFill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程式可跨平</a:t>
              </a:r>
            </a:p>
            <a:p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臺在不同的</a:t>
              </a:r>
            </a:p>
            <a:p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電腦系統上</a:t>
              </a:r>
            </a:p>
            <a:p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執行，語法</a:t>
              </a:r>
            </a:p>
            <a:p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較好理解。</a:t>
              </a: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="" xmlns:a16="http://schemas.microsoft.com/office/drawing/2014/main" id="{FED336A7-35A8-4EBA-B0A6-38E812EBA7FC}"/>
                </a:ext>
              </a:extLst>
            </p:cNvPr>
            <p:cNvSpPr txBox="1"/>
            <p:nvPr/>
          </p:nvSpPr>
          <p:spPr>
            <a:xfrm>
              <a:off x="9970379" y="4854272"/>
              <a:ext cx="2022390" cy="1815882"/>
            </a:xfrm>
            <a:prstGeom prst="rect">
              <a:avLst/>
            </a:prstGeom>
            <a:solidFill>
              <a:srgbClr val="F79547"/>
            </a:solidFill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28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針對機器設</a:t>
              </a:r>
            </a:p>
            <a:p>
              <a:r>
                <a:rPr lang="zh-TW" altLang="en-US" sz="28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計，不同設</a:t>
              </a:r>
            </a:p>
            <a:p>
              <a:r>
                <a:rPr lang="zh-TW" altLang="en-US" sz="28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備的程式無</a:t>
              </a:r>
            </a:p>
            <a:p>
              <a:r>
                <a:rPr lang="zh-TW" altLang="en-US" sz="280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法通用。</a:t>
              </a:r>
              <a:endPara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="" xmlns:a16="http://schemas.microsoft.com/office/drawing/2014/main" id="{E34CD132-D566-4D02-B1C6-F836A5AB37A9}"/>
                </a:ext>
              </a:extLst>
            </p:cNvPr>
            <p:cNvSpPr/>
            <p:nvPr/>
          </p:nvSpPr>
          <p:spPr>
            <a:xfrm>
              <a:off x="4727054" y="1000356"/>
              <a:ext cx="4760367" cy="5647700"/>
            </a:xfrm>
            <a:prstGeom prst="rect">
              <a:avLst/>
            </a:prstGeom>
            <a:solidFill>
              <a:srgbClr val="E4E3F1"/>
            </a:solidFill>
          </p:spPr>
          <p:txBody>
            <a:bodyPr wrap="square">
              <a:spAutoFit/>
            </a:bodyPr>
            <a:lstStyle/>
            <a:p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可於各種作業系統中執行，主要應用於作業系統開發。</a:t>
              </a:r>
              <a:endPara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</a:p>
            <a:p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承襲</a:t>
              </a:r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 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語言的特性，常用於開發應用程式。</a:t>
              </a:r>
              <a:endPara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可於不同作業系統中執行，廣泛使用於</a:t>
              </a:r>
              <a:r>
                <a: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web </a:t>
              </a:r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應用開發和行動系統應用程式。</a:t>
              </a:r>
              <a:endPara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05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語法易於理解，套件模組豐富，也被廣泛使用在數據分析領域。</a:t>
              </a:r>
              <a:r>
                <a:rPr lang="zh-TW" altLang="en-US" sz="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en-US" altLang="zh-TW" sz="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歷史悠久的程式語言，因應人工智慧而發展的語言。</a:t>
              </a:r>
              <a:r>
                <a:rPr lang="zh-TW" altLang="en-US" sz="5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en-US" altLang="zh-TW" sz="5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zh-TW" altLang="en-US" sz="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原用來處理自然語言的程式語言，被廣泛應用於人工智慧領域。</a:t>
              </a:r>
              <a:endPara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</a:p>
            <a:p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電腦可直接執行，執行速度最快，人類不易理解。</a:t>
              </a:r>
              <a:endPara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須經過轉譯電腦才能執行。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785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4273</TotalTime>
  <Words>1289</Words>
  <Application>Microsoft Office PowerPoint</Application>
  <PresentationFormat>自訂</PresentationFormat>
  <Paragraphs>262</Paragraphs>
  <Slides>40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40</vt:i4>
      </vt:variant>
    </vt:vector>
  </HeadingPairs>
  <TitlesOfParts>
    <vt:vector size="41" baseType="lpstr">
      <vt:lpstr>生活科技_課文</vt:lpstr>
      <vt:lpstr>程式語言簡介</vt:lpstr>
      <vt:lpstr>1. 認識程式語言</vt:lpstr>
      <vt:lpstr>程式語言簡介</vt:lpstr>
      <vt:lpstr>程式語言</vt:lpstr>
      <vt:lpstr>程式語言（programminglanguage）</vt:lpstr>
      <vt:lpstr>低階語言（low-level language）</vt:lpstr>
      <vt:lpstr>低階語言（low-level language）</vt:lpstr>
      <vt:lpstr>高階語言（high-level language）</vt:lpstr>
      <vt:lpstr>常見的程式語言特色與應用範圍</vt:lpstr>
      <vt:lpstr>2. 認識Scratch</vt:lpstr>
      <vt:lpstr>程式設計工具的類型</vt:lpstr>
      <vt:lpstr>文字式程式設計工具</vt:lpstr>
      <vt:lpstr>視覺化程式設計工具</vt:lpstr>
      <vt:lpstr>Scratch</vt:lpstr>
      <vt:lpstr>Scratch 操作介面</vt:lpstr>
      <vt:lpstr>Scratch 操作介面</vt:lpstr>
      <vt:lpstr>Scratch 操作介面</vt:lpstr>
      <vt:lpstr>Scratch 操作介面</vt:lpstr>
      <vt:lpstr>Scratch 操作介面</vt:lpstr>
      <vt:lpstr>Scratch 操作介面</vt:lpstr>
      <vt:lpstr>Scratch 操作介面</vt:lpstr>
      <vt:lpstr>Scratch 操作介面</vt:lpstr>
      <vt:lpstr>Scratch 操作介面</vt:lpstr>
      <vt:lpstr>舞臺坐標</vt:lpstr>
      <vt:lpstr>角色方向</vt:lpstr>
      <vt:lpstr>PowerPoint 簡報</vt:lpstr>
      <vt:lpstr>PowerPoint 簡報</vt:lpstr>
      <vt:lpstr>3. Scratch 歡迎式！</vt:lpstr>
      <vt:lpstr>任務說明</vt:lpstr>
      <vt:lpstr>逐步解析 1</vt:lpstr>
      <vt:lpstr>PowerPoint 簡報</vt:lpstr>
      <vt:lpstr>逐步解析 2</vt:lpstr>
      <vt:lpstr>PowerPoint 簡報</vt:lpstr>
      <vt:lpstr>PowerPoint 簡報</vt:lpstr>
      <vt:lpstr>PowerPoint 簡報</vt:lpstr>
      <vt:lpstr>逐步解析 3</vt:lpstr>
      <vt:lpstr>PowerPoint 簡報</vt:lpstr>
      <vt:lpstr>PowerPoint 簡報</vt:lpstr>
      <vt:lpstr>PowerPoint 簡報</vt:lpstr>
      <vt:lpstr>3．1 程式語言簡介 結束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黃筠庭</cp:lastModifiedBy>
  <cp:revision>522</cp:revision>
  <cp:lastPrinted>2019-05-27T08:55:00Z</cp:lastPrinted>
  <dcterms:created xsi:type="dcterms:W3CDTF">2019-04-23T05:53:25Z</dcterms:created>
  <dcterms:modified xsi:type="dcterms:W3CDTF">2019-07-18T09:43:54Z</dcterms:modified>
</cp:coreProperties>
</file>