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60" r:id="rId2"/>
    <p:sldId id="363" r:id="rId3"/>
    <p:sldId id="361" r:id="rId4"/>
    <p:sldId id="409" r:id="rId5"/>
    <p:sldId id="410" r:id="rId6"/>
    <p:sldId id="392" r:id="rId7"/>
    <p:sldId id="411" r:id="rId8"/>
    <p:sldId id="413" r:id="rId9"/>
    <p:sldId id="414" r:id="rId10"/>
    <p:sldId id="407" r:id="rId11"/>
    <p:sldId id="412" r:id="rId12"/>
    <p:sldId id="397" r:id="rId13"/>
    <p:sldId id="415" r:id="rId14"/>
    <p:sldId id="408" r:id="rId15"/>
    <p:sldId id="418" r:id="rId16"/>
    <p:sldId id="417" r:id="rId17"/>
    <p:sldId id="403" r:id="rId18"/>
    <p:sldId id="416" r:id="rId19"/>
    <p:sldId id="420" r:id="rId20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廖欣儀 享藝" initials="廖欣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AE57"/>
    <a:srgbClr val="005BAA"/>
    <a:srgbClr val="FFFFFF"/>
    <a:srgbClr val="33C2E0"/>
    <a:srgbClr val="DDF1F6"/>
    <a:srgbClr val="6BD0F5"/>
    <a:srgbClr val="B9E5FA"/>
    <a:srgbClr val="F15966"/>
    <a:srgbClr val="F79A2E"/>
    <a:srgbClr val="BDE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>
        <p:scale>
          <a:sx n="66" d="100"/>
          <a:sy n="66" d="100"/>
        </p:scale>
        <p:origin x="-403" y="-163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566" y="1004692"/>
            <a:ext cx="115204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2" name="標題 1">
            <a:extLst>
              <a:ext uri="{FF2B5EF4-FFF2-40B4-BE49-F238E27FC236}">
                <a16:creationId xmlns="" xmlns:a16="http://schemas.microsoft.com/office/drawing/2014/main" id="{4C7B5793-6752-44F6-ADA1-8B663BD45B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</p:spTree>
    <p:extLst>
      <p:ext uri="{BB962C8B-B14F-4D97-AF65-F5344CB8AC3E}">
        <p14:creationId xmlns:p14="http://schemas.microsoft.com/office/powerpoint/2010/main" val="300115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1055043" y="100469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13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 userDrawn="1"/>
        </p:nvSpPr>
        <p:spPr>
          <a:xfrm>
            <a:off x="334963" y="1053530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標題 1">
            <a:extLst>
              <a:ext uri="{FF2B5EF4-FFF2-40B4-BE49-F238E27FC236}">
                <a16:creationId xmlns="" xmlns:a16="http://schemas.microsoft.com/office/drawing/2014/main" id="{0BA45822-9586-432F-8679-AAA7141ADD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</p:spTree>
    <p:extLst>
      <p:ext uri="{BB962C8B-B14F-4D97-AF65-F5344CB8AC3E}">
        <p14:creationId xmlns:p14="http://schemas.microsoft.com/office/powerpoint/2010/main" val="37650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94" r:id="rId5"/>
    <p:sldLayoutId id="2147483693" r:id="rId6"/>
    <p:sldLayoutId id="2147483687" r:id="rId7"/>
    <p:sldLayoutId id="2147483690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4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3-2-&#31243;&#24335;&#31684;&#20363;&#24433;&#29255;-&#19978;&#34903;&#36023;&#34507;&#31957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3-2-&#31243;&#24335;&#31684;&#20363;&#24433;&#29255;-&#19978;&#34903;&#36023;&#34507;&#31957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551271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3" action="ppaction://hlinksldjump"/>
              </a:rPr>
              <a:t>逐步</a:t>
            </a:r>
            <a:r>
              <a:rPr lang="zh-TW" altLang="en-US" dirty="0">
                <a:hlinkClick r:id="rId3" action="ppaction://hlinksldjump"/>
              </a:rPr>
              <a:t>解析</a:t>
            </a:r>
            <a:r>
              <a:rPr lang="en-US" altLang="zh-TW" dirty="0" smtClean="0">
                <a:hlinkClick r:id="rId3" action="ppaction://hlinksldjump"/>
              </a:rPr>
              <a:t>1</a:t>
            </a:r>
            <a:r>
              <a:rPr lang="en-US" altLang="zh-TW" dirty="0" smtClean="0"/>
              <a:t>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4" action="ppaction://hlinksldjump"/>
              </a:rPr>
              <a:t>逐步</a:t>
            </a:r>
            <a:r>
              <a:rPr lang="zh-TW" altLang="en-US" dirty="0" smtClean="0">
                <a:hlinkClick r:id="rId4" action="ppaction://hlinksldjump"/>
              </a:rPr>
              <a:t>解析</a:t>
            </a:r>
            <a:r>
              <a:rPr lang="en-US" altLang="zh-TW" dirty="0" smtClean="0">
                <a:hlinkClick r:id="rId4" action="ppaction://hlinksldjump"/>
              </a:rPr>
              <a:t>2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5" action="ppaction://hlinksldjump"/>
              </a:rPr>
              <a:t>逐步</a:t>
            </a:r>
            <a:r>
              <a:rPr lang="zh-TW" altLang="en-US" dirty="0" smtClean="0">
                <a:hlinkClick r:id="rId5" action="ppaction://hlinksldjump"/>
              </a:rPr>
              <a:t>解析</a:t>
            </a:r>
            <a:r>
              <a:rPr lang="en-US" altLang="zh-TW" dirty="0" smtClean="0">
                <a:hlinkClick r:id="rId5" action="ppaction://hlinksldjump"/>
              </a:rPr>
              <a:t>3 </a:t>
            </a:r>
            <a:endParaRPr lang="en-US" altLang="zh-TW" dirty="0"/>
          </a:p>
          <a:p>
            <a:pPr marL="452438" indent="0">
              <a:buNone/>
            </a:pPr>
            <a:endParaRPr lang="en-US" altLang="zh-TW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598" y="143372"/>
            <a:ext cx="2592287" cy="766142"/>
          </a:xfrm>
        </p:spPr>
        <p:txBody>
          <a:bodyPr/>
          <a:lstStyle/>
          <a:p>
            <a:r>
              <a:rPr lang="en-US" altLang="zh-TW" sz="6000" dirty="0"/>
              <a:t>3</a:t>
            </a:r>
            <a:r>
              <a:rPr lang="zh-TW" altLang="en-US" sz="6000" dirty="0" smtClean="0"/>
              <a:t>．</a:t>
            </a:r>
            <a:r>
              <a:rPr lang="en-US" altLang="zh-TW" sz="6000" dirty="0" smtClean="0"/>
              <a:t>2 </a:t>
            </a:r>
            <a:endParaRPr lang="zh-TW" altLang="en-US" sz="6000" dirty="0"/>
          </a:p>
        </p:txBody>
      </p:sp>
      <p:sp>
        <p:nvSpPr>
          <p:cNvPr id="7" name="標題 3">
            <a:extLst>
              <a:ext uri="{FF2B5EF4-FFF2-40B4-BE49-F238E27FC236}">
                <a16:creationId xmlns="" xmlns:a16="http://schemas.microsoft.com/office/drawing/2014/main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862" y="333450"/>
            <a:ext cx="8496548" cy="912812"/>
          </a:xfrm>
        </p:spPr>
        <p:txBody>
          <a:bodyPr/>
          <a:lstStyle/>
          <a:p>
            <a:r>
              <a:rPr lang="zh-TW" altLang="en-US" sz="6000" dirty="0" smtClean="0"/>
              <a:t>角色</a:t>
            </a:r>
            <a:r>
              <a:rPr lang="zh-TW" altLang="en-US" sz="6000" dirty="0"/>
              <a:t>移動</a:t>
            </a:r>
            <a:r>
              <a:rPr lang="en-US" altLang="zh-TW" sz="6000" dirty="0"/>
              <a:t>—</a:t>
            </a:r>
            <a:r>
              <a:rPr lang="zh-TW" altLang="en-US" sz="6000" dirty="0"/>
              <a:t>上街買蛋糕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新增角色、新增舞臺背景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065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02" y="1003877"/>
            <a:ext cx="9576668" cy="542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群組 8"/>
          <p:cNvGrpSpPr/>
          <p:nvPr/>
        </p:nvGrpSpPr>
        <p:grpSpPr>
          <a:xfrm>
            <a:off x="6455246" y="1341562"/>
            <a:ext cx="4680124" cy="1794122"/>
            <a:chOff x="4006973" y="1491655"/>
            <a:chExt cx="4680124" cy="1794122"/>
          </a:xfrm>
        </p:grpSpPr>
        <p:sp>
          <p:nvSpPr>
            <p:cNvPr id="10" name="圓角矩形 9"/>
            <p:cNvSpPr/>
            <p:nvPr/>
          </p:nvSpPr>
          <p:spPr>
            <a:xfrm>
              <a:off x="4006973" y="2138640"/>
              <a:ext cx="4680124" cy="1147137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023179" y="1491655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90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66" y="1004692"/>
            <a:ext cx="11520487" cy="5089398"/>
          </a:xfrm>
        </p:spPr>
        <p:txBody>
          <a:bodyPr/>
          <a:lstStyle/>
          <a:p>
            <a:pPr marL="569913" indent="-457200"/>
            <a:r>
              <a:rPr lang="zh-TW" altLang="en-US" sz="3200" dirty="0" smtClean="0"/>
              <a:t>本</a:t>
            </a:r>
            <a:r>
              <a:rPr lang="zh-TW" altLang="en-US" sz="3200" dirty="0"/>
              <a:t>程式要用到三個</a:t>
            </a:r>
            <a:r>
              <a:rPr lang="zh-TW" altLang="en-US" sz="3200" dirty="0" smtClean="0"/>
              <a:t>素材，</a:t>
            </a:r>
            <a:r>
              <a:rPr lang="zh-TW" altLang="en-US" sz="3200" dirty="0"/>
              <a:t>應該如何安排到舞臺上？</a:t>
            </a:r>
          </a:p>
          <a:p>
            <a:pPr marL="112713" indent="0">
              <a:buNone/>
            </a:pPr>
            <a:r>
              <a:rPr lang="zh-TW" altLang="en-US" sz="3200" dirty="0" smtClean="0"/>
              <a:t>　</a:t>
            </a:r>
            <a:r>
              <a:rPr lang="en-US" altLang="zh-TW" sz="3200" dirty="0" smtClean="0"/>
              <a:t>1. 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街道</a:t>
            </a:r>
            <a:r>
              <a:rPr lang="zh-TW" altLang="en-US" sz="3200" b="1" dirty="0">
                <a:solidFill>
                  <a:srgbClr val="0070C0"/>
                </a:solidFill>
              </a:rPr>
              <a:t>地圖</a:t>
            </a:r>
            <a:r>
              <a:rPr lang="zh-TW" altLang="en-US" sz="3200" dirty="0">
                <a:solidFill>
                  <a:srgbClr val="0070C0"/>
                </a:solidFill>
              </a:rPr>
              <a:t> </a:t>
            </a:r>
            <a:r>
              <a:rPr lang="zh-TW" altLang="en-US" sz="2400" dirty="0"/>
              <a:t>（舞臺背景） </a:t>
            </a:r>
            <a:r>
              <a:rPr lang="zh-TW" altLang="en-US" sz="3200" dirty="0" smtClean="0"/>
              <a:t>：在下載的素材檔案中。</a:t>
            </a:r>
            <a:endParaRPr lang="zh-TW" altLang="en-US" sz="3200" dirty="0"/>
          </a:p>
          <a:p>
            <a:pPr marL="112713" indent="0">
              <a:buNone/>
            </a:pPr>
            <a:r>
              <a:rPr lang="zh-TW" altLang="en-US" sz="3200" dirty="0" smtClean="0"/>
              <a:t>　</a:t>
            </a:r>
            <a:r>
              <a:rPr lang="en-US" altLang="zh-TW" sz="3200" dirty="0" smtClean="0"/>
              <a:t>2. 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媽媽</a:t>
            </a:r>
            <a:r>
              <a:rPr lang="zh-TW" altLang="en-US" sz="3200" dirty="0" smtClean="0"/>
              <a:t> </a:t>
            </a:r>
            <a:r>
              <a:rPr lang="zh-TW" altLang="en-US" sz="2400" dirty="0"/>
              <a:t>（角色） </a:t>
            </a:r>
            <a:r>
              <a:rPr lang="zh-TW" altLang="en-US" sz="3200" dirty="0" smtClean="0"/>
              <a:t>：</a:t>
            </a:r>
            <a:r>
              <a:rPr lang="zh-TW" altLang="en-US" sz="3200" dirty="0"/>
              <a:t>在下載的素材檔案中。</a:t>
            </a:r>
          </a:p>
          <a:p>
            <a:pPr marL="112713" indent="0">
              <a:buNone/>
            </a:pPr>
            <a:r>
              <a:rPr lang="zh-TW" altLang="en-US" sz="3200" dirty="0" smtClean="0"/>
              <a:t>　</a:t>
            </a:r>
            <a:r>
              <a:rPr lang="en-US" altLang="zh-TW" sz="3200" dirty="0" smtClean="0"/>
              <a:t>3. 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蛋糕</a:t>
            </a:r>
            <a:r>
              <a:rPr lang="zh-TW" altLang="en-US" sz="2400" dirty="0" smtClean="0"/>
              <a:t>（</a:t>
            </a:r>
            <a:r>
              <a:rPr lang="zh-TW" altLang="en-US" sz="2400" dirty="0"/>
              <a:t>角色</a:t>
            </a:r>
            <a:r>
              <a:rPr lang="zh-TW" altLang="en-US" sz="2400" dirty="0" smtClean="0"/>
              <a:t>）</a:t>
            </a:r>
            <a:r>
              <a:rPr lang="zh-TW" altLang="en-US" sz="3200" dirty="0" smtClean="0"/>
              <a:t>，由範例庫中找到。</a:t>
            </a:r>
            <a:endParaRPr lang="zh-TW" altLang="en-US" sz="3200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2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970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438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利用</a:t>
            </a:r>
            <a:r>
              <a:rPr lang="en-US" altLang="zh-TW" dirty="0"/>
              <a:t>Scratch </a:t>
            </a:r>
            <a:r>
              <a:rPr lang="zh-TW" altLang="en-US" dirty="0"/>
              <a:t>完成程式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2133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6048275" cy="2714076"/>
          </a:xfrm>
        </p:spPr>
        <p:txBody>
          <a:bodyPr/>
          <a:lstStyle/>
          <a:p>
            <a:r>
              <a:rPr lang="zh-TW" altLang="en-US" dirty="0" smtClean="0"/>
              <a:t>幫</a:t>
            </a:r>
            <a:r>
              <a:rPr lang="zh-TW" altLang="en-US" dirty="0"/>
              <a:t>媽媽加上右圖的程式</a:t>
            </a:r>
            <a:r>
              <a:rPr lang="zh-TW" altLang="en-US" dirty="0" smtClean="0"/>
              <a:t>，希望讓</a:t>
            </a:r>
            <a:r>
              <a:rPr lang="zh-TW" altLang="en-US" dirty="0"/>
              <a:t>媽媽依序由 </a:t>
            </a:r>
            <a:r>
              <a:rPr lang="en-US" altLang="zh-TW" dirty="0" smtClean="0"/>
              <a:t>A</a:t>
            </a:r>
            <a:r>
              <a:rPr lang="zh-TW" altLang="en-US" dirty="0" smtClean="0"/>
              <a:t>點</a:t>
            </a:r>
            <a:r>
              <a:rPr lang="zh-TW" altLang="en-US" dirty="0"/>
              <a:t>移動到 </a:t>
            </a:r>
            <a:r>
              <a:rPr lang="en-US" altLang="zh-TW" dirty="0"/>
              <a:t>B </a:t>
            </a:r>
            <a:r>
              <a:rPr lang="zh-TW" altLang="en-US" dirty="0"/>
              <a:t>點，最後停留在 </a:t>
            </a:r>
            <a:r>
              <a:rPr lang="en-US" altLang="zh-TW" dirty="0"/>
              <a:t>C </a:t>
            </a:r>
            <a:r>
              <a:rPr lang="zh-TW" altLang="en-US" dirty="0"/>
              <a:t>點。</a:t>
            </a:r>
          </a:p>
          <a:p>
            <a:r>
              <a:rPr lang="zh-TW" altLang="en-US" dirty="0"/>
              <a:t>但是執行程式後，卻會發現媽媽一直停留在 </a:t>
            </a:r>
            <a:r>
              <a:rPr lang="en-US" altLang="zh-TW" dirty="0"/>
              <a:t>C </a:t>
            </a:r>
            <a:r>
              <a:rPr lang="zh-TW" altLang="en-US" dirty="0"/>
              <a:t>點</a:t>
            </a:r>
            <a:r>
              <a:rPr lang="zh-TW" altLang="en-US" dirty="0" smtClean="0"/>
              <a:t>不動</a:t>
            </a:r>
            <a:r>
              <a:rPr lang="zh-TW" altLang="en-US" dirty="0"/>
              <a:t>，為什麼呢？想一想，可以怎麼修正？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318" y="1053530"/>
            <a:ext cx="4906963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67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sz="quarter" idx="16"/>
          </p:nvPr>
        </p:nvSpPr>
        <p:spPr>
          <a:xfrm>
            <a:off x="765299" y="1053530"/>
            <a:ext cx="5329907" cy="5399658"/>
          </a:xfrm>
        </p:spPr>
        <p:txBody>
          <a:bodyPr/>
          <a:lstStyle/>
          <a:p>
            <a:pPr marL="625475" indent="-508000"/>
            <a:r>
              <a:rPr lang="en-US" altLang="zh-TW" sz="3200" dirty="0" smtClean="0">
                <a:solidFill>
                  <a:schemeClr val="tx1"/>
                </a:solidFill>
              </a:rPr>
              <a:t>1. </a:t>
            </a:r>
            <a:r>
              <a:rPr lang="zh-TW" altLang="en-US" sz="3200" dirty="0" smtClean="0">
                <a:solidFill>
                  <a:schemeClr val="tx1"/>
                </a:solidFill>
              </a:rPr>
              <a:t>媽媽為什麼不動？</a:t>
            </a:r>
            <a:r>
              <a:rPr lang="en-US" altLang="zh-TW" sz="3200" dirty="0" smtClean="0">
                <a:solidFill>
                  <a:schemeClr val="tx1"/>
                </a:solidFill>
              </a:rPr>
              <a:t/>
            </a:r>
            <a:br>
              <a:rPr lang="en-US" altLang="zh-TW" sz="3200" dirty="0" smtClean="0">
                <a:solidFill>
                  <a:schemeClr val="tx1"/>
                </a:solidFill>
              </a:rPr>
            </a:br>
            <a:r>
              <a:rPr lang="zh-TW" altLang="en-US" sz="3200" dirty="0" smtClean="0"/>
              <a:t>電腦</a:t>
            </a:r>
            <a:r>
              <a:rPr lang="zh-TW" altLang="en-US" sz="3200" dirty="0"/>
              <a:t>執行</a:t>
            </a:r>
            <a:r>
              <a:rPr lang="zh-TW" altLang="en-US" sz="3200" dirty="0" smtClean="0"/>
              <a:t>速度太快</a:t>
            </a:r>
            <a:r>
              <a:rPr lang="zh-TW" altLang="en-US" sz="3200" dirty="0"/>
              <a:t>，</a:t>
            </a:r>
            <a:r>
              <a:rPr lang="zh-TW" altLang="en-US" sz="3200" dirty="0" smtClean="0"/>
              <a:t>人類的</a:t>
            </a:r>
            <a:r>
              <a:rPr lang="zh-TW" altLang="en-US" sz="3200" dirty="0"/>
              <a:t>視覺無法辨識，所以看起來像一直停留在</a:t>
            </a:r>
            <a:r>
              <a:rPr lang="en-US" altLang="zh-TW" sz="3200" dirty="0"/>
              <a:t>C</a:t>
            </a:r>
            <a:r>
              <a:rPr lang="zh-TW" altLang="en-US" sz="3200" dirty="0"/>
              <a:t>點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625475" indent="-508000"/>
            <a:r>
              <a:rPr lang="en-US" altLang="zh-HK" sz="3200" dirty="0" smtClean="0">
                <a:solidFill>
                  <a:schemeClr val="tx1"/>
                </a:solidFill>
              </a:rPr>
              <a:t>2. </a:t>
            </a:r>
            <a:r>
              <a:rPr lang="zh-TW" altLang="en-US" sz="3200" dirty="0" smtClean="0">
                <a:solidFill>
                  <a:schemeClr val="tx1"/>
                </a:solidFill>
              </a:rPr>
              <a:t>解決方法：</a:t>
            </a:r>
            <a:r>
              <a:rPr lang="en-US" altLang="zh-TW" sz="3200" dirty="0" smtClean="0">
                <a:solidFill>
                  <a:schemeClr val="tx1"/>
                </a:solidFill>
              </a:rPr>
              <a:t/>
            </a:r>
            <a:br>
              <a:rPr lang="en-US" altLang="zh-TW" sz="3200" dirty="0" smtClean="0">
                <a:solidFill>
                  <a:schemeClr val="tx1"/>
                </a:solidFill>
              </a:rPr>
            </a:br>
            <a:r>
              <a:rPr lang="zh-TW" altLang="en-US" sz="3200" dirty="0" smtClean="0"/>
              <a:t>在</a:t>
            </a:r>
            <a:r>
              <a:rPr lang="en-US" altLang="zh-TW" sz="3200" dirty="0"/>
              <a:t>A→B</a:t>
            </a:r>
            <a:r>
              <a:rPr lang="zh-TW" altLang="en-US" sz="3200" dirty="0"/>
              <a:t>、</a:t>
            </a:r>
            <a:r>
              <a:rPr lang="en-US" altLang="zh-TW" sz="3200" dirty="0"/>
              <a:t>B→C</a:t>
            </a:r>
            <a:r>
              <a:rPr lang="zh-TW" altLang="en-US" sz="3200" dirty="0"/>
              <a:t>之間</a:t>
            </a:r>
            <a:r>
              <a:rPr lang="zh-TW" altLang="en-US" sz="3200" dirty="0" smtClean="0"/>
              <a:t>加入「等待時間」積木，</a:t>
            </a:r>
            <a:r>
              <a:rPr lang="zh-TW" altLang="en-US" sz="3200" dirty="0"/>
              <a:t>來顯示移動</a:t>
            </a:r>
            <a:r>
              <a:rPr lang="zh-TW" altLang="en-US" sz="3200" dirty="0" smtClean="0"/>
              <a:t>過程</a:t>
            </a:r>
            <a:r>
              <a:rPr lang="zh-TW" altLang="en-US" sz="3200" dirty="0"/>
              <a:t>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endParaRPr lang="zh-HK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318" y="1053530"/>
            <a:ext cx="4906963" cy="271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190549" y="105071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55302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DFE0FC70-2D7E-43CA-8FBC-7E8CD2564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E85BBBC-E445-46CF-BFF6-260B88CD5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67" y="1004692"/>
            <a:ext cx="11161239" cy="5521446"/>
          </a:xfrm>
        </p:spPr>
        <p:txBody>
          <a:bodyPr/>
          <a:lstStyle/>
          <a:p>
            <a:pPr marL="806450" indent="-693738">
              <a:buAutoNum type="arabicParenBoth"/>
            </a:pPr>
            <a:r>
              <a:rPr lang="zh-TW" altLang="en-US" sz="3200" dirty="0" smtClean="0"/>
              <a:t>使用課本</a:t>
            </a:r>
            <a:r>
              <a:rPr lang="en-US" altLang="zh-TW" sz="3200" dirty="0"/>
              <a:t>【</a:t>
            </a:r>
            <a:r>
              <a:rPr lang="zh-TW" altLang="en-US" sz="3200" dirty="0" smtClean="0"/>
              <a:t>附件</a:t>
            </a:r>
            <a:r>
              <a:rPr lang="en-US" altLang="zh-TW" sz="3200" dirty="0" smtClean="0"/>
              <a:t>2】</a:t>
            </a:r>
            <a:r>
              <a:rPr lang="zh-TW" altLang="en-US" sz="3200" dirty="0"/>
              <a:t>的紙卡，</a:t>
            </a:r>
            <a:r>
              <a:rPr lang="zh-TW" altLang="en-US" sz="3200" dirty="0" smtClean="0"/>
              <a:t>依「</a:t>
            </a:r>
            <a:r>
              <a:rPr lang="zh-TW" altLang="en-US" sz="3200" dirty="0"/>
              <a:t>任務說明</a:t>
            </a:r>
            <a:r>
              <a:rPr lang="zh-TW" altLang="en-US" sz="3200" dirty="0" smtClean="0"/>
              <a:t>」的流程重新排列</a:t>
            </a:r>
            <a:r>
              <a:rPr lang="zh-TW" altLang="en-US" sz="3200" dirty="0"/>
              <a:t>組合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806450" indent="-693738">
              <a:buAutoNum type="arabicParenBoth"/>
            </a:pPr>
            <a:r>
              <a:rPr lang="zh-HK" altLang="en-US" sz="3200" dirty="0" smtClean="0"/>
              <a:t>依據排列</a:t>
            </a:r>
            <a:r>
              <a:rPr lang="zh-HK" altLang="en-US" sz="3200" dirty="0"/>
              <a:t>完成的流程步驟，改以 </a:t>
            </a:r>
            <a:r>
              <a:rPr lang="en-US" altLang="zh-TW" sz="3200" dirty="0"/>
              <a:t>Scratch </a:t>
            </a:r>
            <a:r>
              <a:rPr lang="zh-HK" altLang="en-US" sz="3200" dirty="0"/>
              <a:t>完成程式。</a:t>
            </a:r>
            <a:endParaRPr lang="en-US" altLang="zh-TW" sz="3200" dirty="0" smtClean="0"/>
          </a:p>
          <a:p>
            <a:pPr marL="806450" indent="-693738">
              <a:buAutoNum type="arabicParenBoth"/>
            </a:pPr>
            <a:endParaRPr lang="en-US" altLang="zh-TW" sz="3200" dirty="0" smtClean="0"/>
          </a:p>
          <a:p>
            <a:pPr marL="806450" indent="-693738">
              <a:buAutoNum type="arabicParenBoth"/>
            </a:pPr>
            <a:endParaRPr lang="zh-TW" altLang="en-US" sz="3200" dirty="0"/>
          </a:p>
          <a:p>
            <a:endParaRPr lang="zh-TW" altLang="en-US" sz="3200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C96DF7BB-7A54-42E5-89C4-8FF15D89915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pic>
        <p:nvPicPr>
          <p:cNvPr id="4100" name="Picture 4" descr="C:\Users\k1040125\AppData\Local\Temp\SNAGHTML12c5e5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791" y="2835938"/>
            <a:ext cx="7488831" cy="4001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84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C070056C-9FF4-4607-A517-0C17CE4052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99A90AD-75F4-4224-83F8-41B8285CD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874" y="1004692"/>
            <a:ext cx="6532468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(1)</a:t>
            </a:r>
            <a:r>
              <a:rPr lang="zh-TW" altLang="en-US" sz="3200" dirty="0" smtClean="0">
                <a:solidFill>
                  <a:srgbClr val="C00000"/>
                </a:solidFill>
              </a:rPr>
              <a:t>「</a:t>
            </a:r>
            <a:r>
              <a:rPr lang="zh-TW" altLang="en-US" sz="3200" dirty="0">
                <a:solidFill>
                  <a:srgbClr val="C00000"/>
                </a:solidFill>
              </a:rPr>
              <a:t>上街買蛋糕</a:t>
            </a:r>
            <a:r>
              <a:rPr lang="zh-TW" altLang="en-US" sz="3200" dirty="0" smtClean="0">
                <a:solidFill>
                  <a:srgbClr val="C00000"/>
                </a:solidFill>
              </a:rPr>
              <a:t>」正確</a:t>
            </a:r>
            <a:r>
              <a:rPr lang="zh-TW" altLang="en-US" sz="3200" dirty="0">
                <a:solidFill>
                  <a:srgbClr val="C00000"/>
                </a:solidFill>
              </a:rPr>
              <a:t>流程：</a:t>
            </a:r>
          </a:p>
          <a:p>
            <a:pPr marL="114295" indent="0"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　　</a:t>
            </a:r>
            <a:r>
              <a:rPr lang="en-US" altLang="zh-TW" sz="3200" dirty="0" smtClean="0">
                <a:solidFill>
                  <a:srgbClr val="C00000"/>
                </a:solidFill>
              </a:rPr>
              <a:t>(A) </a:t>
            </a:r>
            <a:r>
              <a:rPr lang="zh-TW" altLang="en-US" sz="3200" dirty="0">
                <a:solidFill>
                  <a:srgbClr val="C00000"/>
                </a:solidFill>
              </a:rPr>
              <a:t>開始</a:t>
            </a:r>
          </a:p>
          <a:p>
            <a:pPr marL="114295" indent="0"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　　</a:t>
            </a:r>
            <a:r>
              <a:rPr lang="en-US" altLang="zh-TW" sz="3200" dirty="0" smtClean="0">
                <a:solidFill>
                  <a:srgbClr val="C00000"/>
                </a:solidFill>
              </a:rPr>
              <a:t>(H) </a:t>
            </a:r>
            <a:r>
              <a:rPr lang="zh-TW" altLang="en-US" sz="3200" dirty="0" smtClean="0">
                <a:solidFill>
                  <a:srgbClr val="C00000"/>
                </a:solidFill>
              </a:rPr>
              <a:t>定位</a:t>
            </a:r>
            <a:r>
              <a:rPr lang="zh-TW" altLang="en-US" sz="3200" dirty="0">
                <a:solidFill>
                  <a:srgbClr val="C00000"/>
                </a:solidFill>
              </a:rPr>
              <a:t>到 </a:t>
            </a:r>
            <a:r>
              <a:rPr lang="en-US" altLang="zh-TW" sz="3200" dirty="0">
                <a:solidFill>
                  <a:srgbClr val="C00000"/>
                </a:solidFill>
              </a:rPr>
              <a:t>A </a:t>
            </a:r>
            <a:r>
              <a:rPr lang="zh-TW" altLang="en-US" sz="3200" dirty="0" smtClean="0">
                <a:solidFill>
                  <a:srgbClr val="C00000"/>
                </a:solidFill>
              </a:rPr>
              <a:t>點</a:t>
            </a:r>
            <a:endParaRPr lang="en-US" altLang="zh-TW" sz="3200" dirty="0" smtClean="0">
              <a:solidFill>
                <a:srgbClr val="C00000"/>
              </a:solidFill>
            </a:endParaRPr>
          </a:p>
          <a:p>
            <a:pPr marL="114295" indent="0"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　　</a:t>
            </a:r>
            <a:r>
              <a:rPr lang="en-US" altLang="zh-TW" sz="3200" dirty="0" smtClean="0">
                <a:solidFill>
                  <a:srgbClr val="C00000"/>
                </a:solidFill>
              </a:rPr>
              <a:t>(C) </a:t>
            </a:r>
            <a:r>
              <a:rPr lang="zh-TW" altLang="en-US" sz="3200" dirty="0">
                <a:solidFill>
                  <a:srgbClr val="C00000"/>
                </a:solidFill>
              </a:rPr>
              <a:t>在 </a:t>
            </a:r>
            <a:r>
              <a:rPr lang="en-US" altLang="zh-TW" sz="3200" dirty="0">
                <a:solidFill>
                  <a:srgbClr val="C00000"/>
                </a:solidFill>
              </a:rPr>
              <a:t>A </a:t>
            </a:r>
            <a:r>
              <a:rPr lang="zh-TW" altLang="en-US" sz="3200" dirty="0">
                <a:solidFill>
                  <a:srgbClr val="C00000"/>
                </a:solidFill>
              </a:rPr>
              <a:t>點等待 </a:t>
            </a:r>
            <a:r>
              <a:rPr lang="en-US" altLang="zh-TW" sz="3200" dirty="0">
                <a:solidFill>
                  <a:srgbClr val="C00000"/>
                </a:solidFill>
              </a:rPr>
              <a:t>1 </a:t>
            </a:r>
            <a:r>
              <a:rPr lang="zh-TW" altLang="en-US" sz="3200" dirty="0">
                <a:solidFill>
                  <a:srgbClr val="C00000"/>
                </a:solidFill>
              </a:rPr>
              <a:t>秒</a:t>
            </a:r>
          </a:p>
          <a:p>
            <a:pPr marL="114295" indent="0"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　　</a:t>
            </a:r>
            <a:r>
              <a:rPr lang="en-US" altLang="zh-TW" sz="3200" dirty="0" smtClean="0">
                <a:solidFill>
                  <a:srgbClr val="C00000"/>
                </a:solidFill>
              </a:rPr>
              <a:t>(K) </a:t>
            </a:r>
            <a:r>
              <a:rPr lang="zh-TW" altLang="en-US" sz="3200" dirty="0">
                <a:solidFill>
                  <a:srgbClr val="C00000"/>
                </a:solidFill>
              </a:rPr>
              <a:t>定位到 </a:t>
            </a:r>
            <a:r>
              <a:rPr lang="en-US" altLang="zh-TW" sz="3200" dirty="0">
                <a:solidFill>
                  <a:srgbClr val="C00000"/>
                </a:solidFill>
              </a:rPr>
              <a:t>B </a:t>
            </a:r>
            <a:r>
              <a:rPr lang="zh-TW" altLang="en-US" sz="3200" dirty="0" smtClean="0">
                <a:solidFill>
                  <a:srgbClr val="C00000"/>
                </a:solidFill>
              </a:rPr>
              <a:t>點</a:t>
            </a:r>
            <a:endParaRPr lang="zh-TW" altLang="en-US" sz="3200" dirty="0">
              <a:solidFill>
                <a:srgbClr val="C00000"/>
              </a:solidFill>
            </a:endParaRPr>
          </a:p>
          <a:p>
            <a:pPr marL="114295" indent="0"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　　</a:t>
            </a:r>
            <a:r>
              <a:rPr lang="en-US" altLang="zh-TW" sz="3200" dirty="0" smtClean="0">
                <a:solidFill>
                  <a:srgbClr val="C00000"/>
                </a:solidFill>
              </a:rPr>
              <a:t>(G) </a:t>
            </a:r>
            <a:r>
              <a:rPr lang="zh-TW" altLang="en-US" sz="3200" dirty="0">
                <a:solidFill>
                  <a:srgbClr val="C00000"/>
                </a:solidFill>
              </a:rPr>
              <a:t>在 </a:t>
            </a:r>
            <a:r>
              <a:rPr lang="en-US" altLang="zh-TW" sz="3200" dirty="0">
                <a:solidFill>
                  <a:srgbClr val="C00000"/>
                </a:solidFill>
              </a:rPr>
              <a:t>B </a:t>
            </a:r>
            <a:r>
              <a:rPr lang="zh-TW" altLang="en-US" sz="3200" dirty="0">
                <a:solidFill>
                  <a:srgbClr val="C00000"/>
                </a:solidFill>
              </a:rPr>
              <a:t>點等待 </a:t>
            </a:r>
            <a:r>
              <a:rPr lang="en-US" altLang="zh-TW" sz="3200" dirty="0">
                <a:solidFill>
                  <a:srgbClr val="C00000"/>
                </a:solidFill>
              </a:rPr>
              <a:t>1 </a:t>
            </a:r>
            <a:r>
              <a:rPr lang="zh-TW" altLang="en-US" sz="3200" dirty="0">
                <a:solidFill>
                  <a:srgbClr val="C00000"/>
                </a:solidFill>
              </a:rPr>
              <a:t>秒</a:t>
            </a:r>
          </a:p>
          <a:p>
            <a:pPr marL="114295" indent="0">
              <a:buNone/>
            </a:pPr>
            <a:r>
              <a:rPr lang="zh-TW" altLang="en-US" sz="3200" dirty="0" smtClean="0">
                <a:solidFill>
                  <a:srgbClr val="C00000"/>
                </a:solidFill>
              </a:rPr>
              <a:t>　　</a:t>
            </a:r>
            <a:r>
              <a:rPr lang="en-US" altLang="zh-TW" sz="3200" dirty="0" smtClean="0">
                <a:solidFill>
                  <a:srgbClr val="C00000"/>
                </a:solidFill>
              </a:rPr>
              <a:t>(I) </a:t>
            </a:r>
            <a:r>
              <a:rPr lang="zh-TW" altLang="en-US" sz="3200" dirty="0">
                <a:solidFill>
                  <a:srgbClr val="C00000"/>
                </a:solidFill>
              </a:rPr>
              <a:t>定位到 </a:t>
            </a:r>
            <a:r>
              <a:rPr lang="en-US" altLang="zh-TW" sz="3200" dirty="0">
                <a:solidFill>
                  <a:srgbClr val="C00000"/>
                </a:solidFill>
              </a:rPr>
              <a:t>C </a:t>
            </a:r>
            <a:r>
              <a:rPr lang="zh-TW" altLang="en-US" sz="3200" dirty="0" smtClean="0">
                <a:solidFill>
                  <a:srgbClr val="C00000"/>
                </a:solidFill>
              </a:rPr>
              <a:t>點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5974FABE-F53A-4035-95B5-FE3948CBB0D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6" name="圓角矩形 7">
            <a:extLst>
              <a:ext uri="{FF2B5EF4-FFF2-40B4-BE49-F238E27FC236}">
                <a16:creationId xmlns="" xmlns:a16="http://schemas.microsoft.com/office/drawing/2014/main" id="{043FB2E1-F165-4B96-9E2D-4A237BBA4660}"/>
              </a:ext>
            </a:extLst>
          </p:cNvPr>
          <p:cNvSpPr/>
          <p:nvPr/>
        </p:nvSpPr>
        <p:spPr>
          <a:xfrm>
            <a:off x="190549" y="1050712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內容版面配置區 2">
            <a:extLst>
              <a:ext uri="{FF2B5EF4-FFF2-40B4-BE49-F238E27FC236}">
                <a16:creationId xmlns="" xmlns:a16="http://schemas.microsoft.com/office/drawing/2014/main" id="{F99A90AD-75F4-4224-83F8-41B8285CD205}"/>
              </a:ext>
            </a:extLst>
          </p:cNvPr>
          <p:cNvSpPr txBox="1">
            <a:spLocks/>
          </p:cNvSpPr>
          <p:nvPr/>
        </p:nvSpPr>
        <p:spPr>
          <a:xfrm>
            <a:off x="6432250" y="981522"/>
            <a:ext cx="5740380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endParaRPr lang="en-US" altLang="zh-TW" sz="3200" dirty="0" smtClean="0">
              <a:solidFill>
                <a:srgbClr val="C00000"/>
              </a:solidFill>
            </a:endParaRPr>
          </a:p>
          <a:p>
            <a:pPr marL="114295" indent="0">
              <a:buNone/>
            </a:pPr>
            <a:r>
              <a:rPr lang="en-US" altLang="zh-TW" sz="3200" dirty="0">
                <a:solidFill>
                  <a:srgbClr val="C00000"/>
                </a:solidFill>
              </a:rPr>
              <a:t>(E) </a:t>
            </a:r>
            <a:r>
              <a:rPr lang="zh-TW" altLang="en-US" sz="3200" dirty="0">
                <a:solidFill>
                  <a:srgbClr val="C00000"/>
                </a:solidFill>
              </a:rPr>
              <a:t>在 </a:t>
            </a:r>
            <a:r>
              <a:rPr lang="en-US" altLang="zh-TW" sz="3200" dirty="0">
                <a:solidFill>
                  <a:srgbClr val="C00000"/>
                </a:solidFill>
              </a:rPr>
              <a:t>C </a:t>
            </a:r>
            <a:r>
              <a:rPr lang="zh-TW" altLang="en-US" sz="3200" dirty="0">
                <a:solidFill>
                  <a:srgbClr val="C00000"/>
                </a:solidFill>
              </a:rPr>
              <a:t>點等待 </a:t>
            </a:r>
            <a:r>
              <a:rPr lang="en-US" altLang="zh-TW" sz="3200" dirty="0">
                <a:solidFill>
                  <a:srgbClr val="C00000"/>
                </a:solidFill>
              </a:rPr>
              <a:t>1 </a:t>
            </a:r>
            <a:r>
              <a:rPr lang="zh-TW" altLang="en-US" sz="3200" dirty="0">
                <a:solidFill>
                  <a:srgbClr val="C00000"/>
                </a:solidFill>
              </a:rPr>
              <a:t>秒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(B) </a:t>
            </a:r>
            <a:r>
              <a:rPr lang="zh-TW" altLang="en-US" sz="3200" dirty="0" smtClean="0">
                <a:solidFill>
                  <a:srgbClr val="C00000"/>
                </a:solidFill>
              </a:rPr>
              <a:t>定位到 </a:t>
            </a:r>
            <a:r>
              <a:rPr lang="en-US" altLang="zh-TW" sz="3200" dirty="0" smtClean="0">
                <a:solidFill>
                  <a:srgbClr val="C00000"/>
                </a:solidFill>
              </a:rPr>
              <a:t>D </a:t>
            </a:r>
            <a:r>
              <a:rPr lang="zh-TW" altLang="en-US" sz="3200" dirty="0" smtClean="0">
                <a:solidFill>
                  <a:srgbClr val="C00000"/>
                </a:solidFill>
              </a:rPr>
              <a:t>點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(F) </a:t>
            </a:r>
            <a:r>
              <a:rPr lang="zh-TW" altLang="en-US" sz="3200" dirty="0" smtClean="0">
                <a:solidFill>
                  <a:srgbClr val="C00000"/>
                </a:solidFill>
              </a:rPr>
              <a:t>在 </a:t>
            </a:r>
            <a:r>
              <a:rPr lang="en-US" altLang="zh-TW" sz="3200" dirty="0" smtClean="0">
                <a:solidFill>
                  <a:srgbClr val="C00000"/>
                </a:solidFill>
              </a:rPr>
              <a:t>D </a:t>
            </a:r>
            <a:r>
              <a:rPr lang="zh-TW" altLang="en-US" sz="3200" dirty="0" smtClean="0">
                <a:solidFill>
                  <a:srgbClr val="C00000"/>
                </a:solidFill>
              </a:rPr>
              <a:t>點等待 </a:t>
            </a:r>
            <a:r>
              <a:rPr lang="en-US" altLang="zh-TW" sz="3200" dirty="0" smtClean="0">
                <a:solidFill>
                  <a:srgbClr val="C00000"/>
                </a:solidFill>
              </a:rPr>
              <a:t>1 </a:t>
            </a:r>
            <a:r>
              <a:rPr lang="zh-TW" altLang="en-US" sz="3200" dirty="0" smtClean="0">
                <a:solidFill>
                  <a:srgbClr val="C00000"/>
                </a:solidFill>
              </a:rPr>
              <a:t>秒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(J) </a:t>
            </a:r>
            <a:r>
              <a:rPr lang="zh-TW" altLang="en-US" sz="3200" dirty="0" smtClean="0">
                <a:solidFill>
                  <a:srgbClr val="C00000"/>
                </a:solidFill>
              </a:rPr>
              <a:t>定位到 </a:t>
            </a:r>
            <a:r>
              <a:rPr lang="en-US" altLang="zh-TW" sz="3200" dirty="0" smtClean="0">
                <a:solidFill>
                  <a:srgbClr val="C00000"/>
                </a:solidFill>
              </a:rPr>
              <a:t>E </a:t>
            </a:r>
            <a:r>
              <a:rPr lang="zh-TW" altLang="en-US" sz="3200" dirty="0" smtClean="0">
                <a:solidFill>
                  <a:srgbClr val="C00000"/>
                </a:solidFill>
              </a:rPr>
              <a:t>點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(D) </a:t>
            </a:r>
            <a:r>
              <a:rPr lang="zh-TW" altLang="en-US" sz="3200" dirty="0" smtClean="0">
                <a:solidFill>
                  <a:srgbClr val="C00000"/>
                </a:solidFill>
              </a:rPr>
              <a:t>在 </a:t>
            </a:r>
            <a:r>
              <a:rPr lang="en-US" altLang="zh-TW" sz="3200" dirty="0" smtClean="0">
                <a:solidFill>
                  <a:srgbClr val="C00000"/>
                </a:solidFill>
              </a:rPr>
              <a:t>E </a:t>
            </a:r>
            <a:r>
              <a:rPr lang="zh-TW" altLang="en-US" sz="3200" dirty="0" smtClean="0">
                <a:solidFill>
                  <a:srgbClr val="C00000"/>
                </a:solidFill>
              </a:rPr>
              <a:t>點等待 </a:t>
            </a:r>
            <a:r>
              <a:rPr lang="en-US" altLang="zh-TW" sz="3200" dirty="0" smtClean="0">
                <a:solidFill>
                  <a:srgbClr val="C00000"/>
                </a:solidFill>
              </a:rPr>
              <a:t>1 </a:t>
            </a:r>
            <a:r>
              <a:rPr lang="zh-TW" altLang="en-US" sz="3200" dirty="0" smtClean="0">
                <a:solidFill>
                  <a:srgbClr val="C00000"/>
                </a:solidFill>
              </a:rPr>
              <a:t>秒</a:t>
            </a:r>
          </a:p>
          <a:p>
            <a:pPr marL="114295" indent="0">
              <a:buFont typeface="Calibri" panose="020F0502020204030204" pitchFamily="34" charset="0"/>
              <a:buNone/>
            </a:pPr>
            <a:r>
              <a:rPr lang="en-US" altLang="zh-TW" sz="3200" dirty="0" smtClean="0">
                <a:solidFill>
                  <a:srgbClr val="C00000"/>
                </a:solidFill>
              </a:rPr>
              <a:t>(L) </a:t>
            </a:r>
            <a:r>
              <a:rPr lang="zh-TW" altLang="en-US" sz="3200" dirty="0" smtClean="0">
                <a:solidFill>
                  <a:srgbClr val="C00000"/>
                </a:solidFill>
              </a:rPr>
              <a:t>說「我買到蛋糕了！」</a:t>
            </a:r>
            <a:endParaRPr lang="zh-TW" altLang="en-US" sz="3200" dirty="0">
              <a:solidFill>
                <a:srgbClr val="C00000"/>
              </a:solidFill>
            </a:endParaRPr>
          </a:p>
        </p:txBody>
      </p:sp>
      <p:sp>
        <p:nvSpPr>
          <p:cNvPr id="9" name="內容版面配置區 2">
            <a:extLst>
              <a:ext uri="{FF2B5EF4-FFF2-40B4-BE49-F238E27FC236}">
                <a16:creationId xmlns="" xmlns:a16="http://schemas.microsoft.com/office/drawing/2014/main" id="{F99A90AD-75F4-4224-83F8-41B8285CD205}"/>
              </a:ext>
            </a:extLst>
          </p:cNvPr>
          <p:cNvSpPr txBox="1">
            <a:spLocks/>
          </p:cNvSpPr>
          <p:nvPr/>
        </p:nvSpPr>
        <p:spPr>
          <a:xfrm>
            <a:off x="838622" y="5590034"/>
            <a:ext cx="10081120" cy="9003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None/>
            </a:pPr>
            <a:r>
              <a:rPr lang="en-US" altLang="zh-TW" sz="3200" dirty="0">
                <a:solidFill>
                  <a:srgbClr val="C00000"/>
                </a:solidFill>
              </a:rPr>
              <a:t>(2) </a:t>
            </a:r>
            <a:r>
              <a:rPr lang="zh-TW" altLang="en-US" sz="3200" dirty="0" smtClean="0">
                <a:solidFill>
                  <a:srgbClr val="C00000"/>
                </a:solidFill>
              </a:rPr>
              <a:t>利用 </a:t>
            </a:r>
            <a:r>
              <a:rPr lang="en-US" altLang="zh-TW" sz="3200" dirty="0" smtClean="0">
                <a:solidFill>
                  <a:srgbClr val="C00000"/>
                </a:solidFill>
              </a:rPr>
              <a:t>Scratch</a:t>
            </a:r>
            <a:r>
              <a:rPr lang="zh-TW" altLang="en-US" sz="3200" dirty="0" smtClean="0">
                <a:solidFill>
                  <a:srgbClr val="C00000"/>
                </a:solidFill>
              </a:rPr>
              <a:t>執行</a:t>
            </a:r>
            <a:r>
              <a:rPr lang="zh-TW" altLang="en-US" sz="3200" dirty="0">
                <a:solidFill>
                  <a:srgbClr val="C00000"/>
                </a:solidFill>
              </a:rPr>
              <a:t>看看是否正確。</a:t>
            </a:r>
          </a:p>
        </p:txBody>
      </p:sp>
    </p:spTree>
    <p:extLst>
      <p:ext uri="{BB962C8B-B14F-4D97-AF65-F5344CB8AC3E}">
        <p14:creationId xmlns:p14="http://schemas.microsoft.com/office/powerpoint/2010/main" val="233147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157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772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6408315" cy="5521446"/>
          </a:xfrm>
        </p:spPr>
        <p:txBody>
          <a:bodyPr/>
          <a:lstStyle/>
          <a:p>
            <a:r>
              <a:rPr lang="zh-TW" altLang="en-US" dirty="0"/>
              <a:t>蛋糕店開在彎曲馬路的盡頭，媽媽要依序從</a:t>
            </a:r>
            <a:r>
              <a:rPr lang="en-US" altLang="zh-TW" dirty="0"/>
              <a:t>A</a:t>
            </a:r>
            <a:r>
              <a:rPr lang="zh-TW" altLang="en-US" dirty="0"/>
              <a:t>點出發走到</a:t>
            </a:r>
            <a:r>
              <a:rPr lang="en-US" altLang="zh-TW" dirty="0"/>
              <a:t>E</a:t>
            </a:r>
            <a:r>
              <a:rPr lang="zh-TW" altLang="en-US" dirty="0"/>
              <a:t>點，去買生日蛋糕。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9" r="8" b="5693"/>
          <a:stretch/>
        </p:blipFill>
        <p:spPr bwMode="auto">
          <a:xfrm>
            <a:off x="6959574" y="1053530"/>
            <a:ext cx="4895876" cy="3379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群組 8"/>
          <p:cNvGrpSpPr/>
          <p:nvPr/>
        </p:nvGrpSpPr>
        <p:grpSpPr>
          <a:xfrm>
            <a:off x="6994564" y="4652757"/>
            <a:ext cx="4860886" cy="1800431"/>
            <a:chOff x="1121767" y="3464389"/>
            <a:chExt cx="4860886" cy="1800431"/>
          </a:xfrm>
        </p:grpSpPr>
        <p:sp>
          <p:nvSpPr>
            <p:cNvPr id="8" name="圓角矩形 7"/>
            <p:cNvSpPr/>
            <p:nvPr/>
          </p:nvSpPr>
          <p:spPr>
            <a:xfrm>
              <a:off x="112176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1121767" y="4040453"/>
              <a:ext cx="4860886" cy="1224367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角色圖：媽媽</a:t>
              </a:r>
              <a:endPara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背景圖：街道地圖</a:t>
              </a:r>
              <a:endPara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4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5" name="文字方塊 14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985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程式摘要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6408315" cy="5521446"/>
          </a:xfrm>
        </p:spPr>
        <p:txBody>
          <a:bodyPr/>
          <a:lstStyle/>
          <a:p>
            <a:pPr marL="857245" indent="-742950">
              <a:buFont typeface="+mj-lt"/>
              <a:buAutoNum type="arabicPeriod"/>
            </a:pPr>
            <a:r>
              <a:rPr lang="zh-TW" altLang="en-US" dirty="0" smtClean="0"/>
              <a:t>媽媽從 </a:t>
            </a:r>
            <a:r>
              <a:rPr lang="en-US" altLang="zh-TW" dirty="0"/>
              <a:t>A </a:t>
            </a:r>
            <a:r>
              <a:rPr lang="zh-TW" altLang="en-US" dirty="0"/>
              <a:t>點</a:t>
            </a:r>
            <a:r>
              <a:rPr lang="zh-TW" altLang="en-US" dirty="0" smtClean="0"/>
              <a:t>出發。</a:t>
            </a:r>
            <a:endParaRPr lang="en-US" altLang="zh-TW" dirty="0" smtClean="0"/>
          </a:p>
          <a:p>
            <a:pPr marL="857245" indent="-742950">
              <a:buFont typeface="+mj-lt"/>
              <a:buAutoNum type="arabicPeriod"/>
            </a:pPr>
            <a:r>
              <a:rPr lang="zh-TW" altLang="en-US" dirty="0" smtClean="0"/>
              <a:t>沿著</a:t>
            </a:r>
            <a:r>
              <a:rPr lang="zh-TW" altLang="en-US" dirty="0"/>
              <a:t>街道移動</a:t>
            </a:r>
            <a:r>
              <a:rPr lang="zh-TW" altLang="en-US" dirty="0" smtClean="0"/>
              <a:t>到</a:t>
            </a:r>
            <a:r>
              <a:rPr lang="en-US" altLang="zh-TW" dirty="0" smtClean="0"/>
              <a:t>E </a:t>
            </a:r>
            <a:r>
              <a:rPr lang="zh-TW" altLang="en-US" dirty="0"/>
              <a:t>點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857245" indent="-742950">
              <a:buFont typeface="+mj-lt"/>
              <a:buAutoNum type="arabicPeriod"/>
            </a:pPr>
            <a:r>
              <a:rPr lang="zh-TW" altLang="en-US" dirty="0" smtClean="0"/>
              <a:t>媽媽說「</a:t>
            </a:r>
            <a:r>
              <a:rPr lang="zh-TW" altLang="en-US" dirty="0"/>
              <a:t>我買到蛋糕了！」。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574" y="1053530"/>
            <a:ext cx="4896272" cy="3681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群組 8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0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1" name="文字方塊 10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231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710" y="1101161"/>
            <a:ext cx="9576668" cy="542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51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D5B6D-0643-41C3-AC30-66E2497569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逐步解析 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F997702-CDDF-42D7-B689-C79A376CD5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刪除角色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22449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702" y="1003877"/>
            <a:ext cx="9576668" cy="542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群組 8"/>
          <p:cNvGrpSpPr/>
          <p:nvPr/>
        </p:nvGrpSpPr>
        <p:grpSpPr>
          <a:xfrm>
            <a:off x="4006973" y="1341562"/>
            <a:ext cx="2340063" cy="1794122"/>
            <a:chOff x="4006973" y="1491655"/>
            <a:chExt cx="2340063" cy="1794122"/>
          </a:xfrm>
        </p:grpSpPr>
        <p:sp>
          <p:nvSpPr>
            <p:cNvPr id="10" name="圓角矩形 9"/>
            <p:cNvSpPr/>
            <p:nvPr/>
          </p:nvSpPr>
          <p:spPr>
            <a:xfrm>
              <a:off x="4006973" y="2138640"/>
              <a:ext cx="2340063" cy="1147137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/>
            <p:cNvSpPr txBox="1"/>
            <p:nvPr/>
          </p:nvSpPr>
          <p:spPr>
            <a:xfrm>
              <a:off x="4023179" y="1491655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691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38474A04-C7B9-4093-82B4-AC6BD5BB3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845AB38-C0C3-492B-B186-945CEC31F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67" y="1004692"/>
            <a:ext cx="8424936" cy="5521446"/>
          </a:xfrm>
        </p:spPr>
        <p:txBody>
          <a:bodyPr/>
          <a:lstStyle/>
          <a:p>
            <a:r>
              <a:rPr lang="zh-TW" altLang="en-US" dirty="0"/>
              <a:t>開啟一個新專案之後，舞臺上會出現一個預設的小貓咪，但是我們用</a:t>
            </a:r>
            <a:r>
              <a:rPr lang="zh-TW" altLang="en-US" dirty="0" smtClean="0"/>
              <a:t>不到他。</a:t>
            </a:r>
            <a:endParaRPr lang="en-US" altLang="zh-TW" dirty="0" smtClean="0"/>
          </a:p>
          <a:p>
            <a:r>
              <a:rPr lang="zh-TW" altLang="en-US" dirty="0" smtClean="0"/>
              <a:t>要</a:t>
            </a:r>
            <a:r>
              <a:rPr lang="zh-TW" altLang="en-US" dirty="0"/>
              <a:t>如何刪除舞臺上預設的小貓咪？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4BBAB82-4956-487E-B9AE-5226A61ABCA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zh-TW" altLang="en-US" dirty="0"/>
              <a:t>１</a:t>
            </a:r>
          </a:p>
        </p:txBody>
      </p:sp>
      <p:pic>
        <p:nvPicPr>
          <p:cNvPr id="15" name="Picture 4" descr="C:\Users\k1040125\AppData\Local\Temp\SNAGHTML9fc1bb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6" r="23353"/>
          <a:stretch/>
        </p:blipFill>
        <p:spPr bwMode="auto">
          <a:xfrm>
            <a:off x="9623598" y="1077010"/>
            <a:ext cx="1943820" cy="1890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66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6438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4476</TotalTime>
  <Words>359</Words>
  <Application>Microsoft Office PowerPoint</Application>
  <PresentationFormat>自訂</PresentationFormat>
  <Paragraphs>81</Paragraphs>
  <Slides>19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生活科技_課文</vt:lpstr>
      <vt:lpstr>角色移動—上街買蛋糕</vt:lpstr>
      <vt:lpstr>任務說明</vt:lpstr>
      <vt:lpstr>任務說明</vt:lpstr>
      <vt:lpstr>程式摘要</vt:lpstr>
      <vt:lpstr>題目解析流程</vt:lpstr>
      <vt:lpstr>逐步解析 1</vt:lpstr>
      <vt:lpstr>題目解析流程</vt:lpstr>
      <vt:lpstr>PowerPoint 簡報</vt:lpstr>
      <vt:lpstr>PowerPoint 簡報</vt:lpstr>
      <vt:lpstr>逐步解析 2</vt:lpstr>
      <vt:lpstr>題目解析流程</vt:lpstr>
      <vt:lpstr>PowerPoint 簡報</vt:lpstr>
      <vt:lpstr>PowerPoint 簡報</vt:lpstr>
      <vt:lpstr>逐步解析 3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553</cp:revision>
  <cp:lastPrinted>2019-05-27T08:55:00Z</cp:lastPrinted>
  <dcterms:created xsi:type="dcterms:W3CDTF">2019-04-23T05:53:25Z</dcterms:created>
  <dcterms:modified xsi:type="dcterms:W3CDTF">2019-07-19T01:12:16Z</dcterms:modified>
</cp:coreProperties>
</file>