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80" r:id="rId2"/>
    <p:sldId id="381" r:id="rId3"/>
    <p:sldId id="382" r:id="rId4"/>
    <p:sldId id="383" r:id="rId5"/>
    <p:sldId id="384" r:id="rId6"/>
    <p:sldId id="385" r:id="rId7"/>
    <p:sldId id="389" r:id="rId8"/>
    <p:sldId id="386" r:id="rId9"/>
    <p:sldId id="391" r:id="rId10"/>
    <p:sldId id="392" r:id="rId11"/>
    <p:sldId id="394" r:id="rId12"/>
    <p:sldId id="361" r:id="rId13"/>
    <p:sldId id="390" r:id="rId14"/>
    <p:sldId id="356" r:id="rId15"/>
    <p:sldId id="379" r:id="rId16"/>
    <p:sldId id="363" r:id="rId17"/>
    <p:sldId id="367" r:id="rId18"/>
    <p:sldId id="369" r:id="rId19"/>
    <p:sldId id="374" r:id="rId20"/>
    <p:sldId id="376" r:id="rId21"/>
    <p:sldId id="375" r:id="rId22"/>
    <p:sldId id="355" r:id="rId23"/>
    <p:sldId id="378" r:id="rId24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1CD"/>
    <a:srgbClr val="FF7C80"/>
    <a:srgbClr val="FFFFFF"/>
    <a:srgbClr val="4F81BD"/>
    <a:srgbClr val="957E8C"/>
    <a:srgbClr val="88C2B9"/>
    <a:srgbClr val="6EB8B2"/>
    <a:srgbClr val="85B0D8"/>
    <a:srgbClr val="F07D78"/>
    <a:srgbClr val="858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71" autoAdjust="0"/>
    <p:restoredTop sz="99531" autoAdjust="0"/>
  </p:normalViewPr>
  <p:slideViewPr>
    <p:cSldViewPr>
      <p:cViewPr>
        <p:scale>
          <a:sx n="66" d="100"/>
          <a:sy n="66" d="100"/>
        </p:scale>
        <p:origin x="-403" y="-163"/>
      </p:cViewPr>
      <p:guideLst>
        <p:guide orient="horz" pos="4156"/>
        <p:guide orient="horz" pos="4065"/>
        <p:guide pos="210"/>
        <p:guide pos="7468"/>
        <p:guide pos="3839"/>
        <p:guide pos="346"/>
        <p:guide pos="733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1" d="100"/>
          <a:sy n="51" d="100"/>
        </p:scale>
        <p:origin x="-2741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2019/7/19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2019/7/19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981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4C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00B4CB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C:\Users\K1011102\Desktop\1 (2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189224"/>
            <a:ext cx="647675" cy="5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延伸閱讀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pic>
        <p:nvPicPr>
          <p:cNvPr id="10" name="Picture 2" descr="C:\Users\K1011102\Desktop\0 (1)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5500" r="8007" b="2448"/>
          <a:stretch/>
        </p:blipFill>
        <p:spPr bwMode="auto">
          <a:xfrm>
            <a:off x="327545" y="49033"/>
            <a:ext cx="722933" cy="7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4BE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64BE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64BE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pic>
        <p:nvPicPr>
          <p:cNvPr id="2075" name="Picture 27" descr="C:\Users\K1011102\Desktop\2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52" y="-1"/>
            <a:ext cx="841746" cy="80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</a:t>
            </a:r>
            <a:r>
              <a:rPr lang="zh-TW" altLang="en-US" dirty="0" smtClean="0"/>
              <a:t>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30112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8689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解答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932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8" r:id="rId3"/>
    <p:sldLayoutId id="2147483666" r:id="rId4"/>
    <p:sldLayoutId id="2147483687" r:id="rId5"/>
    <p:sldLayoutId id="2147483695" r:id="rId6"/>
    <p:sldLayoutId id="2147483690" r:id="rId7"/>
    <p:sldLayoutId id="2147483694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  <p:sldLayoutId id="2147483697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6.xml"/><Relationship Id="rId7" Type="http://schemas.openxmlformats.org/officeDocument/2006/relationships/slide" Target="slide1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16.xml"/><Relationship Id="rId5" Type="http://schemas.openxmlformats.org/officeDocument/2006/relationships/slide" Target="slide12.xml"/><Relationship Id="rId4" Type="http://schemas.openxmlformats.org/officeDocument/2006/relationships/slide" Target="slide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3-3-&#31243;&#24335;&#31684;&#20363;&#24433;&#29255;-&#29983;&#26085;&#24067;&#32622;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31243;&#24335;&#31684;&#20363;&#24433;&#29255;/1-3-3-&#31243;&#24335;&#31684;&#20363;&#24433;&#29255;-&#29983;&#26085;&#24067;&#32622;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&#31243;&#24335;&#31684;&#20363;&#24433;&#29255;/1-3-3-&#31243;&#24335;&#31684;&#20363;&#24433;&#29255;-&#29983;&#26085;&#24067;&#32622;.mp4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398803"/>
            <a:ext cx="9676607" cy="4551271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2" action="ppaction://hlinksldjump"/>
              </a:rPr>
              <a:t>任務說明</a:t>
            </a:r>
            <a:endParaRPr lang="en-US" altLang="zh-TW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3" action="ppaction://hlinksldjump"/>
              </a:rPr>
              <a:t>逐步</a:t>
            </a:r>
            <a:r>
              <a:rPr lang="zh-TW" altLang="en-US" dirty="0">
                <a:hlinkClick r:id="rId3" action="ppaction://hlinksldjump"/>
              </a:rPr>
              <a:t>解析</a:t>
            </a:r>
            <a:r>
              <a:rPr lang="en-US" altLang="zh-TW" dirty="0" smtClean="0">
                <a:hlinkClick r:id="rId3" action="ppaction://hlinksldjump"/>
              </a:rPr>
              <a:t>1</a:t>
            </a:r>
            <a:r>
              <a:rPr lang="en-US" altLang="zh-TW" dirty="0" smtClean="0"/>
              <a:t> </a:t>
            </a:r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4" action="ppaction://hlinksldjump"/>
              </a:rPr>
              <a:t>概念插播：「畫線」功能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5" action="ppaction://hlinksldjump"/>
              </a:rPr>
              <a:t>逐步</a:t>
            </a:r>
            <a:r>
              <a:rPr lang="zh-TW" altLang="en-US" dirty="0" smtClean="0">
                <a:hlinkClick r:id="rId5" action="ppaction://hlinksldjump"/>
              </a:rPr>
              <a:t>解析</a:t>
            </a:r>
            <a:r>
              <a:rPr lang="en-US" altLang="zh-TW" dirty="0" smtClean="0">
                <a:hlinkClick r:id="rId5" action="ppaction://hlinksldjump"/>
              </a:rPr>
              <a:t>2</a:t>
            </a:r>
            <a:r>
              <a:rPr lang="en-US" altLang="zh-TW" dirty="0" smtClean="0">
                <a:hlinkClick r:id="rId6" action="ppaction://hlinksldjump"/>
              </a:rPr>
              <a:t>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7" action="ppaction://hlinksldjump"/>
              </a:rPr>
              <a:t>逐步</a:t>
            </a:r>
            <a:r>
              <a:rPr lang="zh-TW" altLang="en-US" dirty="0" smtClean="0">
                <a:hlinkClick r:id="rId7" action="ppaction://hlinksldjump"/>
              </a:rPr>
              <a:t>解析</a:t>
            </a:r>
            <a:r>
              <a:rPr lang="en-US" altLang="zh-TW" dirty="0" smtClean="0">
                <a:hlinkClick r:id="rId7" action="ppaction://hlinksldjump"/>
              </a:rPr>
              <a:t>3</a:t>
            </a:r>
            <a:r>
              <a:rPr lang="en-US" altLang="zh-TW" dirty="0" smtClean="0">
                <a:hlinkClick r:id="rId8" action="ppaction://hlinksldjump"/>
              </a:rPr>
              <a:t> </a:t>
            </a:r>
            <a:endParaRPr lang="en-US" altLang="zh-TW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8" action="ppaction://hlinksldjump"/>
              </a:rPr>
              <a:t>逐步</a:t>
            </a:r>
            <a:r>
              <a:rPr lang="zh-TW" altLang="en-US" dirty="0" smtClean="0">
                <a:hlinkClick r:id="rId8" action="ppaction://hlinksldjump"/>
              </a:rPr>
              <a:t>解析</a:t>
            </a:r>
            <a:r>
              <a:rPr lang="en-US" altLang="zh-TW" dirty="0" smtClean="0">
                <a:hlinkClick r:id="rId8" action="ppaction://hlinksldjump"/>
              </a:rPr>
              <a:t>4 </a:t>
            </a:r>
            <a:endParaRPr lang="en-US" altLang="zh-TW" dirty="0"/>
          </a:p>
          <a:p>
            <a:pPr marL="452438" indent="0">
              <a:buNone/>
            </a:pPr>
            <a:endParaRPr lang="en-US" altLang="zh-TW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598" y="143372"/>
            <a:ext cx="2592287" cy="766142"/>
          </a:xfrm>
        </p:spPr>
        <p:txBody>
          <a:bodyPr/>
          <a:lstStyle/>
          <a:p>
            <a:r>
              <a:rPr lang="en-US" altLang="zh-TW" sz="6000" dirty="0"/>
              <a:t>3</a:t>
            </a:r>
            <a:r>
              <a:rPr lang="zh-TW" altLang="en-US" sz="6000" dirty="0" smtClean="0"/>
              <a:t>．</a:t>
            </a:r>
            <a:r>
              <a:rPr lang="en-US" altLang="zh-TW" sz="6000" dirty="0" smtClean="0"/>
              <a:t>3 </a:t>
            </a:r>
            <a:endParaRPr lang="zh-TW" altLang="en-US" sz="6000" dirty="0"/>
          </a:p>
        </p:txBody>
      </p:sp>
      <p:sp>
        <p:nvSpPr>
          <p:cNvPr id="7" name="標題 3">
            <a:extLst>
              <a:ext uri="{FF2B5EF4-FFF2-40B4-BE49-F238E27FC236}">
                <a16:creationId xmlns:a16="http://schemas.microsoft.com/office/drawing/2014/main" xmlns="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8862" y="333450"/>
            <a:ext cx="8496548" cy="912812"/>
          </a:xfrm>
        </p:spPr>
        <p:txBody>
          <a:bodyPr/>
          <a:lstStyle/>
          <a:p>
            <a:r>
              <a:rPr lang="zh-TW" altLang="en-US" sz="6000" dirty="0"/>
              <a:t>畫筆與造型</a:t>
            </a:r>
            <a:r>
              <a:rPr lang="en-US" altLang="zh-TW" sz="6000" dirty="0" smtClean="0"/>
              <a:t>—</a:t>
            </a:r>
            <a:r>
              <a:rPr lang="zh-TW" altLang="en-US" sz="6000" dirty="0" smtClean="0"/>
              <a:t>生日</a:t>
            </a:r>
            <a:r>
              <a:rPr lang="zh-TW" altLang="en-US" sz="6000" dirty="0"/>
              <a:t>布置</a:t>
            </a:r>
          </a:p>
        </p:txBody>
      </p:sp>
    </p:spTree>
    <p:extLst>
      <p:ext uri="{BB962C8B-B14F-4D97-AF65-F5344CB8AC3E}">
        <p14:creationId xmlns:p14="http://schemas.microsoft.com/office/powerpoint/2010/main" val="35993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HK" dirty="0"/>
              <a:t>描繪出角色移動的</a:t>
            </a:r>
            <a:r>
              <a:rPr lang="zh-TW" altLang="zh-HK" dirty="0" smtClean="0"/>
              <a:t>軌跡</a:t>
            </a:r>
            <a:r>
              <a:rPr lang="zh-TW" altLang="en-US" dirty="0" smtClean="0"/>
              <a:t>的方法：</a:t>
            </a:r>
            <a:endParaRPr lang="en-US" altLang="zh-TW" dirty="0" smtClean="0"/>
          </a:p>
          <a:p>
            <a:pPr marL="449263" indent="0">
              <a:buNone/>
              <a:tabLst>
                <a:tab pos="531813" algn="l"/>
              </a:tabLst>
            </a:pPr>
            <a:r>
              <a:rPr lang="en-US" altLang="zh-TW" dirty="0" smtClean="0"/>
              <a:t>1.</a:t>
            </a:r>
            <a:r>
              <a:rPr lang="zh-TW" altLang="en-US" dirty="0" smtClean="0"/>
              <a:t>角色移動。</a:t>
            </a:r>
            <a:endParaRPr lang="en-US" altLang="zh-TW" dirty="0" smtClean="0"/>
          </a:p>
          <a:p>
            <a:pPr marL="449263" indent="0">
              <a:buNone/>
              <a:tabLst>
                <a:tab pos="531813" algn="l"/>
              </a:tabLst>
            </a:pPr>
            <a:r>
              <a:rPr lang="en-US" altLang="zh-TW" dirty="0" smtClean="0"/>
              <a:t>2.</a:t>
            </a:r>
            <a:r>
              <a:rPr lang="zh-TW" altLang="en-US" dirty="0" smtClean="0"/>
              <a:t>搭配</a:t>
            </a:r>
            <a:r>
              <a:rPr lang="zh-TW" altLang="en-US" b="1" dirty="0" smtClean="0">
                <a:solidFill>
                  <a:srgbClr val="0070C0"/>
                </a:solidFill>
              </a:rPr>
              <a:t>畫筆類</a:t>
            </a:r>
            <a:r>
              <a:rPr lang="zh-TW" altLang="en-US" dirty="0" smtClean="0"/>
              <a:t> 的　　　　　和　　　　。</a:t>
            </a:r>
            <a:endParaRPr lang="en-US" altLang="zh-TW" dirty="0" smtClean="0"/>
          </a:p>
          <a:p>
            <a:pPr marL="449263" indent="0">
              <a:buNone/>
              <a:tabLst>
                <a:tab pos="531813" algn="l"/>
              </a:tabLst>
            </a:pPr>
            <a:r>
              <a:rPr lang="en-US" altLang="zh-TW" dirty="0" smtClean="0"/>
              <a:t>3.</a:t>
            </a:r>
            <a:r>
              <a:rPr lang="zh-TW" altLang="en-US" dirty="0" smtClean="0"/>
              <a:t>「</a:t>
            </a:r>
            <a:r>
              <a:rPr lang="zh-TW" altLang="en-US" dirty="0"/>
              <a:t>畫線」的基本模式：下筆 → 移動 → 停筆。</a:t>
            </a:r>
            <a:endParaRPr lang="en-US" altLang="zh-TW" dirty="0"/>
          </a:p>
          <a:p>
            <a:pPr marL="449263" indent="0">
              <a:buNone/>
              <a:tabLst>
                <a:tab pos="531813" algn="l"/>
              </a:tabLst>
            </a:pPr>
            <a:endParaRPr lang="zh-HK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「畫線」功能</a:t>
            </a:r>
            <a:endParaRPr lang="zh-HK" altLang="en-US" dirty="0"/>
          </a:p>
        </p:txBody>
      </p:sp>
      <p:pic>
        <p:nvPicPr>
          <p:cNvPr id="2050" name="Picture 2" descr="C:\Users\k1040125\AppData\Local\Temp\SNAGHTML17cec7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006" y="2565698"/>
            <a:ext cx="1663601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1040125\AppData\Local\Temp\SNAGHTML17d2f9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02" y="2565698"/>
            <a:ext cx="1654657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1040125\AppData\Local\Temp\SNAGHTML17dd0f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93" y="4002012"/>
            <a:ext cx="11496675" cy="2524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21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</a:rPr>
              <a:t>設定筆畫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可</a:t>
            </a:r>
            <a:r>
              <a:rPr lang="zh-TW" altLang="en-US" dirty="0"/>
              <a:t>依需求，設定畫筆的粗細、顏色。</a:t>
            </a:r>
            <a:endParaRPr lang="en-US" altLang="zh-TW" dirty="0"/>
          </a:p>
          <a:p>
            <a:r>
              <a:rPr lang="zh-TW" altLang="en-US" b="1" dirty="0" smtClean="0">
                <a:solidFill>
                  <a:srgbClr val="0070C0"/>
                </a:solidFill>
              </a:rPr>
              <a:t>清除筆跡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 marL="1249363" indent="-742950">
              <a:buFont typeface="+mj-lt"/>
              <a:buAutoNum type="arabicPeriod"/>
            </a:pPr>
            <a:r>
              <a:rPr lang="zh-TW" altLang="en-US" dirty="0" smtClean="0"/>
              <a:t>舞臺</a:t>
            </a:r>
            <a:r>
              <a:rPr lang="zh-TW" altLang="en-US" dirty="0"/>
              <a:t>上的筆跡不會自動</a:t>
            </a:r>
            <a:r>
              <a:rPr lang="zh-TW" altLang="en-US" dirty="0" smtClean="0"/>
              <a:t>清除。</a:t>
            </a:r>
            <a:endParaRPr lang="en-US" altLang="zh-TW" dirty="0" smtClean="0"/>
          </a:p>
          <a:p>
            <a:pPr marL="1249363" indent="-742950">
              <a:buFont typeface="+mj-lt"/>
              <a:buAutoNum type="arabicPeriod"/>
            </a:pPr>
            <a:r>
              <a:rPr lang="zh-TW" altLang="en-US" dirty="0" smtClean="0"/>
              <a:t>每次</a:t>
            </a:r>
            <a:r>
              <a:rPr lang="zh-TW" altLang="en-US" dirty="0"/>
              <a:t>程式開始時，都要先執行 </a:t>
            </a:r>
            <a:r>
              <a:rPr lang="zh-TW" altLang="en-US" dirty="0" smtClean="0"/>
              <a:t>　　　　　　　　，清除</a:t>
            </a:r>
            <a:r>
              <a:rPr lang="zh-TW" altLang="en-US" dirty="0"/>
              <a:t>上一次程式執行留下的</a:t>
            </a:r>
            <a:r>
              <a:rPr lang="zh-TW" altLang="en-US" dirty="0" smtClean="0"/>
              <a:t>筆跡。</a:t>
            </a:r>
            <a:endParaRPr lang="en-US" altLang="zh-TW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「畫線」功能</a:t>
            </a:r>
            <a:endParaRPr lang="zh-HK" altLang="en-US" dirty="0"/>
          </a:p>
        </p:txBody>
      </p:sp>
      <p:pic>
        <p:nvPicPr>
          <p:cNvPr id="5122" name="Picture 2" descr="C:\Users\k1040125\AppData\Local\Temp\SNAGHTML1816f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390" y="4005858"/>
            <a:ext cx="3240360" cy="9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2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利用畫筆</a:t>
            </a:r>
            <a:r>
              <a:rPr lang="zh-TW" altLang="en-US" dirty="0" smtClean="0"/>
              <a:t>功能、繪製</a:t>
            </a:r>
            <a:r>
              <a:rPr lang="zh-TW" altLang="en-US" dirty="0"/>
              <a:t>移動路徑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839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93" y="909514"/>
            <a:ext cx="9577065" cy="549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1342678" y="2427760"/>
            <a:ext cx="9937104" cy="1794122"/>
            <a:chOff x="4006973" y="1491655"/>
            <a:chExt cx="9937104" cy="1794122"/>
          </a:xfrm>
        </p:grpSpPr>
        <p:sp>
          <p:nvSpPr>
            <p:cNvPr id="6" name="圓角矩形 5"/>
            <p:cNvSpPr/>
            <p:nvPr/>
          </p:nvSpPr>
          <p:spPr>
            <a:xfrm>
              <a:off x="4006973" y="2138640"/>
              <a:ext cx="9937104" cy="1147137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7623578" y="1491655"/>
              <a:ext cx="2216043" cy="646986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HK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29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931742"/>
            <a:ext cx="9216627" cy="5521446"/>
          </a:xfrm>
        </p:spPr>
        <p:txBody>
          <a:bodyPr/>
          <a:lstStyle/>
          <a:p>
            <a:pPr marL="114295" indent="0" algn="just">
              <a:lnSpc>
                <a:spcPct val="140000"/>
              </a:lnSpc>
              <a:buNone/>
            </a:pPr>
            <a:r>
              <a:rPr lang="zh-TW" altLang="en-US" sz="3000" dirty="0"/>
              <a:t>在生日布置的程式中，我們要用鉛筆（角色）搭配畫筆功能，用寬度為</a:t>
            </a:r>
            <a:r>
              <a:rPr lang="en-US" altLang="zh-TW" sz="3000" dirty="0"/>
              <a:t>2</a:t>
            </a:r>
            <a:r>
              <a:rPr lang="zh-TW" altLang="en-US" sz="3000" dirty="0"/>
              <a:t>的紅色線條，每次</a:t>
            </a:r>
            <a:r>
              <a:rPr lang="zh-TW" altLang="en-US" sz="3000" dirty="0" smtClean="0"/>
              <a:t>以　　　 　　為</a:t>
            </a:r>
            <a:r>
              <a:rPr lang="zh-TW" altLang="en-US" sz="3000" dirty="0"/>
              <a:t>單位畫線，呈現一筆畫寫出</a:t>
            </a:r>
            <a:r>
              <a:rPr lang="zh-TW" altLang="en-US" sz="3000" dirty="0" smtClean="0"/>
              <a:t>「  」</a:t>
            </a:r>
            <a:r>
              <a:rPr lang="zh-TW" altLang="en-US" sz="3000" dirty="0"/>
              <a:t>和</a:t>
            </a:r>
            <a:r>
              <a:rPr lang="zh-TW" altLang="en-US" sz="3000" dirty="0" smtClean="0"/>
              <a:t>「  」</a:t>
            </a:r>
            <a:r>
              <a:rPr lang="zh-TW" altLang="en-US" sz="3000" dirty="0"/>
              <a:t>的動態書寫效果，過程如右圖所示。</a:t>
            </a:r>
          </a:p>
          <a:p>
            <a:pPr marL="114295" indent="0">
              <a:lnSpc>
                <a:spcPct val="140000"/>
              </a:lnSpc>
              <a:buNone/>
            </a:pPr>
            <a:r>
              <a:rPr lang="zh-TW" altLang="en-US" sz="3000" dirty="0" smtClean="0"/>
              <a:t>　 </a:t>
            </a:r>
            <a:r>
              <a:rPr lang="zh-TW" altLang="en-US" sz="3000" dirty="0"/>
              <a:t>右圖中，每個箭頭代表畫出</a:t>
            </a:r>
            <a:r>
              <a:rPr lang="zh-TW" altLang="en-US" sz="3000" dirty="0" smtClean="0"/>
              <a:t>一段</a:t>
            </a:r>
            <a:endParaRPr lang="en-US" altLang="zh-TW" sz="3000" dirty="0" smtClean="0"/>
          </a:p>
          <a:p>
            <a:pPr marL="112713" indent="519113">
              <a:lnSpc>
                <a:spcPct val="140000"/>
              </a:lnSpc>
              <a:buNone/>
            </a:pPr>
            <a:r>
              <a:rPr lang="zh-TW" altLang="en-US" sz="3000" dirty="0" smtClean="0"/>
              <a:t>長度</a:t>
            </a:r>
            <a:r>
              <a:rPr lang="zh-TW" altLang="en-US" sz="3000" dirty="0"/>
              <a:t>為</a:t>
            </a:r>
            <a:r>
              <a:rPr lang="en-US" altLang="zh-TW" sz="3000" dirty="0"/>
              <a:t>50</a:t>
            </a:r>
            <a:r>
              <a:rPr lang="zh-TW" altLang="en-US" sz="3000" dirty="0"/>
              <a:t>點的線條。</a:t>
            </a:r>
            <a:endParaRPr lang="zh-HK" altLang="en-US" sz="30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HK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50" y="2385658"/>
            <a:ext cx="20665" cy="3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K1050403\AppData\Local\Temp\SNAGHTML1d3f40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21" y="2367386"/>
            <a:ext cx="185217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K1050403\AppData\Local\Temp\SNAGHTML1d477f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326" y="1618866"/>
            <a:ext cx="1989354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K1050403\AppData\Local\Temp\SNAGHTML1d875d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19" y="3632271"/>
            <a:ext cx="426796" cy="41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803" y="3141762"/>
            <a:ext cx="2597882" cy="327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圓角矩形 11"/>
          <p:cNvSpPr/>
          <p:nvPr/>
        </p:nvSpPr>
        <p:spPr>
          <a:xfrm>
            <a:off x="2354374" y="1647626"/>
            <a:ext cx="3257442" cy="5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3" name="圓角矩形 12"/>
          <p:cNvSpPr/>
          <p:nvPr/>
        </p:nvSpPr>
        <p:spPr>
          <a:xfrm>
            <a:off x="3118998" y="2265343"/>
            <a:ext cx="4488375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5663158" y="1466445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7642735" y="2746931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9837592" y="1030372"/>
            <a:ext cx="2091600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設定畫筆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9837593" y="2098280"/>
            <a:ext cx="2091600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寫出「      」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750" y="2559800"/>
            <a:ext cx="16532" cy="2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C:\Users\K1050403\AppData\Local\Temp\SNAGHTML1d3f40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3758" y="2563048"/>
            <a:ext cx="148173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63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  <p:bldP spid="13" grpId="0" animBg="1" autoUpdateAnimBg="0"/>
      <p:bldP spid="14" grpId="0" animBg="1"/>
      <p:bldP spid="15" grpId="0" animBg="1"/>
      <p:bldP spid="16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2</a:t>
            </a:r>
            <a:endParaRPr lang="zh-HK" altLang="en-US" dirty="0"/>
          </a:p>
        </p:txBody>
      </p:sp>
      <p:cxnSp>
        <p:nvCxnSpPr>
          <p:cNvPr id="14" name="直線接點 13"/>
          <p:cNvCxnSpPr/>
          <p:nvPr/>
        </p:nvCxnSpPr>
        <p:spPr>
          <a:xfrm>
            <a:off x="360834" y="3645818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K1050403\AppData\Local\Temp\SNAGHTML1e51eb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981522"/>
            <a:ext cx="179113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1050403\AppData\Local\Temp\SNAGHTML1e543fb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6" y="3789834"/>
            <a:ext cx="179113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K1050403\AppData\Local\Temp\SNAGHTML1e6665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3855366"/>
            <a:ext cx="1765657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K1050403\AppData\Local\Temp\SNAGHTML1e68a6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4689834"/>
            <a:ext cx="1765657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K1050403\AppData\Local\Temp\SNAGHTML1e6b51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1053530"/>
            <a:ext cx="2820077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K1050403\AppData\Local\Temp\SNAGHTML1e6e49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2709714"/>
            <a:ext cx="4570813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K1050403\AppData\Local\Temp\SNAGHTML1e7324f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721" y="5302002"/>
            <a:ext cx="3254669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:\Users\K1050403\AppData\Local\Temp\SNAGHTML1e75bbf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721" y="4581922"/>
            <a:ext cx="1986233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:\Users\K1050403\AppData\Local\Temp\SNAGHTML1e79768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1881622"/>
            <a:ext cx="3610892" cy="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C:\Users\K1050403\AppData\Local\Temp\SNAGHTML1ed84b3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5514384"/>
            <a:ext cx="1991149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C:\Users\K1050403\AppData\Local\Temp\SNAGHTML1ef94aa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721" y="3855366"/>
            <a:ext cx="2131846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3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363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3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 smtClean="0"/>
              <a:t>繪製連續造型的角色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027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sz="3200" dirty="0"/>
              <a:t>接著要登場的是具有</a:t>
            </a:r>
            <a:r>
              <a:rPr lang="en-US" altLang="zh-TW" sz="3200" dirty="0"/>
              <a:t>4</a:t>
            </a:r>
            <a:r>
              <a:rPr lang="zh-TW" altLang="en-US" sz="3200" dirty="0"/>
              <a:t>個連續造型的</a:t>
            </a:r>
            <a:r>
              <a:rPr lang="en-US" altLang="zh-TW" sz="3200" dirty="0"/>
              <a:t>Happy Birthday</a:t>
            </a:r>
            <a:r>
              <a:rPr lang="zh-TW" altLang="en-US" sz="3200" dirty="0"/>
              <a:t>煙火效果。請自行繪製出這個煙火角色。</a:t>
            </a:r>
          </a:p>
          <a:p>
            <a:pPr marL="114295" indent="0">
              <a:buNone/>
            </a:pPr>
            <a:endParaRPr lang="en-US" altLang="zh-TW" sz="3200" dirty="0" smtClean="0"/>
          </a:p>
          <a:p>
            <a:pPr marL="114295" indent="0">
              <a:buNone/>
            </a:pPr>
            <a:endParaRPr lang="en-US" altLang="zh-TW" sz="3200" dirty="0"/>
          </a:p>
          <a:p>
            <a:pPr marL="114295" indent="0">
              <a:buNone/>
            </a:pPr>
            <a:endParaRPr lang="en-US" altLang="zh-TW" sz="3200" dirty="0" smtClean="0"/>
          </a:p>
          <a:p>
            <a:pPr marL="531813" indent="-419100">
              <a:buNone/>
              <a:tabLst>
                <a:tab pos="531813" algn="l"/>
              </a:tabLst>
            </a:pPr>
            <a:r>
              <a:rPr lang="zh-TW" altLang="en-US" sz="3200" dirty="0" smtClean="0"/>
              <a:t>    </a:t>
            </a:r>
            <a:r>
              <a:rPr lang="zh-TW" altLang="en-US" sz="3200" dirty="0"/>
              <a:t>煙火具有</a:t>
            </a:r>
            <a:r>
              <a:rPr lang="en-US" altLang="zh-TW" sz="3200" dirty="0"/>
              <a:t>4</a:t>
            </a:r>
            <a:r>
              <a:rPr lang="zh-TW" altLang="en-US" sz="3200" dirty="0"/>
              <a:t>個連續造型，每個造型都比前一個造型多一些彩帶裝飾。</a:t>
            </a:r>
            <a:endParaRPr lang="zh-HK" altLang="en-US" sz="32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45720"/>
            <a:ext cx="864096" cy="1027242"/>
          </a:xfrm>
        </p:spPr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sp>
        <p:nvSpPr>
          <p:cNvPr id="20" name="圓角矩形 19"/>
          <p:cNvSpPr/>
          <p:nvPr/>
        </p:nvSpPr>
        <p:spPr>
          <a:xfrm>
            <a:off x="9837591" y="1068085"/>
            <a:ext cx="2109600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繪製煙火</a:t>
            </a:r>
            <a:endParaRPr lang="en-US" altLang="zh-TW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連續造型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5303118" y="1523770"/>
            <a:ext cx="3672408" cy="609880"/>
          </a:xfrm>
          <a:prstGeom prst="roundRect">
            <a:avLst>
              <a:gd name="adj" fmla="val 6975"/>
            </a:avLst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pic>
        <p:nvPicPr>
          <p:cNvPr id="12" name="Picture 9" descr="C:\Users\K1050403\AppData\Local\Temp\SNAGHTML1d875d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30" y="4221882"/>
            <a:ext cx="426796" cy="413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K1050403\AppData\Local\Temp\SNAGHTML1f7675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8" y="2317683"/>
            <a:ext cx="9247614" cy="168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31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9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8642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4819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4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 smtClean="0"/>
              <a:t>造型切換、播放音效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65699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pPr marL="92075" indent="0" algn="just">
              <a:lnSpc>
                <a:spcPct val="140000"/>
              </a:lnSpc>
              <a:buNone/>
            </a:pPr>
            <a:r>
              <a:rPr lang="zh-TW" altLang="en-US" sz="3200" dirty="0"/>
              <a:t>接續</a:t>
            </a:r>
            <a:r>
              <a:rPr lang="en-US" altLang="zh-TW" sz="3200" dirty="0"/>
              <a:t>【</a:t>
            </a:r>
            <a:r>
              <a:rPr lang="zh-TW" altLang="en-US" sz="3200" dirty="0"/>
              <a:t>逐步解析</a:t>
            </a:r>
            <a:r>
              <a:rPr lang="en-US" altLang="zh-TW" sz="3200" dirty="0"/>
              <a:t>3】</a:t>
            </a:r>
            <a:r>
              <a:rPr lang="zh-TW" altLang="en-US" sz="3200" dirty="0"/>
              <a:t>，在完成「數字一筆畫」之後，我們要用程式控制</a:t>
            </a:r>
            <a:r>
              <a:rPr lang="zh-TW" altLang="en-US" sz="3200" dirty="0" smtClean="0"/>
              <a:t>煙火</a:t>
            </a:r>
            <a:r>
              <a:rPr lang="zh-TW" altLang="en-US" sz="3200" dirty="0"/>
              <a:t>的造型切換，以達到動態效果的展示，並在展示結束後播放掌聲歡呼的音效。</a:t>
            </a:r>
          </a:p>
          <a:p>
            <a:pPr marL="92075" indent="0">
              <a:lnSpc>
                <a:spcPct val="140000"/>
              </a:lnSpc>
              <a:buNone/>
            </a:pPr>
            <a:endParaRPr lang="en-US" altLang="zh-TW" sz="1200" dirty="0" smtClean="0"/>
          </a:p>
          <a:p>
            <a:pPr marL="92075" indent="0" algn="ctr">
              <a:lnSpc>
                <a:spcPct val="140000"/>
              </a:lnSpc>
              <a:buNone/>
            </a:pPr>
            <a:r>
              <a:rPr lang="zh-TW" altLang="en-US" sz="2800" dirty="0" smtClean="0"/>
              <a:t>造型</a:t>
            </a:r>
            <a:r>
              <a:rPr lang="en-US" altLang="zh-TW" sz="2800" dirty="0"/>
              <a:t>1 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→ </a:t>
            </a:r>
            <a:r>
              <a:rPr lang="zh-TW" altLang="en-US" sz="2800" dirty="0"/>
              <a:t> </a:t>
            </a:r>
            <a:r>
              <a:rPr lang="zh-TW" altLang="en-US" sz="2800" dirty="0" smtClean="0"/>
              <a:t>造型</a:t>
            </a:r>
            <a:r>
              <a:rPr lang="en-US" altLang="zh-TW" sz="2800" dirty="0" smtClean="0"/>
              <a:t>2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  → </a:t>
            </a:r>
            <a:r>
              <a:rPr lang="zh-TW" altLang="en-US" sz="2800" dirty="0" smtClean="0"/>
              <a:t>  造型</a:t>
            </a:r>
            <a:r>
              <a:rPr lang="en-US" altLang="zh-TW" sz="2800" dirty="0" smtClean="0"/>
              <a:t>3 →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   </a:t>
            </a:r>
            <a:r>
              <a:rPr lang="zh-TW" altLang="en-US" sz="2800" dirty="0" smtClean="0"/>
              <a:t>造型</a:t>
            </a:r>
            <a:r>
              <a:rPr lang="en-US" altLang="zh-TW" sz="2800" dirty="0" smtClean="0"/>
              <a:t>4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 →</a:t>
            </a:r>
            <a:r>
              <a:rPr lang="zh-TW" altLang="en-US" sz="2800" dirty="0" smtClean="0"/>
              <a:t> </a:t>
            </a:r>
            <a:r>
              <a:rPr lang="en-US" altLang="zh-TW" sz="2800" dirty="0" smtClean="0"/>
              <a:t> </a:t>
            </a:r>
            <a:r>
              <a:rPr lang="zh-TW" altLang="en-US" sz="2800" dirty="0"/>
              <a:t>播放音效</a:t>
            </a:r>
            <a:endParaRPr lang="zh-HK" altLang="en-US" sz="28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TW" dirty="0" smtClean="0"/>
              <a:t>4</a:t>
            </a:r>
            <a:endParaRPr lang="zh-HK" altLang="en-US" dirty="0"/>
          </a:p>
        </p:txBody>
      </p:sp>
      <p:sp>
        <p:nvSpPr>
          <p:cNvPr id="9" name="圓角矩形 8"/>
          <p:cNvSpPr/>
          <p:nvPr/>
        </p:nvSpPr>
        <p:spPr>
          <a:xfrm>
            <a:off x="2854846" y="1688925"/>
            <a:ext cx="6552728" cy="5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0" name="圓角矩形 9"/>
          <p:cNvSpPr/>
          <p:nvPr/>
        </p:nvSpPr>
        <p:spPr>
          <a:xfrm>
            <a:off x="5300518" y="2368280"/>
            <a:ext cx="3675008" cy="540000"/>
          </a:xfrm>
          <a:prstGeom prst="roundRect">
            <a:avLst/>
          </a:prstGeom>
          <a:noFill/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zh-HK" altLang="en-US">
              <a:solidFill>
                <a:schemeClr val="dk1"/>
              </a:solidFill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2124303" y="2200997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/>
          <p:cNvSpPr/>
          <p:nvPr/>
        </p:nvSpPr>
        <p:spPr>
          <a:xfrm>
            <a:off x="9045990" y="2374624"/>
            <a:ext cx="298495" cy="334566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9837593" y="1030372"/>
            <a:ext cx="2090261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展示煙火效果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837592" y="2098280"/>
            <a:ext cx="2091600" cy="887254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chemeClr val="accent3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r>
              <a:rPr lang="en-US" altLang="zh-HK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</a:t>
            </a:r>
          </a:p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播放音效</a:t>
            </a:r>
            <a:endParaRPr lang="zh-HK" altLang="en-US" b="1" dirty="0">
              <a:solidFill>
                <a:schemeClr val="accent3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Picture 2" descr="C:\Users\K1050403\AppData\Local\Temp\SNAGHTML203239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09" y="3789834"/>
            <a:ext cx="9236681" cy="2283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圓角矩形 29"/>
          <p:cNvSpPr/>
          <p:nvPr/>
        </p:nvSpPr>
        <p:spPr>
          <a:xfrm>
            <a:off x="406574" y="2374624"/>
            <a:ext cx="1656184" cy="5400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2416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  <p:bldP spid="10" grpId="0" animBg="1" autoUpdateAnimBg="0"/>
      <p:bldP spid="17" grpId="0" animBg="1"/>
      <p:bldP spid="23" grpId="0" animBg="1"/>
      <p:bldP spid="14" grpId="0" animBg="1"/>
      <p:bldP spid="26" grpId="0" animBg="1"/>
      <p:bldP spid="30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cxnSp>
        <p:nvCxnSpPr>
          <p:cNvPr id="14" name="直線接點 13"/>
          <p:cNvCxnSpPr/>
          <p:nvPr/>
        </p:nvCxnSpPr>
        <p:spPr>
          <a:xfrm>
            <a:off x="360834" y="3501802"/>
            <a:ext cx="11421591" cy="0"/>
          </a:xfrm>
          <a:prstGeom prst="line">
            <a:avLst/>
          </a:prstGeom>
          <a:ln w="28575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Users\K1050403\AppData\Local\Temp\SNAGHTML208ca9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981522"/>
            <a:ext cx="1793357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K1050403\AppData\Local\Temp\SNAGHTML208f68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3789834"/>
            <a:ext cx="1786715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4" descr="C:\Users\K1050403\AppData\Local\Temp\SNAGHTML1e7324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1053530"/>
            <a:ext cx="3254669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C:\Users\K1050403\AppData\Local\Temp\SNAGHTML1ed84b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2554970"/>
            <a:ext cx="1991149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K1050403\AppData\Local\Temp\SNAGHTML20c7f9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1804250"/>
            <a:ext cx="2826940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K1050403\AppData\Local\Temp\SNAGHTML20db8dd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181" y="3933850"/>
            <a:ext cx="3151183" cy="65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1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5147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5759451" cy="5521446"/>
          </a:xfrm>
        </p:spPr>
        <p:txBody>
          <a:bodyPr/>
          <a:lstStyle/>
          <a:p>
            <a:r>
              <a:rPr lang="zh-TW" altLang="en-US" dirty="0"/>
              <a:t>小潔就要過 </a:t>
            </a:r>
            <a:r>
              <a:rPr lang="en-US" altLang="zh-TW" dirty="0"/>
              <a:t>12 </a:t>
            </a:r>
            <a:r>
              <a:rPr lang="zh-TW" altLang="en-US" dirty="0"/>
              <a:t>歲生日了，爸爸準備</a:t>
            </a:r>
            <a:r>
              <a:rPr lang="zh-TW" altLang="en-US" dirty="0" smtClean="0"/>
              <a:t>布置</a:t>
            </a:r>
            <a:r>
              <a:rPr lang="zh-TW" altLang="en-US" dirty="0"/>
              <a:t>一個繽紛的慶生會場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9" name="群組 8"/>
          <p:cNvGrpSpPr/>
          <p:nvPr/>
        </p:nvGrpSpPr>
        <p:grpSpPr>
          <a:xfrm>
            <a:off x="6959574" y="4866460"/>
            <a:ext cx="3744416" cy="1108210"/>
            <a:chOff x="1156757" y="3464389"/>
            <a:chExt cx="3744416" cy="1108210"/>
          </a:xfrm>
        </p:grpSpPr>
        <p:sp>
          <p:nvSpPr>
            <p:cNvPr id="8" name="圓角矩形 7"/>
            <p:cNvSpPr/>
            <p:nvPr/>
          </p:nvSpPr>
          <p:spPr>
            <a:xfrm>
              <a:off x="1156757" y="3464389"/>
              <a:ext cx="1667986" cy="7200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TW" altLang="en-US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使用素材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1156757" y="3971939"/>
              <a:ext cx="3744416" cy="600660"/>
            </a:xfrm>
            <a:prstGeom prst="roundRect">
              <a:avLst>
                <a:gd name="adj" fmla="val 2703"/>
              </a:avLst>
            </a:prstGeom>
            <a:solidFill>
              <a:schemeClr val="bg1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背景圖：生日會場</a:t>
              </a:r>
              <a:r>
                <a:rPr lang="en-US" altLang="zh-TW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.jpg</a:t>
              </a:r>
              <a:endPara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574" y="988676"/>
            <a:ext cx="4783957" cy="3585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群組 16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8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9" name="文字方塊 18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381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程式摘要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7416428" cy="5521446"/>
          </a:xfrm>
        </p:spPr>
        <p:txBody>
          <a:bodyPr/>
          <a:lstStyle/>
          <a:p>
            <a:pPr marL="855663" indent="-742950">
              <a:buFont typeface="+mj-lt"/>
              <a:buAutoNum type="arabicPeriod"/>
            </a:pPr>
            <a:r>
              <a:rPr lang="zh-TW" altLang="en-US" sz="3200" dirty="0" smtClean="0"/>
              <a:t>鉛筆一筆畫：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模擬鉛筆畫線，</a:t>
            </a:r>
            <a:r>
              <a:rPr lang="zh-TW" altLang="en-US" sz="3200" dirty="0"/>
              <a:t>呈現出動態書寫</a:t>
            </a:r>
            <a:r>
              <a:rPr lang="zh-TW" altLang="en-US" sz="3200" dirty="0" smtClean="0"/>
              <a:t>「 </a:t>
            </a:r>
            <a:r>
              <a:rPr lang="en-US" altLang="zh-TW" sz="3200" dirty="0" smtClean="0"/>
              <a:t>12</a:t>
            </a:r>
            <a:r>
              <a:rPr lang="zh-TW" altLang="en-US" sz="3200" dirty="0" smtClean="0"/>
              <a:t>」的</a:t>
            </a:r>
            <a:r>
              <a:rPr lang="zh-TW" altLang="en-US" sz="3200" dirty="0"/>
              <a:t>效果。</a:t>
            </a:r>
          </a:p>
          <a:p>
            <a:pPr marL="855663" indent="-742950">
              <a:buFont typeface="+mj-lt"/>
              <a:buAutoNum type="arabicPeriod"/>
            </a:pPr>
            <a:r>
              <a:rPr lang="zh-TW" altLang="en-US" sz="3200" dirty="0" smtClean="0"/>
              <a:t>煙火</a:t>
            </a:r>
            <a:r>
              <a:rPr lang="zh-TW" altLang="en-US" sz="3200" dirty="0"/>
              <a:t>效果、掌聲歡呼：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寫</a:t>
            </a:r>
            <a:r>
              <a:rPr lang="zh-TW" altLang="en-US" sz="3200" dirty="0"/>
              <a:t>完數字後</a:t>
            </a:r>
            <a:r>
              <a:rPr lang="zh-TW" altLang="en-US" sz="3200" dirty="0" smtClean="0"/>
              <a:t>，「</a:t>
            </a:r>
            <a:r>
              <a:rPr lang="en-US" altLang="zh-TW" sz="3200" dirty="0" smtClean="0"/>
              <a:t>Happy Birthday</a:t>
            </a:r>
            <a:r>
              <a:rPr lang="zh-TW" altLang="en-US" sz="3200" dirty="0" smtClean="0"/>
              <a:t>」像</a:t>
            </a:r>
            <a:r>
              <a:rPr lang="zh-TW" altLang="en-US" sz="3200" dirty="0"/>
              <a:t>煙火</a:t>
            </a:r>
            <a:r>
              <a:rPr lang="zh-TW" altLang="en-US" sz="3200" dirty="0" smtClean="0"/>
              <a:t>一樣綻放</a:t>
            </a:r>
            <a:r>
              <a:rPr lang="zh-TW" altLang="en-US" sz="3200" dirty="0"/>
              <a:t>出美麗的</a:t>
            </a:r>
            <a:r>
              <a:rPr lang="zh-TW" altLang="en-US" sz="3200" dirty="0" smtClean="0"/>
              <a:t>光芒，最後播放掌聲歡呼音效</a:t>
            </a:r>
            <a:r>
              <a:rPr lang="zh-TW" altLang="en-US" sz="3200" dirty="0"/>
              <a:t>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430" y="988676"/>
            <a:ext cx="3632101" cy="27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群組 9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1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2" name="文字方塊 11">
              <a:hlinkClick r:id="rId3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76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93" y="909514"/>
            <a:ext cx="9577065" cy="549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811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1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HK" altLang="en-US" dirty="0"/>
              <a:t>舞臺安排 </a:t>
            </a:r>
          </a:p>
        </p:txBody>
      </p:sp>
    </p:spTree>
    <p:extLst>
      <p:ext uri="{BB962C8B-B14F-4D97-AF65-F5344CB8AC3E}">
        <p14:creationId xmlns:p14="http://schemas.microsoft.com/office/powerpoint/2010/main" val="37011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693" y="909514"/>
            <a:ext cx="9577065" cy="5490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1342678" y="1197546"/>
            <a:ext cx="9937104" cy="1794122"/>
            <a:chOff x="4006973" y="1491655"/>
            <a:chExt cx="9937104" cy="1794122"/>
          </a:xfrm>
        </p:grpSpPr>
        <p:sp>
          <p:nvSpPr>
            <p:cNvPr id="6" name="圓角矩形 5"/>
            <p:cNvSpPr/>
            <p:nvPr/>
          </p:nvSpPr>
          <p:spPr>
            <a:xfrm>
              <a:off x="4006973" y="2138640"/>
              <a:ext cx="9937104" cy="1147137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7623578" y="1491655"/>
              <a:ext cx="2216043" cy="646986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32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HK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409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931742"/>
            <a:ext cx="7920483" cy="5521446"/>
          </a:xfrm>
        </p:spPr>
        <p:txBody>
          <a:bodyPr/>
          <a:lstStyle/>
          <a:p>
            <a:pPr marL="114295" indent="0" algn="just">
              <a:lnSpc>
                <a:spcPct val="140000"/>
              </a:lnSpc>
              <a:buNone/>
            </a:pPr>
            <a:r>
              <a:rPr lang="zh-TW" altLang="en-US" sz="3000" dirty="0" smtClean="0"/>
              <a:t>下列三</a:t>
            </a:r>
            <a:r>
              <a:rPr lang="zh-TW" altLang="en-US" sz="3000" dirty="0"/>
              <a:t>個</a:t>
            </a:r>
            <a:r>
              <a:rPr lang="zh-TW" altLang="en-US" sz="3000" dirty="0" smtClean="0"/>
              <a:t>素材分別</a:t>
            </a:r>
            <a:r>
              <a:rPr lang="zh-TW" altLang="en-US" sz="3000" dirty="0"/>
              <a:t>有什麼任務？請</a:t>
            </a:r>
            <a:r>
              <a:rPr lang="zh-TW" altLang="en-US" sz="3000" dirty="0" smtClean="0"/>
              <a:t>觀察程式範例影片</a:t>
            </a:r>
            <a:r>
              <a:rPr lang="zh-TW" altLang="en-US" sz="3000" dirty="0"/>
              <a:t>、</a:t>
            </a:r>
            <a:r>
              <a:rPr lang="zh-TW" altLang="en-US" sz="3000" dirty="0" smtClean="0"/>
              <a:t>填寫下表，</a:t>
            </a:r>
            <a:r>
              <a:rPr lang="zh-TW" altLang="en-US" sz="3000" dirty="0"/>
              <a:t>並</a:t>
            </a:r>
            <a:r>
              <a:rPr lang="zh-TW" altLang="en-US" sz="3000" dirty="0" smtClean="0"/>
              <a:t>完成</a:t>
            </a:r>
            <a:r>
              <a:rPr lang="zh-TW" altLang="en-US" sz="3000" dirty="0"/>
              <a:t>舞臺與角色的安排</a:t>
            </a:r>
            <a:r>
              <a:rPr lang="zh-TW" altLang="en-US" sz="3000" dirty="0" smtClean="0"/>
              <a:t>。</a:t>
            </a:r>
            <a:endParaRPr lang="zh-HK" altLang="en-US" sz="30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endParaRPr lang="zh-HK" altLang="en-US" dirty="0"/>
          </a:p>
        </p:txBody>
      </p:sp>
      <p:grpSp>
        <p:nvGrpSpPr>
          <p:cNvPr id="20" name="群組 19"/>
          <p:cNvGrpSpPr/>
          <p:nvPr/>
        </p:nvGrpSpPr>
        <p:grpSpPr>
          <a:xfrm>
            <a:off x="8687494" y="1171790"/>
            <a:ext cx="3384376" cy="673831"/>
            <a:chOff x="910630" y="3770241"/>
            <a:chExt cx="3619464" cy="804788"/>
          </a:xfrm>
        </p:grpSpPr>
        <p:sp>
          <p:nvSpPr>
            <p:cNvPr id="21" name="video-camera_94967"/>
            <p:cNvSpPr>
              <a:spLocks noChangeAspect="1"/>
            </p:cNvSpPr>
            <p:nvPr/>
          </p:nvSpPr>
          <p:spPr bwMode="auto">
            <a:xfrm>
              <a:off x="910630" y="3770241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22" name="文字方塊 21">
              <a:hlinkClick r:id="rId2" action="ppaction://hlinkfile"/>
            </p:cNvPr>
            <p:cNvSpPr txBox="1"/>
            <p:nvPr/>
          </p:nvSpPr>
          <p:spPr>
            <a:xfrm>
              <a:off x="1699357" y="3876604"/>
              <a:ext cx="2830737" cy="6984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2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程式範例影片</a:t>
              </a:r>
              <a:endParaRPr lang="zh-HK" altLang="en-US" sz="3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圓角矩形 7">
            <a:extLst>
              <a:ext uri="{FF2B5EF4-FFF2-40B4-BE49-F238E27FC236}">
                <a16:creationId xmlns:a16="http://schemas.microsoft.com/office/drawing/2014/main" xmlns="" id="{043FB2E1-F165-4B96-9E2D-4A237BBA4660}"/>
              </a:ext>
            </a:extLst>
          </p:cNvPr>
          <p:cNvSpPr/>
          <p:nvPr/>
        </p:nvSpPr>
        <p:spPr>
          <a:xfrm>
            <a:off x="488711" y="2349674"/>
            <a:ext cx="596325" cy="578882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8159001"/>
              </p:ext>
            </p:extLst>
          </p:nvPr>
        </p:nvGraphicFramePr>
        <p:xfrm>
          <a:off x="1342678" y="2349674"/>
          <a:ext cx="10512772" cy="387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5930"/>
                <a:gridCol w="4282585"/>
                <a:gridCol w="3504257"/>
              </a:tblGrid>
              <a:tr h="0"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角色／背景  </a:t>
                      </a:r>
                    </a:p>
                  </a:txBody>
                  <a:tcPr marL="180000" marR="180000" marT="180000" marB="180000"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來源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任務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慶生會場</a:t>
                      </a:r>
                      <a:r>
                        <a:rPr lang="en-US" altLang="zh-TW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.jpg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下載取得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  <a:tc>
                  <a:txBody>
                    <a:bodyPr/>
                    <a:lstStyle/>
                    <a:p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鉛筆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由範例庫中取得。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  <a:tc>
                  <a:txBody>
                    <a:bodyPr/>
                    <a:lstStyle/>
                    <a:p>
                      <a:endParaRPr lang="zh-HK" altLang="en-US" sz="280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煙火</a:t>
                      </a:r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  <a:tc>
                  <a:txBody>
                    <a:bodyPr/>
                    <a:lstStyle/>
                    <a:p>
                      <a:r>
                        <a:rPr lang="zh-TW" altLang="en-US" sz="28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自行繪製。</a:t>
                      </a:r>
                      <a:endParaRPr lang="en-US" altLang="zh-TW" sz="28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繪製方法將於</a:t>
                      </a:r>
                      <a:r>
                        <a:rPr lang="en-US" altLang="zh-TW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【</a:t>
                      </a:r>
                      <a:r>
                        <a:rPr lang="zh-TW" alt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逐步解析 </a:t>
                      </a:r>
                      <a:r>
                        <a:rPr lang="en-US" altLang="zh-TW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3】</a:t>
                      </a:r>
                      <a:r>
                        <a:rPr lang="zh-TW" altLang="en-US" sz="24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中說明。</a:t>
                      </a:r>
                      <a:endParaRPr lang="zh-HK" altLang="en-US" sz="2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  <a:tc>
                  <a:txBody>
                    <a:bodyPr/>
                    <a:lstStyle/>
                    <a:p>
                      <a:endParaRPr lang="zh-HK" altLang="en-US" sz="28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80000" marR="180000" marT="180000" marB="180000"/>
                </a:tc>
              </a:tr>
            </a:tbl>
          </a:graphicData>
        </a:graphic>
      </p:graphicFrame>
      <p:sp>
        <p:nvSpPr>
          <p:cNvPr id="24" name="文字方塊 23"/>
          <p:cNvSpPr txBox="1"/>
          <p:nvPr/>
        </p:nvSpPr>
        <p:spPr>
          <a:xfrm>
            <a:off x="8434844" y="3285778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背景圖</a:t>
            </a:r>
            <a:endParaRPr lang="zh-HK" altLang="en-US" sz="2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8434844" y="4005858"/>
            <a:ext cx="2037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動態寫出</a:t>
            </a:r>
            <a:r>
              <a:rPr lang="en-US" altLang="zh-TW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endParaRPr lang="zh-HK" altLang="en-US" sz="2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8434844" y="4941962"/>
            <a:ext cx="334899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呈現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煙火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畫面</a:t>
            </a:r>
            <a:endParaRPr lang="en-US" altLang="zh-TW" sz="28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播放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掌聲</a:t>
            </a:r>
            <a:r>
              <a:rPr lang="zh-TW" altLang="en-US" sz="28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歡呼音效</a:t>
            </a:r>
            <a:endParaRPr lang="zh-HK" altLang="en-US" sz="2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7455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「畫線」功能</a:t>
            </a:r>
            <a:endParaRPr lang="zh-HK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5005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3800</TotalTime>
  <Words>410</Words>
  <Application>Microsoft Office PowerPoint</Application>
  <PresentationFormat>自訂</PresentationFormat>
  <Paragraphs>113</Paragraphs>
  <Slides>23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生活科技_課文</vt:lpstr>
      <vt:lpstr>畫筆與造型—生日布置</vt:lpstr>
      <vt:lpstr>任務說明</vt:lpstr>
      <vt:lpstr>任務說明</vt:lpstr>
      <vt:lpstr>程式摘要</vt:lpstr>
      <vt:lpstr>題目解析流程</vt:lpstr>
      <vt:lpstr>逐步解析 1</vt:lpstr>
      <vt:lpstr>題目解析流程</vt:lpstr>
      <vt:lpstr>PowerPoint 簡報</vt:lpstr>
      <vt:lpstr>「畫線」功能</vt:lpstr>
      <vt:lpstr>「畫線」功能</vt:lpstr>
      <vt:lpstr>「畫線」功能</vt:lpstr>
      <vt:lpstr>逐步解析 2</vt:lpstr>
      <vt:lpstr>題目解析流程</vt:lpstr>
      <vt:lpstr>PowerPoint 簡報</vt:lpstr>
      <vt:lpstr>PowerPoint 簡報</vt:lpstr>
      <vt:lpstr>PowerPoint 簡報</vt:lpstr>
      <vt:lpstr>逐步解析 3</vt:lpstr>
      <vt:lpstr>PowerPoint 簡報</vt:lpstr>
      <vt:lpstr>PowerPoint 簡報</vt:lpstr>
      <vt:lpstr>逐步解析 4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417</cp:revision>
  <cp:lastPrinted>2019-05-27T08:55:00Z</cp:lastPrinted>
  <dcterms:created xsi:type="dcterms:W3CDTF">2019-04-23T05:53:25Z</dcterms:created>
  <dcterms:modified xsi:type="dcterms:W3CDTF">2019-07-19T01:12:09Z</dcterms:modified>
</cp:coreProperties>
</file>