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80" r:id="rId2"/>
    <p:sldId id="381" r:id="rId3"/>
    <p:sldId id="382" r:id="rId4"/>
    <p:sldId id="383" r:id="rId5"/>
    <p:sldId id="384" r:id="rId6"/>
    <p:sldId id="385" r:id="rId7"/>
    <p:sldId id="389" r:id="rId8"/>
    <p:sldId id="391" r:id="rId9"/>
    <p:sldId id="392" r:id="rId10"/>
    <p:sldId id="363" r:id="rId11"/>
    <p:sldId id="361" r:id="rId12"/>
    <p:sldId id="390" r:id="rId13"/>
    <p:sldId id="394" r:id="rId14"/>
    <p:sldId id="395" r:id="rId15"/>
    <p:sldId id="393" r:id="rId16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CD"/>
    <a:srgbClr val="FF7C80"/>
    <a:srgbClr val="FFFFFF"/>
    <a:srgbClr val="4F81BD"/>
    <a:srgbClr val="957E8C"/>
    <a:srgbClr val="88C2B9"/>
    <a:srgbClr val="6EB8B2"/>
    <a:srgbClr val="85B0D8"/>
    <a:srgbClr val="F07D78"/>
    <a:srgbClr val="858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 varScale="1">
        <p:scale>
          <a:sx n="70" d="100"/>
          <a:sy n="70" d="100"/>
        </p:scale>
        <p:origin x="-240" y="-72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0112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  <p:sldLayoutId id="214748369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4-&#31243;&#24335;&#31684;&#20363;&#24433;&#29255;-&#37749;&#30436;&#37628;&#29748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4-&#31243;&#24335;&#31684;&#20363;&#24433;&#29255;-&#37749;&#30436;&#37628;&#29748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3" action="ppaction://hlinksldjump"/>
              </a:rPr>
              <a:t>逐步</a:t>
            </a:r>
            <a:r>
              <a:rPr lang="zh-TW" altLang="en-US" dirty="0">
                <a:hlinkClick r:id="rId3" action="ppaction://hlinksldjump"/>
              </a:rPr>
              <a:t>解析</a:t>
            </a:r>
            <a:r>
              <a:rPr lang="en-US" altLang="zh-TW" dirty="0" smtClean="0">
                <a:hlinkClick r:id="rId3" action="ppaction://hlinksldjump"/>
              </a:rPr>
              <a:t>1</a:t>
            </a:r>
            <a:r>
              <a:rPr lang="en-US" altLang="zh-TW" dirty="0" smtClean="0"/>
              <a:t> </a:t>
            </a:r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4" action="ppaction://hlinksldjump"/>
              </a:rPr>
              <a:t>逐步解析</a:t>
            </a:r>
            <a:r>
              <a:rPr lang="en-US" altLang="zh-TW" dirty="0" smtClean="0">
                <a:hlinkClick r:id="rId4" action="ppaction://hlinksldjump"/>
              </a:rPr>
              <a:t>2</a:t>
            </a:r>
            <a:r>
              <a:rPr lang="en-US" altLang="zh-TW" dirty="0" smtClean="0">
                <a:hlinkClick r:id="rId5" action="ppaction://hlinksldjump"/>
              </a:rPr>
              <a:t> </a:t>
            </a:r>
            <a:endParaRPr lang="en-US" altLang="zh-TW" dirty="0"/>
          </a:p>
          <a:p>
            <a:pPr marL="452438" indent="0"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598" y="143372"/>
            <a:ext cx="2592287" cy="766142"/>
          </a:xfrm>
        </p:spPr>
        <p:txBody>
          <a:bodyPr/>
          <a:lstStyle/>
          <a:p>
            <a:r>
              <a:rPr lang="en-US" altLang="zh-TW" sz="6000" dirty="0"/>
              <a:t>3</a:t>
            </a:r>
            <a:r>
              <a:rPr lang="zh-TW" altLang="en-US" sz="6000" dirty="0" smtClean="0"/>
              <a:t>．</a:t>
            </a:r>
            <a:r>
              <a:rPr lang="en-US" altLang="zh-TW" sz="6000" dirty="0" smtClean="0"/>
              <a:t>4 </a:t>
            </a:r>
            <a:endParaRPr lang="zh-TW" altLang="en-US" sz="6000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862" y="333450"/>
            <a:ext cx="8496548" cy="912812"/>
          </a:xfrm>
        </p:spPr>
        <p:txBody>
          <a:bodyPr/>
          <a:lstStyle/>
          <a:p>
            <a:r>
              <a:rPr lang="zh-TW" altLang="en-US" sz="6000" dirty="0"/>
              <a:t>演奏音階</a:t>
            </a:r>
            <a:r>
              <a:rPr lang="en-US" altLang="zh-TW" sz="6000" dirty="0" smtClean="0"/>
              <a:t>—</a:t>
            </a:r>
            <a:r>
              <a:rPr lang="zh-TW" altLang="en-US" sz="6000" dirty="0" smtClean="0"/>
              <a:t>鍵盤</a:t>
            </a:r>
            <a:r>
              <a:rPr lang="zh-TW" altLang="en-US" sz="6000" dirty="0"/>
              <a:t>鋼琴</a:t>
            </a:r>
          </a:p>
        </p:txBody>
      </p:sp>
    </p:spTree>
    <p:extLst>
      <p:ext uri="{BB962C8B-B14F-4D97-AF65-F5344CB8AC3E}">
        <p14:creationId xmlns:p14="http://schemas.microsoft.com/office/powerpoint/2010/main" val="3599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6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控制角色尺寸大小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54" y="1269554"/>
            <a:ext cx="1042479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6455246" y="3024481"/>
            <a:ext cx="2448272" cy="1794122"/>
            <a:chOff x="7463357" y="1491655"/>
            <a:chExt cx="2448272" cy="1794122"/>
          </a:xfrm>
        </p:grpSpPr>
        <p:sp>
          <p:nvSpPr>
            <p:cNvPr id="6" name="圓角矩形 5"/>
            <p:cNvSpPr/>
            <p:nvPr/>
          </p:nvSpPr>
          <p:spPr>
            <a:xfrm>
              <a:off x="7463357" y="2138640"/>
              <a:ext cx="2448272" cy="1147137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7623578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29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88900" indent="0">
              <a:lnSpc>
                <a:spcPct val="140000"/>
              </a:lnSpc>
              <a:buNone/>
            </a:pPr>
            <a:r>
              <a:rPr lang="zh-TW" altLang="en-US" dirty="0"/>
              <a:t>現在，我們要為每個白鍵都加上動態變化效果。試試看，要如何修改程式呢？</a:t>
            </a:r>
            <a:endParaRPr lang="zh-HK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  <p:sp>
        <p:nvSpPr>
          <p:cNvPr id="17" name="圓角矩形 16"/>
          <p:cNvSpPr/>
          <p:nvPr/>
        </p:nvSpPr>
        <p:spPr>
          <a:xfrm>
            <a:off x="4439022" y="4149874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324143" y="4145782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2" y="1030372"/>
            <a:ext cx="2091600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白鍵變小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2" y="2098280"/>
            <a:ext cx="2091600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白鍵復原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 descr="C:\Users\K1050403\AppData\Local\Temp\SNAGHTML1b094b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74" y="2985534"/>
            <a:ext cx="8910213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718942" y="3513442"/>
            <a:ext cx="1008112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4758542" y="3513442"/>
            <a:ext cx="864096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8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14" grpId="0" animBg="1"/>
      <p:bldP spid="26" grpId="0" animBg="1"/>
      <p:bldP spid="9" grpId="0" animBg="1" autoUpdateAnimBg="0"/>
      <p:bldP spid="10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717826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C:\Users\K1050403\AppData\Local\Temp\SNAGHTML1bab12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17933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K1050403\AppData\Local\Temp\SNAGHTML1bc51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053530"/>
            <a:ext cx="2118976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K1050403\AppData\Local\Temp\SNAGHTML1badc9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4" y="3934050"/>
            <a:ext cx="178671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K1050403\AppData\Local\Temp\SNAGHTML1bc79c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466" y="4834050"/>
            <a:ext cx="1991149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C:\Users\K1050403\AppData\Local\Temp\SNAGHTML1bc51d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466" y="4005858"/>
            <a:ext cx="2118976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8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81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5759451" cy="5521446"/>
          </a:xfrm>
        </p:spPr>
        <p:txBody>
          <a:bodyPr/>
          <a:lstStyle/>
          <a:p>
            <a:r>
              <a:rPr lang="zh-TW" altLang="en-US" dirty="0" smtClean="0"/>
              <a:t>生日派對的最後，</a:t>
            </a:r>
            <a:r>
              <a:rPr lang="zh-TW" altLang="en-US" dirty="0"/>
              <a:t>我們要製作一個「</a:t>
            </a:r>
            <a:r>
              <a:rPr lang="zh-TW" altLang="en-US" dirty="0" smtClean="0"/>
              <a:t>鍵盤</a:t>
            </a:r>
            <a:r>
              <a:rPr lang="zh-TW" altLang="en-US" dirty="0"/>
              <a:t>鋼琴</a:t>
            </a:r>
            <a:r>
              <a:rPr lang="zh-TW" altLang="en-US" smtClean="0"/>
              <a:t>」，一起彈奏</a:t>
            </a:r>
            <a:r>
              <a:rPr lang="zh-TW" altLang="en-US" dirty="0" smtClean="0"/>
              <a:t>生日快樂</a:t>
            </a:r>
            <a:r>
              <a:rPr lang="zh-TW" altLang="en-US" dirty="0"/>
              <a:t>歌！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6959574" y="4866460"/>
            <a:ext cx="3744416" cy="1108210"/>
            <a:chOff x="1156757" y="3464389"/>
            <a:chExt cx="3744416" cy="1108210"/>
          </a:xfrm>
        </p:grpSpPr>
        <p:sp>
          <p:nvSpPr>
            <p:cNvPr id="8" name="圓角矩形 7"/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156757" y="3971939"/>
              <a:ext cx="3744416" cy="600660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程式檔：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3-4-1.sb3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286" y="981522"/>
            <a:ext cx="4907918" cy="362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8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9" name="文字方塊 18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8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264300" cy="5521446"/>
          </a:xfrm>
        </p:spPr>
        <p:txBody>
          <a:bodyPr/>
          <a:lstStyle/>
          <a:p>
            <a:pPr marL="627063" indent="-514350">
              <a:buFont typeface="+mj-lt"/>
              <a:buAutoNum type="arabicPeriod"/>
            </a:pPr>
            <a:r>
              <a:rPr lang="zh-TW" altLang="en-US" sz="3200" dirty="0" smtClean="0"/>
              <a:t> </a:t>
            </a:r>
            <a:r>
              <a:rPr lang="zh-TW" altLang="en-US" b="1" dirty="0">
                <a:solidFill>
                  <a:srgbClr val="0070C0"/>
                </a:solidFill>
                <a:latin typeface="+mn-lt"/>
              </a:rPr>
              <a:t>鍵盤鋼琴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可以</a:t>
            </a:r>
            <a:r>
              <a:rPr lang="zh-TW" altLang="en-US" sz="3200" dirty="0"/>
              <a:t>利用電腦鍵盤的 </a:t>
            </a:r>
            <a:r>
              <a:rPr lang="en-US" altLang="zh-TW" sz="3200" dirty="0"/>
              <a:t>Q ∼ P </a:t>
            </a:r>
            <a:r>
              <a:rPr lang="zh-TW" altLang="en-US" sz="3200" dirty="0"/>
              <a:t>鍵，分別</a:t>
            </a:r>
            <a:r>
              <a:rPr lang="zh-TW" altLang="en-US" sz="3200" dirty="0" smtClean="0"/>
              <a:t>彈奏出</a:t>
            </a:r>
            <a:r>
              <a:rPr lang="zh-TW" altLang="en-US" sz="3200" dirty="0"/>
              <a:t>「</a:t>
            </a:r>
            <a:r>
              <a:rPr lang="en-US" altLang="zh-TW" sz="3200" dirty="0" smtClean="0"/>
              <a:t>4</a:t>
            </a:r>
            <a:r>
              <a:rPr lang="zh-TW" altLang="en-US" sz="2400" dirty="0" smtClean="0"/>
              <a:t>（低音</a:t>
            </a:r>
            <a:r>
              <a:rPr lang="en-US" altLang="zh-TW" sz="2400" dirty="0" smtClean="0"/>
              <a:t>Fa</a:t>
            </a:r>
            <a:r>
              <a:rPr lang="zh-TW" altLang="en-US" sz="2400" dirty="0" smtClean="0"/>
              <a:t>）</a:t>
            </a:r>
            <a:r>
              <a:rPr lang="zh-TW" altLang="en-US" dirty="0"/>
              <a:t>」</a:t>
            </a:r>
            <a:r>
              <a:rPr lang="zh-TW" altLang="en-US" sz="3200" dirty="0" smtClean="0"/>
              <a:t> ∼「</a:t>
            </a:r>
            <a:r>
              <a:rPr lang="en-US" altLang="zh-TW" sz="3200" dirty="0"/>
              <a:t>6</a:t>
            </a:r>
            <a:r>
              <a:rPr lang="zh-TW" altLang="en-US" sz="2400" dirty="0" smtClean="0"/>
              <a:t>（中音 </a:t>
            </a:r>
            <a:r>
              <a:rPr lang="en-US" altLang="zh-TW" sz="2400" dirty="0"/>
              <a:t>La</a:t>
            </a:r>
            <a:r>
              <a:rPr lang="zh-TW" altLang="en-US" sz="2400" dirty="0" smtClean="0"/>
              <a:t>）</a:t>
            </a:r>
            <a:r>
              <a:rPr lang="zh-TW" altLang="en-US" sz="3200" dirty="0" smtClean="0"/>
              <a:t>」的</a:t>
            </a:r>
            <a:r>
              <a:rPr lang="zh-TW" altLang="en-US" sz="3200" dirty="0"/>
              <a:t>聲音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627063" indent="-514350">
              <a:buFont typeface="+mj-lt"/>
              <a:buAutoNum type="arabicPeriod"/>
            </a:pPr>
            <a:r>
              <a:rPr lang="zh-TW" altLang="en-US" sz="3200" dirty="0" smtClean="0"/>
              <a:t> </a:t>
            </a:r>
            <a:r>
              <a:rPr lang="zh-TW" altLang="en-US" b="1" dirty="0">
                <a:solidFill>
                  <a:srgbClr val="0070C0"/>
                </a:solidFill>
                <a:latin typeface="+mn-lt"/>
              </a:rPr>
              <a:t>動態變化</a:t>
            </a:r>
            <a:r>
              <a:rPr lang="zh-TW" altLang="en-US" sz="3200" dirty="0" smtClean="0"/>
              <a:t>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按下</a:t>
            </a:r>
            <a:r>
              <a:rPr lang="zh-TW" altLang="en-US" sz="3200" dirty="0"/>
              <a:t>鍵盤時</a:t>
            </a:r>
            <a:r>
              <a:rPr lang="zh-TW" altLang="en-US" sz="3200" dirty="0" smtClean="0"/>
              <a:t>，白</a:t>
            </a:r>
            <a:r>
              <a:rPr lang="zh-TW" altLang="en-US" sz="3200" dirty="0"/>
              <a:t>鍵要有「</a:t>
            </a:r>
            <a:r>
              <a:rPr lang="zh-TW" altLang="en-US" sz="3200" dirty="0" smtClean="0"/>
              <a:t>先變</a:t>
            </a:r>
            <a:r>
              <a:rPr lang="zh-TW" altLang="en-US" sz="3200" dirty="0"/>
              <a:t>小、再復原」的視覺效果。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286" y="981522"/>
            <a:ext cx="4907918" cy="362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358902" y="2495431"/>
            <a:ext cx="290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5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6" name="文字方塊 15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6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54" y="1269554"/>
            <a:ext cx="1042479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11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dirty="0"/>
              <a:t>繪製角色、演奏</a:t>
            </a:r>
            <a:r>
              <a:rPr lang="zh-TW" altLang="en-US" dirty="0" smtClean="0"/>
              <a:t>音階</a:t>
            </a:r>
            <a:endParaRPr lang="en-US" altLang="zh-TW" dirty="0" smtClean="0"/>
          </a:p>
          <a:p>
            <a:r>
              <a:rPr lang="zh-TW" altLang="en-US" dirty="0" smtClean="0"/>
              <a:t>以</a:t>
            </a:r>
            <a:r>
              <a:rPr lang="zh-TW" altLang="en-US" dirty="0"/>
              <a:t>鍵盤觸發程式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54" y="1269554"/>
            <a:ext cx="1042479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grpSp>
        <p:nvGrpSpPr>
          <p:cNvPr id="12" name="群組 11"/>
          <p:cNvGrpSpPr/>
          <p:nvPr/>
        </p:nvGrpSpPr>
        <p:grpSpPr>
          <a:xfrm>
            <a:off x="974244" y="1558672"/>
            <a:ext cx="10577205" cy="3382230"/>
            <a:chOff x="974244" y="1558672"/>
            <a:chExt cx="10577205" cy="3382230"/>
          </a:xfrm>
        </p:grpSpPr>
        <p:sp>
          <p:nvSpPr>
            <p:cNvPr id="9" name="圓角矩形 8"/>
            <p:cNvSpPr/>
            <p:nvPr/>
          </p:nvSpPr>
          <p:spPr>
            <a:xfrm>
              <a:off x="974244" y="2205658"/>
              <a:ext cx="10577205" cy="2735244"/>
            </a:xfrm>
            <a:custGeom>
              <a:avLst/>
              <a:gdLst>
                <a:gd name="connsiteX0" fmla="*/ 0 w 10888905"/>
                <a:gd name="connsiteY0" fmla="*/ 234031 h 1404156"/>
                <a:gd name="connsiteX1" fmla="*/ 234031 w 10888905"/>
                <a:gd name="connsiteY1" fmla="*/ 0 h 1404156"/>
                <a:gd name="connsiteX2" fmla="*/ 10654874 w 10888905"/>
                <a:gd name="connsiteY2" fmla="*/ 0 h 1404156"/>
                <a:gd name="connsiteX3" fmla="*/ 10888905 w 10888905"/>
                <a:gd name="connsiteY3" fmla="*/ 234031 h 1404156"/>
                <a:gd name="connsiteX4" fmla="*/ 10888905 w 10888905"/>
                <a:gd name="connsiteY4" fmla="*/ 1170125 h 1404156"/>
                <a:gd name="connsiteX5" fmla="*/ 10654874 w 10888905"/>
                <a:gd name="connsiteY5" fmla="*/ 1404156 h 1404156"/>
                <a:gd name="connsiteX6" fmla="*/ 234031 w 10888905"/>
                <a:gd name="connsiteY6" fmla="*/ 1404156 h 1404156"/>
                <a:gd name="connsiteX7" fmla="*/ 0 w 10888905"/>
                <a:gd name="connsiteY7" fmla="*/ 1170125 h 1404156"/>
                <a:gd name="connsiteX8" fmla="*/ 0 w 10888905"/>
                <a:gd name="connsiteY8" fmla="*/ 234031 h 1404156"/>
                <a:gd name="connsiteX0" fmla="*/ 0 w 10888905"/>
                <a:gd name="connsiteY0" fmla="*/ 234031 h 1405643"/>
                <a:gd name="connsiteX1" fmla="*/ 234031 w 10888905"/>
                <a:gd name="connsiteY1" fmla="*/ 0 h 1405643"/>
                <a:gd name="connsiteX2" fmla="*/ 10654874 w 10888905"/>
                <a:gd name="connsiteY2" fmla="*/ 0 h 1405643"/>
                <a:gd name="connsiteX3" fmla="*/ 10888905 w 10888905"/>
                <a:gd name="connsiteY3" fmla="*/ 234031 h 1405643"/>
                <a:gd name="connsiteX4" fmla="*/ 10888905 w 10888905"/>
                <a:gd name="connsiteY4" fmla="*/ 1170125 h 1405643"/>
                <a:gd name="connsiteX5" fmla="*/ 10654874 w 10888905"/>
                <a:gd name="connsiteY5" fmla="*/ 1404156 h 1405643"/>
                <a:gd name="connsiteX6" fmla="*/ 5364808 w 10888905"/>
                <a:gd name="connsiteY6" fmla="*/ 1405643 h 1405643"/>
                <a:gd name="connsiteX7" fmla="*/ 234031 w 10888905"/>
                <a:gd name="connsiteY7" fmla="*/ 1404156 h 1405643"/>
                <a:gd name="connsiteX8" fmla="*/ 0 w 10888905"/>
                <a:gd name="connsiteY8" fmla="*/ 1170125 h 1405643"/>
                <a:gd name="connsiteX9" fmla="*/ 0 w 10888905"/>
                <a:gd name="connsiteY9" fmla="*/ 234031 h 1405643"/>
                <a:gd name="connsiteX0" fmla="*/ 0 w 10888905"/>
                <a:gd name="connsiteY0" fmla="*/ 234031 h 1405643"/>
                <a:gd name="connsiteX1" fmla="*/ 234031 w 10888905"/>
                <a:gd name="connsiteY1" fmla="*/ 0 h 1405643"/>
                <a:gd name="connsiteX2" fmla="*/ 10654874 w 10888905"/>
                <a:gd name="connsiteY2" fmla="*/ 0 h 1405643"/>
                <a:gd name="connsiteX3" fmla="*/ 10888905 w 10888905"/>
                <a:gd name="connsiteY3" fmla="*/ 234031 h 1405643"/>
                <a:gd name="connsiteX4" fmla="*/ 10888905 w 10888905"/>
                <a:gd name="connsiteY4" fmla="*/ 1170125 h 1405643"/>
                <a:gd name="connsiteX5" fmla="*/ 10654874 w 10888905"/>
                <a:gd name="connsiteY5" fmla="*/ 1404156 h 1405643"/>
                <a:gd name="connsiteX6" fmla="*/ 5364808 w 10888905"/>
                <a:gd name="connsiteY6" fmla="*/ 1405643 h 1405643"/>
                <a:gd name="connsiteX7" fmla="*/ 5005993 w 10888905"/>
                <a:gd name="connsiteY7" fmla="*/ 1394069 h 1405643"/>
                <a:gd name="connsiteX8" fmla="*/ 234031 w 10888905"/>
                <a:gd name="connsiteY8" fmla="*/ 1404156 h 1405643"/>
                <a:gd name="connsiteX9" fmla="*/ 0 w 10888905"/>
                <a:gd name="connsiteY9" fmla="*/ 1170125 h 1405643"/>
                <a:gd name="connsiteX10" fmla="*/ 0 w 10888905"/>
                <a:gd name="connsiteY10" fmla="*/ 234031 h 1405643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64808 w 10888905"/>
                <a:gd name="connsiteY6" fmla="*/ 1405643 h 2736732"/>
                <a:gd name="connsiteX7" fmla="*/ 5387958 w 10888905"/>
                <a:gd name="connsiteY7" fmla="*/ 2736732 h 2736732"/>
                <a:gd name="connsiteX8" fmla="*/ 234031 w 10888905"/>
                <a:gd name="connsiteY8" fmla="*/ 1404156 h 2736732"/>
                <a:gd name="connsiteX9" fmla="*/ 0 w 10888905"/>
                <a:gd name="connsiteY9" fmla="*/ 1170125 h 2736732"/>
                <a:gd name="connsiteX10" fmla="*/ 0 w 10888905"/>
                <a:gd name="connsiteY10" fmla="*/ 234031 h 2736732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64808 w 10888905"/>
                <a:gd name="connsiteY6" fmla="*/ 1405643 h 2736732"/>
                <a:gd name="connsiteX7" fmla="*/ 5387958 w 10888905"/>
                <a:gd name="connsiteY7" fmla="*/ 2736732 h 2736732"/>
                <a:gd name="connsiteX8" fmla="*/ 222457 w 10888905"/>
                <a:gd name="connsiteY8" fmla="*/ 2735244 h 2736732"/>
                <a:gd name="connsiteX9" fmla="*/ 0 w 10888905"/>
                <a:gd name="connsiteY9" fmla="*/ 1170125 h 2736732"/>
                <a:gd name="connsiteX10" fmla="*/ 0 w 10888905"/>
                <a:gd name="connsiteY10" fmla="*/ 234031 h 2736732"/>
                <a:gd name="connsiteX0" fmla="*/ 11574 w 10900479"/>
                <a:gd name="connsiteY0" fmla="*/ 234031 h 2736732"/>
                <a:gd name="connsiteX1" fmla="*/ 245605 w 10900479"/>
                <a:gd name="connsiteY1" fmla="*/ 0 h 2736732"/>
                <a:gd name="connsiteX2" fmla="*/ 10666448 w 10900479"/>
                <a:gd name="connsiteY2" fmla="*/ 0 h 2736732"/>
                <a:gd name="connsiteX3" fmla="*/ 10900479 w 10900479"/>
                <a:gd name="connsiteY3" fmla="*/ 234031 h 2736732"/>
                <a:gd name="connsiteX4" fmla="*/ 10900479 w 10900479"/>
                <a:gd name="connsiteY4" fmla="*/ 1170125 h 2736732"/>
                <a:gd name="connsiteX5" fmla="*/ 10666448 w 10900479"/>
                <a:gd name="connsiteY5" fmla="*/ 1404156 h 2736732"/>
                <a:gd name="connsiteX6" fmla="*/ 5376382 w 10900479"/>
                <a:gd name="connsiteY6" fmla="*/ 1405643 h 2736732"/>
                <a:gd name="connsiteX7" fmla="*/ 5399532 w 10900479"/>
                <a:gd name="connsiteY7" fmla="*/ 2736732 h 2736732"/>
                <a:gd name="connsiteX8" fmla="*/ 234031 w 10900479"/>
                <a:gd name="connsiteY8" fmla="*/ 2735244 h 2736732"/>
                <a:gd name="connsiteX9" fmla="*/ 0 w 10900479"/>
                <a:gd name="connsiteY9" fmla="*/ 2524363 h 2736732"/>
                <a:gd name="connsiteX10" fmla="*/ 11574 w 10900479"/>
                <a:gd name="connsiteY10" fmla="*/ 234031 h 2736732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64808 w 10888905"/>
                <a:gd name="connsiteY6" fmla="*/ 1405643 h 2736732"/>
                <a:gd name="connsiteX7" fmla="*/ 5387958 w 10888905"/>
                <a:gd name="connsiteY7" fmla="*/ 2736732 h 2736732"/>
                <a:gd name="connsiteX8" fmla="*/ 222457 w 10888905"/>
                <a:gd name="connsiteY8" fmla="*/ 2735244 h 2736732"/>
                <a:gd name="connsiteX9" fmla="*/ 57874 w 10888905"/>
                <a:gd name="connsiteY9" fmla="*/ 2524363 h 2736732"/>
                <a:gd name="connsiteX10" fmla="*/ 0 w 10888905"/>
                <a:gd name="connsiteY10" fmla="*/ 234031 h 2736732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64808 w 10888905"/>
                <a:gd name="connsiteY6" fmla="*/ 1405643 h 2736732"/>
                <a:gd name="connsiteX7" fmla="*/ 5387958 w 10888905"/>
                <a:gd name="connsiteY7" fmla="*/ 2736732 h 2736732"/>
                <a:gd name="connsiteX8" fmla="*/ 222457 w 10888905"/>
                <a:gd name="connsiteY8" fmla="*/ 2735244 h 2736732"/>
                <a:gd name="connsiteX9" fmla="*/ 11576 w 10888905"/>
                <a:gd name="connsiteY9" fmla="*/ 2535938 h 2736732"/>
                <a:gd name="connsiteX10" fmla="*/ 0 w 10888905"/>
                <a:gd name="connsiteY10" fmla="*/ 234031 h 2736732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87957 w 10888905"/>
                <a:gd name="connsiteY6" fmla="*/ 1405643 h 2736732"/>
                <a:gd name="connsiteX7" fmla="*/ 5387958 w 10888905"/>
                <a:gd name="connsiteY7" fmla="*/ 2736732 h 2736732"/>
                <a:gd name="connsiteX8" fmla="*/ 222457 w 10888905"/>
                <a:gd name="connsiteY8" fmla="*/ 2735244 h 2736732"/>
                <a:gd name="connsiteX9" fmla="*/ 11576 w 10888905"/>
                <a:gd name="connsiteY9" fmla="*/ 2535938 h 2736732"/>
                <a:gd name="connsiteX10" fmla="*/ 0 w 10888905"/>
                <a:gd name="connsiteY10" fmla="*/ 234031 h 2736732"/>
                <a:gd name="connsiteX0" fmla="*/ 0 w 10888905"/>
                <a:gd name="connsiteY0" fmla="*/ 234031 h 2736732"/>
                <a:gd name="connsiteX1" fmla="*/ 234031 w 10888905"/>
                <a:gd name="connsiteY1" fmla="*/ 0 h 2736732"/>
                <a:gd name="connsiteX2" fmla="*/ 10654874 w 10888905"/>
                <a:gd name="connsiteY2" fmla="*/ 0 h 2736732"/>
                <a:gd name="connsiteX3" fmla="*/ 10888905 w 10888905"/>
                <a:gd name="connsiteY3" fmla="*/ 234031 h 2736732"/>
                <a:gd name="connsiteX4" fmla="*/ 10888905 w 10888905"/>
                <a:gd name="connsiteY4" fmla="*/ 1170125 h 2736732"/>
                <a:gd name="connsiteX5" fmla="*/ 10654874 w 10888905"/>
                <a:gd name="connsiteY5" fmla="*/ 1404156 h 2736732"/>
                <a:gd name="connsiteX6" fmla="*/ 5387957 w 10888905"/>
                <a:gd name="connsiteY6" fmla="*/ 1405643 h 2736732"/>
                <a:gd name="connsiteX7" fmla="*/ 5387958 w 10888905"/>
                <a:gd name="connsiteY7" fmla="*/ 2736732 h 2736732"/>
                <a:gd name="connsiteX8" fmla="*/ 5114040 w 10888905"/>
                <a:gd name="connsiteY8" fmla="*/ 2736731 h 2736732"/>
                <a:gd name="connsiteX9" fmla="*/ 222457 w 10888905"/>
                <a:gd name="connsiteY9" fmla="*/ 2735244 h 2736732"/>
                <a:gd name="connsiteX10" fmla="*/ 11576 w 10888905"/>
                <a:gd name="connsiteY10" fmla="*/ 2535938 h 2736732"/>
                <a:gd name="connsiteX11" fmla="*/ 0 w 10888905"/>
                <a:gd name="connsiteY11" fmla="*/ 234031 h 2736732"/>
                <a:gd name="connsiteX0" fmla="*/ 0 w 10888905"/>
                <a:gd name="connsiteY0" fmla="*/ 234031 h 2736731"/>
                <a:gd name="connsiteX1" fmla="*/ 234031 w 10888905"/>
                <a:gd name="connsiteY1" fmla="*/ 0 h 2736731"/>
                <a:gd name="connsiteX2" fmla="*/ 10654874 w 10888905"/>
                <a:gd name="connsiteY2" fmla="*/ 0 h 2736731"/>
                <a:gd name="connsiteX3" fmla="*/ 10888905 w 10888905"/>
                <a:gd name="connsiteY3" fmla="*/ 234031 h 2736731"/>
                <a:gd name="connsiteX4" fmla="*/ 10888905 w 10888905"/>
                <a:gd name="connsiteY4" fmla="*/ 1170125 h 2736731"/>
                <a:gd name="connsiteX5" fmla="*/ 10654874 w 10888905"/>
                <a:gd name="connsiteY5" fmla="*/ 1404156 h 2736731"/>
                <a:gd name="connsiteX6" fmla="*/ 5387957 w 10888905"/>
                <a:gd name="connsiteY6" fmla="*/ 1405643 h 2736731"/>
                <a:gd name="connsiteX7" fmla="*/ 5387958 w 10888905"/>
                <a:gd name="connsiteY7" fmla="*/ 2620985 h 2736731"/>
                <a:gd name="connsiteX8" fmla="*/ 5114040 w 10888905"/>
                <a:gd name="connsiteY8" fmla="*/ 2736731 h 2736731"/>
                <a:gd name="connsiteX9" fmla="*/ 222457 w 10888905"/>
                <a:gd name="connsiteY9" fmla="*/ 2735244 h 2736731"/>
                <a:gd name="connsiteX10" fmla="*/ 11576 w 10888905"/>
                <a:gd name="connsiteY10" fmla="*/ 2535938 h 2736731"/>
                <a:gd name="connsiteX11" fmla="*/ 0 w 10888905"/>
                <a:gd name="connsiteY11" fmla="*/ 234031 h 2736731"/>
                <a:gd name="connsiteX0" fmla="*/ 0 w 10888905"/>
                <a:gd name="connsiteY0" fmla="*/ 234031 h 2736731"/>
                <a:gd name="connsiteX1" fmla="*/ 234031 w 10888905"/>
                <a:gd name="connsiteY1" fmla="*/ 0 h 2736731"/>
                <a:gd name="connsiteX2" fmla="*/ 10654874 w 10888905"/>
                <a:gd name="connsiteY2" fmla="*/ 0 h 2736731"/>
                <a:gd name="connsiteX3" fmla="*/ 10888905 w 10888905"/>
                <a:gd name="connsiteY3" fmla="*/ 234031 h 2736731"/>
                <a:gd name="connsiteX4" fmla="*/ 10888905 w 10888905"/>
                <a:gd name="connsiteY4" fmla="*/ 1170125 h 2736731"/>
                <a:gd name="connsiteX5" fmla="*/ 10654874 w 10888905"/>
                <a:gd name="connsiteY5" fmla="*/ 1404156 h 2736731"/>
                <a:gd name="connsiteX6" fmla="*/ 5387957 w 10888905"/>
                <a:gd name="connsiteY6" fmla="*/ 1405643 h 2736731"/>
                <a:gd name="connsiteX7" fmla="*/ 5387958 w 10888905"/>
                <a:gd name="connsiteY7" fmla="*/ 2620985 h 2736731"/>
                <a:gd name="connsiteX8" fmla="*/ 5114040 w 10888905"/>
                <a:gd name="connsiteY8" fmla="*/ 2736731 h 2736731"/>
                <a:gd name="connsiteX9" fmla="*/ 222457 w 10888905"/>
                <a:gd name="connsiteY9" fmla="*/ 2735244 h 2736731"/>
                <a:gd name="connsiteX10" fmla="*/ 11576 w 10888905"/>
                <a:gd name="connsiteY10" fmla="*/ 2535938 h 2736731"/>
                <a:gd name="connsiteX11" fmla="*/ 0 w 10888905"/>
                <a:gd name="connsiteY11" fmla="*/ 234031 h 2736731"/>
                <a:gd name="connsiteX0" fmla="*/ 0 w 10888905"/>
                <a:gd name="connsiteY0" fmla="*/ 234031 h 2736731"/>
                <a:gd name="connsiteX1" fmla="*/ 234031 w 10888905"/>
                <a:gd name="connsiteY1" fmla="*/ 0 h 2736731"/>
                <a:gd name="connsiteX2" fmla="*/ 10654874 w 10888905"/>
                <a:gd name="connsiteY2" fmla="*/ 0 h 2736731"/>
                <a:gd name="connsiteX3" fmla="*/ 10888905 w 10888905"/>
                <a:gd name="connsiteY3" fmla="*/ 234031 h 2736731"/>
                <a:gd name="connsiteX4" fmla="*/ 10888905 w 10888905"/>
                <a:gd name="connsiteY4" fmla="*/ 1170125 h 2736731"/>
                <a:gd name="connsiteX5" fmla="*/ 10654874 w 10888905"/>
                <a:gd name="connsiteY5" fmla="*/ 1404156 h 2736731"/>
                <a:gd name="connsiteX6" fmla="*/ 5387957 w 10888905"/>
                <a:gd name="connsiteY6" fmla="*/ 1405643 h 2736731"/>
                <a:gd name="connsiteX7" fmla="*/ 5387958 w 10888905"/>
                <a:gd name="connsiteY7" fmla="*/ 2620985 h 2736731"/>
                <a:gd name="connsiteX8" fmla="*/ 5114040 w 10888905"/>
                <a:gd name="connsiteY8" fmla="*/ 2736731 h 2736731"/>
                <a:gd name="connsiteX9" fmla="*/ 222457 w 10888905"/>
                <a:gd name="connsiteY9" fmla="*/ 2735244 h 2736731"/>
                <a:gd name="connsiteX10" fmla="*/ 11576 w 10888905"/>
                <a:gd name="connsiteY10" fmla="*/ 2535938 h 2736731"/>
                <a:gd name="connsiteX11" fmla="*/ 0 w 10888905"/>
                <a:gd name="connsiteY11" fmla="*/ 234031 h 2736731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387957 w 10888905"/>
                <a:gd name="connsiteY6" fmla="*/ 1405643 h 2735244"/>
                <a:gd name="connsiteX7" fmla="*/ 5387958 w 10888905"/>
                <a:gd name="connsiteY7" fmla="*/ 262098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387957 w 10888905"/>
                <a:gd name="connsiteY6" fmla="*/ 1405643 h 2735244"/>
                <a:gd name="connsiteX7" fmla="*/ 5387958 w 10888905"/>
                <a:gd name="connsiteY7" fmla="*/ 262098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387957 w 10888905"/>
                <a:gd name="connsiteY6" fmla="*/ 1405643 h 2735244"/>
                <a:gd name="connsiteX7" fmla="*/ 5387958 w 10888905"/>
                <a:gd name="connsiteY7" fmla="*/ 254097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387957 w 10888905"/>
                <a:gd name="connsiteY6" fmla="*/ 1405643 h 2735244"/>
                <a:gd name="connsiteX7" fmla="*/ 5387958 w 10888905"/>
                <a:gd name="connsiteY7" fmla="*/ 254097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03010 w 10888905"/>
                <a:gd name="connsiteY6" fmla="*/ 1395483 h 2735244"/>
                <a:gd name="connsiteX7" fmla="*/ 5387958 w 10888905"/>
                <a:gd name="connsiteY7" fmla="*/ 254097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03010 w 10888905"/>
                <a:gd name="connsiteY6" fmla="*/ 1395483 h 2735244"/>
                <a:gd name="connsiteX7" fmla="*/ 5503011 w 10888905"/>
                <a:gd name="connsiteY7" fmla="*/ 2540975 h 2735244"/>
                <a:gd name="connsiteX8" fmla="*/ 5243580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03010 w 10888905"/>
                <a:gd name="connsiteY6" fmla="*/ 1395483 h 2735244"/>
                <a:gd name="connsiteX7" fmla="*/ 5503011 w 10888905"/>
                <a:gd name="connsiteY7" fmla="*/ 2540975 h 2735244"/>
                <a:gd name="connsiteX8" fmla="*/ 5337715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03010 w 10888905"/>
                <a:gd name="connsiteY6" fmla="*/ 1395483 h 2735244"/>
                <a:gd name="connsiteX7" fmla="*/ 5529160 w 10888905"/>
                <a:gd name="connsiteY7" fmla="*/ 2540975 h 2735244"/>
                <a:gd name="connsiteX8" fmla="*/ 5337715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29159 w 10888905"/>
                <a:gd name="connsiteY6" fmla="*/ 1395483 h 2735244"/>
                <a:gd name="connsiteX7" fmla="*/ 5529160 w 10888905"/>
                <a:gd name="connsiteY7" fmla="*/ 2540975 h 2735244"/>
                <a:gd name="connsiteX8" fmla="*/ 5337715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  <a:gd name="connsiteX0" fmla="*/ 0 w 10888905"/>
                <a:gd name="connsiteY0" fmla="*/ 234031 h 2735244"/>
                <a:gd name="connsiteX1" fmla="*/ 234031 w 10888905"/>
                <a:gd name="connsiteY1" fmla="*/ 0 h 2735244"/>
                <a:gd name="connsiteX2" fmla="*/ 10654874 w 10888905"/>
                <a:gd name="connsiteY2" fmla="*/ 0 h 2735244"/>
                <a:gd name="connsiteX3" fmla="*/ 10888905 w 10888905"/>
                <a:gd name="connsiteY3" fmla="*/ 234031 h 2735244"/>
                <a:gd name="connsiteX4" fmla="*/ 10888905 w 10888905"/>
                <a:gd name="connsiteY4" fmla="*/ 1170125 h 2735244"/>
                <a:gd name="connsiteX5" fmla="*/ 10654874 w 10888905"/>
                <a:gd name="connsiteY5" fmla="*/ 1404156 h 2735244"/>
                <a:gd name="connsiteX6" fmla="*/ 5529159 w 10888905"/>
                <a:gd name="connsiteY6" fmla="*/ 1395483 h 2735244"/>
                <a:gd name="connsiteX7" fmla="*/ 5529160 w 10888905"/>
                <a:gd name="connsiteY7" fmla="*/ 2540975 h 2735244"/>
                <a:gd name="connsiteX8" fmla="*/ 5384783 w 10888905"/>
                <a:gd name="connsiteY8" fmla="*/ 2717681 h 2735244"/>
                <a:gd name="connsiteX9" fmla="*/ 222457 w 10888905"/>
                <a:gd name="connsiteY9" fmla="*/ 2735244 h 2735244"/>
                <a:gd name="connsiteX10" fmla="*/ 11576 w 10888905"/>
                <a:gd name="connsiteY10" fmla="*/ 2535938 h 2735244"/>
                <a:gd name="connsiteX11" fmla="*/ 0 w 10888905"/>
                <a:gd name="connsiteY11" fmla="*/ 234031 h 273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888905" h="2735244">
                  <a:moveTo>
                    <a:pt x="0" y="234031"/>
                  </a:moveTo>
                  <a:cubicBezTo>
                    <a:pt x="0" y="104779"/>
                    <a:pt x="104779" y="0"/>
                    <a:pt x="234031" y="0"/>
                  </a:cubicBezTo>
                  <a:lnTo>
                    <a:pt x="10654874" y="0"/>
                  </a:lnTo>
                  <a:cubicBezTo>
                    <a:pt x="10784126" y="0"/>
                    <a:pt x="10888905" y="104779"/>
                    <a:pt x="10888905" y="234031"/>
                  </a:cubicBezTo>
                  <a:lnTo>
                    <a:pt x="10888905" y="1170125"/>
                  </a:lnTo>
                  <a:cubicBezTo>
                    <a:pt x="10888905" y="1299377"/>
                    <a:pt x="10784126" y="1404156"/>
                    <a:pt x="10654874" y="1404156"/>
                  </a:cubicBezTo>
                  <a:lnTo>
                    <a:pt x="5529159" y="1395483"/>
                  </a:lnTo>
                  <a:cubicBezTo>
                    <a:pt x="5529159" y="1839179"/>
                    <a:pt x="5529160" y="2097279"/>
                    <a:pt x="5529160" y="2540975"/>
                  </a:cubicBezTo>
                  <a:cubicBezTo>
                    <a:pt x="5540724" y="2670997"/>
                    <a:pt x="5476089" y="2705769"/>
                    <a:pt x="5384783" y="2717681"/>
                  </a:cubicBezTo>
                  <a:lnTo>
                    <a:pt x="222457" y="2735244"/>
                  </a:lnTo>
                  <a:cubicBezTo>
                    <a:pt x="93205" y="2735244"/>
                    <a:pt x="11576" y="2665190"/>
                    <a:pt x="11576" y="2535938"/>
                  </a:cubicBezTo>
                  <a:cubicBezTo>
                    <a:pt x="7717" y="1768636"/>
                    <a:pt x="3859" y="1001333"/>
                    <a:pt x="0" y="234031"/>
                  </a:cubicBezTo>
                  <a:close/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986391" y="1558672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09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lnSpc>
                <a:spcPct val="140000"/>
              </a:lnSpc>
              <a:buNone/>
            </a:pPr>
            <a:r>
              <a:rPr lang="zh-TW" altLang="en-US" sz="2600" dirty="0"/>
              <a:t>我們要在舞臺上製作一個含有白鍵與黑鍵的鍵盤</a:t>
            </a:r>
            <a:r>
              <a:rPr lang="zh-TW" altLang="en-US" sz="2600" dirty="0" smtClean="0"/>
              <a:t>鋼琴</a:t>
            </a:r>
            <a:r>
              <a:rPr lang="zh-TW" altLang="en-US" sz="2600" dirty="0"/>
              <a:t>：</a:t>
            </a:r>
          </a:p>
          <a:p>
            <a:pPr marL="114295" indent="0">
              <a:lnSpc>
                <a:spcPct val="140000"/>
              </a:lnSpc>
              <a:buNone/>
            </a:pPr>
            <a:r>
              <a:rPr lang="en-US" altLang="zh-TW" sz="2600" dirty="0"/>
              <a:t>1. </a:t>
            </a:r>
            <a:r>
              <a:rPr lang="zh-TW" altLang="en-US" sz="2600" dirty="0"/>
              <a:t>白鍵：</a:t>
            </a:r>
          </a:p>
          <a:p>
            <a:pPr marL="990600" indent="-509588">
              <a:lnSpc>
                <a:spcPct val="140000"/>
              </a:lnSpc>
              <a:buNone/>
            </a:pPr>
            <a:r>
              <a:rPr lang="en-US" altLang="zh-TW" sz="2600" dirty="0"/>
              <a:t>(1) </a:t>
            </a:r>
            <a:r>
              <a:rPr lang="zh-TW" altLang="en-US" sz="2600" dirty="0"/>
              <a:t>為了方便彈奏時識別，每個白鍵上都要標示「簡譜記號」和「對應鍵盤的英文字母」。</a:t>
            </a:r>
          </a:p>
          <a:p>
            <a:pPr marL="990600" indent="-509588">
              <a:lnSpc>
                <a:spcPct val="140000"/>
              </a:lnSpc>
              <a:buNone/>
            </a:pPr>
            <a:r>
              <a:rPr lang="en-US" altLang="zh-TW" sz="2600" dirty="0"/>
              <a:t>(2) </a:t>
            </a:r>
            <a:r>
              <a:rPr lang="zh-TW" altLang="en-US" sz="2600" dirty="0"/>
              <a:t>當按下電腦鍵盤上的</a:t>
            </a:r>
            <a:r>
              <a:rPr lang="en-US" altLang="zh-TW" sz="2600" dirty="0" err="1"/>
              <a:t>Q∼P</a:t>
            </a:r>
            <a:r>
              <a:rPr lang="zh-TW" altLang="en-US" sz="2600" dirty="0"/>
              <a:t>鍵時，可以分別彈奏出「</a:t>
            </a:r>
            <a:r>
              <a:rPr lang="en-US" altLang="zh-TW" sz="2600" dirty="0" smtClean="0"/>
              <a:t>4</a:t>
            </a:r>
            <a:r>
              <a:rPr lang="zh-TW" altLang="en-US" sz="2600" dirty="0" smtClean="0"/>
              <a:t>（</a:t>
            </a:r>
            <a:r>
              <a:rPr lang="zh-TW" altLang="en-US" sz="2600" dirty="0"/>
              <a:t>低音</a:t>
            </a:r>
            <a:r>
              <a:rPr lang="en-US" altLang="zh-TW" sz="2600" dirty="0"/>
              <a:t>Fa</a:t>
            </a:r>
            <a:r>
              <a:rPr lang="zh-TW" altLang="en-US" sz="2600" dirty="0"/>
              <a:t>）」∼「</a:t>
            </a:r>
            <a:r>
              <a:rPr lang="en-US" altLang="zh-TW" sz="2600" dirty="0"/>
              <a:t>6</a:t>
            </a:r>
            <a:r>
              <a:rPr lang="zh-TW" altLang="en-US" sz="2600" dirty="0"/>
              <a:t>（中音</a:t>
            </a:r>
            <a:r>
              <a:rPr lang="en-US" altLang="zh-TW" sz="2600" dirty="0"/>
              <a:t>La</a:t>
            </a:r>
            <a:r>
              <a:rPr lang="zh-TW" altLang="en-US" sz="2600" dirty="0"/>
              <a:t>）」的聲音。</a:t>
            </a:r>
          </a:p>
          <a:p>
            <a:pPr marL="114295" indent="0">
              <a:lnSpc>
                <a:spcPct val="140000"/>
              </a:lnSpc>
              <a:buNone/>
            </a:pPr>
            <a:r>
              <a:rPr lang="en-US" altLang="zh-TW" sz="2600" dirty="0"/>
              <a:t>2. </a:t>
            </a:r>
            <a:r>
              <a:rPr lang="zh-TW" altLang="en-US" sz="2600" dirty="0"/>
              <a:t>黑鍵：裝飾用（無作用）</a:t>
            </a:r>
            <a:endParaRPr lang="zh-HK" altLang="en-US" sz="26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AF0F5"/>
              </a:clrFrom>
              <a:clrTo>
                <a:srgbClr val="DAF0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297" y="4293890"/>
            <a:ext cx="5131301" cy="234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圓角矩形 18"/>
          <p:cNvSpPr/>
          <p:nvPr/>
        </p:nvSpPr>
        <p:spPr>
          <a:xfrm>
            <a:off x="694606" y="1594226"/>
            <a:ext cx="8856984" cy="2627656"/>
          </a:xfrm>
          <a:prstGeom prst="roundRect">
            <a:avLst>
              <a:gd name="adj" fmla="val 5471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20" name="圓角矩形 19"/>
          <p:cNvSpPr/>
          <p:nvPr/>
        </p:nvSpPr>
        <p:spPr>
          <a:xfrm>
            <a:off x="694606" y="4293890"/>
            <a:ext cx="2160240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9253094" y="1197547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2854846" y="4849619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9837593" y="103037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可彈奏的白鍵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9837593" y="2098280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裝飾用的黑鍵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543478" y="3179356"/>
            <a:ext cx="290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K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456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 autoUpdateAnimBg="0"/>
      <p:bldP spid="20" grpId="0" animBg="1" autoUpdateAnimBg="0"/>
      <p:bldP spid="21" grpId="0" animBg="1"/>
      <p:bldP spid="22" grpId="0" animBg="1"/>
      <p:bldP spid="29" grpId="0" animBg="1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HK" altLang="en-US" dirty="0"/>
          </a:p>
        </p:txBody>
      </p:sp>
      <p:pic>
        <p:nvPicPr>
          <p:cNvPr id="3094" name="Picture 22" descr="C:\Users\K1050403\AppData\Local\Temp\SNAGHTML19974f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179333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C:\Users\K1050403\AppData\Local\Temp\SNAGHTML1999c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4150074"/>
            <a:ext cx="179666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C:\Users\K1050403\AppData\Local\Temp\SNAGHTML19e993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03" y="1881522"/>
            <a:ext cx="3129487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C:\Users\K1050403\AppData\Local\Temp\SNAGHTML1a6fee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03" y="1053530"/>
            <a:ext cx="3259585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C:\Users\K1050403\AppData\Local\Temp\SNAGHTML1a72b1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03" y="2859374"/>
            <a:ext cx="4428000" cy="7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直線接點 35"/>
          <p:cNvCxnSpPr/>
          <p:nvPr/>
        </p:nvCxnSpPr>
        <p:spPr>
          <a:xfrm>
            <a:off x="360834" y="3934050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8" descr="C:\Users\K1050403\AppData\Local\Temp\SNAGHTML1a6fee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03" y="4207124"/>
            <a:ext cx="3259585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45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3839</TotalTime>
  <Words>240</Words>
  <Application>Microsoft Office PowerPoint</Application>
  <PresentationFormat>自訂</PresentationFormat>
  <Paragraphs>63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生活科技_課文</vt:lpstr>
      <vt:lpstr>演奏音階—鍵盤鋼琴</vt:lpstr>
      <vt:lpstr>任務說明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PowerPoint 簡報</vt:lpstr>
      <vt:lpstr>PowerPoint 簡報</vt:lpstr>
      <vt:lpstr>逐步解析 2</vt:lpstr>
      <vt:lpstr>題目解析流程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425</cp:revision>
  <cp:lastPrinted>2019-05-27T08:55:00Z</cp:lastPrinted>
  <dcterms:created xsi:type="dcterms:W3CDTF">2019-04-23T05:53:25Z</dcterms:created>
  <dcterms:modified xsi:type="dcterms:W3CDTF">2019-07-19T01:12:02Z</dcterms:modified>
</cp:coreProperties>
</file>