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80" r:id="rId2"/>
    <p:sldId id="381" r:id="rId3"/>
    <p:sldId id="382" r:id="rId4"/>
    <p:sldId id="383" r:id="rId5"/>
    <p:sldId id="404" r:id="rId6"/>
    <p:sldId id="396" r:id="rId7"/>
    <p:sldId id="397" r:id="rId8"/>
    <p:sldId id="402" r:id="rId9"/>
    <p:sldId id="385" r:id="rId10"/>
    <p:sldId id="403" r:id="rId11"/>
    <p:sldId id="405" r:id="rId12"/>
    <p:sldId id="406" r:id="rId13"/>
    <p:sldId id="407" r:id="rId14"/>
    <p:sldId id="408" r:id="rId15"/>
    <p:sldId id="409" r:id="rId16"/>
    <p:sldId id="413" r:id="rId17"/>
    <p:sldId id="414" r:id="rId18"/>
    <p:sldId id="412" r:id="rId19"/>
    <p:sldId id="398" r:id="rId20"/>
    <p:sldId id="399" r:id="rId21"/>
    <p:sldId id="418" r:id="rId22"/>
    <p:sldId id="400" r:id="rId23"/>
    <p:sldId id="401" r:id="rId24"/>
    <p:sldId id="419" r:id="rId25"/>
    <p:sldId id="420" r:id="rId26"/>
    <p:sldId id="421" r:id="rId27"/>
    <p:sldId id="361" r:id="rId28"/>
    <p:sldId id="415" r:id="rId29"/>
    <p:sldId id="416" r:id="rId30"/>
    <p:sldId id="417" r:id="rId31"/>
    <p:sldId id="393" r:id="rId32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CD"/>
    <a:srgbClr val="FF7C80"/>
    <a:srgbClr val="FFFFFF"/>
    <a:srgbClr val="4F81BD"/>
    <a:srgbClr val="957E8C"/>
    <a:srgbClr val="88C2B9"/>
    <a:srgbClr val="6EB8B2"/>
    <a:srgbClr val="85B0D8"/>
    <a:srgbClr val="F07D78"/>
    <a:srgbClr val="858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 varScale="1">
        <p:scale>
          <a:sx n="83" d="100"/>
          <a:sy n="83" d="100"/>
        </p:scale>
        <p:origin x="-62" y="-96"/>
      </p:cViewPr>
      <p:guideLst>
        <p:guide orient="horz" pos="4156"/>
        <p:guide orient="horz" pos="4065"/>
        <p:guide pos="210"/>
        <p:guide pos="7468"/>
        <p:guide pos="3839"/>
        <p:guide pos="346"/>
        <p:guide pos="733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1" d="100"/>
          <a:sy n="51" d="100"/>
        </p:scale>
        <p:origin x="-2741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981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4C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00B4CB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C:\Users\K1011102\Desktop\1 (2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189224"/>
            <a:ext cx="647675" cy="5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延伸閱讀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pic>
        <p:nvPicPr>
          <p:cNvPr id="10" name="Picture 2" descr="C:\Users\K1011102\Desktop\0 (1)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5500" r="8007" b="2448"/>
          <a:stretch/>
        </p:blipFill>
        <p:spPr bwMode="auto">
          <a:xfrm>
            <a:off x="327545" y="49033"/>
            <a:ext cx="722933" cy="7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4BE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64BE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64BE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pic>
        <p:nvPicPr>
          <p:cNvPr id="2075" name="Picture 27" descr="C:\Users\K1011102\Desktop\2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52" y="-1"/>
            <a:ext cx="841746" cy="80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</a:t>
            </a:r>
            <a:r>
              <a:rPr lang="zh-TW" altLang="en-US" dirty="0" smtClean="0"/>
              <a:t>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0112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8689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解答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932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8" r:id="rId3"/>
    <p:sldLayoutId id="2147483666" r:id="rId4"/>
    <p:sldLayoutId id="2147483687" r:id="rId5"/>
    <p:sldLayoutId id="2147483695" r:id="rId6"/>
    <p:sldLayoutId id="2147483690" r:id="rId7"/>
    <p:sldLayoutId id="2147483694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  <p:sldLayoutId id="2147483697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6.xml"/><Relationship Id="rId7" Type="http://schemas.openxmlformats.org/officeDocument/2006/relationships/slide" Target="slide1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10.xml"/><Relationship Id="rId5" Type="http://schemas.openxmlformats.org/officeDocument/2006/relationships/slide" Target="slide14.xml"/><Relationship Id="rId4" Type="http://schemas.openxmlformats.org/officeDocument/2006/relationships/slide" Target="slide9.xml"/><Relationship Id="rId9" Type="http://schemas.openxmlformats.org/officeDocument/2006/relationships/slide" Target="slide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4-1-&#31243;&#24335;&#31684;&#20363;&#24433;&#29255;-&#32854;&#35477;&#31150;&#29289;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4-1-&#31243;&#24335;&#31684;&#20363;&#24433;&#29255;-&#32854;&#35477;&#31150;&#29289;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326795"/>
            <a:ext cx="9676607" cy="4551271"/>
          </a:xfrm>
        </p:spPr>
        <p:txBody>
          <a:bodyPr/>
          <a:lstStyle/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hlinkClick r:id="rId2" action="ppaction://hlinksldjump"/>
              </a:rPr>
              <a:t>任務說明</a:t>
            </a:r>
            <a:endParaRPr lang="en-US" altLang="zh-TW" sz="3200" dirty="0" smtClean="0"/>
          </a:p>
          <a:p>
            <a:pPr marL="806450" indent="-3540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hlinkClick r:id="rId3" action="ppaction://hlinksldjump"/>
              </a:rPr>
              <a:t>概念插播：變數</a:t>
            </a:r>
            <a:endParaRPr lang="en-US" altLang="zh-TW" sz="3200" dirty="0" smtClean="0">
              <a:hlinkClick r:id="rId4" action="ppaction://hlinksldjump"/>
            </a:endParaRPr>
          </a:p>
          <a:p>
            <a:pPr marL="806450" indent="-3540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hlinkClick r:id="rId4" action="ppaction://hlinksldjump"/>
              </a:rPr>
              <a:t>逐步</a:t>
            </a:r>
            <a:r>
              <a:rPr lang="zh-TW" altLang="en-US" sz="3200" dirty="0">
                <a:hlinkClick r:id="rId4" action="ppaction://hlinksldjump"/>
              </a:rPr>
              <a:t>解析</a:t>
            </a:r>
            <a:r>
              <a:rPr lang="en-US" altLang="zh-TW" sz="3200" dirty="0" smtClean="0">
                <a:hlinkClick r:id="rId4" action="ppaction://hlinksldjump"/>
              </a:rPr>
              <a:t>1</a:t>
            </a:r>
            <a:r>
              <a:rPr lang="en-US" altLang="zh-TW" sz="3200" dirty="0" smtClean="0"/>
              <a:t> </a:t>
            </a:r>
          </a:p>
          <a:p>
            <a:pPr marL="806450" indent="-3540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hlinkClick r:id="rId5" action="ppaction://hlinksldjump"/>
              </a:rPr>
              <a:t>逐步解析</a:t>
            </a:r>
            <a:r>
              <a:rPr lang="en-US" altLang="zh-TW" sz="3200" dirty="0">
                <a:hlinkClick r:id="rId5" action="ppaction://hlinksldjump"/>
              </a:rPr>
              <a:t>2</a:t>
            </a:r>
            <a:r>
              <a:rPr lang="en-US" altLang="zh-TW" sz="3200" dirty="0">
                <a:hlinkClick r:id="rId6" action="ppaction://hlinksldjump"/>
              </a:rPr>
              <a:t> </a:t>
            </a:r>
            <a:endParaRPr lang="en-US" altLang="zh-TW" sz="3200" dirty="0"/>
          </a:p>
          <a:p>
            <a:pPr marL="806450" indent="-3540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hlinkClick r:id="rId7" action="ppaction://hlinksldjump"/>
              </a:rPr>
              <a:t>概念</a:t>
            </a:r>
            <a:r>
              <a:rPr lang="zh-TW" altLang="en-US" sz="3200" dirty="0">
                <a:hlinkClick r:id="rId7" action="ppaction://hlinksldjump"/>
              </a:rPr>
              <a:t>插播</a:t>
            </a:r>
            <a:r>
              <a:rPr lang="zh-TW" altLang="en-US" sz="3200" dirty="0" smtClean="0">
                <a:hlinkClick r:id="rId7" action="ppaction://hlinksldjump"/>
              </a:rPr>
              <a:t>：如果</a:t>
            </a:r>
            <a:r>
              <a:rPr lang="en-US" altLang="zh-TW" sz="3200" dirty="0" smtClean="0">
                <a:hlinkClick r:id="rId7" action="ppaction://hlinksldjump"/>
              </a:rPr>
              <a:t>…</a:t>
            </a:r>
            <a:r>
              <a:rPr lang="zh-TW" altLang="en-US" sz="3200" dirty="0" smtClean="0">
                <a:hlinkClick r:id="rId7" action="ppaction://hlinksldjump"/>
              </a:rPr>
              <a:t>那麼</a:t>
            </a:r>
            <a:r>
              <a:rPr lang="en-US" altLang="zh-TW" sz="3200" dirty="0" smtClean="0">
                <a:hlinkClick r:id="rId7" action="ppaction://hlinksldjump"/>
              </a:rPr>
              <a:t>…</a:t>
            </a:r>
            <a:endParaRPr lang="en-US" altLang="zh-TW" sz="3200" dirty="0" smtClean="0">
              <a:hlinkClick r:id="rId4" action="ppaction://hlinksldjump"/>
            </a:endParaRPr>
          </a:p>
          <a:p>
            <a:pPr marL="806450" indent="-3540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hlinkClick r:id="rId8" action="ppaction://hlinksldjump"/>
              </a:rPr>
              <a:t>概念插播</a:t>
            </a:r>
            <a:r>
              <a:rPr lang="zh-TW" altLang="en-US" sz="3200" dirty="0" smtClean="0">
                <a:hlinkClick r:id="rId8" action="ppaction://hlinksldjump"/>
              </a:rPr>
              <a:t>：邏輯運算</a:t>
            </a:r>
            <a:endParaRPr lang="en-US" altLang="zh-TW" sz="3200" dirty="0">
              <a:hlinkClick r:id="rId4" action="ppaction://hlinksldjump"/>
            </a:endParaRPr>
          </a:p>
          <a:p>
            <a:pPr marL="806450" indent="-3540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hlinkClick r:id="rId9" action="ppaction://hlinksldjump"/>
              </a:rPr>
              <a:t>逐步解析</a:t>
            </a:r>
            <a:r>
              <a:rPr lang="en-US" altLang="zh-TW" sz="3200" dirty="0" smtClean="0">
                <a:hlinkClick r:id="rId9" action="ppaction://hlinksldjump"/>
              </a:rPr>
              <a:t>3</a:t>
            </a:r>
            <a:r>
              <a:rPr lang="en-US" altLang="zh-TW" sz="3200" dirty="0" smtClean="0">
                <a:hlinkClick r:id="rId6" action="ppaction://hlinksldjump"/>
              </a:rPr>
              <a:t> </a:t>
            </a:r>
            <a:endParaRPr lang="en-US" altLang="zh-TW" sz="3200" dirty="0"/>
          </a:p>
          <a:p>
            <a:pPr marL="452438" indent="0">
              <a:spcBef>
                <a:spcPts val="600"/>
              </a:spcBef>
              <a:buNone/>
            </a:pPr>
            <a:endParaRPr lang="en-US" altLang="zh-TW" sz="3200" dirty="0"/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598" y="143372"/>
            <a:ext cx="2592287" cy="766142"/>
          </a:xfrm>
        </p:spPr>
        <p:txBody>
          <a:bodyPr/>
          <a:lstStyle/>
          <a:p>
            <a:r>
              <a:rPr lang="en-US" altLang="zh-TW" sz="6000" dirty="0" smtClean="0"/>
              <a:t>4</a:t>
            </a:r>
            <a:r>
              <a:rPr lang="zh-TW" altLang="en-US" sz="6000" dirty="0" smtClean="0"/>
              <a:t>．</a:t>
            </a:r>
            <a:r>
              <a:rPr lang="en-US" altLang="zh-TW" sz="6000" dirty="0" smtClean="0"/>
              <a:t>1 </a:t>
            </a:r>
            <a:endParaRPr lang="zh-TW" altLang="en-US" sz="6000" dirty="0"/>
          </a:p>
        </p:txBody>
      </p:sp>
      <p:sp>
        <p:nvSpPr>
          <p:cNvPr id="7" name="標題 3">
            <a:extLst>
              <a:ext uri="{FF2B5EF4-FFF2-40B4-BE49-F238E27FC236}">
                <a16:creationId xmlns="" xmlns:a16="http://schemas.microsoft.com/office/drawing/2014/main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862" y="356742"/>
            <a:ext cx="8496548" cy="912812"/>
          </a:xfrm>
        </p:spPr>
        <p:txBody>
          <a:bodyPr/>
          <a:lstStyle/>
          <a:p>
            <a:r>
              <a:rPr lang="zh-TW" altLang="en-US" sz="4800" dirty="0">
                <a:ln w="190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a:rPr>
              <a:t>變數與條件判斷①</a:t>
            </a:r>
            <a:r>
              <a:rPr lang="en-US" altLang="zh-TW" sz="4400" dirty="0" smtClean="0">
                <a:ln w="190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a:rPr>
              <a:t>—</a:t>
            </a:r>
            <a:r>
              <a:rPr lang="zh-TW" altLang="en-US" sz="4400" dirty="0" smtClean="0">
                <a:ln w="190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a:rPr>
              <a:t>聖誕禮物</a:t>
            </a:r>
            <a:endParaRPr lang="zh-TW" altLang="en-US" sz="6000" dirty="0">
              <a:ln w="19050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99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814" y="909514"/>
            <a:ext cx="8568952" cy="578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587070" y="1772523"/>
            <a:ext cx="3995968" cy="865183"/>
            <a:chOff x="5699637" y="2138640"/>
            <a:chExt cx="3995968" cy="865183"/>
          </a:xfrm>
        </p:grpSpPr>
        <p:sp>
          <p:nvSpPr>
            <p:cNvPr id="7" name="圓角矩形 6"/>
            <p:cNvSpPr/>
            <p:nvPr/>
          </p:nvSpPr>
          <p:spPr>
            <a:xfrm>
              <a:off x="7679381" y="2138640"/>
              <a:ext cx="2016224" cy="865183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5699637" y="2280925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604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lnSpc>
                <a:spcPct val="140000"/>
              </a:lnSpc>
              <a:buNone/>
            </a:pPr>
            <a:r>
              <a:rPr lang="zh-TW" altLang="en-US" sz="3200" dirty="0"/>
              <a:t>在檔案</a:t>
            </a:r>
            <a:r>
              <a:rPr lang="en-US" altLang="zh-TW" sz="3200" dirty="0"/>
              <a:t>4-1-</a:t>
            </a:r>
            <a:r>
              <a:rPr lang="en-US" altLang="zh-TW" sz="3200" dirty="0" err="1"/>
              <a:t>1.sb3</a:t>
            </a:r>
            <a:r>
              <a:rPr lang="en-US" altLang="zh-TW" sz="3200" dirty="0"/>
              <a:t> </a:t>
            </a:r>
            <a:r>
              <a:rPr lang="zh-TW" altLang="en-US" sz="3200" dirty="0"/>
              <a:t>中</a:t>
            </a:r>
            <a:r>
              <a:rPr lang="zh-TW" altLang="en-US" sz="3200" dirty="0" smtClean="0"/>
              <a:t>，爸爸</a:t>
            </a:r>
            <a:r>
              <a:rPr lang="zh-TW" altLang="en-US" sz="3200" dirty="0"/>
              <a:t>具有下圖</a:t>
            </a:r>
            <a:r>
              <a:rPr lang="zh-TW" altLang="en-US" sz="3200" dirty="0" smtClean="0"/>
              <a:t>的程式</a:t>
            </a:r>
            <a:r>
              <a:rPr lang="zh-TW" altLang="en-US" sz="3200" dirty="0"/>
              <a:t>，要計算「國文分數</a:t>
            </a:r>
            <a:r>
              <a:rPr lang="en-US" altLang="zh-TW" sz="3200" dirty="0"/>
              <a:t>+ </a:t>
            </a:r>
            <a:r>
              <a:rPr lang="zh-TW" altLang="en-US" sz="3200" dirty="0"/>
              <a:t>數學分數」。請按綠旗執行程式，假設依序</a:t>
            </a:r>
            <a:r>
              <a:rPr lang="zh-TW" altLang="en-US" sz="3200" dirty="0" smtClean="0"/>
              <a:t>輸入</a:t>
            </a:r>
            <a:r>
              <a:rPr lang="en-US" altLang="zh-TW" sz="3200" dirty="0" smtClean="0"/>
              <a:t>80</a:t>
            </a:r>
            <a:r>
              <a:rPr lang="zh-TW" altLang="en-US" sz="3200" dirty="0"/>
              <a:t>、</a:t>
            </a:r>
            <a:r>
              <a:rPr lang="en-US" altLang="zh-TW" sz="3200" dirty="0"/>
              <a:t>70</a:t>
            </a:r>
            <a:r>
              <a:rPr lang="zh-TW" altLang="en-US" sz="3200" dirty="0"/>
              <a:t>，執行結果正確嗎？</a:t>
            </a:r>
            <a:endParaRPr lang="zh-HK" altLang="en-US" sz="32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HK" dirty="0" smtClean="0"/>
              <a:t>1</a:t>
            </a:r>
            <a:endParaRPr lang="zh-HK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AF0F6"/>
              </a:clrFrom>
              <a:clrTo>
                <a:srgbClr val="DAF0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645" y="3069754"/>
            <a:ext cx="9021123" cy="3007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59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334963" y="931742"/>
            <a:ext cx="11520487" cy="5521446"/>
          </a:xfrm>
        </p:spPr>
        <p:txBody>
          <a:bodyPr/>
          <a:lstStyle/>
          <a:p>
            <a:r>
              <a:rPr lang="zh-TW" altLang="en-US" sz="3200" dirty="0" smtClean="0"/>
              <a:t>輸入：國文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80</a:t>
            </a:r>
            <a:r>
              <a:rPr lang="zh-TW" altLang="en-US" sz="3200" dirty="0" smtClean="0"/>
              <a:t>分、數學</a:t>
            </a:r>
            <a:r>
              <a:rPr lang="en-US" altLang="zh-TW" sz="3200" b="1" dirty="0">
                <a:solidFill>
                  <a:srgbClr val="FF0000"/>
                </a:solidFill>
              </a:rPr>
              <a:t>70</a:t>
            </a:r>
            <a:r>
              <a:rPr lang="zh-TW" altLang="en-US" sz="3200" dirty="0" smtClean="0"/>
              <a:t>分</a:t>
            </a:r>
            <a:r>
              <a:rPr lang="zh-TW" altLang="en-US" sz="3200" dirty="0" smtClean="0"/>
              <a:t>。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結果：手</a:t>
            </a:r>
            <a:r>
              <a:rPr lang="zh-TW" altLang="en-US" sz="3200" dirty="0" smtClean="0"/>
              <a:t>算為</a:t>
            </a:r>
            <a:r>
              <a:rPr lang="en-US" altLang="zh-TW" sz="3200" b="1" dirty="0">
                <a:solidFill>
                  <a:srgbClr val="FF0000"/>
                </a:solidFill>
              </a:rPr>
              <a:t>150</a:t>
            </a:r>
            <a:r>
              <a:rPr lang="zh-TW" altLang="en-US" sz="3200" dirty="0" smtClean="0"/>
              <a:t>分，程式執行為</a:t>
            </a:r>
            <a:r>
              <a:rPr lang="en-US" altLang="zh-TW" sz="3200" b="1" dirty="0">
                <a:solidFill>
                  <a:srgbClr val="FF0000"/>
                </a:solidFill>
              </a:rPr>
              <a:t>140</a:t>
            </a:r>
            <a:r>
              <a:rPr lang="zh-TW" altLang="en-US" sz="3200" dirty="0" smtClean="0"/>
              <a:t>分。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想一想：</a:t>
            </a:r>
            <a:endParaRPr lang="en-US" altLang="zh-TW" sz="3200" dirty="0" smtClean="0"/>
          </a:p>
          <a:p>
            <a:pPr marL="112713" indent="333375">
              <a:buNone/>
            </a:pPr>
            <a:r>
              <a:rPr lang="en-US" altLang="zh-TW" sz="3200" dirty="0" smtClean="0"/>
              <a:t>(1) </a:t>
            </a:r>
            <a:r>
              <a:rPr lang="zh-TW" altLang="en-US" sz="3200" dirty="0" smtClean="0"/>
              <a:t>為什麼出錯？</a:t>
            </a:r>
            <a:endParaRPr lang="en-US" altLang="zh-TW" sz="3200" dirty="0" smtClean="0"/>
          </a:p>
          <a:p>
            <a:pPr marL="112713" indent="333375">
              <a:buNone/>
            </a:pPr>
            <a:r>
              <a:rPr lang="en-US" altLang="zh-TW" sz="3200" dirty="0" smtClean="0"/>
              <a:t>(</a:t>
            </a:r>
            <a:r>
              <a:rPr lang="en-US" altLang="zh-TW" sz="3200" dirty="0"/>
              <a:t>2) </a:t>
            </a:r>
            <a:r>
              <a:rPr lang="zh-TW" altLang="en-US" sz="3200" dirty="0" smtClean="0"/>
              <a:t>該怎麼修正？</a:t>
            </a:r>
            <a:endParaRPr lang="zh-TW" altLang="en-US" sz="3200" dirty="0"/>
          </a:p>
          <a:p>
            <a:endParaRPr lang="zh-HK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  <p:pic>
        <p:nvPicPr>
          <p:cNvPr id="6" name="Picture 2" descr="C:\Users\K1050403\AppData\Local\Temp\SNAGHTML336e0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82" y="2637706"/>
            <a:ext cx="7759797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03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294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2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設定變數、計算</a:t>
            </a:r>
            <a:r>
              <a:rPr lang="zh-TW" altLang="en-US" dirty="0" smtClean="0"/>
              <a:t>平均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4229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814" y="909514"/>
            <a:ext cx="8568952" cy="578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2566814" y="890884"/>
            <a:ext cx="8640960" cy="3907062"/>
            <a:chOff x="5159894" y="1491655"/>
            <a:chExt cx="8640960" cy="3907062"/>
          </a:xfrm>
        </p:grpSpPr>
        <p:sp>
          <p:nvSpPr>
            <p:cNvPr id="6" name="圓角矩形 5"/>
            <p:cNvSpPr/>
            <p:nvPr/>
          </p:nvSpPr>
          <p:spPr>
            <a:xfrm>
              <a:off x="5159894" y="2138640"/>
              <a:ext cx="8640960" cy="3260077"/>
            </a:xfrm>
            <a:prstGeom prst="roundRect">
              <a:avLst>
                <a:gd name="adj" fmla="val 4887"/>
              </a:avLst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8416459" y="1491655"/>
              <a:ext cx="2216043" cy="646986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HK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599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marL="533400" indent="-420688">
              <a:lnSpc>
                <a:spcPct val="140000"/>
              </a:lnSpc>
              <a:buNone/>
            </a:pPr>
            <a:r>
              <a:rPr lang="zh-TW" altLang="en-US" sz="2700" dirty="0"/>
              <a:t>接續</a:t>
            </a:r>
            <a:r>
              <a:rPr lang="en-US" altLang="zh-TW" sz="2700" dirty="0"/>
              <a:t>【</a:t>
            </a:r>
            <a:r>
              <a:rPr lang="zh-TW" altLang="en-US" sz="2700" dirty="0"/>
              <a:t>逐步解析</a:t>
            </a:r>
            <a:r>
              <a:rPr lang="en-US" altLang="zh-TW" sz="2700" dirty="0"/>
              <a:t>1】</a:t>
            </a:r>
            <a:r>
              <a:rPr lang="zh-TW" altLang="en-US" sz="2700" dirty="0"/>
              <a:t>，修改程式：</a:t>
            </a:r>
          </a:p>
          <a:p>
            <a:pPr marL="533400" indent="-420688">
              <a:lnSpc>
                <a:spcPct val="140000"/>
              </a:lnSpc>
              <a:buNone/>
            </a:pPr>
            <a:r>
              <a:rPr lang="en-US" altLang="zh-TW" sz="2700" dirty="0"/>
              <a:t>1. </a:t>
            </a:r>
            <a:r>
              <a:rPr lang="zh-TW" altLang="en-US" sz="2700" dirty="0"/>
              <a:t>爸爸分別詢問國文、英語、數學</a:t>
            </a:r>
            <a:r>
              <a:rPr lang="en-US" altLang="zh-TW" sz="2700" dirty="0"/>
              <a:t>3 </a:t>
            </a:r>
            <a:r>
              <a:rPr lang="zh-TW" altLang="en-US" sz="2700" dirty="0"/>
              <a:t>科成績，並等待使用者輸入。</a:t>
            </a:r>
          </a:p>
          <a:p>
            <a:pPr marL="533400" indent="-420688">
              <a:lnSpc>
                <a:spcPct val="140000"/>
              </a:lnSpc>
              <a:buNone/>
            </a:pPr>
            <a:r>
              <a:rPr lang="en-US" altLang="zh-TW" sz="2700" dirty="0"/>
              <a:t>2. </a:t>
            </a:r>
            <a:r>
              <a:rPr lang="zh-TW" altLang="en-US" sz="2700" dirty="0"/>
              <a:t>每輸入一科分數後，爸爸就說出該科目與分數，例如：「國文分數</a:t>
            </a:r>
            <a:r>
              <a:rPr lang="en-US" altLang="zh-TW" sz="2700" dirty="0"/>
              <a:t>88</a:t>
            </a:r>
            <a:r>
              <a:rPr lang="zh-TW" altLang="en-US" sz="2700" dirty="0"/>
              <a:t>」。</a:t>
            </a:r>
          </a:p>
          <a:p>
            <a:pPr marL="533400" indent="-420688">
              <a:lnSpc>
                <a:spcPct val="140000"/>
              </a:lnSpc>
              <a:buNone/>
            </a:pPr>
            <a:r>
              <a:rPr lang="en-US" altLang="zh-TW" sz="2700" dirty="0"/>
              <a:t>3. </a:t>
            </a:r>
            <a:r>
              <a:rPr lang="zh-TW" altLang="en-US" sz="2700" dirty="0"/>
              <a:t>最後，計算平均分數，並說出「平均分數</a:t>
            </a:r>
            <a:r>
              <a:rPr lang="zh-TW" altLang="en-US" sz="2700" u="sng" dirty="0"/>
              <a:t>　　　</a:t>
            </a:r>
            <a:r>
              <a:rPr lang="zh-TW" altLang="en-US" sz="2700" dirty="0"/>
              <a:t>」。</a:t>
            </a:r>
            <a:endParaRPr lang="zh-HK" altLang="en-US" sz="27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2</a:t>
            </a:r>
            <a:endParaRPr lang="zh-HK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2210356" y="1521642"/>
            <a:ext cx="4748945" cy="5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0" name="圓角矩形 9"/>
          <p:cNvSpPr/>
          <p:nvPr/>
        </p:nvSpPr>
        <p:spPr>
          <a:xfrm>
            <a:off x="766614" y="2098280"/>
            <a:ext cx="864096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4943078" y="2662206"/>
            <a:ext cx="2808312" cy="54000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7031310" y="1354359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1697487" y="2061642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7812935" y="2470997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3996511" y="3609815"/>
            <a:ext cx="298495" cy="33456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9837593" y="1030372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詢問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各科分數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837593" y="2098280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儲存各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科分數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9837593" y="3166188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說出各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科分數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9837593" y="4234096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Q4</a:t>
            </a:r>
          </a:p>
          <a:p>
            <a:r>
              <a:rPr lang="zh-TW" altLang="en-US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計算平均</a:t>
            </a:r>
            <a:r>
              <a:rPr lang="zh-TW" altLang="en-US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zh-HK" altLang="en-US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C:\Users\K1050403\AppData\Local\Temp\SNAGHTMLc23bd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50" y="4409097"/>
            <a:ext cx="8856000" cy="283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圓角矩形 17"/>
          <p:cNvSpPr/>
          <p:nvPr/>
        </p:nvSpPr>
        <p:spPr>
          <a:xfrm>
            <a:off x="9837593" y="5302002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err="1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Q5</a:t>
            </a:r>
            <a:endParaRPr lang="en-US" altLang="zh-HK" b="1" dirty="0" smtClean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說出平均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8388999" y="3697379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1846734" y="3861842"/>
            <a:ext cx="2088232" cy="540000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4584828" y="3864662"/>
            <a:ext cx="3742626" cy="54000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09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1" grpId="0" animBg="1" autoUpdateAnimBg="0"/>
      <p:bldP spid="17" grpId="0" animBg="1"/>
      <p:bldP spid="23" grpId="0" animBg="1"/>
      <p:bldP spid="24" grpId="0" animBg="1"/>
      <p:bldP spid="25" grpId="0" animBg="1"/>
      <p:bldP spid="14" grpId="0" animBg="1"/>
      <p:bldP spid="26" grpId="0" animBg="1"/>
      <p:bldP spid="27" grpId="0" animBg="1"/>
      <p:bldP spid="28" grpId="0" animBg="1"/>
      <p:bldP spid="18" grpId="0" animBg="1"/>
      <p:bldP spid="20" grpId="0" animBg="1"/>
      <p:bldP spid="22" grpId="0" animBg="1" autoUpdateAnimBg="0"/>
      <p:bldP spid="29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HK" altLang="en-US" dirty="0"/>
          </a:p>
        </p:txBody>
      </p:sp>
      <p:cxnSp>
        <p:nvCxnSpPr>
          <p:cNvPr id="14" name="直線接點 13"/>
          <p:cNvCxnSpPr/>
          <p:nvPr/>
        </p:nvCxnSpPr>
        <p:spPr>
          <a:xfrm>
            <a:off x="360834" y="4365898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6071629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 descr="C:\Users\k1040125\AppData\Local\Temp\SNAGHTML24ac2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1053530"/>
            <a:ext cx="2665759" cy="66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C:\Users\k1040125\AppData\Local\Temp\SNAGHTML25077a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4678699"/>
            <a:ext cx="1800200" cy="49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K1050403\AppData\Local\Temp\SNAGHTML14d01a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98152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K1050403\AppData\Local\Temp\SNAGHTML15410c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458192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K1050403\AppData\Local\Temp\SNAGHTML154a2e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394" y="458192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K1050403\AppData\Local\Temp\SNAGHTML154f1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418" y="981522"/>
            <a:ext cx="179606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K1050403\AppData\Local\Temp\SNAGHTML156546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923" y="5340369"/>
            <a:ext cx="3565753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C:\Users\k1040125\AppData\Local\Temp\SNAGHTML24b1cf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939" y="3596263"/>
            <a:ext cx="3529855" cy="62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6" descr="C:\Users\k1040125\AppData\Local\Temp\SNAGHTML24e5e5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346" y="2927768"/>
            <a:ext cx="3446909" cy="50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K1050403\AppData\Local\Temp\SNAGHTML154628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394" y="98152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C:\Users\K1050403\AppData\Local\Temp\SNAGHTML157f3b7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939" y="2927768"/>
            <a:ext cx="1015200" cy="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C:\Users\K1050403\AppData\Local\Temp\SNAGHTML15d2df9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983" y="4653930"/>
            <a:ext cx="2006651" cy="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C:\Users\K1050403\AppData\Local\Temp\SNAGHTML15d5c2a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983" y="5298458"/>
            <a:ext cx="1931865" cy="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C:\Users\K1050403\AppData\Local\Temp\SNAGHTML15e4975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983" y="5939346"/>
            <a:ext cx="3565753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24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671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那麼</a:t>
            </a:r>
            <a:r>
              <a:rPr lang="en-US" altLang="zh-TW" dirty="0"/>
              <a:t>…</a:t>
            </a:r>
            <a:endParaRPr lang="zh-HK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702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4819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 smtClean="0"/>
              <a:t>針對條件進行</a:t>
            </a:r>
            <a:r>
              <a:rPr lang="zh-TW" altLang="en-US" sz="3200" dirty="0"/>
              <a:t>判斷</a:t>
            </a:r>
            <a:r>
              <a:rPr lang="zh-TW" altLang="en-US" sz="3200" dirty="0" smtClean="0"/>
              <a:t>，結果分為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成立</a:t>
            </a:r>
            <a:r>
              <a:rPr lang="zh-TW" altLang="en-US" sz="3200" dirty="0" smtClean="0"/>
              <a:t>、</a:t>
            </a:r>
            <a:r>
              <a:rPr lang="zh-TW" altLang="en-US" sz="3200" b="1" dirty="0">
                <a:solidFill>
                  <a:srgbClr val="FF0000"/>
                </a:solidFill>
              </a:rPr>
              <a:t>不成立</a:t>
            </a:r>
            <a:r>
              <a:rPr lang="zh-TW" altLang="en-US" sz="3200" dirty="0" smtClean="0"/>
              <a:t>兩</a:t>
            </a:r>
            <a:r>
              <a:rPr lang="zh-TW" altLang="en-US" sz="3200" dirty="0"/>
              <a:t>種</a:t>
            </a:r>
            <a:r>
              <a:rPr lang="zh-TW" altLang="en-US" sz="3200" dirty="0" smtClean="0"/>
              <a:t>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/>
              <a:t>(1)</a:t>
            </a:r>
            <a:r>
              <a:rPr lang="zh-TW" altLang="en-US" sz="3200" b="1" dirty="0">
                <a:solidFill>
                  <a:srgbClr val="0070C0"/>
                </a:solidFill>
              </a:rPr>
              <a:t>成　立</a:t>
            </a:r>
            <a:r>
              <a:rPr lang="zh-TW" altLang="en-US" sz="3200" dirty="0"/>
              <a:t>：程式區塊 </a:t>
            </a:r>
            <a:r>
              <a:rPr lang="en-US" altLang="zh-TW" sz="3200" dirty="0"/>
              <a:t>1 </a:t>
            </a:r>
            <a:r>
              <a:rPr lang="zh-TW" altLang="en-US" sz="3200" dirty="0"/>
              <a:t>→ 程式區塊 </a:t>
            </a:r>
            <a:r>
              <a:rPr lang="en-US" altLang="zh-TW" sz="3200" dirty="0"/>
              <a:t>2</a:t>
            </a:r>
            <a:r>
              <a:rPr lang="zh-TW" altLang="en-US" sz="3200" dirty="0"/>
              <a:t>。</a:t>
            </a:r>
            <a:r>
              <a:rPr lang="en-US" altLang="zh-TW" sz="3200" dirty="0"/>
              <a:t/>
            </a:r>
            <a:br>
              <a:rPr lang="en-US" altLang="zh-TW" sz="3200" dirty="0"/>
            </a:br>
            <a:r>
              <a:rPr lang="en-US" altLang="zh-TW" sz="3200" dirty="0"/>
              <a:t>(2)</a:t>
            </a:r>
            <a:r>
              <a:rPr lang="zh-TW" altLang="en-US" sz="3200" b="1" dirty="0">
                <a:solidFill>
                  <a:srgbClr val="FF0000"/>
                </a:solidFill>
              </a:rPr>
              <a:t>不成立</a:t>
            </a:r>
            <a:r>
              <a:rPr lang="zh-TW" altLang="en-US" sz="3200" dirty="0"/>
              <a:t>：只執行程式區塊 </a:t>
            </a:r>
            <a:r>
              <a:rPr lang="en-US" altLang="zh-TW" sz="3200" dirty="0"/>
              <a:t>2</a:t>
            </a:r>
            <a:r>
              <a:rPr lang="zh-TW" altLang="en-US" sz="3200" dirty="0"/>
              <a:t>。</a:t>
            </a:r>
            <a:endParaRPr lang="en-US" altLang="zh-TW" sz="3200" dirty="0"/>
          </a:p>
          <a:p>
            <a:endParaRPr lang="en-US" altLang="zh-TW" sz="3200" dirty="0" smtClean="0"/>
          </a:p>
          <a:p>
            <a:endParaRPr lang="en-US" altLang="zh-HK" sz="3200" dirty="0"/>
          </a:p>
          <a:p>
            <a:endParaRPr lang="en-US" altLang="zh-HK" sz="3200" dirty="0" smtClean="0"/>
          </a:p>
          <a:p>
            <a:endParaRPr lang="en-US" altLang="zh-HK" sz="3200" dirty="0"/>
          </a:p>
          <a:p>
            <a:endParaRPr lang="zh-HK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那麼</a:t>
            </a:r>
            <a:r>
              <a:rPr lang="en-US" altLang="zh-TW" dirty="0"/>
              <a:t>…</a:t>
            </a:r>
            <a:endParaRPr lang="zh-HK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30" y="3093412"/>
            <a:ext cx="495274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62" y="3125840"/>
            <a:ext cx="4542910" cy="2424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12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95350" indent="-782638">
              <a:buNone/>
            </a:pPr>
            <a:r>
              <a:rPr lang="zh-TW" altLang="en-US" sz="3200" dirty="0"/>
              <a:t>例：根據「是否下雨</a:t>
            </a:r>
            <a:r>
              <a:rPr lang="zh-TW" altLang="en-US" sz="3200" dirty="0" smtClean="0"/>
              <a:t>」判斷</a:t>
            </a:r>
            <a:r>
              <a:rPr lang="zh-TW" altLang="en-US" sz="3200" dirty="0"/>
              <a:t>要不要提醒「記得帶雨傘」，而不管是否會下雨，</a:t>
            </a:r>
            <a:r>
              <a:rPr lang="zh-TW" altLang="en-US" sz="3200" dirty="0" smtClean="0"/>
              <a:t>都會說</a:t>
            </a:r>
            <a:r>
              <a:rPr lang="zh-TW" altLang="en-US" sz="3200" dirty="0"/>
              <a:t>「準備出門囉</a:t>
            </a:r>
            <a:r>
              <a:rPr lang="zh-TW" altLang="en-US" sz="3200" dirty="0" smtClean="0"/>
              <a:t>」。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endParaRPr lang="en-US" altLang="zh-HK" sz="3200" dirty="0"/>
          </a:p>
          <a:p>
            <a:endParaRPr lang="en-US" altLang="zh-HK" sz="3200" dirty="0" smtClean="0"/>
          </a:p>
          <a:p>
            <a:endParaRPr lang="en-US" altLang="zh-HK" sz="3200" dirty="0"/>
          </a:p>
          <a:p>
            <a:endParaRPr lang="zh-HK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那麼</a:t>
            </a:r>
            <a:r>
              <a:rPr lang="en-US" altLang="zh-TW" dirty="0"/>
              <a:t>…</a:t>
            </a:r>
            <a:endParaRPr lang="zh-HK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74" y="2689916"/>
            <a:ext cx="577192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368" y="2689916"/>
            <a:ext cx="5260478" cy="34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45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邏輯運算</a:t>
            </a:r>
            <a:endParaRPr lang="zh-HK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702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4" y="931742"/>
            <a:ext cx="6912370" cy="5521446"/>
          </a:xfrm>
        </p:spPr>
        <p:txBody>
          <a:bodyPr/>
          <a:lstStyle/>
          <a:p>
            <a:pPr marL="904875" indent="-457200">
              <a:lnSpc>
                <a:spcPct val="120000"/>
              </a:lnSpc>
              <a:spcBef>
                <a:spcPts val="1200"/>
              </a:spcBef>
            </a:pPr>
            <a:r>
              <a:rPr lang="zh-TW" altLang="en-US" sz="3200" dirty="0" smtClean="0"/>
              <a:t>「</a:t>
            </a:r>
            <a:r>
              <a:rPr lang="zh-TW" altLang="en-US" sz="3200" dirty="0"/>
              <a:t>選擇結構</a:t>
            </a:r>
            <a:r>
              <a:rPr lang="zh-TW" altLang="en-US" sz="3200" dirty="0" smtClean="0"/>
              <a:t>」只有一個放置條件的</a:t>
            </a:r>
            <a:r>
              <a:rPr lang="zh-TW" altLang="en-US" sz="3200" dirty="0" smtClean="0"/>
              <a:t>空間。</a:t>
            </a:r>
            <a:endParaRPr lang="en-US" altLang="zh-TW" sz="3200" dirty="0" smtClean="0"/>
          </a:p>
          <a:p>
            <a:pPr marL="904875" indent="-457200">
              <a:lnSpc>
                <a:spcPct val="120000"/>
              </a:lnSpc>
              <a:spcBef>
                <a:spcPts val="1200"/>
              </a:spcBef>
            </a:pPr>
            <a:r>
              <a:rPr lang="zh-TW" altLang="en-US" sz="3200" dirty="0" smtClean="0"/>
              <a:t> 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邏輯運算積木</a:t>
            </a:r>
            <a:r>
              <a:rPr lang="zh-TW" altLang="en-US" sz="3200" dirty="0" smtClean="0"/>
              <a:t>可將</a:t>
            </a:r>
            <a:r>
              <a:rPr lang="zh-TW" altLang="en-US" sz="3200" dirty="0"/>
              <a:t>多種條件組合在一起</a:t>
            </a:r>
            <a:r>
              <a:rPr lang="zh-TW" altLang="en-US" sz="3200" dirty="0" smtClean="0"/>
              <a:t>進行</a:t>
            </a:r>
            <a:r>
              <a:rPr lang="zh-TW" altLang="en-US" sz="3200" dirty="0"/>
              <a:t>條件</a:t>
            </a:r>
            <a:r>
              <a:rPr lang="zh-TW" altLang="en-US" sz="3200" dirty="0" smtClean="0"/>
              <a:t>判斷：</a:t>
            </a:r>
            <a:endParaRPr lang="en-US" altLang="zh-TW" sz="3200" dirty="0" smtClean="0"/>
          </a:p>
          <a:p>
            <a:pPr marL="904875" indent="-457200">
              <a:lnSpc>
                <a:spcPct val="120000"/>
              </a:lnSpc>
              <a:spcBef>
                <a:spcPts val="1200"/>
              </a:spcBef>
            </a:pPr>
            <a:endParaRPr lang="en-US" altLang="zh-TW" sz="3200" dirty="0" smtClean="0"/>
          </a:p>
          <a:p>
            <a:pPr marL="904875" indent="-457200">
              <a:lnSpc>
                <a:spcPct val="120000"/>
              </a:lnSpc>
              <a:spcBef>
                <a:spcPts val="1200"/>
              </a:spcBef>
            </a:pPr>
            <a:r>
              <a:rPr lang="zh-TW" altLang="en-US" sz="3200" dirty="0"/>
              <a:t>　　</a:t>
            </a:r>
            <a:r>
              <a:rPr lang="zh-TW" altLang="en-US" sz="3200" dirty="0" smtClean="0"/>
              <a:t>　　　　　則可將</a:t>
            </a:r>
            <a:r>
              <a:rPr lang="zh-TW" altLang="en-US" sz="3200" dirty="0"/>
              <a:t>條件反轉，讓</a:t>
            </a:r>
            <a:r>
              <a:rPr lang="zh-TW" altLang="en-US" sz="3200" dirty="0" smtClean="0"/>
              <a:t>程式撰寫更有</a:t>
            </a:r>
            <a:r>
              <a:rPr lang="zh-TW" altLang="en-US" sz="3200" dirty="0"/>
              <a:t>彈性。</a:t>
            </a:r>
            <a:endParaRPr lang="en-US" altLang="zh-TW" sz="3200" dirty="0" smtClean="0"/>
          </a:p>
          <a:p>
            <a:endParaRPr lang="zh-HK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邏輯運算</a:t>
            </a:r>
            <a:endParaRPr lang="zh-HK" altLang="en-US" dirty="0"/>
          </a:p>
        </p:txBody>
      </p:sp>
      <p:pic>
        <p:nvPicPr>
          <p:cNvPr id="9218" name="Picture 2" descr="C:\Users\k1040125\AppData\Local\Temp\SNAGHTML1e5f9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406" y="2277666"/>
            <a:ext cx="3843064" cy="188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向下箭號 4"/>
          <p:cNvSpPr/>
          <p:nvPr/>
        </p:nvSpPr>
        <p:spPr>
          <a:xfrm>
            <a:off x="9426590" y="1723560"/>
            <a:ext cx="382724" cy="79208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9063954" y="107722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條件</a:t>
            </a:r>
            <a:endParaRPr lang="zh-HK" altLang="en-US" sz="3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220" name="Picture 4" descr="C:\Users\k1040125\AppData\Local\Temp\SNAGHTML1eba6c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094" y="3436984"/>
            <a:ext cx="5758216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k1040125\AppData\Local\Temp\SNAGHTML1eca88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350" y="4293890"/>
            <a:ext cx="24696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12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4" y="1004692"/>
            <a:ext cx="11376866" cy="5521446"/>
          </a:xfrm>
        </p:spPr>
        <p:txBody>
          <a:bodyPr/>
          <a:lstStyle/>
          <a:p>
            <a:r>
              <a:rPr lang="zh-TW" altLang="en-US" sz="3200" dirty="0"/>
              <a:t>　　　　　　　</a:t>
            </a:r>
            <a:r>
              <a:rPr lang="zh-TW" altLang="en-US" sz="3200" dirty="0" smtClean="0"/>
              <a:t>　：甲</a:t>
            </a:r>
            <a:r>
              <a:rPr lang="zh-TW" altLang="en-US" sz="3200" dirty="0"/>
              <a:t>、乙兩個條件</a:t>
            </a:r>
            <a:r>
              <a:rPr lang="zh-TW" altLang="en-US" sz="3200" b="1" dirty="0">
                <a:solidFill>
                  <a:srgbClr val="0070C0"/>
                </a:solidFill>
              </a:rPr>
              <a:t>都要成立</a:t>
            </a:r>
            <a:r>
              <a:rPr lang="zh-TW" altLang="en-US" sz="3200" dirty="0"/>
              <a:t>，</a:t>
            </a:r>
            <a:r>
              <a:rPr lang="zh-TW" altLang="en-US" sz="3200" dirty="0" smtClean="0"/>
              <a:t>結果</a:t>
            </a:r>
            <a:r>
              <a:rPr lang="zh-TW" altLang="en-US" sz="3200" dirty="0"/>
              <a:t>才成立。</a:t>
            </a:r>
            <a:endParaRPr lang="en-US" altLang="zh-TW" sz="3200" dirty="0" smtClean="0"/>
          </a:p>
          <a:p>
            <a:endParaRPr lang="zh-HK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邏輯運算</a:t>
            </a:r>
            <a:endParaRPr lang="zh-HK" altLang="en-US" dirty="0"/>
          </a:p>
        </p:txBody>
      </p:sp>
      <p:pic>
        <p:nvPicPr>
          <p:cNvPr id="14340" name="Picture 4" descr="C:\Users\k1040125\AppData\Local\Temp\SNAGHTML1eeeb7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61" y="1053530"/>
            <a:ext cx="2869297" cy="57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379980"/>
              </p:ext>
            </p:extLst>
          </p:nvPr>
        </p:nvGraphicFramePr>
        <p:xfrm>
          <a:off x="943380" y="2061642"/>
          <a:ext cx="9760340" cy="3672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9458"/>
                <a:gridCol w="2640294"/>
                <a:gridCol w="2640294"/>
                <a:gridCol w="2640294"/>
              </a:tblGrid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狀況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條件甲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條件乙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判斷結果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4" y="1004692"/>
            <a:ext cx="11376866" cy="5521446"/>
          </a:xfrm>
        </p:spPr>
        <p:txBody>
          <a:bodyPr/>
          <a:lstStyle/>
          <a:p>
            <a:r>
              <a:rPr lang="zh-TW" altLang="en-US" sz="3200" dirty="0"/>
              <a:t>　　　　　　　</a:t>
            </a:r>
            <a:r>
              <a:rPr lang="zh-TW" altLang="en-US" sz="3200" dirty="0" smtClean="0"/>
              <a:t>　：甲</a:t>
            </a:r>
            <a:r>
              <a:rPr lang="zh-TW" altLang="en-US" sz="3200" dirty="0"/>
              <a:t>、</a:t>
            </a:r>
            <a:r>
              <a:rPr lang="zh-TW" altLang="en-US" sz="3200" dirty="0" smtClean="0"/>
              <a:t>乙之中只要</a:t>
            </a:r>
            <a:r>
              <a:rPr lang="zh-TW" altLang="en-US" sz="3200" b="1" dirty="0">
                <a:solidFill>
                  <a:srgbClr val="0070C0"/>
                </a:solidFill>
              </a:rPr>
              <a:t>一個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成立</a:t>
            </a:r>
            <a:r>
              <a:rPr lang="zh-TW" altLang="en-US" sz="3200" dirty="0"/>
              <a:t>，</a:t>
            </a:r>
            <a:r>
              <a:rPr lang="zh-TW" altLang="en-US" sz="3200" dirty="0" smtClean="0"/>
              <a:t>結果就成立</a:t>
            </a:r>
            <a:r>
              <a:rPr lang="zh-TW" altLang="en-US" sz="3200" dirty="0"/>
              <a:t>。</a:t>
            </a:r>
            <a:endParaRPr lang="en-US" altLang="zh-TW" sz="3200" dirty="0" smtClean="0"/>
          </a:p>
          <a:p>
            <a:endParaRPr lang="zh-HK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邏輯運算</a:t>
            </a:r>
            <a:endParaRPr lang="zh-HK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448654"/>
              </p:ext>
            </p:extLst>
          </p:nvPr>
        </p:nvGraphicFramePr>
        <p:xfrm>
          <a:off x="943380" y="2061642"/>
          <a:ext cx="9760340" cy="3672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9458"/>
                <a:gridCol w="2640294"/>
                <a:gridCol w="2640294"/>
                <a:gridCol w="2640294"/>
              </a:tblGrid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狀況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條件甲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條件乙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判斷結果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362" name="Picture 2" descr="C:\Users\k1040125\AppData\Local\Temp\SNAGHTML1f3e2a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17" y="1057194"/>
            <a:ext cx="2824341" cy="5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6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4" y="1004692"/>
            <a:ext cx="11376866" cy="5521446"/>
          </a:xfrm>
        </p:spPr>
        <p:txBody>
          <a:bodyPr/>
          <a:lstStyle/>
          <a:p>
            <a:pPr marL="3676650" indent="-3562350"/>
            <a:r>
              <a:rPr lang="zh-TW" altLang="en-US" sz="3200" dirty="0"/>
              <a:t>：</a:t>
            </a:r>
            <a:r>
              <a:rPr lang="zh-TW" altLang="en-US" sz="3200" dirty="0" smtClean="0"/>
              <a:t>條件</a:t>
            </a:r>
            <a:r>
              <a:rPr lang="zh-TW" altLang="en-US" sz="3200" dirty="0"/>
              <a:t>甲</a:t>
            </a:r>
            <a:r>
              <a:rPr lang="zh-TW" altLang="en-US" sz="3200" b="1" dirty="0">
                <a:solidFill>
                  <a:srgbClr val="0070C0"/>
                </a:solidFill>
              </a:rPr>
              <a:t>不成立</a:t>
            </a:r>
            <a:r>
              <a:rPr lang="zh-TW" altLang="en-US" sz="3200" dirty="0"/>
              <a:t>時，結果才</a:t>
            </a:r>
            <a:r>
              <a:rPr lang="zh-TW" altLang="en-US" sz="3200" b="1" dirty="0">
                <a:solidFill>
                  <a:srgbClr val="0070C0"/>
                </a:solidFill>
              </a:rPr>
              <a:t>成立</a:t>
            </a:r>
            <a:r>
              <a:rPr lang="zh-TW" altLang="en-US" sz="3200" dirty="0" smtClean="0"/>
              <a:t>；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　條件</a:t>
            </a:r>
            <a:r>
              <a:rPr lang="zh-TW" altLang="en-US" sz="3200" dirty="0"/>
              <a:t>甲</a:t>
            </a:r>
            <a:r>
              <a:rPr lang="zh-TW" altLang="en-US" sz="3200" b="1" dirty="0">
                <a:solidFill>
                  <a:srgbClr val="0070C0"/>
                </a:solidFill>
              </a:rPr>
              <a:t>成立</a:t>
            </a:r>
            <a:r>
              <a:rPr lang="zh-TW" altLang="en-US" sz="3200" dirty="0"/>
              <a:t>時，結果</a:t>
            </a:r>
            <a:r>
              <a:rPr lang="zh-TW" altLang="en-US" sz="3200" b="1" dirty="0">
                <a:solidFill>
                  <a:srgbClr val="0070C0"/>
                </a:solidFill>
              </a:rPr>
              <a:t>不成立</a:t>
            </a:r>
            <a:r>
              <a:rPr lang="zh-TW" altLang="en-US" sz="3200" dirty="0"/>
              <a:t>。。</a:t>
            </a:r>
            <a:endParaRPr lang="en-US" altLang="zh-TW" sz="3200" dirty="0" smtClean="0"/>
          </a:p>
          <a:p>
            <a:endParaRPr lang="zh-HK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邏輯運算</a:t>
            </a:r>
            <a:endParaRPr lang="zh-HK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338593"/>
              </p:ext>
            </p:extLst>
          </p:nvPr>
        </p:nvGraphicFramePr>
        <p:xfrm>
          <a:off x="2534390" y="3141762"/>
          <a:ext cx="7120046" cy="2203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9458"/>
                <a:gridCol w="2640294"/>
                <a:gridCol w="2640294"/>
              </a:tblGrid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狀況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條件甲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判斷結果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</a:t>
                      </a:r>
                      <a:endParaRPr lang="zh-HK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386" name="Picture 2" descr="C:\Users\k1040125\AppData\Local\Temp\SNAGHTML1f868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38" y="1053530"/>
            <a:ext cx="2668618" cy="5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60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3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條件判斷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839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814" y="909514"/>
            <a:ext cx="8568952" cy="578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278763" y="4725938"/>
            <a:ext cx="8264715" cy="2035941"/>
            <a:chOff x="2871843" y="5326709"/>
            <a:chExt cx="8264715" cy="2035941"/>
          </a:xfrm>
        </p:grpSpPr>
        <p:sp>
          <p:nvSpPr>
            <p:cNvPr id="6" name="圓角矩形 5"/>
            <p:cNvSpPr/>
            <p:nvPr/>
          </p:nvSpPr>
          <p:spPr>
            <a:xfrm>
              <a:off x="5087886" y="5326709"/>
              <a:ext cx="6048672" cy="2035941"/>
            </a:xfrm>
            <a:prstGeom prst="roundRect">
              <a:avLst>
                <a:gd name="adj" fmla="val 4887"/>
              </a:avLst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2871843" y="5398717"/>
              <a:ext cx="2216043" cy="646986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HK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717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sz="3000" dirty="0"/>
              <a:t>接續</a:t>
            </a:r>
            <a:r>
              <a:rPr lang="en-US" altLang="zh-TW" sz="3000" dirty="0"/>
              <a:t>【</a:t>
            </a:r>
            <a:r>
              <a:rPr lang="zh-TW" altLang="en-US" sz="3000" dirty="0"/>
              <a:t>逐步解析</a:t>
            </a:r>
            <a:r>
              <a:rPr lang="en-US" altLang="zh-TW" sz="3000" dirty="0"/>
              <a:t>2】</a:t>
            </a:r>
            <a:r>
              <a:rPr lang="zh-TW" altLang="en-US" sz="3000" dirty="0"/>
              <a:t>，</a:t>
            </a:r>
            <a:r>
              <a:rPr lang="zh-TW" altLang="en-US" sz="3000" dirty="0" smtClean="0"/>
              <a:t>爸爸說出</a:t>
            </a:r>
            <a:r>
              <a:rPr lang="en-US" altLang="zh-TW" sz="3000" dirty="0"/>
              <a:t>3 </a:t>
            </a:r>
            <a:r>
              <a:rPr lang="zh-TW" altLang="en-US" sz="3000" dirty="0"/>
              <a:t>科的平均分數後，</a:t>
            </a:r>
            <a:r>
              <a:rPr lang="zh-TW" altLang="en-US" sz="3000" dirty="0" smtClean="0"/>
              <a:t>依照「</a:t>
            </a:r>
            <a:r>
              <a:rPr lang="zh-TW" altLang="en-US" sz="3000" dirty="0"/>
              <a:t>平均是否達到</a:t>
            </a:r>
            <a:r>
              <a:rPr lang="en-US" altLang="zh-TW" sz="3000" dirty="0"/>
              <a:t>85 </a:t>
            </a:r>
            <a:r>
              <a:rPr lang="zh-TW" altLang="en-US" sz="3000" dirty="0"/>
              <a:t>分以上」</a:t>
            </a:r>
            <a:r>
              <a:rPr lang="zh-TW" altLang="en-US" sz="3000" dirty="0" smtClean="0"/>
              <a:t>，來</a:t>
            </a:r>
            <a:r>
              <a:rPr lang="zh-TW" altLang="en-US" sz="3000" dirty="0"/>
              <a:t>決定小潔是否能得到</a:t>
            </a:r>
            <a:r>
              <a:rPr lang="zh-TW" altLang="en-US" sz="3000" dirty="0" smtClean="0"/>
              <a:t>聖誕禮物</a:t>
            </a:r>
            <a:r>
              <a:rPr lang="zh-TW" altLang="en-US" sz="3000" dirty="0"/>
              <a:t>，執行結果</a:t>
            </a:r>
            <a:r>
              <a:rPr lang="zh-TW" altLang="en-US" sz="3000" dirty="0" smtClean="0"/>
              <a:t>如下表</a:t>
            </a:r>
            <a:r>
              <a:rPr lang="zh-TW" altLang="en-US" sz="3000" dirty="0"/>
              <a:t>所示。</a:t>
            </a:r>
            <a:r>
              <a:rPr lang="zh-TW" altLang="en-US" sz="3000" dirty="0" smtClean="0"/>
              <a:t>請利用</a:t>
            </a:r>
            <a:r>
              <a:rPr lang="en-US" altLang="zh-TW" sz="3000" dirty="0"/>
              <a:t>Scratch </a:t>
            </a:r>
            <a:r>
              <a:rPr lang="zh-TW" altLang="en-US" sz="3000" dirty="0"/>
              <a:t>來完成程式。</a:t>
            </a:r>
            <a:endParaRPr lang="zh-HK" altLang="en-US" sz="30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45720"/>
            <a:ext cx="864096" cy="1027242"/>
          </a:xfrm>
        </p:spPr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pic>
        <p:nvPicPr>
          <p:cNvPr id="4098" name="Picture 2" descr="C:\Users\K1050403\AppData\Local\Temp\SNAGHTML16493d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870" y="3250138"/>
            <a:ext cx="7113600" cy="32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圓角矩形 19"/>
          <p:cNvSpPr/>
          <p:nvPr/>
        </p:nvSpPr>
        <p:spPr>
          <a:xfrm>
            <a:off x="9837593" y="1068085"/>
            <a:ext cx="2109907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en-US" altLang="zh-TW" b="1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判斷平均是否</a:t>
            </a: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85 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分以上</a:t>
            </a:r>
            <a:endParaRPr lang="zh-TW" altLang="en-US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5023820" y="3250136"/>
            <a:ext cx="3447649" cy="3276001"/>
          </a:xfrm>
          <a:prstGeom prst="roundRect">
            <a:avLst>
              <a:gd name="adj" fmla="val 5425"/>
            </a:avLst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1" name="圓角矩形 10"/>
          <p:cNvSpPr/>
          <p:nvPr/>
        </p:nvSpPr>
        <p:spPr>
          <a:xfrm>
            <a:off x="9837592" y="2609343"/>
            <a:ext cx="2109907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err="1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en-US" altLang="zh-TW" b="1" dirty="0" err="1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判斷平均是否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小於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85 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1368784" y="3250138"/>
            <a:ext cx="3482915" cy="3276000"/>
          </a:xfrm>
          <a:prstGeom prst="roundRect">
            <a:avLst>
              <a:gd name="adj" fmla="val 6975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2" name="圓角矩形 11"/>
          <p:cNvSpPr/>
          <p:nvPr/>
        </p:nvSpPr>
        <p:spPr>
          <a:xfrm>
            <a:off x="2960993" y="2886522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6598396" y="2886522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068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" grpId="0" animBg="1" autoUpdateAnimBg="0"/>
      <p:bldP spid="11" grpId="0" animBg="1"/>
      <p:bldP spid="9" grpId="0" animBg="1" autoUpdateAnimBg="0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5759451" cy="5521446"/>
          </a:xfrm>
        </p:spPr>
        <p:txBody>
          <a:bodyPr/>
          <a:lstStyle/>
          <a:p>
            <a:r>
              <a:rPr lang="zh-TW" altLang="en-US" dirty="0" smtClean="0"/>
              <a:t>如果</a:t>
            </a:r>
            <a:r>
              <a:rPr lang="zh-TW" altLang="en-US" dirty="0"/>
              <a:t>小潔的國文、英語、</a:t>
            </a:r>
            <a:r>
              <a:rPr lang="zh-TW" altLang="en-US" dirty="0" smtClean="0"/>
              <a:t>數學</a:t>
            </a:r>
            <a:r>
              <a:rPr lang="zh-TW" altLang="en-US" dirty="0"/>
              <a:t>這</a:t>
            </a:r>
            <a:r>
              <a:rPr lang="en-US" altLang="zh-TW" dirty="0"/>
              <a:t>3</a:t>
            </a:r>
            <a:r>
              <a:rPr lang="zh-TW" altLang="en-US" dirty="0"/>
              <a:t>科成績平均達</a:t>
            </a:r>
            <a:r>
              <a:rPr lang="en-US" altLang="zh-TW" dirty="0"/>
              <a:t>85</a:t>
            </a:r>
            <a:r>
              <a:rPr lang="zh-TW" altLang="en-US" dirty="0"/>
              <a:t>分以上，就可以</a:t>
            </a:r>
            <a:r>
              <a:rPr lang="zh-TW" altLang="en-US" dirty="0" smtClean="0"/>
              <a:t>得到禮物。</a:t>
            </a:r>
            <a:endParaRPr lang="en-US" altLang="zh-TW" dirty="0" smtClean="0"/>
          </a:p>
          <a:p>
            <a:r>
              <a:rPr lang="zh-TW" altLang="en-US" dirty="0" smtClean="0"/>
              <a:t>我們要撰寫程式，</a:t>
            </a:r>
            <a:r>
              <a:rPr lang="zh-TW" altLang="en-US" dirty="0" smtClean="0"/>
              <a:t>計算</a:t>
            </a:r>
            <a:r>
              <a:rPr lang="zh-TW" altLang="en-US" dirty="0"/>
              <a:t>並</a:t>
            </a:r>
            <a:r>
              <a:rPr lang="zh-TW" altLang="en-US" dirty="0" smtClean="0"/>
              <a:t>判斷</a:t>
            </a:r>
            <a:r>
              <a:rPr lang="zh-TW" altLang="en-US" dirty="0" smtClean="0"/>
              <a:t>小潔能不能得到禮物。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9" name="群組 8"/>
          <p:cNvGrpSpPr/>
          <p:nvPr/>
        </p:nvGrpSpPr>
        <p:grpSpPr>
          <a:xfrm>
            <a:off x="6959574" y="4866460"/>
            <a:ext cx="3744416" cy="1137279"/>
            <a:chOff x="1156757" y="3464389"/>
            <a:chExt cx="3744416" cy="1137279"/>
          </a:xfrm>
        </p:grpSpPr>
        <p:sp>
          <p:nvSpPr>
            <p:cNvPr id="8" name="圓角矩形 7"/>
            <p:cNvSpPr/>
            <p:nvPr/>
          </p:nvSpPr>
          <p:spPr>
            <a:xfrm>
              <a:off x="1156757" y="3464389"/>
              <a:ext cx="1667986" cy="7200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TW" altLang="en-US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使用素材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1156757" y="3942871"/>
              <a:ext cx="3744416" cy="658797"/>
            </a:xfrm>
            <a:prstGeom prst="roundRect">
              <a:avLst>
                <a:gd name="adj" fmla="val 2703"/>
              </a:avLst>
            </a:prstGeom>
            <a:solidFill>
              <a:schemeClr val="bg1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程式檔：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4-1-1.sb3</a:t>
              </a:r>
              <a:endPara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63" y="981522"/>
            <a:ext cx="5070726" cy="379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群組 16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8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9" name="文字方塊 18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381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cxnSp>
        <p:nvCxnSpPr>
          <p:cNvPr id="19" name="直線接點 18"/>
          <p:cNvCxnSpPr/>
          <p:nvPr/>
        </p:nvCxnSpPr>
        <p:spPr>
          <a:xfrm flipV="1">
            <a:off x="6071629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Users\K1050403\AppData\Local\Temp\SNAGHTML16c7f3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855" y="1718181"/>
            <a:ext cx="2532164" cy="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K1050403\AppData\Local\Temp\SNAGHTML16cad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863" y="2969669"/>
            <a:ext cx="2576588" cy="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K1050403\AppData\Local\Temp\SNAGHTML16d14b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863" y="2330956"/>
            <a:ext cx="2505909" cy="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K1050403\AppData\Local\Temp\SNAGHTML16dbad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863" y="3608382"/>
            <a:ext cx="3079295" cy="151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:\Users\K1050403\AppData\Local\Temp\SNAGHTML16ec5f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863" y="1053530"/>
            <a:ext cx="1015200" cy="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:\Users\K1050403\AppData\Local\Temp\SNAGHTML16fc3e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863" y="1692243"/>
            <a:ext cx="2532164" cy="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C:\Users\K1050403\AppData\Local\Temp\SNAGHTML172372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981522"/>
            <a:ext cx="215350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C:\Users\K1050403\AppData\Local\Temp\SNAGHTML174625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394" y="981522"/>
            <a:ext cx="21498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C:\Users\K1050403\AppData\Local\Temp\SNAGHTML175996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863" y="5250095"/>
            <a:ext cx="1805814" cy="62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K1050403\AppData\Local\Temp\SNAGHTML16dbad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855" y="2382832"/>
            <a:ext cx="3079295" cy="151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 descr="C:\Users\K1050403\AppData\Local\Temp\SNAGHTML16ec5f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855" y="1053530"/>
            <a:ext cx="1015200" cy="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0" descr="C:\Users\K1050403\AppData\Local\Temp\SNAGHTML175996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855" y="4050481"/>
            <a:ext cx="1805814" cy="62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85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31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程式摘要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11335026" cy="5521446"/>
          </a:xfrm>
        </p:spPr>
        <p:txBody>
          <a:bodyPr/>
          <a:lstStyle/>
          <a:p>
            <a:pPr marL="627063" indent="-514350">
              <a:buFont typeface="+mj-lt"/>
              <a:buAutoNum type="arabicPeriod"/>
            </a:pPr>
            <a:r>
              <a:rPr lang="zh-TW" altLang="en-US" sz="3200" dirty="0" smtClean="0"/>
              <a:t>爸爸</a:t>
            </a:r>
            <a:r>
              <a:rPr lang="zh-TW" altLang="en-US" sz="3200" dirty="0"/>
              <a:t>依序詢問國文、英語、數學 </a:t>
            </a:r>
            <a:r>
              <a:rPr lang="en-US" altLang="zh-TW" sz="3200" dirty="0"/>
              <a:t>3 </a:t>
            </a:r>
            <a:r>
              <a:rPr lang="zh-TW" altLang="en-US" sz="3200" dirty="0" smtClean="0"/>
              <a:t>科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成績，並</a:t>
            </a:r>
            <a:r>
              <a:rPr lang="zh-TW" altLang="en-US" sz="3200" dirty="0" smtClean="0"/>
              <a:t>等待輸入</a:t>
            </a:r>
            <a:r>
              <a:rPr lang="zh-TW" altLang="en-US" sz="3200" dirty="0"/>
              <a:t>。</a:t>
            </a:r>
          </a:p>
          <a:p>
            <a:pPr marL="627063" indent="-514350">
              <a:buFont typeface="+mj-lt"/>
              <a:buAutoNum type="arabicPeriod"/>
            </a:pPr>
            <a:r>
              <a:rPr lang="zh-TW" altLang="en-US" sz="3200" dirty="0" smtClean="0"/>
              <a:t>每</a:t>
            </a:r>
            <a:r>
              <a:rPr lang="zh-TW" altLang="en-US" sz="3200" dirty="0"/>
              <a:t>輸入一科成績後</a:t>
            </a:r>
            <a:r>
              <a:rPr lang="zh-TW" altLang="en-US" sz="3200" dirty="0" smtClean="0"/>
              <a:t>，就</a:t>
            </a:r>
            <a:r>
              <a:rPr lang="zh-TW" altLang="en-US" sz="3200" dirty="0"/>
              <a:t>說出該科目</a:t>
            </a:r>
            <a:r>
              <a:rPr lang="zh-TW" altLang="en-US" sz="3200" dirty="0" smtClean="0"/>
              <a:t>與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分數，例如</a:t>
            </a:r>
            <a:r>
              <a:rPr lang="zh-TW" altLang="en-US" sz="3200" dirty="0"/>
              <a:t>：國文分數 </a:t>
            </a:r>
            <a:r>
              <a:rPr lang="en-US" altLang="zh-TW" sz="3200" dirty="0"/>
              <a:t>88</a:t>
            </a:r>
            <a:r>
              <a:rPr lang="zh-TW" altLang="en-US" sz="3200" dirty="0"/>
              <a:t>。</a:t>
            </a:r>
          </a:p>
          <a:p>
            <a:pPr marL="627063" indent="-514350">
              <a:buFont typeface="+mj-lt"/>
              <a:buAutoNum type="arabicPeriod"/>
            </a:pPr>
            <a:r>
              <a:rPr lang="zh-TW" altLang="en-US" sz="3200" dirty="0" smtClean="0"/>
              <a:t>計算 </a:t>
            </a:r>
            <a:r>
              <a:rPr lang="en-US" altLang="zh-TW" sz="3200" dirty="0"/>
              <a:t>3 </a:t>
            </a:r>
            <a:r>
              <a:rPr lang="zh-TW" altLang="en-US" sz="3200" dirty="0"/>
              <a:t>科的平均分數，並判斷是否達 </a:t>
            </a:r>
            <a:r>
              <a:rPr lang="en-US" altLang="zh-TW" sz="3200" dirty="0"/>
              <a:t>85 </a:t>
            </a:r>
            <a:r>
              <a:rPr lang="zh-TW" altLang="en-US" sz="3200" dirty="0" smtClean="0"/>
              <a:t>分：</a:t>
            </a:r>
            <a:endParaRPr lang="en-US" altLang="zh-TW" sz="3200" dirty="0" smtClean="0"/>
          </a:p>
          <a:p>
            <a:pPr marL="1162050" indent="-530225">
              <a:buNone/>
            </a:pPr>
            <a:r>
              <a:rPr lang="en-US" altLang="zh-TW" sz="3200" dirty="0" smtClean="0"/>
              <a:t>(</a:t>
            </a:r>
            <a:r>
              <a:rPr lang="en-US" altLang="zh-TW" sz="3200" dirty="0"/>
              <a:t>1) </a:t>
            </a:r>
            <a:r>
              <a:rPr lang="zh-TW" altLang="en-US" sz="3200" dirty="0" smtClean="0"/>
              <a:t>達 </a:t>
            </a:r>
            <a:r>
              <a:rPr lang="en-US" altLang="zh-TW" sz="3200" dirty="0"/>
              <a:t>85 </a:t>
            </a:r>
            <a:r>
              <a:rPr lang="zh-TW" altLang="en-US" sz="3200" dirty="0" smtClean="0"/>
              <a:t>分，就</a:t>
            </a:r>
            <a:r>
              <a:rPr lang="zh-TW" altLang="en-US" sz="3200" dirty="0" smtClean="0"/>
              <a:t>說</a:t>
            </a:r>
            <a:r>
              <a:rPr lang="zh-TW" altLang="en-US" sz="3200" dirty="0" smtClean="0"/>
              <a:t>：「</a:t>
            </a:r>
            <a:r>
              <a:rPr lang="zh-TW" altLang="en-US" sz="3200" dirty="0"/>
              <a:t>平均</a:t>
            </a:r>
            <a:r>
              <a:rPr lang="zh-TW" altLang="en-US" sz="3200" dirty="0" smtClean="0"/>
              <a:t>分數</a:t>
            </a:r>
            <a:r>
              <a:rPr lang="en-US" altLang="zh-TW" sz="3200" dirty="0" smtClean="0"/>
              <a:t>____</a:t>
            </a:r>
            <a:r>
              <a:rPr lang="zh-TW" altLang="en-US" sz="3200" dirty="0" smtClean="0"/>
              <a:t>，</a:t>
            </a:r>
            <a:r>
              <a:rPr lang="zh-TW" altLang="en-US" sz="3200" dirty="0"/>
              <a:t>恭喜獲得聖誕禮物！」</a:t>
            </a:r>
          </a:p>
          <a:p>
            <a:pPr marL="1162050" indent="-530225">
              <a:buNone/>
            </a:pPr>
            <a:r>
              <a:rPr lang="en-US" altLang="zh-TW" sz="3200" dirty="0"/>
              <a:t>(2) </a:t>
            </a:r>
            <a:r>
              <a:rPr lang="zh-TW" altLang="en-US" sz="3200" dirty="0" smtClean="0"/>
              <a:t>不到 </a:t>
            </a:r>
            <a:r>
              <a:rPr lang="en-US" altLang="zh-TW" sz="3200" dirty="0"/>
              <a:t>85 </a:t>
            </a:r>
            <a:r>
              <a:rPr lang="zh-TW" altLang="en-US" sz="3200" dirty="0"/>
              <a:t>分，就</a:t>
            </a:r>
            <a:r>
              <a:rPr lang="zh-TW" altLang="en-US" sz="3200" dirty="0" smtClean="0"/>
              <a:t>說</a:t>
            </a:r>
            <a:r>
              <a:rPr lang="zh-TW" altLang="en-US" sz="3200" dirty="0" smtClean="0"/>
              <a:t>：「</a:t>
            </a:r>
            <a:r>
              <a:rPr lang="zh-TW" altLang="en-US" sz="3200" dirty="0"/>
              <a:t>平均</a:t>
            </a:r>
            <a:r>
              <a:rPr lang="zh-TW" altLang="en-US" sz="3200" dirty="0" smtClean="0"/>
              <a:t>分數</a:t>
            </a:r>
            <a:r>
              <a:rPr lang="en-US" altLang="zh-TW" sz="3200" dirty="0"/>
              <a:t>____</a:t>
            </a:r>
            <a:r>
              <a:rPr lang="zh-TW" altLang="en-US" sz="3200" dirty="0" smtClean="0"/>
              <a:t>，</a:t>
            </a:r>
            <a:r>
              <a:rPr lang="zh-TW" altLang="en-US" sz="3200" dirty="0"/>
              <a:t>下次加油！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22" y="981522"/>
            <a:ext cx="3630566" cy="271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4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5" name="文字方塊 14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6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50" y="909514"/>
            <a:ext cx="8568952" cy="578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8859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變數</a:t>
            </a:r>
            <a:endParaRPr lang="zh-HK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617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r>
              <a:rPr lang="zh-TW" altLang="en-US" b="1" dirty="0" smtClean="0"/>
              <a:t> </a:t>
            </a:r>
            <a:r>
              <a:rPr lang="zh-TW" altLang="en-US" b="1" dirty="0" smtClean="0">
                <a:solidFill>
                  <a:srgbClr val="0070C0"/>
                </a:solidFill>
              </a:rPr>
              <a:t>變數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987425" indent="-427038">
              <a:buFont typeface="+mj-lt"/>
              <a:buAutoNum type="arabicPeriod"/>
            </a:pPr>
            <a:r>
              <a:rPr lang="zh-TW" altLang="en-US" dirty="0" smtClean="0"/>
              <a:t>變數是程式</a:t>
            </a:r>
            <a:r>
              <a:rPr lang="zh-TW" altLang="en-US" dirty="0"/>
              <a:t>語言</a:t>
            </a:r>
            <a:r>
              <a:rPr lang="zh-TW" altLang="en-US" dirty="0" smtClean="0"/>
              <a:t>中「</a:t>
            </a:r>
            <a:r>
              <a:rPr lang="zh-TW" altLang="en-US" dirty="0"/>
              <a:t>用來存放</a:t>
            </a:r>
            <a:r>
              <a:rPr lang="zh-TW" altLang="en-US" dirty="0"/>
              <a:t>資料</a:t>
            </a:r>
            <a:r>
              <a:rPr lang="zh-TW" altLang="en-US" dirty="0"/>
              <a:t>的容器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pPr marL="987425" indent="-427038">
              <a:buFont typeface="+mj-lt"/>
              <a:buAutoNum type="arabicPeriod"/>
            </a:pPr>
            <a:r>
              <a:rPr lang="zh-TW" altLang="en-US" dirty="0" smtClean="0"/>
              <a:t>變數裡面</a:t>
            </a:r>
            <a:r>
              <a:rPr lang="zh-TW" altLang="en-US" dirty="0"/>
              <a:t>可以是空的，也可以存放</a:t>
            </a:r>
            <a:r>
              <a:rPr lang="zh-TW" altLang="en-US" dirty="0"/>
              <a:t>數字或</a:t>
            </a:r>
            <a:r>
              <a:rPr lang="zh-TW" altLang="en-US" dirty="0"/>
              <a:t>文字資料。</a:t>
            </a:r>
            <a:endParaRPr lang="zh-HK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變數</a:t>
            </a:r>
            <a:endParaRPr lang="zh-HK" altLang="en-US" dirty="0"/>
          </a:p>
        </p:txBody>
      </p:sp>
      <p:pic>
        <p:nvPicPr>
          <p:cNvPr id="3074" name="Picture 2" descr="C:\Users\k1040125\AppData\Local\Temp\SNAGHTML1c4066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702" y="4176056"/>
            <a:ext cx="9000000" cy="191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58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10800803" cy="5521446"/>
          </a:xfrm>
        </p:spPr>
        <p:txBody>
          <a:bodyPr/>
          <a:lstStyle/>
          <a:p>
            <a:r>
              <a:rPr lang="zh-TW" altLang="en-US" b="1" dirty="0" smtClean="0"/>
              <a:t> </a:t>
            </a:r>
            <a:r>
              <a:rPr lang="zh-TW" altLang="en-US" b="1" dirty="0" smtClean="0">
                <a:solidFill>
                  <a:srgbClr val="0070C0"/>
                </a:solidFill>
              </a:rPr>
              <a:t>變數的特性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987425" indent="-427038">
              <a:buFont typeface="+mj-lt"/>
              <a:buAutoNum type="arabicPeriod"/>
            </a:pPr>
            <a:r>
              <a:rPr lang="zh-TW" altLang="en-US" dirty="0" smtClean="0"/>
              <a:t>一個</a:t>
            </a:r>
            <a:r>
              <a:rPr lang="zh-TW" altLang="en-US" dirty="0"/>
              <a:t>變數只能存放一筆</a:t>
            </a:r>
            <a:r>
              <a:rPr lang="zh-TW" altLang="en-US" dirty="0" smtClean="0"/>
              <a:t>資料。</a:t>
            </a:r>
            <a:endParaRPr lang="en-US" altLang="zh-TW" dirty="0" smtClean="0"/>
          </a:p>
          <a:p>
            <a:pPr marL="987425" indent="-427038">
              <a:buFont typeface="+mj-lt"/>
              <a:buAutoNum type="arabicPeriod"/>
            </a:pPr>
            <a:r>
              <a:rPr lang="zh-TW" altLang="en-US" dirty="0" smtClean="0"/>
              <a:t>當</a:t>
            </a:r>
            <a:r>
              <a:rPr lang="zh-TW" altLang="en-US" dirty="0" smtClean="0"/>
              <a:t>放入</a:t>
            </a:r>
            <a:r>
              <a:rPr lang="zh-TW" altLang="en-US" dirty="0"/>
              <a:t>新的資料時，舊的資料就</a:t>
            </a:r>
            <a:r>
              <a:rPr lang="zh-TW" altLang="en-US" dirty="0" smtClean="0"/>
              <a:t>會被</a:t>
            </a:r>
            <a:r>
              <a:rPr lang="zh-TW" altLang="en-US" dirty="0"/>
              <a:t>覆蓋並取代，只留下最新</a:t>
            </a:r>
            <a:r>
              <a:rPr lang="zh-TW" altLang="en-US" dirty="0" smtClean="0"/>
              <a:t>放入的</a:t>
            </a:r>
            <a:r>
              <a:rPr lang="zh-TW" altLang="en-US" dirty="0"/>
              <a:t>資料。</a:t>
            </a:r>
            <a:endParaRPr lang="zh-HK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變數</a:t>
            </a:r>
            <a:endParaRPr lang="zh-HK" altLang="en-US" dirty="0"/>
          </a:p>
        </p:txBody>
      </p:sp>
      <p:pic>
        <p:nvPicPr>
          <p:cNvPr id="6146" name="Picture 2" descr="C:\Users\k1040125\AppData\Local\Temp\SNAGHTML1c7918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702" y="4176057"/>
            <a:ext cx="9000000" cy="191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52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1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設定提問、認識變數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011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3942</TotalTime>
  <Words>598</Words>
  <Application>Microsoft Office PowerPoint</Application>
  <PresentationFormat>自訂</PresentationFormat>
  <Paragraphs>184</Paragraphs>
  <Slides>31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生活科技_課文</vt:lpstr>
      <vt:lpstr>變數與條件判斷①—聖誕禮物</vt:lpstr>
      <vt:lpstr>任務說明</vt:lpstr>
      <vt:lpstr>任務說明</vt:lpstr>
      <vt:lpstr>程式摘要</vt:lpstr>
      <vt:lpstr>題目解析流程</vt:lpstr>
      <vt:lpstr>變數</vt:lpstr>
      <vt:lpstr>變數</vt:lpstr>
      <vt:lpstr>變數</vt:lpstr>
      <vt:lpstr>逐步解析 1</vt:lpstr>
      <vt:lpstr>題目解析流程</vt:lpstr>
      <vt:lpstr>PowerPoint 簡報</vt:lpstr>
      <vt:lpstr>PowerPoint 簡報</vt:lpstr>
      <vt:lpstr>PowerPoint 簡報</vt:lpstr>
      <vt:lpstr>逐步解析 2</vt:lpstr>
      <vt:lpstr>題目解析流程</vt:lpstr>
      <vt:lpstr>PowerPoint 簡報</vt:lpstr>
      <vt:lpstr>PowerPoint 簡報</vt:lpstr>
      <vt:lpstr>PowerPoint 簡報</vt:lpstr>
      <vt:lpstr>如果…那麼…</vt:lpstr>
      <vt:lpstr>如果…那麼…</vt:lpstr>
      <vt:lpstr>如果…那麼…</vt:lpstr>
      <vt:lpstr>邏輯運算</vt:lpstr>
      <vt:lpstr>邏輯運算</vt:lpstr>
      <vt:lpstr>邏輯運算</vt:lpstr>
      <vt:lpstr>邏輯運算</vt:lpstr>
      <vt:lpstr>邏輯運算</vt:lpstr>
      <vt:lpstr>逐步解析 3</vt:lpstr>
      <vt:lpstr>題目解析流程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455</cp:revision>
  <cp:lastPrinted>2019-05-27T08:55:00Z</cp:lastPrinted>
  <dcterms:created xsi:type="dcterms:W3CDTF">2019-04-23T05:53:25Z</dcterms:created>
  <dcterms:modified xsi:type="dcterms:W3CDTF">2019-07-18T03:13:25Z</dcterms:modified>
</cp:coreProperties>
</file>