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80" r:id="rId2"/>
    <p:sldId id="381" r:id="rId3"/>
    <p:sldId id="382" r:id="rId4"/>
    <p:sldId id="383" r:id="rId5"/>
    <p:sldId id="404" r:id="rId6"/>
    <p:sldId id="385" r:id="rId7"/>
    <p:sldId id="403" r:id="rId8"/>
    <p:sldId id="419" r:id="rId9"/>
    <p:sldId id="420" r:id="rId10"/>
    <p:sldId id="407" r:id="rId11"/>
    <p:sldId id="398" r:id="rId12"/>
    <p:sldId id="399" r:id="rId13"/>
    <p:sldId id="418" r:id="rId14"/>
    <p:sldId id="408" r:id="rId15"/>
    <p:sldId id="421" r:id="rId16"/>
    <p:sldId id="422" r:id="rId17"/>
    <p:sldId id="423" r:id="rId18"/>
    <p:sldId id="412" r:id="rId19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1CD"/>
    <a:srgbClr val="FF7C80"/>
    <a:srgbClr val="FFFFFF"/>
    <a:srgbClr val="4F81BD"/>
    <a:srgbClr val="957E8C"/>
    <a:srgbClr val="88C2B9"/>
    <a:srgbClr val="6EB8B2"/>
    <a:srgbClr val="85B0D8"/>
    <a:srgbClr val="F07D78"/>
    <a:srgbClr val="858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1" autoAdjust="0"/>
    <p:restoredTop sz="99531" autoAdjust="0"/>
  </p:normalViewPr>
  <p:slideViewPr>
    <p:cSldViewPr>
      <p:cViewPr varScale="1">
        <p:scale>
          <a:sx n="83" d="100"/>
          <a:sy n="83" d="100"/>
        </p:scale>
        <p:origin x="-67" y="-96"/>
      </p:cViewPr>
      <p:guideLst>
        <p:guide orient="horz" pos="4156"/>
        <p:guide orient="horz" pos="4065"/>
        <p:guide pos="210"/>
        <p:guide pos="7468"/>
        <p:guide pos="3839"/>
        <p:guide pos="346"/>
        <p:guide pos="733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1" d="100"/>
          <a:sy n="51" d="100"/>
        </p:scale>
        <p:origin x="-2741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2019/7/18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2019/7/18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981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4C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00B4CB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C:\Users\K1011102\Desktop\1 (2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" y="189224"/>
            <a:ext cx="647675" cy="54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延伸閱讀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pic>
        <p:nvPicPr>
          <p:cNvPr id="10" name="Picture 2" descr="C:\Users\K1011102\Desktop\0 (1)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5500" r="8007" b="2448"/>
          <a:stretch/>
        </p:blipFill>
        <p:spPr bwMode="auto">
          <a:xfrm>
            <a:off x="327545" y="49033"/>
            <a:ext cx="722933" cy="78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4BE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64BE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64BE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pic>
        <p:nvPicPr>
          <p:cNvPr id="2075" name="Picture 27" descr="C:\Users\K1011102\Desktop\2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52" y="-1"/>
            <a:ext cx="841746" cy="80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</a:t>
            </a:r>
            <a:r>
              <a:rPr lang="zh-TW" altLang="en-US" dirty="0" smtClean="0"/>
              <a:t>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30112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2"/>
          <p:cNvSpPr>
            <a:spLocks noGrp="1"/>
          </p:cNvSpPr>
          <p:nvPr>
            <p:ph type="body" sz="quarter" idx="10"/>
          </p:nvPr>
        </p:nvSpPr>
        <p:spPr>
          <a:xfrm>
            <a:off x="2422798" y="3429794"/>
            <a:ext cx="7272337" cy="1008063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8689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解答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932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  <a:endParaRPr kumimoji="1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5" r:id="rId2"/>
    <p:sldLayoutId id="2147483688" r:id="rId3"/>
    <p:sldLayoutId id="2147483666" r:id="rId4"/>
    <p:sldLayoutId id="2147483687" r:id="rId5"/>
    <p:sldLayoutId id="2147483695" r:id="rId6"/>
    <p:sldLayoutId id="2147483690" r:id="rId7"/>
    <p:sldLayoutId id="2147483694" r:id="rId8"/>
    <p:sldLayoutId id="2147483691" r:id="rId9"/>
    <p:sldLayoutId id="2147483651" r:id="rId10"/>
    <p:sldLayoutId id="2147483663" r:id="rId11"/>
    <p:sldLayoutId id="2147483664" r:id="rId12"/>
    <p:sldLayoutId id="2147483669" r:id="rId13"/>
    <p:sldLayoutId id="2147483692" r:id="rId14"/>
    <p:sldLayoutId id="2147483689" r:id="rId15"/>
    <p:sldLayoutId id="2147483665" r:id="rId16"/>
    <p:sldLayoutId id="2147483697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7.xml"/><Relationship Id="rId6" Type="http://schemas.openxmlformats.org/officeDocument/2006/relationships/slide" Target="slide7.xml"/><Relationship Id="rId5" Type="http://schemas.openxmlformats.org/officeDocument/2006/relationships/slide" Target="slide14.xml"/><Relationship Id="rId4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31243;&#24335;&#31684;&#20363;&#24433;&#29255;/1-4-2-&#31243;&#24335;&#31684;&#20363;&#24433;&#29255;-&#32854;&#35477;&#22823;&#39184;.mp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31243;&#24335;&#31684;&#20363;&#24433;&#29255;/1-4-2-&#31243;&#24335;&#31684;&#20363;&#24433;&#29255;-&#32854;&#35477;&#22823;&#39184;.mp4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42678" y="1326795"/>
            <a:ext cx="9676607" cy="4551271"/>
          </a:xfrm>
        </p:spPr>
        <p:txBody>
          <a:bodyPr/>
          <a:lstStyle/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 smtClean="0">
                <a:hlinkClick r:id="rId2" action="ppaction://hlinksldjump"/>
              </a:rPr>
              <a:t>任務說明</a:t>
            </a:r>
            <a:endParaRPr lang="en-US" altLang="zh-TW" dirty="0" smtClean="0"/>
          </a:p>
          <a:p>
            <a:pPr marL="806450" indent="-3540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 smtClean="0">
                <a:hlinkClick r:id="rId3" action="ppaction://hlinksldjump"/>
              </a:rPr>
              <a:t>逐步</a:t>
            </a:r>
            <a:r>
              <a:rPr lang="zh-TW" altLang="en-US" dirty="0">
                <a:hlinkClick r:id="rId3" action="ppaction://hlinksldjump"/>
              </a:rPr>
              <a:t>解析</a:t>
            </a:r>
            <a:r>
              <a:rPr lang="en-US" altLang="zh-TW" dirty="0" smtClean="0">
                <a:hlinkClick r:id="rId3" action="ppaction://hlinksldjump"/>
              </a:rPr>
              <a:t>1</a:t>
            </a:r>
            <a:r>
              <a:rPr lang="en-US" altLang="zh-TW" dirty="0" smtClean="0"/>
              <a:t> </a:t>
            </a:r>
          </a:p>
          <a:p>
            <a:pPr marL="806450" indent="-3540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 smtClean="0">
                <a:hlinkClick r:id="rId4" action="ppaction://hlinksldjump"/>
              </a:rPr>
              <a:t>概念插播：如果</a:t>
            </a:r>
            <a:r>
              <a:rPr lang="en-US" altLang="zh-TW" dirty="0" smtClean="0">
                <a:hlinkClick r:id="rId4" action="ppaction://hlinksldjump"/>
              </a:rPr>
              <a:t>…</a:t>
            </a:r>
            <a:r>
              <a:rPr lang="zh-TW" altLang="en-US" dirty="0" smtClean="0">
                <a:hlinkClick r:id="rId4" action="ppaction://hlinksldjump"/>
              </a:rPr>
              <a:t>那麼</a:t>
            </a:r>
            <a:r>
              <a:rPr lang="en-US" altLang="zh-TW" dirty="0" smtClean="0">
                <a:hlinkClick r:id="rId4" action="ppaction://hlinksldjump"/>
              </a:rPr>
              <a:t>…</a:t>
            </a:r>
            <a:r>
              <a:rPr lang="zh-TW" altLang="en-US" dirty="0" smtClean="0">
                <a:hlinkClick r:id="rId4" action="ppaction://hlinksldjump"/>
              </a:rPr>
              <a:t>否則</a:t>
            </a:r>
            <a:r>
              <a:rPr lang="en-US" altLang="zh-TW" dirty="0" smtClean="0">
                <a:hlinkClick r:id="rId4" action="ppaction://hlinksldjump"/>
              </a:rPr>
              <a:t>…</a:t>
            </a:r>
            <a:endParaRPr lang="en-US" altLang="zh-TW" dirty="0" smtClean="0">
              <a:hlinkClick r:id="rId3" action="ppaction://hlinksldjump"/>
            </a:endParaRPr>
          </a:p>
          <a:p>
            <a:pPr marL="806450" indent="-3540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 smtClean="0">
                <a:hlinkClick r:id="rId5" action="ppaction://hlinksldjump"/>
              </a:rPr>
              <a:t>逐步</a:t>
            </a:r>
            <a:r>
              <a:rPr lang="zh-TW" altLang="en-US" dirty="0">
                <a:hlinkClick r:id="rId5" action="ppaction://hlinksldjump"/>
              </a:rPr>
              <a:t>解析</a:t>
            </a:r>
            <a:r>
              <a:rPr lang="en-US" altLang="zh-TW" dirty="0">
                <a:hlinkClick r:id="rId5" action="ppaction://hlinksldjump"/>
              </a:rPr>
              <a:t>2</a:t>
            </a:r>
            <a:r>
              <a:rPr lang="en-US" altLang="zh-TW" dirty="0">
                <a:hlinkClick r:id="rId6" action="ppaction://hlinksldjump"/>
              </a:rPr>
              <a:t> </a:t>
            </a:r>
            <a:endParaRPr lang="en-US" altLang="zh-TW" dirty="0"/>
          </a:p>
          <a:p>
            <a:pPr marL="452438" indent="0">
              <a:spcBef>
                <a:spcPts val="600"/>
              </a:spcBef>
              <a:buNone/>
            </a:pPr>
            <a:endParaRPr lang="en-US" altLang="zh-TW" dirty="0"/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3034" y="143372"/>
            <a:ext cx="2592287" cy="766142"/>
          </a:xfrm>
        </p:spPr>
        <p:txBody>
          <a:bodyPr/>
          <a:lstStyle/>
          <a:p>
            <a:r>
              <a:rPr lang="en-US" altLang="zh-TW" sz="6000" dirty="0" smtClean="0"/>
              <a:t>4</a:t>
            </a:r>
            <a:r>
              <a:rPr lang="zh-TW" altLang="en-US" sz="6000" dirty="0" smtClean="0"/>
              <a:t>．２</a:t>
            </a:r>
            <a:r>
              <a:rPr lang="en-US" altLang="zh-TW" sz="6000" dirty="0" smtClean="0"/>
              <a:t> </a:t>
            </a:r>
            <a:endParaRPr lang="zh-TW" altLang="en-US" sz="6000" dirty="0"/>
          </a:p>
        </p:txBody>
      </p:sp>
      <p:sp>
        <p:nvSpPr>
          <p:cNvPr id="7" name="標題 3">
            <a:extLst>
              <a:ext uri="{FF2B5EF4-FFF2-40B4-BE49-F238E27FC236}">
                <a16:creationId xmlns:a16="http://schemas.microsoft.com/office/drawing/2014/main" xmlns="" id="{C753B292-6040-4302-AB23-ABBF81E7C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298" y="356742"/>
            <a:ext cx="8496548" cy="912812"/>
          </a:xfrm>
        </p:spPr>
        <p:txBody>
          <a:bodyPr/>
          <a:lstStyle/>
          <a:p>
            <a:r>
              <a:rPr lang="zh-TW" altLang="en-US" sz="4800" dirty="0">
                <a:ln w="190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a:rPr>
              <a:t>條件判斷②</a:t>
            </a:r>
            <a:r>
              <a:rPr lang="en-US" altLang="zh-TW" sz="4800" dirty="0" smtClean="0">
                <a:ln w="190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a:rPr>
              <a:t>—</a:t>
            </a:r>
            <a:r>
              <a:rPr lang="zh-TW" altLang="en-US" sz="4800" dirty="0" smtClean="0">
                <a:ln w="190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a:rPr>
              <a:t>聖誕</a:t>
            </a:r>
            <a:r>
              <a:rPr lang="zh-TW" altLang="en-US" sz="4800" dirty="0">
                <a:ln w="190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a:rPr>
              <a:t>大餐</a:t>
            </a:r>
            <a:endParaRPr lang="zh-TW" altLang="en-US" sz="6000" dirty="0">
              <a:ln w="19050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5993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294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如果</a:t>
            </a:r>
            <a:r>
              <a:rPr lang="en-US" altLang="zh-TW" dirty="0"/>
              <a:t>…</a:t>
            </a:r>
            <a:r>
              <a:rPr lang="zh-TW" altLang="en-US" dirty="0"/>
              <a:t>那麼</a:t>
            </a:r>
            <a:r>
              <a:rPr lang="en-US" altLang="zh-TW" dirty="0" smtClean="0"/>
              <a:t>…</a:t>
            </a:r>
            <a:r>
              <a:rPr lang="zh-TW" altLang="en-US" dirty="0" smtClean="0"/>
              <a:t>否則</a:t>
            </a:r>
            <a:r>
              <a:rPr lang="en-US" altLang="zh-TW" dirty="0" smtClean="0"/>
              <a:t>…</a:t>
            </a:r>
            <a:endParaRPr lang="zh-HK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702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 smtClean="0"/>
              <a:t>針對條件進行</a:t>
            </a:r>
            <a:r>
              <a:rPr lang="zh-TW" altLang="en-US" sz="3200" dirty="0"/>
              <a:t>判斷</a:t>
            </a:r>
            <a:r>
              <a:rPr lang="zh-TW" altLang="en-US" sz="3200" dirty="0" smtClean="0"/>
              <a:t>，結果分為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成立</a:t>
            </a:r>
            <a:r>
              <a:rPr lang="zh-TW" altLang="en-US" sz="3200" dirty="0" smtClean="0"/>
              <a:t>、</a:t>
            </a:r>
            <a:r>
              <a:rPr lang="zh-TW" altLang="en-US" sz="3200" b="1" dirty="0">
                <a:solidFill>
                  <a:srgbClr val="FF0000"/>
                </a:solidFill>
              </a:rPr>
              <a:t>不成立</a:t>
            </a:r>
            <a:r>
              <a:rPr lang="zh-TW" altLang="en-US" sz="3200" dirty="0" smtClean="0"/>
              <a:t>兩</a:t>
            </a:r>
            <a:r>
              <a:rPr lang="zh-TW" altLang="en-US" sz="3200" dirty="0"/>
              <a:t>種</a:t>
            </a:r>
            <a:r>
              <a:rPr lang="zh-TW" altLang="en-US" sz="3200" dirty="0" smtClean="0"/>
              <a:t>：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>(1)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成　立</a:t>
            </a:r>
            <a:r>
              <a:rPr lang="zh-TW" altLang="en-US" sz="3200" dirty="0" smtClean="0"/>
              <a:t>：程式區</a:t>
            </a:r>
            <a:r>
              <a:rPr lang="zh-TW" altLang="en-US" sz="3200" dirty="0"/>
              <a:t>塊 </a:t>
            </a:r>
            <a:r>
              <a:rPr lang="en-US" altLang="zh-TW" sz="3200" dirty="0" smtClean="0"/>
              <a:t>1 </a:t>
            </a:r>
            <a:r>
              <a:rPr lang="zh-TW" altLang="en-US" sz="3200" dirty="0" smtClean="0"/>
              <a:t>→ 程式區</a:t>
            </a:r>
            <a:r>
              <a:rPr lang="zh-TW" altLang="en-US" sz="3200" dirty="0"/>
              <a:t>塊 </a:t>
            </a:r>
            <a:r>
              <a:rPr lang="en-US" altLang="zh-TW" sz="3200" dirty="0" smtClean="0"/>
              <a:t>3</a:t>
            </a:r>
            <a:r>
              <a:rPr lang="zh-TW" altLang="en-US" sz="3200" dirty="0" smtClean="0"/>
              <a:t>。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>(2)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不</a:t>
            </a:r>
            <a:r>
              <a:rPr lang="zh-TW" altLang="en-US" sz="3200" b="1" dirty="0">
                <a:solidFill>
                  <a:srgbClr val="FF0000"/>
                </a:solidFill>
              </a:rPr>
              <a:t>成立</a:t>
            </a:r>
            <a:r>
              <a:rPr lang="zh-TW" altLang="en-US" sz="3200" dirty="0"/>
              <a:t>：程式區塊 </a:t>
            </a:r>
            <a:r>
              <a:rPr lang="en-US" altLang="zh-TW" sz="3200" dirty="0" smtClean="0"/>
              <a:t>2 </a:t>
            </a:r>
            <a:r>
              <a:rPr lang="zh-TW" altLang="en-US" sz="3200" dirty="0"/>
              <a:t>→ 程式區塊 </a:t>
            </a:r>
            <a:r>
              <a:rPr lang="en-US" altLang="zh-TW" sz="3200" dirty="0"/>
              <a:t>3</a:t>
            </a:r>
            <a:r>
              <a:rPr lang="zh-TW" altLang="en-US" sz="3200" dirty="0"/>
              <a:t>。</a:t>
            </a:r>
            <a:endParaRPr lang="en-US" altLang="zh-HK" sz="3200" dirty="0"/>
          </a:p>
          <a:p>
            <a:endParaRPr lang="en-US" altLang="zh-HK" sz="3200" dirty="0" smtClean="0"/>
          </a:p>
          <a:p>
            <a:endParaRPr lang="en-US" altLang="zh-HK" sz="3200" dirty="0"/>
          </a:p>
          <a:p>
            <a:endParaRPr lang="zh-HK" altLang="en-US" sz="32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如果</a:t>
            </a:r>
            <a:r>
              <a:rPr lang="en-US" altLang="zh-TW" dirty="0"/>
              <a:t>…</a:t>
            </a:r>
            <a:r>
              <a:rPr lang="zh-TW" altLang="en-US" dirty="0"/>
              <a:t>那麼</a:t>
            </a:r>
            <a:r>
              <a:rPr lang="en-US" altLang="zh-TW" dirty="0" smtClean="0"/>
              <a:t>…</a:t>
            </a:r>
            <a:r>
              <a:rPr lang="zh-TW" altLang="en-US" dirty="0" smtClean="0"/>
              <a:t>否則</a:t>
            </a:r>
            <a:r>
              <a:rPr lang="en-US" altLang="zh-TW" dirty="0" smtClean="0"/>
              <a:t>…</a:t>
            </a:r>
            <a:endParaRPr lang="zh-HK" altLang="en-US" dirty="0"/>
          </a:p>
        </p:txBody>
      </p:sp>
      <p:pic>
        <p:nvPicPr>
          <p:cNvPr id="8" name="Picture 4" descr="C:\Users\k1040125\AppData\Local\Temp\SNAGHTML200c6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38" y="3141762"/>
            <a:ext cx="4533508" cy="306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k1040125\AppData\Local\Temp\SNAGHTML201552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30" y="3233055"/>
            <a:ext cx="4472526" cy="297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12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95350" indent="-782638">
              <a:buNone/>
            </a:pPr>
            <a:r>
              <a:rPr lang="zh-TW" altLang="en-US" sz="3200" dirty="0"/>
              <a:t>例</a:t>
            </a:r>
            <a:r>
              <a:rPr lang="zh-TW" altLang="en-US" sz="3200" dirty="0" smtClean="0"/>
              <a:t>：</a:t>
            </a:r>
            <a:r>
              <a:rPr lang="en-US" altLang="zh-TW" sz="3200" dirty="0" smtClean="0"/>
              <a:t>4-1</a:t>
            </a:r>
            <a:r>
              <a:rPr lang="zh-TW" altLang="en-US" sz="3200" dirty="0" smtClean="0"/>
              <a:t>節中，判斷平均</a:t>
            </a:r>
            <a:r>
              <a:rPr lang="zh-TW" altLang="en-US" sz="3200" dirty="0"/>
              <a:t>是否達 </a:t>
            </a:r>
            <a:r>
              <a:rPr lang="en-US" altLang="zh-TW" sz="3200" dirty="0"/>
              <a:t>85</a:t>
            </a:r>
            <a:r>
              <a:rPr lang="zh-TW" altLang="en-US" sz="3200" dirty="0"/>
              <a:t>分以上。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endParaRPr lang="en-US" altLang="zh-HK" sz="3200" dirty="0"/>
          </a:p>
          <a:p>
            <a:endParaRPr lang="en-US" altLang="zh-HK" sz="3200" dirty="0" smtClean="0"/>
          </a:p>
          <a:p>
            <a:endParaRPr lang="en-US" altLang="zh-HK" sz="3200" dirty="0"/>
          </a:p>
          <a:p>
            <a:endParaRPr lang="zh-HK" altLang="en-US" sz="32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如果</a:t>
            </a:r>
            <a:r>
              <a:rPr lang="en-US" altLang="zh-TW" dirty="0"/>
              <a:t>…</a:t>
            </a:r>
            <a:r>
              <a:rPr lang="zh-TW" altLang="en-US" dirty="0"/>
              <a:t>那麼</a:t>
            </a:r>
            <a:r>
              <a:rPr lang="en-US" altLang="zh-TW" dirty="0"/>
              <a:t>…</a:t>
            </a:r>
            <a:endParaRPr lang="zh-HK" altLang="en-US" dirty="0"/>
          </a:p>
        </p:txBody>
      </p:sp>
      <p:sp>
        <p:nvSpPr>
          <p:cNvPr id="7" name="圓角矩形 6"/>
          <p:cNvSpPr/>
          <p:nvPr/>
        </p:nvSpPr>
        <p:spPr>
          <a:xfrm>
            <a:off x="796231" y="1715024"/>
            <a:ext cx="3784532" cy="14401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756115" y="4509914"/>
            <a:ext cx="3784532" cy="14401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17177" y="1845618"/>
            <a:ext cx="30572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 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如果⋯那麼⋯」</a:t>
            </a:r>
            <a:endParaRPr lang="zh-HK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77061" y="4638173"/>
            <a:ext cx="38779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 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如果⋯那麼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⋯否則」</a:t>
            </a:r>
            <a:endParaRPr lang="zh-HK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Picture 2" descr="C:\Users\k1040125\AppData\Local\Temp\SNAGHTML2065ab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750" y="4574264"/>
            <a:ext cx="6120000" cy="20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k1040125\AppData\Local\Temp\SNAGHTML206a6a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750" y="1629594"/>
            <a:ext cx="6120000" cy="260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45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2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條件</a:t>
            </a:r>
            <a:r>
              <a:rPr lang="zh-TW" altLang="en-US" dirty="0" smtClean="0"/>
              <a:t>判斷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4229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686" y="1053530"/>
            <a:ext cx="9461703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grpSp>
        <p:nvGrpSpPr>
          <p:cNvPr id="6" name="群組 5"/>
          <p:cNvGrpSpPr/>
          <p:nvPr/>
        </p:nvGrpSpPr>
        <p:grpSpPr>
          <a:xfrm>
            <a:off x="1054646" y="2925738"/>
            <a:ext cx="7164320" cy="3527450"/>
            <a:chOff x="7679381" y="2005244"/>
            <a:chExt cx="7164320" cy="3527450"/>
          </a:xfrm>
        </p:grpSpPr>
        <p:sp>
          <p:nvSpPr>
            <p:cNvPr id="7" name="圓角矩形 6"/>
            <p:cNvSpPr/>
            <p:nvPr/>
          </p:nvSpPr>
          <p:spPr>
            <a:xfrm>
              <a:off x="7679381" y="2067719"/>
              <a:ext cx="5202340" cy="3464975"/>
            </a:xfrm>
            <a:prstGeom prst="roundRect">
              <a:avLst>
                <a:gd name="adj" fmla="val 6111"/>
              </a:avLst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12863957" y="2005244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783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sz="3200" dirty="0"/>
              <a:t>接續</a:t>
            </a:r>
            <a:r>
              <a:rPr lang="en-US" altLang="zh-TW" sz="3200" dirty="0"/>
              <a:t>【</a:t>
            </a:r>
            <a:r>
              <a:rPr lang="zh-TW" altLang="en-US" sz="3200" dirty="0" smtClean="0"/>
              <a:t>逐步</a:t>
            </a:r>
            <a:r>
              <a:rPr lang="zh-TW" altLang="en-US" sz="3200" dirty="0"/>
              <a:t>解析 </a:t>
            </a:r>
            <a:r>
              <a:rPr lang="en-US" altLang="zh-TW" sz="3200" dirty="0"/>
              <a:t>1</a:t>
            </a:r>
            <a:r>
              <a:rPr lang="en-US" altLang="zh-TW" sz="3200" dirty="0" smtClean="0"/>
              <a:t>】</a:t>
            </a:r>
            <a:r>
              <a:rPr lang="zh-TW" altLang="en-US" sz="3200" dirty="0" smtClean="0"/>
              <a:t>。服務生</a:t>
            </a:r>
            <a:r>
              <a:rPr lang="zh-TW" altLang="en-US" sz="3200" dirty="0"/>
              <a:t>說完「消費金額」後</a:t>
            </a:r>
            <a:r>
              <a:rPr lang="zh-TW" altLang="en-US" sz="3200" dirty="0" smtClean="0"/>
              <a:t>，依據金額</a:t>
            </a:r>
            <a:r>
              <a:rPr lang="zh-TW" altLang="en-US" sz="3200" dirty="0"/>
              <a:t>是否滿 </a:t>
            </a:r>
            <a:r>
              <a:rPr lang="en-US" altLang="zh-TW" sz="3200" dirty="0"/>
              <a:t>500 </a:t>
            </a:r>
            <a:r>
              <a:rPr lang="zh-TW" altLang="en-US" sz="3200" dirty="0"/>
              <a:t>元以</a:t>
            </a:r>
            <a:r>
              <a:rPr lang="zh-TW" altLang="en-US" sz="3200" dirty="0" smtClean="0"/>
              <a:t>上來決定是否打 </a:t>
            </a:r>
            <a:r>
              <a:rPr lang="en-US" altLang="zh-TW" sz="3200" dirty="0" smtClean="0"/>
              <a:t>9 </a:t>
            </a:r>
            <a:r>
              <a:rPr lang="zh-TW" altLang="en-US" sz="3200" dirty="0" smtClean="0"/>
              <a:t>折 。</a:t>
            </a:r>
            <a:endParaRPr lang="zh-HK" altLang="en-US" sz="32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45720"/>
            <a:ext cx="864096" cy="1027242"/>
          </a:xfrm>
        </p:spPr>
        <p:txBody>
          <a:bodyPr/>
          <a:lstStyle/>
          <a:p>
            <a:r>
              <a:rPr lang="en-US" altLang="zh-HK" dirty="0" smtClean="0"/>
              <a:t>2</a:t>
            </a:r>
            <a:endParaRPr lang="zh-HK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2074096" y="1604120"/>
            <a:ext cx="6685406" cy="50707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pic>
        <p:nvPicPr>
          <p:cNvPr id="6146" name="Picture 2" descr="C:\Users\k1040125\AppData\Local\Temp\SNAGHTML241a49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301" y="2349674"/>
            <a:ext cx="718453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圓角矩形 19"/>
          <p:cNvSpPr/>
          <p:nvPr/>
        </p:nvSpPr>
        <p:spPr>
          <a:xfrm>
            <a:off x="9837593" y="1102380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進行條件判斷</a:t>
            </a:r>
          </a:p>
        </p:txBody>
      </p:sp>
    </p:spTree>
    <p:extLst>
      <p:ext uri="{BB962C8B-B14F-4D97-AF65-F5344CB8AC3E}">
        <p14:creationId xmlns:p14="http://schemas.microsoft.com/office/powerpoint/2010/main" val="146193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10" name="內容版面配置區 9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HK" dirty="0" smtClean="0"/>
              <a:t>2</a:t>
            </a:r>
            <a:endParaRPr lang="zh-HK" altLang="en-US" dirty="0"/>
          </a:p>
        </p:txBody>
      </p:sp>
      <p:pic>
        <p:nvPicPr>
          <p:cNvPr id="9218" name="Picture 2" descr="C:\Users\k1040125\AppData\Local\Temp\SNAGHTML2470b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101" y="1773610"/>
            <a:ext cx="2840865" cy="171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k1040125\AppData\Local\Temp\SNAGHTML2475fb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078" y="1801374"/>
            <a:ext cx="3996387" cy="294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31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671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4819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5759451" cy="5521446"/>
          </a:xfrm>
        </p:spPr>
        <p:txBody>
          <a:bodyPr/>
          <a:lstStyle/>
          <a:p>
            <a:r>
              <a:rPr lang="zh-TW" altLang="en-US" dirty="0" smtClean="0"/>
              <a:t>餐廳</a:t>
            </a:r>
            <a:r>
              <a:rPr lang="zh-TW" altLang="en-US" dirty="0" smtClean="0"/>
              <a:t>用餐，每人</a:t>
            </a:r>
            <a:r>
              <a:rPr lang="zh-TW" altLang="en-US" dirty="0"/>
              <a:t>特價 </a:t>
            </a:r>
            <a:r>
              <a:rPr lang="en-US" altLang="zh-TW" dirty="0"/>
              <a:t>199 </a:t>
            </a:r>
            <a:r>
              <a:rPr lang="zh-TW" altLang="en-US" dirty="0"/>
              <a:t>元，消費金額滿 </a:t>
            </a:r>
            <a:r>
              <a:rPr lang="en-US" altLang="zh-TW" dirty="0"/>
              <a:t>500 </a:t>
            </a:r>
            <a:r>
              <a:rPr lang="zh-TW" altLang="en-US" dirty="0"/>
              <a:t>元再享 </a:t>
            </a:r>
            <a:r>
              <a:rPr lang="en-US" altLang="zh-TW" dirty="0"/>
              <a:t>9 </a:t>
            </a:r>
            <a:r>
              <a:rPr lang="zh-TW" altLang="en-US" dirty="0"/>
              <a:t>折優惠。</a:t>
            </a:r>
            <a:endParaRPr lang="en-US" altLang="zh-TW" dirty="0"/>
          </a:p>
          <a:p>
            <a:r>
              <a:rPr lang="zh-TW" altLang="en-US" dirty="0" smtClean="0"/>
              <a:t>小</a:t>
            </a:r>
            <a:r>
              <a:rPr lang="zh-TW" altLang="en-US" dirty="0"/>
              <a:t>潔全家 </a:t>
            </a:r>
            <a:r>
              <a:rPr lang="en-US" altLang="zh-TW" dirty="0"/>
              <a:t>4 </a:t>
            </a:r>
            <a:r>
              <a:rPr lang="zh-TW" altLang="en-US" dirty="0" smtClean="0"/>
              <a:t>人</a:t>
            </a:r>
            <a:r>
              <a:rPr lang="zh-TW" altLang="en-US" dirty="0" smtClean="0"/>
              <a:t>用餐</a:t>
            </a:r>
            <a:r>
              <a:rPr lang="zh-TW" altLang="en-US" dirty="0"/>
              <a:t>，共要花費多少</a:t>
            </a:r>
            <a:r>
              <a:rPr lang="zh-TW" altLang="en-US" dirty="0" smtClean="0"/>
              <a:t>元？</a:t>
            </a:r>
            <a:endParaRPr lang="zh-HK" altLang="en-US" dirty="0"/>
          </a:p>
          <a:p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grpSp>
        <p:nvGrpSpPr>
          <p:cNvPr id="9" name="群組 8"/>
          <p:cNvGrpSpPr/>
          <p:nvPr/>
        </p:nvGrpSpPr>
        <p:grpSpPr>
          <a:xfrm>
            <a:off x="6959574" y="4866460"/>
            <a:ext cx="3744416" cy="1137279"/>
            <a:chOff x="1156757" y="3464389"/>
            <a:chExt cx="3744416" cy="1137279"/>
          </a:xfrm>
        </p:grpSpPr>
        <p:sp>
          <p:nvSpPr>
            <p:cNvPr id="8" name="圓角矩形 7"/>
            <p:cNvSpPr/>
            <p:nvPr/>
          </p:nvSpPr>
          <p:spPr>
            <a:xfrm>
              <a:off x="1156757" y="3464389"/>
              <a:ext cx="1667986" cy="7200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zh-TW" altLang="en-US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使用素材</a:t>
              </a:r>
              <a:endParaRPr lang="zh-HK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圓角矩形 9"/>
            <p:cNvSpPr/>
            <p:nvPr/>
          </p:nvSpPr>
          <p:spPr>
            <a:xfrm>
              <a:off x="1156757" y="3942871"/>
              <a:ext cx="3744416" cy="658797"/>
            </a:xfrm>
            <a:prstGeom prst="roundRect">
              <a:avLst>
                <a:gd name="adj" fmla="val 2703"/>
              </a:avLst>
            </a:prstGeom>
            <a:solidFill>
              <a:schemeClr val="bg1"/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程式檔：</a:t>
              </a:r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4-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２</a:t>
              </a:r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-1.sb3</a:t>
              </a:r>
              <a:endPara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286" y="1053530"/>
            <a:ext cx="5012265" cy="3752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9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20" name="文字方塊 19">
              <a:hlinkClick r:id="rId3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381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程式摘要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10368756" cy="5521446"/>
          </a:xfrm>
        </p:spPr>
        <p:txBody>
          <a:bodyPr/>
          <a:lstStyle/>
          <a:p>
            <a:pPr marL="539750" indent="-427038">
              <a:buFont typeface="+mj-lt"/>
              <a:buAutoNum type="arabicPeriod"/>
            </a:pPr>
            <a:r>
              <a:rPr lang="zh-TW" altLang="en-US" sz="2800" dirty="0"/>
              <a:t>服務生詢問「用餐人數幾位？</a:t>
            </a:r>
            <a:r>
              <a:rPr lang="zh-TW" altLang="en-US" sz="2800" dirty="0" smtClean="0"/>
              <a:t>」</a:t>
            </a:r>
            <a:endParaRPr lang="en-US" altLang="zh-TW" sz="2800" dirty="0" smtClean="0"/>
          </a:p>
          <a:p>
            <a:pPr marL="539750" indent="-427038">
              <a:buFont typeface="+mj-lt"/>
              <a:buAutoNum type="arabicPeriod"/>
            </a:pPr>
            <a:r>
              <a:rPr lang="zh-TW" altLang="en-US" sz="2800" dirty="0" smtClean="0"/>
              <a:t>輸入人數後，服務生說「用餐人數</a:t>
            </a:r>
            <a:r>
              <a:rPr lang="zh-TW" altLang="en-US" sz="2800" u="sng" dirty="0" smtClean="0"/>
              <a:t>　　</a:t>
            </a:r>
            <a:r>
              <a:rPr lang="zh-TW" altLang="en-US" sz="2800" dirty="0" smtClean="0"/>
              <a:t>」。</a:t>
            </a:r>
          </a:p>
          <a:p>
            <a:pPr marL="539750" indent="-427038">
              <a:buFont typeface="+mj-lt"/>
              <a:buAutoNum type="arabicPeriod"/>
            </a:pPr>
            <a:r>
              <a:rPr lang="zh-TW" altLang="en-US" sz="2800" dirty="0" smtClean="0"/>
              <a:t>計算</a:t>
            </a:r>
            <a:r>
              <a:rPr lang="zh-TW" altLang="en-US" sz="2800" dirty="0"/>
              <a:t>消費金額，並判斷是否打折：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altLang="zh-TW" sz="2800" dirty="0"/>
              <a:t>(1)</a:t>
            </a:r>
            <a:r>
              <a:rPr lang="zh-TW" altLang="en-US" sz="2800" dirty="0"/>
              <a:t> 滿 </a:t>
            </a:r>
            <a:r>
              <a:rPr lang="en-US" altLang="zh-TW" sz="2800" dirty="0"/>
              <a:t>500 </a:t>
            </a:r>
            <a:r>
              <a:rPr lang="zh-TW" altLang="en-US" sz="2800" dirty="0"/>
              <a:t>元 </a:t>
            </a:r>
            <a:r>
              <a:rPr lang="zh-TW" altLang="en-US" sz="2800" dirty="0" smtClean="0"/>
              <a:t>：服務生</a:t>
            </a:r>
            <a:r>
              <a:rPr lang="zh-TW" altLang="en-US" sz="2800" dirty="0"/>
              <a:t>說「打折後，您要付的金額是</a:t>
            </a:r>
            <a:r>
              <a:rPr lang="zh-TW" altLang="en-US" sz="2800" u="sng" dirty="0"/>
              <a:t>　　</a:t>
            </a:r>
            <a:r>
              <a:rPr lang="zh-TW" altLang="en-US" sz="2800" dirty="0"/>
              <a:t>」。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altLang="zh-TW" sz="2800" dirty="0"/>
              <a:t>(2)</a:t>
            </a:r>
            <a:r>
              <a:rPr lang="zh-TW" altLang="en-US" sz="2800" dirty="0"/>
              <a:t>不到 </a:t>
            </a:r>
            <a:r>
              <a:rPr lang="en-US" altLang="zh-TW" sz="2800" dirty="0"/>
              <a:t>500 </a:t>
            </a:r>
            <a:r>
              <a:rPr lang="zh-TW" altLang="en-US" sz="2800" dirty="0"/>
              <a:t>元</a:t>
            </a:r>
            <a:r>
              <a:rPr lang="zh-TW" altLang="en-US" sz="2800" dirty="0" smtClean="0"/>
              <a:t>：服務生</a:t>
            </a:r>
            <a:r>
              <a:rPr lang="zh-TW" altLang="en-US" sz="2800" dirty="0"/>
              <a:t>說「您要付的金額是</a:t>
            </a:r>
            <a:r>
              <a:rPr lang="zh-TW" altLang="en-US" sz="2800" u="sng" dirty="0"/>
              <a:t>　　</a:t>
            </a:r>
            <a:r>
              <a:rPr lang="zh-TW" altLang="en-US" sz="2800" dirty="0"/>
              <a:t>」。</a:t>
            </a:r>
            <a:endParaRPr lang="zh-HK" altLang="en-US" sz="28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11" name="Picture 2" descr="C:\Users\k1040125\AppData\Local\Temp\SNAGHTML241a49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146" y="4005858"/>
            <a:ext cx="718453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群組 14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6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17" name="文字方塊 16">
              <a:hlinkClick r:id="rId3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761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686" y="1053530"/>
            <a:ext cx="9461703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59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1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設定提問、計算金額 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0114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686" y="1053530"/>
            <a:ext cx="9461703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grpSp>
        <p:nvGrpSpPr>
          <p:cNvPr id="6" name="群組 5"/>
          <p:cNvGrpSpPr/>
          <p:nvPr/>
        </p:nvGrpSpPr>
        <p:grpSpPr>
          <a:xfrm>
            <a:off x="2566814" y="1338744"/>
            <a:ext cx="8496944" cy="1588081"/>
            <a:chOff x="7679381" y="1488837"/>
            <a:chExt cx="8496944" cy="1588081"/>
          </a:xfrm>
        </p:grpSpPr>
        <p:sp>
          <p:nvSpPr>
            <p:cNvPr id="7" name="圓角矩形 6"/>
            <p:cNvSpPr/>
            <p:nvPr/>
          </p:nvSpPr>
          <p:spPr>
            <a:xfrm>
              <a:off x="7679381" y="2067719"/>
              <a:ext cx="8496944" cy="1009199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10901977" y="1488837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604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zh-TW" altLang="en-US" sz="2800" dirty="0"/>
              <a:t>聖誕套餐每人 </a:t>
            </a:r>
            <a:r>
              <a:rPr lang="en-US" altLang="zh-TW" sz="2800" dirty="0"/>
              <a:t>199 </a:t>
            </a:r>
            <a:r>
              <a:rPr lang="zh-TW" altLang="en-US" sz="2800" dirty="0"/>
              <a:t>元</a:t>
            </a:r>
            <a:r>
              <a:rPr lang="zh-TW" altLang="en-US" sz="2800" dirty="0" smtClean="0"/>
              <a:t>。以</a:t>
            </a:r>
            <a:r>
              <a:rPr lang="zh-TW" altLang="en-US" sz="2800" dirty="0"/>
              <a:t>服務生為角色撰寫程式：</a:t>
            </a:r>
          </a:p>
          <a:p>
            <a:pPr marL="539750" indent="-427038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zh-TW" sz="2800" dirty="0"/>
              <a:t>1. </a:t>
            </a:r>
            <a:r>
              <a:rPr lang="zh-TW" altLang="en-US" sz="2800" dirty="0"/>
              <a:t>服務生詢問「用餐人數幾位？」讓使用者輸入用餐人數。</a:t>
            </a:r>
          </a:p>
          <a:p>
            <a:pPr marL="539750" indent="-427038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zh-TW" sz="2800" dirty="0"/>
              <a:t>2. </a:t>
            </a:r>
            <a:r>
              <a:rPr lang="zh-TW" altLang="en-US" sz="2800" dirty="0"/>
              <a:t>使用者輸入人數後，服務生說「用餐人數</a:t>
            </a:r>
            <a:r>
              <a:rPr lang="zh-TW" altLang="en-US" sz="2800" u="sng" dirty="0"/>
              <a:t>　　</a:t>
            </a:r>
            <a:r>
              <a:rPr lang="zh-TW" altLang="en-US" sz="2800" dirty="0" smtClean="0"/>
              <a:t>」</a:t>
            </a:r>
            <a:r>
              <a:rPr lang="zh-TW" altLang="en-US" sz="2800" dirty="0"/>
              <a:t>。</a:t>
            </a:r>
          </a:p>
          <a:p>
            <a:pPr marL="539750" indent="-427038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zh-TW" sz="2800" dirty="0"/>
              <a:t>3. </a:t>
            </a:r>
            <a:r>
              <a:rPr lang="zh-TW" altLang="en-US" sz="2800" dirty="0"/>
              <a:t>服務生說出「消費金額</a:t>
            </a:r>
            <a:r>
              <a:rPr lang="zh-TW" altLang="en-US" sz="2800" u="sng" dirty="0"/>
              <a:t>　　</a:t>
            </a:r>
            <a:r>
              <a:rPr lang="zh-TW" altLang="en-US" sz="2800" dirty="0" smtClean="0"/>
              <a:t>」</a:t>
            </a:r>
            <a:r>
              <a:rPr lang="zh-TW" altLang="en-US" sz="2800" dirty="0"/>
              <a:t>。</a:t>
            </a:r>
            <a:endParaRPr lang="zh-HK" altLang="en-US" sz="28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HK" dirty="0" smtClean="0"/>
              <a:t>1</a:t>
            </a:r>
            <a:endParaRPr lang="zh-HK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1846734" y="1557586"/>
            <a:ext cx="3888432" cy="5400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0" name="圓角矩形 9"/>
          <p:cNvSpPr/>
          <p:nvPr/>
        </p:nvSpPr>
        <p:spPr>
          <a:xfrm>
            <a:off x="5087094" y="2146447"/>
            <a:ext cx="3168352" cy="5400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846735" y="2781722"/>
            <a:ext cx="3600400" cy="540000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5798756" y="1429601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8327454" y="2159124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5498942" y="2977662"/>
            <a:ext cx="298495" cy="3345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5858982" y="2977662"/>
            <a:ext cx="298495" cy="3345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9837593" y="1030372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詢問用餐人數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9837593" y="2090408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說出用餐</a:t>
            </a: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人數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9837593" y="3130267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Q3</a:t>
            </a:r>
          </a:p>
          <a:p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計算消費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金額</a:t>
            </a:r>
            <a:endParaRPr lang="zh-HK" altLang="en-US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9837593" y="4215757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Q4</a:t>
            </a:r>
          </a:p>
          <a:p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說出消費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金額</a:t>
            </a:r>
            <a:endParaRPr lang="zh-HK" altLang="en-US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51" y="3485111"/>
            <a:ext cx="8831907" cy="2968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335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10" grpId="0" animBg="1" autoUpdateAnimBg="0"/>
      <p:bldP spid="11" grpId="0" animBg="1" autoUpdateAnimBg="0"/>
      <p:bldP spid="17" grpId="0" animBg="1"/>
      <p:bldP spid="23" grpId="0" animBg="1"/>
      <p:bldP spid="24" grpId="0" animBg="1"/>
      <p:bldP spid="25" grpId="0" animBg="1"/>
      <p:bldP spid="14" grpId="0" animBg="1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HK" dirty="0" smtClean="0"/>
              <a:t>1</a:t>
            </a:r>
            <a:endParaRPr lang="zh-HK" altLang="en-US" dirty="0"/>
          </a:p>
        </p:txBody>
      </p:sp>
      <p:cxnSp>
        <p:nvCxnSpPr>
          <p:cNvPr id="14" name="直線接點 13"/>
          <p:cNvCxnSpPr/>
          <p:nvPr/>
        </p:nvCxnSpPr>
        <p:spPr>
          <a:xfrm>
            <a:off x="360834" y="3501802"/>
            <a:ext cx="11421591" cy="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 flipV="1">
            <a:off x="6071629" y="1053530"/>
            <a:ext cx="0" cy="554412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C:\Users\k1040125\AppData\Local\Temp\SNAGHTML24a68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463" y="1125538"/>
            <a:ext cx="1872208" cy="483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k1040125\AppData\Local\Temp\SNAGHTML24ac2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319" y="1125538"/>
            <a:ext cx="2665759" cy="66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k1040125\AppData\Local\Temp\SNAGHTML24b1cf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319" y="5229994"/>
            <a:ext cx="3529855" cy="62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C:\Users\k1040125\AppData\Local\Temp\SNAGHTML24b1cf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595" y="4622953"/>
            <a:ext cx="3529855" cy="62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k1040125\AppData\Local\Temp\SNAGHTML24cd0a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7" y="1053530"/>
            <a:ext cx="179469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:\Users\k1040125\AppData\Local\Temp\SNAGHTML24d059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66" y="3863683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C:\Users\k1040125\AppData\Local\Temp\SNAGHTML24d3898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748" y="1053530"/>
            <a:ext cx="179469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C:\Users\k1040125\AppData\Local\Temp\SNAGHTML24d5c6d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38" y="3888793"/>
            <a:ext cx="180531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C:\Users\k1040125\AppData\Local\Temp\SNAGHTML24e5e51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782" y="4535074"/>
            <a:ext cx="3446909" cy="50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6" descr="C:\Users\k1040125\AppData\Local\Temp\SNAGHTML24e5e51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595" y="3857762"/>
            <a:ext cx="3446909" cy="50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C:\Users\k1040125\AppData\Local\Temp\SNAGHTML25077aa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040" y="3873404"/>
            <a:ext cx="1800200" cy="49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52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3933</TotalTime>
  <Words>294</Words>
  <Application>Microsoft Office PowerPoint</Application>
  <PresentationFormat>自訂</PresentationFormat>
  <Paragraphs>78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生活科技_課文</vt:lpstr>
      <vt:lpstr>條件判斷②—聖誕大餐</vt:lpstr>
      <vt:lpstr>任務說明</vt:lpstr>
      <vt:lpstr>任務說明</vt:lpstr>
      <vt:lpstr>程式摘要</vt:lpstr>
      <vt:lpstr>題目解析流程</vt:lpstr>
      <vt:lpstr>逐步解析 1</vt:lpstr>
      <vt:lpstr>題目解析流程</vt:lpstr>
      <vt:lpstr>PowerPoint 簡報</vt:lpstr>
      <vt:lpstr>PowerPoint 簡報</vt:lpstr>
      <vt:lpstr>PowerPoint 簡報</vt:lpstr>
      <vt:lpstr>如果…那麼…否則…</vt:lpstr>
      <vt:lpstr>如果…那麼…否則…</vt:lpstr>
      <vt:lpstr>如果…那麼…</vt:lpstr>
      <vt:lpstr>逐步解析 2</vt:lpstr>
      <vt:lpstr>題目解析流程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明利</cp:lastModifiedBy>
  <cp:revision>457</cp:revision>
  <cp:lastPrinted>2019-05-27T08:55:00Z</cp:lastPrinted>
  <dcterms:created xsi:type="dcterms:W3CDTF">2019-04-23T05:53:25Z</dcterms:created>
  <dcterms:modified xsi:type="dcterms:W3CDTF">2019-07-18T03:15:46Z</dcterms:modified>
</cp:coreProperties>
</file>