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45"/>
  </p:notesMasterIdLst>
  <p:sldIdLst>
    <p:sldId id="1271" r:id="rId2"/>
    <p:sldId id="1272" r:id="rId3"/>
    <p:sldId id="1241" r:id="rId4"/>
    <p:sldId id="1305" r:id="rId5"/>
    <p:sldId id="1284" r:id="rId6"/>
    <p:sldId id="1203" r:id="rId7"/>
    <p:sldId id="1286" r:id="rId8"/>
    <p:sldId id="1307" r:id="rId9"/>
    <p:sldId id="1287" r:id="rId10"/>
    <p:sldId id="1308" r:id="rId11"/>
    <p:sldId id="1288" r:id="rId12"/>
    <p:sldId id="1309" r:id="rId13"/>
    <p:sldId id="1310" r:id="rId14"/>
    <p:sldId id="1311" r:id="rId15"/>
    <p:sldId id="1312" r:id="rId16"/>
    <p:sldId id="1313" r:id="rId17"/>
    <p:sldId id="1315" r:id="rId18"/>
    <p:sldId id="1314" r:id="rId19"/>
    <p:sldId id="1316" r:id="rId20"/>
    <p:sldId id="1291" r:id="rId21"/>
    <p:sldId id="1289" r:id="rId22"/>
    <p:sldId id="1248" r:id="rId23"/>
    <p:sldId id="1317" r:id="rId24"/>
    <p:sldId id="1318" r:id="rId25"/>
    <p:sldId id="1319" r:id="rId26"/>
    <p:sldId id="1320" r:id="rId27"/>
    <p:sldId id="1321" r:id="rId28"/>
    <p:sldId id="1322" r:id="rId29"/>
    <p:sldId id="1323" r:id="rId30"/>
    <p:sldId id="1324" r:id="rId31"/>
    <p:sldId id="1325" r:id="rId32"/>
    <p:sldId id="1326" r:id="rId33"/>
    <p:sldId id="1327" r:id="rId34"/>
    <p:sldId id="1328" r:id="rId35"/>
    <p:sldId id="1329" r:id="rId36"/>
    <p:sldId id="1330" r:id="rId37"/>
    <p:sldId id="1331" r:id="rId38"/>
    <p:sldId id="1332" r:id="rId39"/>
    <p:sldId id="1333" r:id="rId40"/>
    <p:sldId id="1334" r:id="rId41"/>
    <p:sldId id="1335" r:id="rId42"/>
    <p:sldId id="1336" r:id="rId43"/>
    <p:sldId id="1337" r:id="rId4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232B"/>
    <a:srgbClr val="D65CD6"/>
    <a:srgbClr val="D648D6"/>
    <a:srgbClr val="4C97FF"/>
    <a:srgbClr val="FFAB19"/>
    <a:srgbClr val="FFD500"/>
    <a:srgbClr val="8CD1CE"/>
    <a:srgbClr val="01AEA6"/>
    <a:srgbClr val="DCDCDC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8243" autoAdjust="0"/>
  </p:normalViewPr>
  <p:slideViewPr>
    <p:cSldViewPr>
      <p:cViewPr varScale="1">
        <p:scale>
          <a:sx n="67" d="100"/>
          <a:sy n="67" d="100"/>
        </p:scale>
        <p:origin x="-15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6.xml"/><Relationship Id="rId13" Type="http://schemas.openxmlformats.org/officeDocument/2006/relationships/slide" Target="slides/slide31.xml"/><Relationship Id="rId18" Type="http://schemas.openxmlformats.org/officeDocument/2006/relationships/slide" Target="slides/slide36.xml"/><Relationship Id="rId3" Type="http://schemas.openxmlformats.org/officeDocument/2006/relationships/slide" Target="slides/slide6.xml"/><Relationship Id="rId21" Type="http://schemas.openxmlformats.org/officeDocument/2006/relationships/slide" Target="slides/slide39.xml"/><Relationship Id="rId7" Type="http://schemas.openxmlformats.org/officeDocument/2006/relationships/slide" Target="slides/slide25.xml"/><Relationship Id="rId12" Type="http://schemas.openxmlformats.org/officeDocument/2006/relationships/slide" Target="slides/slide30.xml"/><Relationship Id="rId17" Type="http://schemas.openxmlformats.org/officeDocument/2006/relationships/slide" Target="slides/slide35.xml"/><Relationship Id="rId25" Type="http://schemas.openxmlformats.org/officeDocument/2006/relationships/slide" Target="slides/slide43.xml"/><Relationship Id="rId2" Type="http://schemas.openxmlformats.org/officeDocument/2006/relationships/slide" Target="slides/slide4.xml"/><Relationship Id="rId16" Type="http://schemas.openxmlformats.org/officeDocument/2006/relationships/slide" Target="slides/slide34.xml"/><Relationship Id="rId20" Type="http://schemas.openxmlformats.org/officeDocument/2006/relationships/slide" Target="slides/slide38.xml"/><Relationship Id="rId1" Type="http://schemas.openxmlformats.org/officeDocument/2006/relationships/slide" Target="slides/slide3.xml"/><Relationship Id="rId6" Type="http://schemas.openxmlformats.org/officeDocument/2006/relationships/slide" Target="slides/slide24.xml"/><Relationship Id="rId11" Type="http://schemas.openxmlformats.org/officeDocument/2006/relationships/slide" Target="slides/slide29.xml"/><Relationship Id="rId24" Type="http://schemas.openxmlformats.org/officeDocument/2006/relationships/slide" Target="slides/slide42.xml"/><Relationship Id="rId5" Type="http://schemas.openxmlformats.org/officeDocument/2006/relationships/slide" Target="slides/slide23.xml"/><Relationship Id="rId15" Type="http://schemas.openxmlformats.org/officeDocument/2006/relationships/slide" Target="slides/slide33.xml"/><Relationship Id="rId23" Type="http://schemas.openxmlformats.org/officeDocument/2006/relationships/slide" Target="slides/slide41.xml"/><Relationship Id="rId10" Type="http://schemas.openxmlformats.org/officeDocument/2006/relationships/slide" Target="slides/slide28.xml"/><Relationship Id="rId19" Type="http://schemas.openxmlformats.org/officeDocument/2006/relationships/slide" Target="slides/slide37.xml"/><Relationship Id="rId4" Type="http://schemas.openxmlformats.org/officeDocument/2006/relationships/slide" Target="slides/slide22.xml"/><Relationship Id="rId9" Type="http://schemas.openxmlformats.org/officeDocument/2006/relationships/slide" Target="slides/slide27.xml"/><Relationship Id="rId14" Type="http://schemas.openxmlformats.org/officeDocument/2006/relationships/slide" Target="slides/slide32.xml"/><Relationship Id="rId22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5B65304E-28B6-40D6-920E-548BA97E279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468735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圖片 1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2-2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程式設計－基礎篇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2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2-2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程式設計－基礎篇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2-2-1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Scratch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的官方網站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2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2-2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程式設計－基礎篇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2-2-2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en-US" altLang="zh-TW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的操作介面介紹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2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2-2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程式設計－基礎篇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2-2-3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簡易的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動畫實作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4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1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3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文字方塊 18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2-2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程式設計－基礎篇</a:t>
            </a:r>
          </a:p>
        </p:txBody>
      </p:sp>
      <p:sp>
        <p:nvSpPr>
          <p:cNvPr id="15" name="文字方塊 14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2-2-3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簡易的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動畫實作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../../../&#24433;&#38899;&#36039;&#28304;/&#24433;&#29255;/&#36039;&#31185;/&#31532;2&#31456;/7&#19978;&#36039;&#31185;2-2Scratch&#22522;&#30990;&#31687;-&#35987;&#29399;&#23565;&#35441;.wmv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../../&#24433;&#38899;&#36039;&#28304;/&#24433;&#29255;/&#36039;&#31185;/&#31532;2&#31456;/7&#19978;&#36039;&#31185;2-2Scratch&#22522;&#30990;&#31687;-&#22522;&#26412;&#29872;&#22659;&#20171;&#32057;.wmv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44"/>
          <p:cNvSpPr>
            <a:spLocks noChangeArrowheads="1"/>
          </p:cNvSpPr>
          <p:nvPr/>
        </p:nvSpPr>
        <p:spPr bwMode="auto">
          <a:xfrm>
            <a:off x="682625" y="2160588"/>
            <a:ext cx="270033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2-1	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認識演算法與程式語言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2-2	Scratch</a:t>
            </a:r>
            <a:r>
              <a:rPr lang="zh-TW" altLang="en-US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程式設計－基礎篇</a:t>
            </a:r>
            <a:endParaRPr lang="en-US" altLang="zh-TW" sz="2000">
              <a:solidFill>
                <a:srgbClr val="FF0000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2-3	Scratch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程式設計－計算篇</a:t>
            </a:r>
            <a:endParaRPr lang="en-US" altLang="zh-TW" sz="20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2-4	Scratch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程式設計－繪圖篇</a:t>
            </a:r>
            <a:endParaRPr lang="zh-TW" altLang="en-US" sz="2000">
              <a:solidFill>
                <a:srgbClr val="FF0000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0242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b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(1)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620000"/>
            <a:ext cx="3197844" cy="48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3780000" y="4860000"/>
            <a:ext cx="4824000" cy="18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此區會列出所有用到的角色縮圖。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按下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角色縮圖，即可在角色資訊區，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重新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給角色取一個有意義的名稱。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在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中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，雖然只有一個舞台，但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你可以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為這個舞台設定不同的背景。</a:t>
            </a: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540000" y="4680000"/>
            <a:ext cx="3168000" cy="1764000"/>
          </a:xfrm>
          <a:prstGeom prst="rect">
            <a:avLst/>
          </a:prstGeom>
          <a:noFill/>
          <a:ln w="50800">
            <a:solidFill>
              <a:srgbClr val="4C9A6C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endParaRPr lang="zh-TW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3780000" y="4140000"/>
            <a:ext cx="1440000" cy="720000"/>
          </a:xfrm>
          <a:prstGeom prst="rect">
            <a:avLst/>
          </a:prstGeom>
          <a:solidFill>
            <a:srgbClr val="4C9A6C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r>
              <a:rPr lang="zh-TW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角色區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194</a:t>
            </a:r>
          </a:p>
        </p:txBody>
      </p:sp>
    </p:spTree>
    <p:extLst>
      <p:ext uri="{BB962C8B-B14F-4D97-AF65-F5344CB8AC3E}">
        <p14:creationId xmlns:p14="http://schemas.microsoft.com/office/powerpoint/2010/main" val="47283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程式面板的功能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2955" b="18521"/>
          <a:stretch/>
        </p:blipFill>
        <p:spPr bwMode="auto">
          <a:xfrm>
            <a:off x="540007" y="2160000"/>
            <a:ext cx="27000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3312000" y="2160000"/>
            <a:ext cx="720000" cy="360000"/>
          </a:xfrm>
          <a:prstGeom prst="rect">
            <a:avLst/>
          </a:prstGeom>
          <a:solidFill>
            <a:srgbClr val="4C97FF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 anchor="ctr" anchorCtr="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動作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4031999" y="2160000"/>
            <a:ext cx="4572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rgbClr val="4C97FF"/>
                </a:solidFill>
                <a:latin typeface="+mj-lt"/>
                <a:ea typeface="標楷體" pitchFamily="65" charset="-120"/>
              </a:rPr>
              <a:t>設定角色的位置、方向、旋轉及移動。</a:t>
            </a:r>
            <a:endParaRPr lang="zh-TW" altLang="en-US" sz="2000" dirty="0">
              <a:solidFill>
                <a:srgbClr val="4C97FF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程式面板的功能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3" b="19046"/>
          <a:stretch/>
        </p:blipFill>
        <p:spPr bwMode="auto">
          <a:xfrm>
            <a:off x="540000" y="2160000"/>
            <a:ext cx="27000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3312000" y="2628000"/>
            <a:ext cx="720000" cy="360000"/>
          </a:xfrm>
          <a:prstGeom prst="rect">
            <a:avLst/>
          </a:prstGeom>
          <a:solidFill>
            <a:srgbClr val="9966FF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 anchor="ctr" anchorCtr="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外觀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4031999" y="2628000"/>
            <a:ext cx="4572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rgbClr val="9966FF"/>
                </a:solidFill>
                <a:latin typeface="+mj-lt"/>
                <a:ea typeface="標楷體" pitchFamily="65" charset="-120"/>
              </a:rPr>
              <a:t>設定角色的造型、</a:t>
            </a:r>
            <a:r>
              <a:rPr lang="zh-TW" altLang="en-US" sz="2000" dirty="0" smtClean="0">
                <a:solidFill>
                  <a:srgbClr val="9966FF"/>
                </a:solidFill>
                <a:latin typeface="+mj-lt"/>
                <a:ea typeface="標楷體" pitchFamily="65" charset="-120"/>
              </a:rPr>
              <a:t>特效</a:t>
            </a:r>
            <a:r>
              <a:rPr lang="zh-TW" altLang="en-US" sz="2000" dirty="0">
                <a:solidFill>
                  <a:srgbClr val="9966FF"/>
                </a:solidFill>
                <a:latin typeface="+mj-lt"/>
                <a:ea typeface="標楷體" pitchFamily="65" charset="-120"/>
              </a:rPr>
              <a:t>、大小、及文字</a:t>
            </a:r>
            <a:r>
              <a:rPr lang="zh-TW" altLang="en-US" sz="2000" dirty="0" smtClean="0">
                <a:solidFill>
                  <a:srgbClr val="9966FF"/>
                </a:solidFill>
                <a:latin typeface="+mj-lt"/>
                <a:ea typeface="標楷體" pitchFamily="65" charset="-120"/>
              </a:rPr>
              <a:t>顯示</a:t>
            </a:r>
            <a:r>
              <a:rPr lang="zh-TW" altLang="en-US" sz="2000" dirty="0">
                <a:solidFill>
                  <a:srgbClr val="9966FF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626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程式面板的功能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3" b="19046"/>
          <a:stretch/>
        </p:blipFill>
        <p:spPr bwMode="auto">
          <a:xfrm>
            <a:off x="540000" y="2160000"/>
            <a:ext cx="27000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3312000" y="3096000"/>
            <a:ext cx="720000" cy="360000"/>
          </a:xfrm>
          <a:prstGeom prst="rect">
            <a:avLst/>
          </a:prstGeom>
          <a:solidFill>
            <a:srgbClr val="D65CD6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 anchor="ctr" anchorCtr="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音效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4031999" y="3096000"/>
            <a:ext cx="4572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rgbClr val="D65CD6"/>
                </a:solidFill>
                <a:latin typeface="+mj-lt"/>
                <a:ea typeface="標楷體" pitchFamily="65" charset="-120"/>
              </a:rPr>
              <a:t>設定聲音的播放、</a:t>
            </a:r>
            <a:r>
              <a:rPr lang="zh-TW" altLang="en-US" sz="2000" dirty="0" smtClean="0">
                <a:solidFill>
                  <a:srgbClr val="D65CD6"/>
                </a:solidFill>
                <a:latin typeface="+mj-lt"/>
                <a:ea typeface="標楷體" pitchFamily="65" charset="-120"/>
              </a:rPr>
              <a:t>音量</a:t>
            </a:r>
            <a:r>
              <a:rPr lang="zh-TW" altLang="en-US" sz="2000" dirty="0">
                <a:solidFill>
                  <a:srgbClr val="D65CD6"/>
                </a:solidFill>
                <a:latin typeface="+mj-lt"/>
                <a:ea typeface="標楷體" pitchFamily="65" charset="-120"/>
              </a:rPr>
              <a:t>，也可設定樂器</a:t>
            </a:r>
            <a:r>
              <a:rPr lang="zh-TW" altLang="en-US" sz="2000" dirty="0" smtClean="0">
                <a:solidFill>
                  <a:srgbClr val="D65CD6"/>
                </a:solidFill>
                <a:latin typeface="+mj-lt"/>
                <a:ea typeface="標楷體" pitchFamily="65" charset="-120"/>
              </a:rPr>
              <a:t>與彈奏</a:t>
            </a:r>
            <a:r>
              <a:rPr lang="zh-TW" altLang="en-US" sz="2000" dirty="0">
                <a:solidFill>
                  <a:srgbClr val="D65CD6"/>
                </a:solidFill>
                <a:latin typeface="+mj-lt"/>
                <a:ea typeface="標楷體" pitchFamily="65" charset="-120"/>
              </a:rPr>
              <a:t>音符。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949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程式面板的功能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3" b="19046"/>
          <a:stretch/>
        </p:blipFill>
        <p:spPr bwMode="auto">
          <a:xfrm>
            <a:off x="540000" y="2160000"/>
            <a:ext cx="27000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3312000" y="3564000"/>
            <a:ext cx="720000" cy="360000"/>
          </a:xfrm>
          <a:prstGeom prst="rect">
            <a:avLst/>
          </a:prstGeom>
          <a:solidFill>
            <a:srgbClr val="FFD500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 anchor="ctr" anchorCtr="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事件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4031999" y="3564000"/>
            <a:ext cx="4572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rgbClr val="FFD500"/>
                </a:solidFill>
                <a:latin typeface="+mj-lt"/>
                <a:ea typeface="標楷體" pitchFamily="65" charset="-120"/>
              </a:rPr>
              <a:t>設定當某個情況發生</a:t>
            </a:r>
            <a:r>
              <a:rPr lang="zh-TW" altLang="en-US" sz="2000" dirty="0" smtClean="0">
                <a:solidFill>
                  <a:srgbClr val="FFD500"/>
                </a:solidFill>
                <a:latin typeface="+mj-lt"/>
                <a:ea typeface="標楷體" pitchFamily="65" charset="-120"/>
              </a:rPr>
              <a:t>時需要</a:t>
            </a:r>
            <a:r>
              <a:rPr lang="zh-TW" altLang="en-US" sz="2000" dirty="0">
                <a:solidFill>
                  <a:srgbClr val="FFD500"/>
                </a:solidFill>
                <a:latin typeface="+mj-lt"/>
                <a:ea typeface="標楷體" pitchFamily="65" charset="-120"/>
              </a:rPr>
              <a:t>執行的程式。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413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程式面板的功能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3" b="19046"/>
          <a:stretch/>
        </p:blipFill>
        <p:spPr bwMode="auto">
          <a:xfrm>
            <a:off x="540000" y="2160000"/>
            <a:ext cx="27000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3312000" y="4032000"/>
            <a:ext cx="720000" cy="360000"/>
          </a:xfrm>
          <a:prstGeom prst="rect">
            <a:avLst/>
          </a:prstGeom>
          <a:solidFill>
            <a:srgbClr val="FFAB19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 anchor="ctr" anchorCtr="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控制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4031999" y="4032000"/>
            <a:ext cx="4572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rgbClr val="FFAB19"/>
                </a:solidFill>
                <a:latin typeface="+mj-lt"/>
                <a:ea typeface="標楷體" pitchFamily="65" charset="-120"/>
              </a:rPr>
              <a:t>設定程式的流程控制</a:t>
            </a:r>
            <a:r>
              <a:rPr lang="zh-TW" altLang="en-US" sz="2000" dirty="0" smtClean="0">
                <a:solidFill>
                  <a:srgbClr val="FFAB19"/>
                </a:solidFill>
                <a:latin typeface="+mj-lt"/>
                <a:ea typeface="標楷體" pitchFamily="65" charset="-120"/>
              </a:rPr>
              <a:t>，如</a:t>
            </a:r>
            <a:r>
              <a:rPr lang="zh-TW" altLang="en-US" sz="2000" dirty="0">
                <a:solidFill>
                  <a:srgbClr val="FFAB19"/>
                </a:solidFill>
                <a:latin typeface="+mj-lt"/>
                <a:ea typeface="標楷體" pitchFamily="65" charset="-120"/>
              </a:rPr>
              <a:t>判斷、重複等。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7428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程式面板的功能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3" b="19046"/>
          <a:stretch/>
        </p:blipFill>
        <p:spPr bwMode="auto">
          <a:xfrm>
            <a:off x="540000" y="2160000"/>
            <a:ext cx="27000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3312000" y="4500000"/>
            <a:ext cx="720000" cy="360000"/>
          </a:xfrm>
          <a:prstGeom prst="rect">
            <a:avLst/>
          </a:prstGeom>
          <a:solidFill>
            <a:srgbClr val="4CBFE6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 anchor="ctr" anchorCtr="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偵測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4031999" y="4500000"/>
            <a:ext cx="4572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rgbClr val="4CBFE6"/>
                </a:solidFill>
                <a:latin typeface="+mj-lt"/>
                <a:ea typeface="標楷體" pitchFamily="65" charset="-120"/>
              </a:rPr>
              <a:t>用於取得鍵盤或滑鼠</a:t>
            </a:r>
            <a:r>
              <a:rPr lang="zh-TW" altLang="en-US" sz="2000" dirty="0" smtClean="0">
                <a:solidFill>
                  <a:srgbClr val="4CBFE6"/>
                </a:solidFill>
                <a:latin typeface="+mj-lt"/>
                <a:ea typeface="標楷體" pitchFamily="65" charset="-120"/>
              </a:rPr>
              <a:t>的資訊</a:t>
            </a:r>
            <a:r>
              <a:rPr lang="zh-TW" altLang="en-US" sz="2000" dirty="0">
                <a:solidFill>
                  <a:srgbClr val="4CBFE6"/>
                </a:solidFill>
                <a:latin typeface="+mj-lt"/>
                <a:ea typeface="標楷體" pitchFamily="65" charset="-120"/>
              </a:rPr>
              <a:t>，以判斷角色</a:t>
            </a:r>
            <a:r>
              <a:rPr lang="zh-TW" altLang="en-US" sz="2000" dirty="0" smtClean="0">
                <a:solidFill>
                  <a:srgbClr val="4CBFE6"/>
                </a:solidFill>
                <a:latin typeface="+mj-lt"/>
                <a:ea typeface="標楷體" pitchFamily="65" charset="-120"/>
              </a:rPr>
              <a:t>是否發生</a:t>
            </a:r>
            <a:r>
              <a:rPr lang="zh-TW" altLang="en-US" sz="2000" dirty="0">
                <a:solidFill>
                  <a:srgbClr val="4CBFE6"/>
                </a:solidFill>
                <a:latin typeface="+mj-lt"/>
                <a:ea typeface="標楷體" pitchFamily="65" charset="-120"/>
              </a:rPr>
              <a:t>特定狀況。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9881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程式面板的功能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3" b="19046"/>
          <a:stretch/>
        </p:blipFill>
        <p:spPr bwMode="auto">
          <a:xfrm>
            <a:off x="540000" y="2160000"/>
            <a:ext cx="27000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3312000" y="4968000"/>
            <a:ext cx="720000" cy="360000"/>
          </a:xfrm>
          <a:prstGeom prst="rect">
            <a:avLst/>
          </a:prstGeom>
          <a:solidFill>
            <a:srgbClr val="40BF4A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 anchor="ctr" anchorCtr="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運算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4031999" y="4968000"/>
            <a:ext cx="4572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rgbClr val="40BF4A"/>
                </a:solidFill>
                <a:latin typeface="+mj-lt"/>
                <a:ea typeface="標楷體" pitchFamily="65" charset="-120"/>
              </a:rPr>
              <a:t>用於算術運算、</a:t>
            </a:r>
            <a:r>
              <a:rPr lang="zh-TW" altLang="en-US" sz="2000" dirty="0" smtClean="0">
                <a:solidFill>
                  <a:srgbClr val="40BF4A"/>
                </a:solidFill>
                <a:latin typeface="+mj-lt"/>
                <a:ea typeface="標楷體" pitchFamily="65" charset="-120"/>
              </a:rPr>
              <a:t>邏輯運算</a:t>
            </a:r>
            <a:r>
              <a:rPr lang="zh-TW" altLang="en-US" sz="2000" dirty="0">
                <a:solidFill>
                  <a:srgbClr val="40BF4A"/>
                </a:solidFill>
                <a:latin typeface="+mj-lt"/>
                <a:ea typeface="標楷體" pitchFamily="65" charset="-120"/>
              </a:rPr>
              <a:t>、字串運算或產生</a:t>
            </a:r>
            <a:r>
              <a:rPr lang="zh-TW" altLang="en-US" sz="2000" dirty="0" smtClean="0">
                <a:solidFill>
                  <a:srgbClr val="40BF4A"/>
                </a:solidFill>
                <a:latin typeface="+mj-lt"/>
                <a:ea typeface="標楷體" pitchFamily="65" charset="-120"/>
              </a:rPr>
              <a:t>亂數</a:t>
            </a:r>
            <a:r>
              <a:rPr lang="zh-TW" altLang="en-US" sz="2000" dirty="0">
                <a:solidFill>
                  <a:srgbClr val="40BF4A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405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程式面板的功能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3" b="19046"/>
          <a:stretch/>
        </p:blipFill>
        <p:spPr bwMode="auto">
          <a:xfrm>
            <a:off x="540000" y="2160000"/>
            <a:ext cx="27000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3312000" y="5436000"/>
            <a:ext cx="720000" cy="360000"/>
          </a:xfrm>
          <a:prstGeom prst="rect">
            <a:avLst/>
          </a:prstGeom>
          <a:solidFill>
            <a:srgbClr val="FF8C1A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 anchor="ctr" anchorCtr="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變數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4031999" y="5436000"/>
            <a:ext cx="4572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rgbClr val="FF8C1A"/>
                </a:solidFill>
                <a:latin typeface="+mj-lt"/>
                <a:ea typeface="標楷體" pitchFamily="65" charset="-120"/>
              </a:rPr>
              <a:t>設定變數及清單以</a:t>
            </a:r>
            <a:r>
              <a:rPr lang="zh-TW" altLang="en-US" sz="2000" dirty="0" smtClean="0">
                <a:solidFill>
                  <a:srgbClr val="FF8C1A"/>
                </a:solidFill>
                <a:latin typeface="+mj-lt"/>
                <a:ea typeface="標楷體" pitchFamily="65" charset="-120"/>
              </a:rPr>
              <a:t>儲存資料</a:t>
            </a:r>
            <a:r>
              <a:rPr lang="zh-TW" altLang="en-US" sz="2000" dirty="0">
                <a:solidFill>
                  <a:srgbClr val="FF8C1A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643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程式面板的功能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3" b="18938"/>
          <a:stretch/>
        </p:blipFill>
        <p:spPr bwMode="auto">
          <a:xfrm>
            <a:off x="540000" y="2160000"/>
            <a:ext cx="2700000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3312000" y="5904000"/>
            <a:ext cx="720000" cy="720000"/>
          </a:xfrm>
          <a:prstGeom prst="rect">
            <a:avLst/>
          </a:prstGeom>
          <a:solidFill>
            <a:srgbClr val="FF6680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 anchor="ctr" anchorCtr="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函式積木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4031999" y="5904000"/>
            <a:ext cx="4572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rgbClr val="FF6680"/>
                </a:solidFill>
                <a:latin typeface="+mj-lt"/>
                <a:ea typeface="標楷體" pitchFamily="65" charset="-120"/>
              </a:rPr>
              <a:t>自訂積木或擴展積木。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240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1267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68" name="群組 1"/>
          <p:cNvGrpSpPr>
            <a:grpSpLocks/>
          </p:cNvGrpSpPr>
          <p:nvPr/>
        </p:nvGrpSpPr>
        <p:grpSpPr bwMode="auto">
          <a:xfrm>
            <a:off x="2412207" y="1080000"/>
            <a:ext cx="4319587" cy="3816350"/>
            <a:chOff x="360000" y="1260000"/>
            <a:chExt cx="4320000" cy="3816000"/>
          </a:xfrm>
        </p:grpSpPr>
        <p:sp>
          <p:nvSpPr>
            <p:cNvPr id="11269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83581 h 982134"/>
                <a:gd name="T4" fmla="*/ 3765 w 1244600"/>
                <a:gd name="T5" fmla="*/ 83581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1270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432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>
                  <a:solidFill>
                    <a:schemeClr val="tx1"/>
                  </a:solidFill>
                  <a:ea typeface="標楷體" pitchFamily="65" charset="-120"/>
                </a:rPr>
                <a:t>程式設計－基楚篇</a:t>
              </a:r>
            </a:p>
          </p:txBody>
        </p:sp>
        <p:sp>
          <p:nvSpPr>
            <p:cNvPr id="11271" name="Rectangle 12"/>
            <p:cNvSpPr>
              <a:spLocks noChangeArrowheads="1"/>
            </p:cNvSpPr>
            <p:nvPr/>
          </p:nvSpPr>
          <p:spPr bwMode="auto">
            <a:xfrm>
              <a:off x="719999" y="3060000"/>
              <a:ext cx="396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 sz="2400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 sz="2400">
                  <a:solidFill>
                    <a:schemeClr val="tx1"/>
                  </a:solidFill>
                  <a:ea typeface="標楷體" pitchFamily="65" charset="-120"/>
                </a:rPr>
                <a:t>的下載與安裝</a:t>
              </a:r>
            </a:p>
          </p:txBody>
        </p:sp>
        <p:sp>
          <p:nvSpPr>
            <p:cNvPr id="11272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432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>
                  <a:solidFill>
                    <a:schemeClr val="bg1"/>
                  </a:solidFill>
                  <a:ea typeface="標楷體" pitchFamily="65" charset="-120"/>
                </a:rPr>
                <a:t>(1)</a:t>
              </a:r>
              <a:endParaRPr lang="zh-TW" altLang="en-US" sz="320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1273" name="直線接點 84"/>
            <p:cNvCxnSpPr>
              <a:cxnSpLocks noChangeShapeType="1"/>
              <a:stCxn id="11272" idx="2"/>
              <a:endCxn id="11270" idx="0"/>
            </p:cNvCxnSpPr>
            <p:nvPr/>
          </p:nvCxnSpPr>
          <p:spPr bwMode="auto">
            <a:xfrm>
              <a:off x="252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1274" name="Rectangle 12"/>
            <p:cNvSpPr>
              <a:spLocks noChangeArrowheads="1"/>
            </p:cNvSpPr>
            <p:nvPr/>
          </p:nvSpPr>
          <p:spPr bwMode="auto">
            <a:xfrm>
              <a:off x="719999" y="3780000"/>
              <a:ext cx="396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ea typeface="標楷體" pitchFamily="65" charset="-120"/>
                </a:rPr>
                <a:t>操作介面介紹</a:t>
              </a:r>
            </a:p>
          </p:txBody>
        </p:sp>
        <p:sp>
          <p:nvSpPr>
            <p:cNvPr id="11275" name="Rectangle 12"/>
            <p:cNvSpPr>
              <a:spLocks noChangeArrowheads="1"/>
            </p:cNvSpPr>
            <p:nvPr/>
          </p:nvSpPr>
          <p:spPr bwMode="auto">
            <a:xfrm>
              <a:off x="719999" y="4500000"/>
              <a:ext cx="396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ea typeface="標楷體" pitchFamily="65" charset="-120"/>
                </a:rPr>
                <a:t>簡易的</a:t>
              </a:r>
              <a:r>
                <a:rPr lang="en-US" altLang="zh-TW" sz="2400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 sz="2400">
                  <a:solidFill>
                    <a:schemeClr val="tx1"/>
                  </a:solidFill>
                  <a:ea typeface="標楷體" pitchFamily="65" charset="-120"/>
                </a:rPr>
                <a:t>動畫實作</a:t>
              </a:r>
            </a:p>
          </p:txBody>
        </p:sp>
        <p:sp>
          <p:nvSpPr>
            <p:cNvPr id="11276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738233 h 982134"/>
                <a:gd name="T4" fmla="*/ 3765 w 1244600"/>
                <a:gd name="T5" fmla="*/ 1738233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>
                <a:ea typeface="標楷體" pitchFamily="65" charset="-120"/>
              </a:endParaRPr>
            </a:p>
          </p:txBody>
        </p:sp>
        <p:sp>
          <p:nvSpPr>
            <p:cNvPr id="11277" name="手繪多邊形 45"/>
            <p:cNvSpPr>
              <a:spLocks/>
            </p:cNvSpPr>
            <p:nvPr/>
          </p:nvSpPr>
          <p:spPr bwMode="auto">
            <a:xfrm>
              <a:off x="540000" y="2880000"/>
              <a:ext cx="180000" cy="19152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7282840 h 982134"/>
                <a:gd name="T4" fmla="*/ 3765 w 1244600"/>
                <a:gd name="T5" fmla="*/ 7282840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>
                <a:ea typeface="標楷體" pitchFamily="65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000" y="2160000"/>
            <a:ext cx="5979319" cy="4293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造型面板的功能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79999" y="2484000"/>
            <a:ext cx="1440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點選圖示切換不同造型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179999" y="3564000"/>
            <a:ext cx="1440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選取繪圖工具修改造型</a:t>
            </a: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180000" y="4680000"/>
            <a:ext cx="1980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提供點陣圖與向量圖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兩種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繪圖模式</a:t>
            </a: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80000" y="5544000"/>
            <a:ext cx="1980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選取其他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造型（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繪畫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、上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傳、拍照）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4860000" y="1800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輸入造型名稱</a:t>
            </a: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8100000" y="3924000"/>
            <a:ext cx="828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在此修改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造型</a:t>
            </a:r>
          </a:p>
        </p:txBody>
      </p:sp>
      <p:sp>
        <p:nvSpPr>
          <p:cNvPr id="31" name="文字方塊 3"/>
          <p:cNvSpPr txBox="1">
            <a:spLocks noChangeArrowheads="1"/>
          </p:cNvSpPr>
          <p:nvPr/>
        </p:nvSpPr>
        <p:spPr bwMode="auto">
          <a:xfrm>
            <a:off x="4860000" y="6444000"/>
            <a:ext cx="180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調整顯示比例</a:t>
            </a:r>
          </a:p>
        </p:txBody>
      </p:sp>
      <p:sp>
        <p:nvSpPr>
          <p:cNvPr id="33" name="矩形 1"/>
          <p:cNvSpPr/>
          <p:nvPr/>
        </p:nvSpPr>
        <p:spPr>
          <a:xfrm>
            <a:off x="4139952" y="1980000"/>
            <a:ext cx="684000" cy="756000"/>
          </a:xfrm>
          <a:custGeom>
            <a:avLst/>
            <a:gdLst>
              <a:gd name="connsiteX0" fmla="*/ 0 w 1512168"/>
              <a:gd name="connsiteY0" fmla="*/ 0 h 648072"/>
              <a:gd name="connsiteX1" fmla="*/ 1512168 w 1512168"/>
              <a:gd name="connsiteY1" fmla="*/ 0 h 648072"/>
              <a:gd name="connsiteX2" fmla="*/ 1512168 w 1512168"/>
              <a:gd name="connsiteY2" fmla="*/ 648072 h 648072"/>
              <a:gd name="connsiteX3" fmla="*/ 0 w 1512168"/>
              <a:gd name="connsiteY3" fmla="*/ 648072 h 648072"/>
              <a:gd name="connsiteX4" fmla="*/ 0 w 1512168"/>
              <a:gd name="connsiteY4" fmla="*/ 0 h 648072"/>
              <a:gd name="connsiteX0" fmla="*/ 1512168 w 1603608"/>
              <a:gd name="connsiteY0" fmla="*/ 648072 h 739512"/>
              <a:gd name="connsiteX1" fmla="*/ 0 w 1603608"/>
              <a:gd name="connsiteY1" fmla="*/ 648072 h 739512"/>
              <a:gd name="connsiteX2" fmla="*/ 0 w 1603608"/>
              <a:gd name="connsiteY2" fmla="*/ 0 h 739512"/>
              <a:gd name="connsiteX3" fmla="*/ 1512168 w 1603608"/>
              <a:gd name="connsiteY3" fmla="*/ 0 h 739512"/>
              <a:gd name="connsiteX4" fmla="*/ 1603608 w 1603608"/>
              <a:gd name="connsiteY4" fmla="*/ 739512 h 739512"/>
              <a:gd name="connsiteX0" fmla="*/ 1512168 w 1512168"/>
              <a:gd name="connsiteY0" fmla="*/ 648072 h 648072"/>
              <a:gd name="connsiteX1" fmla="*/ 0 w 1512168"/>
              <a:gd name="connsiteY1" fmla="*/ 648072 h 648072"/>
              <a:gd name="connsiteX2" fmla="*/ 0 w 1512168"/>
              <a:gd name="connsiteY2" fmla="*/ 0 h 648072"/>
              <a:gd name="connsiteX3" fmla="*/ 1512168 w 1512168"/>
              <a:gd name="connsiteY3" fmla="*/ 0 h 648072"/>
              <a:gd name="connsiteX0" fmla="*/ 0 w 1512168"/>
              <a:gd name="connsiteY0" fmla="*/ 648072 h 648072"/>
              <a:gd name="connsiteX1" fmla="*/ 0 w 1512168"/>
              <a:gd name="connsiteY1" fmla="*/ 0 h 648072"/>
              <a:gd name="connsiteX2" fmla="*/ 1512168 w 1512168"/>
              <a:gd name="connsiteY2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2168" h="648072">
                <a:moveTo>
                  <a:pt x="0" y="648072"/>
                </a:moveTo>
                <a:lnTo>
                  <a:pt x="0" y="0"/>
                </a:lnTo>
                <a:lnTo>
                  <a:pt x="1512168" y="0"/>
                </a:lnTo>
              </a:path>
            </a:pathLst>
          </a:custGeom>
          <a:ln w="25400">
            <a:solidFill>
              <a:schemeClr val="tx1"/>
            </a:solidFill>
            <a:headEnd type="oval"/>
            <a:tailEnd type="oval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" name="直線接點 3"/>
          <p:cNvCxnSpPr/>
          <p:nvPr/>
        </p:nvCxnSpPr>
        <p:spPr bwMode="auto">
          <a:xfrm>
            <a:off x="7200000" y="4140000"/>
            <a:ext cx="86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6" name="矩形 1"/>
          <p:cNvSpPr/>
          <p:nvPr/>
        </p:nvSpPr>
        <p:spPr>
          <a:xfrm flipH="1" flipV="1">
            <a:off x="6300000" y="6372000"/>
            <a:ext cx="828000" cy="288000"/>
          </a:xfrm>
          <a:custGeom>
            <a:avLst/>
            <a:gdLst>
              <a:gd name="connsiteX0" fmla="*/ 0 w 1512168"/>
              <a:gd name="connsiteY0" fmla="*/ 0 h 648072"/>
              <a:gd name="connsiteX1" fmla="*/ 1512168 w 1512168"/>
              <a:gd name="connsiteY1" fmla="*/ 0 h 648072"/>
              <a:gd name="connsiteX2" fmla="*/ 1512168 w 1512168"/>
              <a:gd name="connsiteY2" fmla="*/ 648072 h 648072"/>
              <a:gd name="connsiteX3" fmla="*/ 0 w 1512168"/>
              <a:gd name="connsiteY3" fmla="*/ 648072 h 648072"/>
              <a:gd name="connsiteX4" fmla="*/ 0 w 1512168"/>
              <a:gd name="connsiteY4" fmla="*/ 0 h 648072"/>
              <a:gd name="connsiteX0" fmla="*/ 1512168 w 1603608"/>
              <a:gd name="connsiteY0" fmla="*/ 648072 h 739512"/>
              <a:gd name="connsiteX1" fmla="*/ 0 w 1603608"/>
              <a:gd name="connsiteY1" fmla="*/ 648072 h 739512"/>
              <a:gd name="connsiteX2" fmla="*/ 0 w 1603608"/>
              <a:gd name="connsiteY2" fmla="*/ 0 h 739512"/>
              <a:gd name="connsiteX3" fmla="*/ 1512168 w 1603608"/>
              <a:gd name="connsiteY3" fmla="*/ 0 h 739512"/>
              <a:gd name="connsiteX4" fmla="*/ 1603608 w 1603608"/>
              <a:gd name="connsiteY4" fmla="*/ 739512 h 739512"/>
              <a:gd name="connsiteX0" fmla="*/ 1512168 w 1512168"/>
              <a:gd name="connsiteY0" fmla="*/ 648072 h 648072"/>
              <a:gd name="connsiteX1" fmla="*/ 0 w 1512168"/>
              <a:gd name="connsiteY1" fmla="*/ 648072 h 648072"/>
              <a:gd name="connsiteX2" fmla="*/ 0 w 1512168"/>
              <a:gd name="connsiteY2" fmla="*/ 0 h 648072"/>
              <a:gd name="connsiteX3" fmla="*/ 1512168 w 1512168"/>
              <a:gd name="connsiteY3" fmla="*/ 0 h 648072"/>
              <a:gd name="connsiteX0" fmla="*/ 0 w 1512168"/>
              <a:gd name="connsiteY0" fmla="*/ 648072 h 648072"/>
              <a:gd name="connsiteX1" fmla="*/ 0 w 1512168"/>
              <a:gd name="connsiteY1" fmla="*/ 0 h 648072"/>
              <a:gd name="connsiteX2" fmla="*/ 1512168 w 1512168"/>
              <a:gd name="connsiteY2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2168" h="648072">
                <a:moveTo>
                  <a:pt x="0" y="648072"/>
                </a:moveTo>
                <a:lnTo>
                  <a:pt x="0" y="0"/>
                </a:lnTo>
                <a:lnTo>
                  <a:pt x="1512168" y="0"/>
                </a:lnTo>
              </a:path>
            </a:pathLst>
          </a:custGeom>
          <a:ln w="25400">
            <a:solidFill>
              <a:schemeClr val="tx1"/>
            </a:solidFill>
            <a:headEnd type="oval"/>
            <a:tailEnd type="oval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7" name="直線接點 36"/>
          <p:cNvCxnSpPr/>
          <p:nvPr/>
        </p:nvCxnSpPr>
        <p:spPr bwMode="auto">
          <a:xfrm>
            <a:off x="1440000" y="2700000"/>
            <a:ext cx="900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38" name="直線接點 37"/>
          <p:cNvCxnSpPr/>
          <p:nvPr/>
        </p:nvCxnSpPr>
        <p:spPr bwMode="auto">
          <a:xfrm>
            <a:off x="1440000" y="3780000"/>
            <a:ext cx="1872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0" name="矩形 1"/>
          <p:cNvSpPr/>
          <p:nvPr/>
        </p:nvSpPr>
        <p:spPr>
          <a:xfrm flipH="1">
            <a:off x="2088000" y="5760000"/>
            <a:ext cx="648000" cy="360000"/>
          </a:xfrm>
          <a:custGeom>
            <a:avLst/>
            <a:gdLst>
              <a:gd name="connsiteX0" fmla="*/ 0 w 1512168"/>
              <a:gd name="connsiteY0" fmla="*/ 0 h 648072"/>
              <a:gd name="connsiteX1" fmla="*/ 1512168 w 1512168"/>
              <a:gd name="connsiteY1" fmla="*/ 0 h 648072"/>
              <a:gd name="connsiteX2" fmla="*/ 1512168 w 1512168"/>
              <a:gd name="connsiteY2" fmla="*/ 648072 h 648072"/>
              <a:gd name="connsiteX3" fmla="*/ 0 w 1512168"/>
              <a:gd name="connsiteY3" fmla="*/ 648072 h 648072"/>
              <a:gd name="connsiteX4" fmla="*/ 0 w 1512168"/>
              <a:gd name="connsiteY4" fmla="*/ 0 h 648072"/>
              <a:gd name="connsiteX0" fmla="*/ 1512168 w 1603608"/>
              <a:gd name="connsiteY0" fmla="*/ 648072 h 739512"/>
              <a:gd name="connsiteX1" fmla="*/ 0 w 1603608"/>
              <a:gd name="connsiteY1" fmla="*/ 648072 h 739512"/>
              <a:gd name="connsiteX2" fmla="*/ 0 w 1603608"/>
              <a:gd name="connsiteY2" fmla="*/ 0 h 739512"/>
              <a:gd name="connsiteX3" fmla="*/ 1512168 w 1603608"/>
              <a:gd name="connsiteY3" fmla="*/ 0 h 739512"/>
              <a:gd name="connsiteX4" fmla="*/ 1603608 w 1603608"/>
              <a:gd name="connsiteY4" fmla="*/ 739512 h 739512"/>
              <a:gd name="connsiteX0" fmla="*/ 1512168 w 1512168"/>
              <a:gd name="connsiteY0" fmla="*/ 648072 h 648072"/>
              <a:gd name="connsiteX1" fmla="*/ 0 w 1512168"/>
              <a:gd name="connsiteY1" fmla="*/ 648072 h 648072"/>
              <a:gd name="connsiteX2" fmla="*/ 0 w 1512168"/>
              <a:gd name="connsiteY2" fmla="*/ 0 h 648072"/>
              <a:gd name="connsiteX3" fmla="*/ 1512168 w 1512168"/>
              <a:gd name="connsiteY3" fmla="*/ 0 h 648072"/>
              <a:gd name="connsiteX0" fmla="*/ 0 w 1512168"/>
              <a:gd name="connsiteY0" fmla="*/ 648072 h 648072"/>
              <a:gd name="connsiteX1" fmla="*/ 0 w 1512168"/>
              <a:gd name="connsiteY1" fmla="*/ 0 h 648072"/>
              <a:gd name="connsiteX2" fmla="*/ 1512168 w 1512168"/>
              <a:gd name="connsiteY2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2168" h="648072">
                <a:moveTo>
                  <a:pt x="0" y="648072"/>
                </a:moveTo>
                <a:lnTo>
                  <a:pt x="0" y="0"/>
                </a:lnTo>
                <a:lnTo>
                  <a:pt x="1512168" y="0"/>
                </a:lnTo>
              </a:path>
            </a:pathLst>
          </a:custGeom>
          <a:ln w="25400">
            <a:solidFill>
              <a:schemeClr val="tx1"/>
            </a:solidFill>
            <a:headEnd type="oval"/>
            <a:tailEnd type="oval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1"/>
          <p:cNvSpPr/>
          <p:nvPr/>
        </p:nvSpPr>
        <p:spPr>
          <a:xfrm flipH="1">
            <a:off x="2088000" y="4896000"/>
            <a:ext cx="2124000" cy="1260000"/>
          </a:xfrm>
          <a:custGeom>
            <a:avLst/>
            <a:gdLst>
              <a:gd name="connsiteX0" fmla="*/ 0 w 1512168"/>
              <a:gd name="connsiteY0" fmla="*/ 0 h 648072"/>
              <a:gd name="connsiteX1" fmla="*/ 1512168 w 1512168"/>
              <a:gd name="connsiteY1" fmla="*/ 0 h 648072"/>
              <a:gd name="connsiteX2" fmla="*/ 1512168 w 1512168"/>
              <a:gd name="connsiteY2" fmla="*/ 648072 h 648072"/>
              <a:gd name="connsiteX3" fmla="*/ 0 w 1512168"/>
              <a:gd name="connsiteY3" fmla="*/ 648072 h 648072"/>
              <a:gd name="connsiteX4" fmla="*/ 0 w 1512168"/>
              <a:gd name="connsiteY4" fmla="*/ 0 h 648072"/>
              <a:gd name="connsiteX0" fmla="*/ 1512168 w 1603608"/>
              <a:gd name="connsiteY0" fmla="*/ 648072 h 739512"/>
              <a:gd name="connsiteX1" fmla="*/ 0 w 1603608"/>
              <a:gd name="connsiteY1" fmla="*/ 648072 h 739512"/>
              <a:gd name="connsiteX2" fmla="*/ 0 w 1603608"/>
              <a:gd name="connsiteY2" fmla="*/ 0 h 739512"/>
              <a:gd name="connsiteX3" fmla="*/ 1512168 w 1603608"/>
              <a:gd name="connsiteY3" fmla="*/ 0 h 739512"/>
              <a:gd name="connsiteX4" fmla="*/ 1603608 w 1603608"/>
              <a:gd name="connsiteY4" fmla="*/ 739512 h 739512"/>
              <a:gd name="connsiteX0" fmla="*/ 1512168 w 1512168"/>
              <a:gd name="connsiteY0" fmla="*/ 648072 h 648072"/>
              <a:gd name="connsiteX1" fmla="*/ 0 w 1512168"/>
              <a:gd name="connsiteY1" fmla="*/ 648072 h 648072"/>
              <a:gd name="connsiteX2" fmla="*/ 0 w 1512168"/>
              <a:gd name="connsiteY2" fmla="*/ 0 h 648072"/>
              <a:gd name="connsiteX3" fmla="*/ 1512168 w 1512168"/>
              <a:gd name="connsiteY3" fmla="*/ 0 h 648072"/>
              <a:gd name="connsiteX0" fmla="*/ 0 w 1512168"/>
              <a:gd name="connsiteY0" fmla="*/ 648072 h 648072"/>
              <a:gd name="connsiteX1" fmla="*/ 0 w 1512168"/>
              <a:gd name="connsiteY1" fmla="*/ 0 h 648072"/>
              <a:gd name="connsiteX2" fmla="*/ 1512168 w 1512168"/>
              <a:gd name="connsiteY2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2168" h="648072">
                <a:moveTo>
                  <a:pt x="0" y="648072"/>
                </a:moveTo>
                <a:lnTo>
                  <a:pt x="0" y="0"/>
                </a:lnTo>
                <a:lnTo>
                  <a:pt x="1512168" y="0"/>
                </a:lnTo>
              </a:path>
            </a:pathLst>
          </a:custGeom>
          <a:ln w="25400">
            <a:solidFill>
              <a:schemeClr val="tx1"/>
            </a:solidFill>
            <a:headEnd type="oval"/>
            <a:tailEnd type="oval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000" y="2160000"/>
            <a:ext cx="5979319" cy="4293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270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音效面板的功能</a:t>
            </a:r>
            <a:endParaRPr lang="zh-TW" altLang="en-US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80000" y="5400000"/>
            <a:ext cx="1980000" cy="72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選取其他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音效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錄製、上傳）</a:t>
            </a:r>
          </a:p>
        </p:txBody>
      </p:sp>
      <p:sp>
        <p:nvSpPr>
          <p:cNvPr id="11" name="矩形 1"/>
          <p:cNvSpPr/>
          <p:nvPr/>
        </p:nvSpPr>
        <p:spPr>
          <a:xfrm flipH="1">
            <a:off x="1691680" y="5616000"/>
            <a:ext cx="1008000" cy="432000"/>
          </a:xfrm>
          <a:custGeom>
            <a:avLst/>
            <a:gdLst>
              <a:gd name="connsiteX0" fmla="*/ 0 w 1512168"/>
              <a:gd name="connsiteY0" fmla="*/ 0 h 648072"/>
              <a:gd name="connsiteX1" fmla="*/ 1512168 w 1512168"/>
              <a:gd name="connsiteY1" fmla="*/ 0 h 648072"/>
              <a:gd name="connsiteX2" fmla="*/ 1512168 w 1512168"/>
              <a:gd name="connsiteY2" fmla="*/ 648072 h 648072"/>
              <a:gd name="connsiteX3" fmla="*/ 0 w 1512168"/>
              <a:gd name="connsiteY3" fmla="*/ 648072 h 648072"/>
              <a:gd name="connsiteX4" fmla="*/ 0 w 1512168"/>
              <a:gd name="connsiteY4" fmla="*/ 0 h 648072"/>
              <a:gd name="connsiteX0" fmla="*/ 1512168 w 1603608"/>
              <a:gd name="connsiteY0" fmla="*/ 648072 h 739512"/>
              <a:gd name="connsiteX1" fmla="*/ 0 w 1603608"/>
              <a:gd name="connsiteY1" fmla="*/ 648072 h 739512"/>
              <a:gd name="connsiteX2" fmla="*/ 0 w 1603608"/>
              <a:gd name="connsiteY2" fmla="*/ 0 h 739512"/>
              <a:gd name="connsiteX3" fmla="*/ 1512168 w 1603608"/>
              <a:gd name="connsiteY3" fmla="*/ 0 h 739512"/>
              <a:gd name="connsiteX4" fmla="*/ 1603608 w 1603608"/>
              <a:gd name="connsiteY4" fmla="*/ 739512 h 739512"/>
              <a:gd name="connsiteX0" fmla="*/ 1512168 w 1512168"/>
              <a:gd name="connsiteY0" fmla="*/ 648072 h 648072"/>
              <a:gd name="connsiteX1" fmla="*/ 0 w 1512168"/>
              <a:gd name="connsiteY1" fmla="*/ 648072 h 648072"/>
              <a:gd name="connsiteX2" fmla="*/ 0 w 1512168"/>
              <a:gd name="connsiteY2" fmla="*/ 0 h 648072"/>
              <a:gd name="connsiteX3" fmla="*/ 1512168 w 1512168"/>
              <a:gd name="connsiteY3" fmla="*/ 0 h 648072"/>
              <a:gd name="connsiteX0" fmla="*/ 0 w 1512168"/>
              <a:gd name="connsiteY0" fmla="*/ 648072 h 648072"/>
              <a:gd name="connsiteX1" fmla="*/ 0 w 1512168"/>
              <a:gd name="connsiteY1" fmla="*/ 0 h 648072"/>
              <a:gd name="connsiteX2" fmla="*/ 1512168 w 1512168"/>
              <a:gd name="connsiteY2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2168" h="648072">
                <a:moveTo>
                  <a:pt x="0" y="648072"/>
                </a:moveTo>
                <a:lnTo>
                  <a:pt x="0" y="0"/>
                </a:lnTo>
                <a:lnTo>
                  <a:pt x="1512168" y="0"/>
                </a:lnTo>
              </a:path>
            </a:pathLst>
          </a:custGeom>
          <a:ln w="25400">
            <a:solidFill>
              <a:schemeClr val="tx1"/>
            </a:solidFill>
            <a:headEnd type="oval"/>
            <a:tailEnd type="oval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180000" y="4320000"/>
            <a:ext cx="1980000" cy="36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控制音效播放</a:t>
            </a:r>
          </a:p>
        </p:txBody>
      </p:sp>
      <p:cxnSp>
        <p:nvCxnSpPr>
          <p:cNvPr id="14" name="直線接點 13"/>
          <p:cNvCxnSpPr/>
          <p:nvPr/>
        </p:nvCxnSpPr>
        <p:spPr bwMode="auto">
          <a:xfrm>
            <a:off x="1620000" y="4536000"/>
            <a:ext cx="176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196</a:t>
            </a:r>
          </a:p>
        </p:txBody>
      </p:sp>
      <p:sp>
        <p:nvSpPr>
          <p:cNvPr id="6" name="矩形 5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開新檔案，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匯入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舞臺背景。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舞臺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342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選個背景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43848" y="414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Basketball 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489" y="1800000"/>
            <a:ext cx="5527967" cy="42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11" name="圓角矩形 1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" name="等腰三角形 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503848" y="4176001"/>
            <a:ext cx="504000" cy="360000"/>
            <a:chOff x="360000" y="3420000"/>
            <a:chExt cx="504000" cy="360000"/>
          </a:xfrm>
        </p:grpSpPr>
        <p:sp>
          <p:nvSpPr>
            <p:cNvPr id="25" name="圓角矩形 2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9" name="Rectangle 1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6108905" y="1056997"/>
            <a:ext cx="2855583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基礎篇─貓狗對話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AutoShape 12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5148064" y="98925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新增小狗角色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，讓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小貓與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小狗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互看。</a:t>
            </a: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個角色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3420001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en-US" altLang="zh-TW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Dog1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28" y="1800000"/>
            <a:ext cx="5405228" cy="42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圓角矩形 15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23" name="圓角矩形 2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396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47848" y="1980001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43848" y="18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新增小狗角色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，讓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小貓與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小狗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互看。</a:t>
            </a: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1043848" y="270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貓與小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狗的位置。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3420001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將小狗的方向改為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－</a:t>
            </a:r>
            <a:r>
              <a:rPr lang="en-US" altLang="zh-TW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90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4" name="群組 3"/>
          <p:cNvGrpSpPr>
            <a:grpSpLocks noChangeAspect="1"/>
          </p:cNvGrpSpPr>
          <p:nvPr/>
        </p:nvGrpSpPr>
        <p:grpSpPr>
          <a:xfrm>
            <a:off x="3266726" y="1800001"/>
            <a:ext cx="5193706" cy="4680000"/>
            <a:chOff x="4608001" y="2232000"/>
            <a:chExt cx="3765674" cy="3393214"/>
          </a:xfrm>
        </p:grpSpPr>
        <p:pic>
          <p:nvPicPr>
            <p:cNvPr id="2048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8001" y="2232001"/>
              <a:ext cx="2341213" cy="3393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8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4000" y="2232000"/>
              <a:ext cx="1209675" cy="1819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等腰三角形 2"/>
            <p:cNvSpPr/>
            <p:nvPr/>
          </p:nvSpPr>
          <p:spPr>
            <a:xfrm flipV="1">
              <a:off x="6347376" y="4028408"/>
              <a:ext cx="1996007" cy="370687"/>
            </a:xfrm>
            <a:custGeom>
              <a:avLst/>
              <a:gdLst>
                <a:gd name="connsiteX0" fmla="*/ 0 w 1209600"/>
                <a:gd name="connsiteY0" fmla="*/ 864096 h 864096"/>
                <a:gd name="connsiteX1" fmla="*/ 604800 w 1209600"/>
                <a:gd name="connsiteY1" fmla="*/ 0 h 864096"/>
                <a:gd name="connsiteX2" fmla="*/ 1209600 w 1209600"/>
                <a:gd name="connsiteY2" fmla="*/ 864096 h 864096"/>
                <a:gd name="connsiteX3" fmla="*/ 0 w 1209600"/>
                <a:gd name="connsiteY3" fmla="*/ 864096 h 864096"/>
                <a:gd name="connsiteX0" fmla="*/ 965208 w 2174808"/>
                <a:gd name="connsiteY0" fmla="*/ 846843 h 846843"/>
                <a:gd name="connsiteX1" fmla="*/ 0 w 2174808"/>
                <a:gd name="connsiteY1" fmla="*/ 0 h 846843"/>
                <a:gd name="connsiteX2" fmla="*/ 2174808 w 2174808"/>
                <a:gd name="connsiteY2" fmla="*/ 846843 h 846843"/>
                <a:gd name="connsiteX3" fmla="*/ 965208 w 2174808"/>
                <a:gd name="connsiteY3" fmla="*/ 846843 h 846843"/>
                <a:gd name="connsiteX0" fmla="*/ 913094 w 2174808"/>
                <a:gd name="connsiteY0" fmla="*/ 846843 h 846843"/>
                <a:gd name="connsiteX1" fmla="*/ 0 w 2174808"/>
                <a:gd name="connsiteY1" fmla="*/ 0 h 846843"/>
                <a:gd name="connsiteX2" fmla="*/ 2174808 w 2174808"/>
                <a:gd name="connsiteY2" fmla="*/ 846843 h 846843"/>
                <a:gd name="connsiteX3" fmla="*/ 913094 w 2174808"/>
                <a:gd name="connsiteY3" fmla="*/ 846843 h 846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4808" h="846843">
                  <a:moveTo>
                    <a:pt x="913094" y="846843"/>
                  </a:moveTo>
                  <a:lnTo>
                    <a:pt x="0" y="0"/>
                  </a:lnTo>
                  <a:lnTo>
                    <a:pt x="2174808" y="846843"/>
                  </a:lnTo>
                  <a:lnTo>
                    <a:pt x="913094" y="846843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50000">
                  <a:schemeClr val="accent5">
                    <a:lumMod val="35000"/>
                    <a:lumOff val="65000"/>
                  </a:schemeClr>
                </a:gs>
                <a:gs pos="100000">
                  <a:schemeClr val="accent5">
                    <a:lumMod val="50000"/>
                    <a:lumOff val="5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25400">
              <a:noFill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" name="圓角矩形 14"/>
          <p:cNvSpPr/>
          <p:nvPr/>
        </p:nvSpPr>
        <p:spPr>
          <a:xfrm>
            <a:off x="143848" y="1800001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503848" y="2736001"/>
            <a:ext cx="504000" cy="360000"/>
            <a:chOff x="360000" y="3420000"/>
            <a:chExt cx="504000" cy="360000"/>
          </a:xfrm>
        </p:grpSpPr>
        <p:sp>
          <p:nvSpPr>
            <p:cNvPr id="19" name="圓角矩形 1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1" name="等腰三角形 2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503848" y="3456001"/>
            <a:ext cx="504000" cy="360000"/>
            <a:chOff x="360000" y="3420000"/>
            <a:chExt cx="504000" cy="360000"/>
          </a:xfrm>
        </p:grpSpPr>
        <p:sp>
          <p:nvSpPr>
            <p:cNvPr id="23" name="圓角矩形 2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246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小貓準備開始走路。</a:t>
            </a: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909" y="1800000"/>
            <a:ext cx="5229531" cy="50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事件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25" name="圓角矩形 2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5839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3060000" y="3240000"/>
            <a:ext cx="5472000" cy="2808000"/>
            <a:chOff x="3131840" y="2880000"/>
            <a:chExt cx="5472000" cy="2808000"/>
          </a:xfrm>
        </p:grpSpPr>
        <p:sp>
          <p:nvSpPr>
            <p:cNvPr id="24" name="圓角矩形 23"/>
            <p:cNvSpPr/>
            <p:nvPr/>
          </p:nvSpPr>
          <p:spPr>
            <a:xfrm>
              <a:off x="3131840" y="3096000"/>
              <a:ext cx="5472000" cy="2592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2" name="圓角矩形 1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8CD1CE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小提示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pic>
          <p:nvPicPr>
            <p:cNvPr id="22530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64" t="4632" r="5052" b="418"/>
            <a:stretch/>
          </p:blipFill>
          <p:spPr bwMode="auto">
            <a:xfrm>
              <a:off x="3240000" y="3780000"/>
              <a:ext cx="1584000" cy="14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文字方塊 17"/>
          <p:cNvSpPr txBox="1"/>
          <p:nvPr/>
        </p:nvSpPr>
        <p:spPr>
          <a:xfrm>
            <a:off x="4860200" y="4140000"/>
            <a:ext cx="2700000" cy="1080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通常放在程式的起頭，用來啟動程式。</a:t>
            </a:r>
            <a:endParaRPr lang="zh-TW" altLang="en-US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3168160" y="3672000"/>
            <a:ext cx="50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如何使用此積木？</a:t>
            </a:r>
            <a:endParaRPr lang="zh-TW" alt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3168160" y="5508000"/>
            <a:ext cx="522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下方有突起，可以拼接上方有凹槽的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積木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。</a:t>
            </a:r>
          </a:p>
        </p:txBody>
      </p:sp>
      <p:sp>
        <p:nvSpPr>
          <p:cNvPr id="22" name="矩形 21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小貓準備開始走路。</a:t>
            </a: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事件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6" name="圓角矩形 35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37" name="群組 36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38" name="圓角矩形 3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9" name="等腰三角形 3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41" name="圓角矩形 4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338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讓小貓的腳走動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控制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3" name="等腰三角形 2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25" name="圓角矩形 2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6" name="等腰三角形 2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255" y="1800000"/>
            <a:ext cx="5230169" cy="50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92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3060000" y="3240000"/>
            <a:ext cx="5472000" cy="3168000"/>
            <a:chOff x="3131840" y="2880000"/>
            <a:chExt cx="5472000" cy="3168000"/>
          </a:xfrm>
        </p:grpSpPr>
        <p:grpSp>
          <p:nvGrpSpPr>
            <p:cNvPr id="3" name="群組 2"/>
            <p:cNvGrpSpPr/>
            <p:nvPr/>
          </p:nvGrpSpPr>
          <p:grpSpPr>
            <a:xfrm>
              <a:off x="3131840" y="2880000"/>
              <a:ext cx="5472000" cy="3168000"/>
              <a:chOff x="3131840" y="2880000"/>
              <a:chExt cx="5472000" cy="3168000"/>
            </a:xfrm>
          </p:grpSpPr>
          <p:sp>
            <p:nvSpPr>
              <p:cNvPr id="24" name="圓角矩形 23"/>
              <p:cNvSpPr/>
              <p:nvPr/>
            </p:nvSpPr>
            <p:spPr>
              <a:xfrm>
                <a:off x="3131840" y="3096000"/>
                <a:ext cx="5472000" cy="2952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" name="圓角矩形 1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pic>
            <p:nvPicPr>
              <p:cNvPr id="24578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87" r="28211" b="16498"/>
              <a:stretch/>
            </p:blipFill>
            <p:spPr bwMode="auto">
              <a:xfrm>
                <a:off x="3240000" y="4139999"/>
                <a:ext cx="3014867" cy="17100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32" name="圓角矩形 31"/>
            <p:cNvSpPr/>
            <p:nvPr/>
          </p:nvSpPr>
          <p:spPr>
            <a:xfrm>
              <a:off x="3923928" y="4365144"/>
              <a:ext cx="576000" cy="43200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 sz="16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3168160" y="4104000"/>
            <a:ext cx="5040000" cy="468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在此輸入重複執行</a:t>
            </a:r>
            <a:r>
              <a:rPr lang="zh-TW" altLang="en-US" dirty="0" smtClean="0"/>
              <a:t>次數</a:t>
            </a:r>
            <a:r>
              <a:rPr lang="zh-TW" altLang="en-US" dirty="0"/>
              <a:t>，預設</a:t>
            </a:r>
            <a:r>
              <a:rPr lang="zh-TW" altLang="en-US" dirty="0" smtClean="0"/>
              <a:t>是</a:t>
            </a:r>
            <a:r>
              <a:rPr lang="en-US" altLang="zh-TW" dirty="0" smtClean="0"/>
              <a:t>10</a:t>
            </a:r>
            <a:r>
              <a:rPr lang="zh-TW" altLang="en-US" dirty="0" smtClean="0"/>
              <a:t>次。</a:t>
            </a:r>
            <a:endParaRPr lang="zh-TW" altLang="en-US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3168160" y="3672000"/>
            <a:ext cx="50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如何使用此積木？</a:t>
            </a:r>
            <a:endParaRPr lang="zh-TW" alt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6228160" y="5040000"/>
            <a:ext cx="2160000" cy="792088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可以嵌入需要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重複執行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的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積木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1156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讓小貓的腳走動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10 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控制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4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31" name="圓角矩形 3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45" name="圓角矩形 4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6" name="等腰三角形 4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110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812" y="1800000"/>
            <a:ext cx="5243628" cy="50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矩形 19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設定讓小貓向前移動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10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動作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5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23" name="圓角矩形 2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26" name="圓角矩形 25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7" name="等腰三角形 26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916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192</a:t>
            </a:r>
          </a:p>
        </p:txBody>
      </p:sp>
      <p:sp>
        <p:nvSpPr>
          <p:cNvPr id="12290" name="文字方塊 3"/>
          <p:cNvSpPr txBox="1">
            <a:spLocks noChangeArrowheads="1"/>
          </p:cNvSpPr>
          <p:nvPr/>
        </p:nvSpPr>
        <p:spPr bwMode="auto">
          <a:xfrm>
            <a:off x="540000" y="1260000"/>
            <a:ext cx="8064000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　　</a:t>
            </a:r>
            <a:r>
              <a:rPr lang="en-US" altLang="zh-TW" sz="3200" b="0" dirty="0" smtClean="0">
                <a:solidFill>
                  <a:schemeClr val="tx1"/>
                </a:solidFill>
                <a:ea typeface="標楷體" pitchFamily="65" charset="-120"/>
              </a:rPr>
              <a:t>Scratch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是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由美國麻省理工學院媒體實驗室（</a:t>
            </a:r>
            <a:r>
              <a:rPr lang="en-US" altLang="zh-TW" sz="3200" b="0" dirty="0">
                <a:solidFill>
                  <a:schemeClr val="tx1"/>
                </a:solidFill>
                <a:ea typeface="標楷體" pitchFamily="65" charset="-120"/>
              </a:rPr>
              <a:t>MIT Media Lab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）的終身幼稚園團隊（</a:t>
            </a:r>
            <a:r>
              <a:rPr lang="en-US" altLang="zh-TW" sz="3200" b="0" dirty="0">
                <a:solidFill>
                  <a:schemeClr val="tx1"/>
                </a:solidFill>
                <a:ea typeface="標楷體" pitchFamily="65" charset="-120"/>
              </a:rPr>
              <a:t>Lifelong Kindergarten Group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）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於</a:t>
            </a:r>
            <a:r>
              <a:rPr lang="en-US" altLang="zh-TW" sz="3200" b="0" dirty="0" smtClean="0">
                <a:solidFill>
                  <a:schemeClr val="tx1"/>
                </a:solidFill>
                <a:ea typeface="標楷體" pitchFamily="65" charset="-120"/>
              </a:rPr>
              <a:t>2007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年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所發表的一套教學軟體</a:t>
            </a: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32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12291" name="Picture 2" descr="ãScratchãçåçæå°çµæ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3861048"/>
            <a:ext cx="20574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2304000" y="3600000"/>
            <a:ext cx="630044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 dirty="0" smtClean="0">
                <a:solidFill>
                  <a:schemeClr val="tx1"/>
                </a:solidFill>
                <a:ea typeface="標楷體" pitchFamily="65" charset="-120"/>
              </a:rPr>
              <a:t>　　它</a:t>
            </a:r>
            <a:r>
              <a:rPr lang="zh-TW" altLang="en-US" sz="3200" b="0" dirty="0">
                <a:solidFill>
                  <a:schemeClr val="tx1"/>
                </a:solidFill>
                <a:ea typeface="標楷體" pitchFamily="65" charset="-120"/>
              </a:rPr>
              <a:t>提供了視覺化的圖形操作介面，學習者只要會用滑鼠拖曳積木，就能輕易的撰寫程式。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3060000" y="3240000"/>
            <a:ext cx="5472000" cy="2700000"/>
            <a:chOff x="3131840" y="3240000"/>
            <a:chExt cx="5472000" cy="2700000"/>
          </a:xfrm>
        </p:grpSpPr>
        <p:grpSp>
          <p:nvGrpSpPr>
            <p:cNvPr id="3" name="群組 2"/>
            <p:cNvGrpSpPr/>
            <p:nvPr/>
          </p:nvGrpSpPr>
          <p:grpSpPr>
            <a:xfrm>
              <a:off x="3131840" y="3240000"/>
              <a:ext cx="5472000" cy="2700000"/>
              <a:chOff x="3131840" y="2880000"/>
              <a:chExt cx="5472000" cy="2700000"/>
            </a:xfrm>
          </p:grpSpPr>
          <p:sp>
            <p:nvSpPr>
              <p:cNvPr id="24" name="圓角矩形 23"/>
              <p:cNvSpPr/>
              <p:nvPr/>
            </p:nvSpPr>
            <p:spPr>
              <a:xfrm>
                <a:off x="3131840" y="3096000"/>
                <a:ext cx="5472000" cy="2484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" name="圓角矩形 1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pic>
          <p:nvPicPr>
            <p:cNvPr id="266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67" t="5192" r="4765" b="1359"/>
            <a:stretch/>
          </p:blipFill>
          <p:spPr bwMode="auto">
            <a:xfrm>
              <a:off x="3276000" y="4212000"/>
              <a:ext cx="1800000" cy="12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" name="圓角矩形 38"/>
            <p:cNvSpPr/>
            <p:nvPr/>
          </p:nvSpPr>
          <p:spPr>
            <a:xfrm>
              <a:off x="3995936" y="4356000"/>
              <a:ext cx="576000" cy="468000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 sz="16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5076224" y="4140000"/>
            <a:ext cx="3312368" cy="900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設定角色往前移動</a:t>
            </a:r>
            <a:r>
              <a:rPr lang="zh-TW" altLang="en-US" dirty="0" smtClean="0"/>
              <a:t>距離</a:t>
            </a:r>
            <a:r>
              <a:rPr lang="zh-TW" altLang="en-US" dirty="0"/>
              <a:t>，移動幾點代表</a:t>
            </a:r>
            <a:r>
              <a:rPr lang="zh-TW" altLang="en-US" dirty="0" smtClean="0"/>
              <a:t>移動幾個</a:t>
            </a:r>
            <a:r>
              <a:rPr lang="zh-TW" altLang="en-US" dirty="0"/>
              <a:t>像素。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3168160" y="3672000"/>
            <a:ext cx="50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如何使用此積木？</a:t>
            </a:r>
            <a:endParaRPr lang="zh-TW" alt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3348160" y="5472000"/>
            <a:ext cx="180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輸入移動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點數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設定讓小貓向前移動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10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6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動作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7" name="圓角矩形 36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5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42" name="圓角矩形 4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45" name="圓角矩形 4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6" name="等腰三角形 4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95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143848" y="1800000"/>
            <a:ext cx="3060000" cy="4680000"/>
            <a:chOff x="0" y="2520000"/>
            <a:chExt cx="3060000" cy="4680000"/>
          </a:xfrm>
        </p:grpSpPr>
        <p:sp>
          <p:nvSpPr>
            <p:cNvPr id="20" name="矩形 19"/>
            <p:cNvSpPr/>
            <p:nvPr/>
          </p:nvSpPr>
          <p:spPr>
            <a:xfrm>
              <a:off x="504000" y="2700000"/>
              <a:ext cx="72000" cy="4500000"/>
            </a:xfrm>
            <a:prstGeom prst="rect">
              <a:avLst/>
            </a:prstGeom>
            <a:solidFill>
              <a:srgbClr val="B9B9B9"/>
            </a:solidFill>
            <a:ln w="25400">
              <a:solidFill>
                <a:srgbClr val="DCDCD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3"/>
            <p:cNvSpPr txBox="1">
              <a:spLocks noChangeArrowheads="1"/>
            </p:cNvSpPr>
            <p:nvPr/>
          </p:nvSpPr>
          <p:spPr bwMode="auto">
            <a:xfrm>
              <a:off x="900000" y="2520000"/>
              <a:ext cx="2160000" cy="72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設定叫出小貓左右腳</a:t>
              </a:r>
              <a:r>
                <a:rPr lang="zh-TW" altLang="en-US" sz="20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交替</a:t>
              </a:r>
              <a:r>
                <a:rPr lang="zh-TW" altLang="en-US" sz="20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造型</a:t>
              </a:r>
              <a:r>
                <a:rPr lang="zh-TW" altLang="en-US" sz="20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。</a:t>
              </a:r>
              <a:endPara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6" name="文字方塊 3"/>
            <p:cNvSpPr txBox="1">
              <a:spLocks noChangeArrowheads="1"/>
            </p:cNvSpPr>
            <p:nvPr/>
          </p:nvSpPr>
          <p:spPr bwMode="auto">
            <a:xfrm>
              <a:off x="900000" y="4140000"/>
              <a:ext cx="216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拖曳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積木。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8" name="文字方塊 3"/>
            <p:cNvSpPr txBox="1">
              <a:spLocks noChangeArrowheads="1"/>
            </p:cNvSpPr>
            <p:nvPr/>
          </p:nvSpPr>
          <p:spPr bwMode="auto">
            <a:xfrm>
              <a:off x="900000" y="3420000"/>
              <a:ext cx="216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點選</a:t>
              </a:r>
              <a:r>
                <a:rPr lang="zh-TW" altLang="en-US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外觀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2" name="圓角矩形 21"/>
            <p:cNvSpPr/>
            <p:nvPr/>
          </p:nvSpPr>
          <p:spPr>
            <a:xfrm>
              <a:off x="0" y="2520000"/>
              <a:ext cx="900000" cy="432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grpSp>
          <p:nvGrpSpPr>
            <p:cNvPr id="23" name="群組 22"/>
            <p:cNvGrpSpPr/>
            <p:nvPr/>
          </p:nvGrpSpPr>
          <p:grpSpPr>
            <a:xfrm>
              <a:off x="360000" y="3456000"/>
              <a:ext cx="504000" cy="360000"/>
              <a:chOff x="360000" y="3420000"/>
              <a:chExt cx="504000" cy="360000"/>
            </a:xfrm>
          </p:grpSpPr>
          <p:sp>
            <p:nvSpPr>
              <p:cNvPr id="24" name="圓角矩形 23"/>
              <p:cNvSpPr/>
              <p:nvPr/>
            </p:nvSpPr>
            <p:spPr>
              <a:xfrm>
                <a:off x="360000" y="34200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D2232B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D2232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14</a:t>
                </a:r>
                <a:endParaRPr lang="zh-TW" altLang="en-US" sz="1800" dirty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  <p:sp>
            <p:nvSpPr>
              <p:cNvPr id="25" name="等腰三角形 24"/>
              <p:cNvSpPr/>
              <p:nvPr/>
            </p:nvSpPr>
            <p:spPr>
              <a:xfrm rot="5400000">
                <a:off x="738000" y="3528000"/>
                <a:ext cx="108000" cy="144000"/>
              </a:xfrm>
              <a:prstGeom prst="triangle">
                <a:avLst/>
              </a:prstGeom>
              <a:solidFill>
                <a:srgbClr val="D2232B"/>
              </a:solidFill>
              <a:ln w="25400">
                <a:solidFill>
                  <a:srgbClr val="D2232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26" name="群組 25"/>
            <p:cNvGrpSpPr/>
            <p:nvPr/>
          </p:nvGrpSpPr>
          <p:grpSpPr>
            <a:xfrm>
              <a:off x="360000" y="4176000"/>
              <a:ext cx="504000" cy="360000"/>
              <a:chOff x="360000" y="3420000"/>
              <a:chExt cx="504000" cy="360000"/>
            </a:xfrm>
          </p:grpSpPr>
          <p:sp>
            <p:nvSpPr>
              <p:cNvPr id="27" name="圓角矩形 26"/>
              <p:cNvSpPr/>
              <p:nvPr/>
            </p:nvSpPr>
            <p:spPr>
              <a:xfrm>
                <a:off x="360000" y="34200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D2232B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D2232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15</a:t>
                </a:r>
                <a:endParaRPr lang="zh-TW" altLang="en-US" sz="1800" dirty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  <p:sp>
            <p:nvSpPr>
              <p:cNvPr id="28" name="等腰三角形 27"/>
              <p:cNvSpPr/>
              <p:nvPr/>
            </p:nvSpPr>
            <p:spPr>
              <a:xfrm rot="5400000">
                <a:off x="738000" y="3528000"/>
                <a:ext cx="108000" cy="144000"/>
              </a:xfrm>
              <a:prstGeom prst="triangle">
                <a:avLst/>
              </a:prstGeom>
              <a:solidFill>
                <a:srgbClr val="D2232B"/>
              </a:solidFill>
              <a:ln w="25400">
                <a:solidFill>
                  <a:srgbClr val="D2232B"/>
                </a:solidFill>
              </a:ln>
            </p:spPr>
            <p:txBody>
              <a:bodyPr lIns="0"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720" y="1800000"/>
            <a:ext cx="5286712" cy="50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95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199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060000" y="3240000"/>
            <a:ext cx="5472000" cy="2916000"/>
            <a:chOff x="3131840" y="3240000"/>
            <a:chExt cx="5472000" cy="2916000"/>
          </a:xfrm>
        </p:grpSpPr>
        <p:grpSp>
          <p:nvGrpSpPr>
            <p:cNvPr id="3" name="群組 2"/>
            <p:cNvGrpSpPr/>
            <p:nvPr/>
          </p:nvGrpSpPr>
          <p:grpSpPr>
            <a:xfrm>
              <a:off x="3131840" y="3240000"/>
              <a:ext cx="5472000" cy="2916000"/>
              <a:chOff x="3131840" y="2880000"/>
              <a:chExt cx="5472000" cy="2916000"/>
            </a:xfrm>
          </p:grpSpPr>
          <p:sp>
            <p:nvSpPr>
              <p:cNvPr id="24" name="圓角矩形 23"/>
              <p:cNvSpPr/>
              <p:nvPr/>
            </p:nvSpPr>
            <p:spPr>
              <a:xfrm>
                <a:off x="3131840" y="3096000"/>
                <a:ext cx="5472000" cy="270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" name="圓角矩形 1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8CD1CE"/>
              </a:solidFill>
              <a:ln w="25400">
                <a:solidFill>
                  <a:srgbClr val="01AEA6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小提示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18" name="文字方塊 17"/>
            <p:cNvSpPr txBox="1"/>
            <p:nvPr/>
          </p:nvSpPr>
          <p:spPr>
            <a:xfrm>
              <a:off x="5760000" y="4140000"/>
              <a:ext cx="2700000" cy="108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/>
                <a:t>設定角色換至下一種</a:t>
              </a:r>
              <a:r>
                <a:rPr lang="zh-TW" altLang="en-US" dirty="0" smtClean="0"/>
                <a:t>造型</a:t>
              </a:r>
              <a:r>
                <a:rPr lang="zh-TW" altLang="en-US" dirty="0"/>
                <a:t>，或由最後的造型</a:t>
              </a:r>
              <a:r>
                <a:rPr lang="zh-TW" altLang="en-US" dirty="0" smtClean="0"/>
                <a:t>換至</a:t>
              </a:r>
              <a:r>
                <a:rPr lang="zh-TW" altLang="en-US" dirty="0"/>
                <a:t>第一種造型。</a:t>
              </a:r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3240000" y="3672000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如何使用此積木？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3240000" y="5292000"/>
              <a:ext cx="5220432" cy="72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b="1" dirty="0">
                  <a:solidFill>
                    <a:schemeClr val="accent6">
                      <a:lumMod val="50000"/>
                    </a:schemeClr>
                  </a:solidFill>
                </a:rPr>
                <a:t>小貓有兩種造型，重複</a:t>
              </a:r>
              <a:r>
                <a:rPr lang="zh-TW" altLang="en-US" b="1" dirty="0" smtClean="0">
                  <a:solidFill>
                    <a:schemeClr val="accent6">
                      <a:lumMod val="50000"/>
                    </a:schemeClr>
                  </a:solidFill>
                </a:rPr>
                <a:t>執行</a:t>
              </a:r>
              <a:r>
                <a:rPr lang="zh-TW" altLang="en-US" b="1" dirty="0">
                  <a:solidFill>
                    <a:schemeClr val="accent6">
                      <a:lumMod val="50000"/>
                    </a:schemeClr>
                  </a:solidFill>
                </a:rPr>
                <a:t>讓造型不斷切換，</a:t>
              </a:r>
              <a:r>
                <a:rPr lang="zh-TW" altLang="en-US" b="1" dirty="0" smtClean="0">
                  <a:solidFill>
                    <a:schemeClr val="accent6">
                      <a:lumMod val="50000"/>
                    </a:schemeClr>
                  </a:solidFill>
                </a:rPr>
                <a:t>做出走路</a:t>
              </a:r>
              <a:r>
                <a:rPr lang="zh-TW" altLang="en-US" b="1" dirty="0">
                  <a:solidFill>
                    <a:schemeClr val="accent6">
                      <a:lumMod val="50000"/>
                    </a:schemeClr>
                  </a:solidFill>
                </a:rPr>
                <a:t>動作。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0000" y="4140000"/>
              <a:ext cx="2383269" cy="108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5" name="群組 24"/>
          <p:cNvGrpSpPr/>
          <p:nvPr/>
        </p:nvGrpSpPr>
        <p:grpSpPr>
          <a:xfrm>
            <a:off x="143848" y="1800000"/>
            <a:ext cx="3060000" cy="4680000"/>
            <a:chOff x="0" y="2520000"/>
            <a:chExt cx="3060000" cy="4680000"/>
          </a:xfrm>
        </p:grpSpPr>
        <p:sp>
          <p:nvSpPr>
            <p:cNvPr id="29" name="矩形 28"/>
            <p:cNvSpPr/>
            <p:nvPr/>
          </p:nvSpPr>
          <p:spPr>
            <a:xfrm>
              <a:off x="504000" y="2700000"/>
              <a:ext cx="72000" cy="4500000"/>
            </a:xfrm>
            <a:prstGeom prst="rect">
              <a:avLst/>
            </a:prstGeom>
            <a:solidFill>
              <a:srgbClr val="B9B9B9"/>
            </a:solidFill>
            <a:ln w="25400">
              <a:solidFill>
                <a:srgbClr val="DCDCDC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文字方塊 3"/>
            <p:cNvSpPr txBox="1">
              <a:spLocks noChangeArrowheads="1"/>
            </p:cNvSpPr>
            <p:nvPr/>
          </p:nvSpPr>
          <p:spPr bwMode="auto">
            <a:xfrm>
              <a:off x="900000" y="2520000"/>
              <a:ext cx="2160000" cy="72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設定叫出小貓左右腳</a:t>
              </a:r>
              <a:r>
                <a:rPr lang="zh-TW" altLang="en-US" sz="20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交替</a:t>
              </a:r>
              <a:r>
                <a:rPr lang="zh-TW" altLang="en-US" sz="200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造型</a:t>
              </a:r>
              <a:r>
                <a:rPr lang="zh-TW" altLang="en-US" sz="200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。</a:t>
              </a:r>
              <a:endPara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1" name="文字方塊 3"/>
            <p:cNvSpPr txBox="1">
              <a:spLocks noChangeArrowheads="1"/>
            </p:cNvSpPr>
            <p:nvPr/>
          </p:nvSpPr>
          <p:spPr bwMode="auto">
            <a:xfrm>
              <a:off x="900000" y="4140000"/>
              <a:ext cx="216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拖曳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積木。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7" name="文字方塊 3"/>
            <p:cNvSpPr txBox="1">
              <a:spLocks noChangeArrowheads="1"/>
            </p:cNvSpPr>
            <p:nvPr/>
          </p:nvSpPr>
          <p:spPr bwMode="auto">
            <a:xfrm>
              <a:off x="900000" y="3420000"/>
              <a:ext cx="2160000" cy="432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點選</a:t>
              </a:r>
              <a:r>
                <a:rPr lang="zh-TW" altLang="en-US" sz="2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外觀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。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8" name="圓角矩形 37"/>
            <p:cNvSpPr/>
            <p:nvPr/>
          </p:nvSpPr>
          <p:spPr>
            <a:xfrm>
              <a:off x="0" y="2520000"/>
              <a:ext cx="900000" cy="432000"/>
            </a:xfrm>
            <a:prstGeom prst="roundRect">
              <a:avLst>
                <a:gd name="adj" fmla="val 50000"/>
              </a:avLst>
            </a:prstGeom>
            <a:solidFill>
              <a:srgbClr val="D2232B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步驟</a:t>
              </a:r>
              <a:r>
                <a:rPr lang="en-US" altLang="zh-TW" sz="1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grpSp>
          <p:nvGrpSpPr>
            <p:cNvPr id="39" name="群組 38"/>
            <p:cNvGrpSpPr/>
            <p:nvPr/>
          </p:nvGrpSpPr>
          <p:grpSpPr>
            <a:xfrm>
              <a:off x="360000" y="3456000"/>
              <a:ext cx="504000" cy="360000"/>
              <a:chOff x="360000" y="3420000"/>
              <a:chExt cx="504000" cy="360000"/>
            </a:xfrm>
          </p:grpSpPr>
          <p:sp>
            <p:nvSpPr>
              <p:cNvPr id="43" name="圓角矩形 42"/>
              <p:cNvSpPr/>
              <p:nvPr/>
            </p:nvSpPr>
            <p:spPr>
              <a:xfrm>
                <a:off x="360000" y="34200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D2232B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D2232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14</a:t>
                </a:r>
                <a:endParaRPr lang="zh-TW" altLang="en-US" sz="1800" dirty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  <p:sp>
            <p:nvSpPr>
              <p:cNvPr id="44" name="等腰三角形 43"/>
              <p:cNvSpPr/>
              <p:nvPr/>
            </p:nvSpPr>
            <p:spPr>
              <a:xfrm rot="5400000">
                <a:off x="738000" y="3528000"/>
                <a:ext cx="108000" cy="144000"/>
              </a:xfrm>
              <a:prstGeom prst="triangle">
                <a:avLst/>
              </a:prstGeom>
              <a:solidFill>
                <a:srgbClr val="D2232B"/>
              </a:solidFill>
              <a:ln w="25400">
                <a:solidFill>
                  <a:srgbClr val="D2232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40" name="群組 39"/>
            <p:cNvGrpSpPr/>
            <p:nvPr/>
          </p:nvGrpSpPr>
          <p:grpSpPr>
            <a:xfrm>
              <a:off x="360000" y="4176000"/>
              <a:ext cx="504000" cy="360000"/>
              <a:chOff x="360000" y="3420000"/>
              <a:chExt cx="504000" cy="360000"/>
            </a:xfrm>
          </p:grpSpPr>
          <p:sp>
            <p:nvSpPr>
              <p:cNvPr id="41" name="圓角矩形 40"/>
              <p:cNvSpPr/>
              <p:nvPr/>
            </p:nvSpPr>
            <p:spPr>
              <a:xfrm>
                <a:off x="360000" y="3420000"/>
                <a:ext cx="360000" cy="360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D2232B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r>
                  <a:rPr lang="en-US" altLang="zh-TW" sz="1800" dirty="0" smtClean="0">
                    <a:solidFill>
                      <a:srgbClr val="D2232B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ea typeface="標楷體" pitchFamily="65" charset="-120"/>
                    <a:cs typeface="Arial" pitchFamily="34" charset="0"/>
                  </a:rPr>
                  <a:t>15</a:t>
                </a:r>
                <a:endParaRPr lang="zh-TW" altLang="en-US" sz="1800" dirty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endParaRPr>
              </a:p>
            </p:txBody>
          </p:sp>
          <p:sp>
            <p:nvSpPr>
              <p:cNvPr id="42" name="等腰三角形 41"/>
              <p:cNvSpPr/>
              <p:nvPr/>
            </p:nvSpPr>
            <p:spPr>
              <a:xfrm rot="5400000">
                <a:off x="738000" y="3528000"/>
                <a:ext cx="108000" cy="144000"/>
              </a:xfrm>
              <a:prstGeom prst="triangle">
                <a:avLst/>
              </a:prstGeom>
              <a:solidFill>
                <a:srgbClr val="D2232B"/>
              </a:solidFill>
              <a:ln w="25400">
                <a:solidFill>
                  <a:srgbClr val="D2232B"/>
                </a:solidFill>
              </a:ln>
            </p:spPr>
            <p:txBody>
              <a:bodyPr lIns="0" rtlCol="0" anchor="ctr"/>
              <a:lstStyle/>
              <a:p>
                <a:pPr algn="ctr"/>
                <a:endParaRPr lang="zh-TW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978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設定小貓每走一步就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停頓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一下。</a:t>
            </a: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控制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7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24" name="圓角矩形 2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27" name="圓角矩形 2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574" y="1800000"/>
            <a:ext cx="5229850" cy="50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786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3060000" y="3240000"/>
            <a:ext cx="5472000" cy="2700000"/>
            <a:chOff x="3131840" y="2880000"/>
            <a:chExt cx="5472000" cy="2700000"/>
          </a:xfrm>
        </p:grpSpPr>
        <p:sp>
          <p:nvSpPr>
            <p:cNvPr id="24" name="圓角矩形 23"/>
            <p:cNvSpPr/>
            <p:nvPr/>
          </p:nvSpPr>
          <p:spPr>
            <a:xfrm>
              <a:off x="3131840" y="3096000"/>
              <a:ext cx="5472000" cy="2484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2" name="圓角矩形 1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8CD1CE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小提示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5148160" y="4140000"/>
            <a:ext cx="3312368" cy="900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設定角色移動速度。</a:t>
            </a:r>
            <a:r>
              <a:rPr lang="zh-TW" altLang="en-US" dirty="0" smtClean="0"/>
              <a:t>等待</a:t>
            </a:r>
            <a:r>
              <a:rPr lang="zh-TW" altLang="en-US" dirty="0"/>
              <a:t>時間愈長，移動</a:t>
            </a:r>
            <a:r>
              <a:rPr lang="zh-TW" altLang="en-US" dirty="0" smtClean="0"/>
              <a:t>速度愈</a:t>
            </a:r>
            <a:r>
              <a:rPr lang="zh-TW" altLang="en-US" dirty="0"/>
              <a:t>慢。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3168160" y="3672000"/>
            <a:ext cx="50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如何使用此積木？</a:t>
            </a:r>
            <a:endParaRPr lang="zh-TW" alt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3384160" y="5400000"/>
            <a:ext cx="180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ct val="120000"/>
              </a:lnSpc>
              <a:defRPr sz="2000">
                <a:solidFill>
                  <a:schemeClr val="accent6">
                    <a:lumMod val="50000"/>
                  </a:schemeClr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輸入等待時間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" t="4814" r="1901" b="1299"/>
          <a:stretch/>
        </p:blipFill>
        <p:spPr bwMode="auto">
          <a:xfrm>
            <a:off x="3168160" y="4212000"/>
            <a:ext cx="1908000" cy="12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圓角矩形 38"/>
          <p:cNvSpPr/>
          <p:nvPr/>
        </p:nvSpPr>
        <p:spPr>
          <a:xfrm>
            <a:off x="3924096" y="4356000"/>
            <a:ext cx="648000" cy="468000"/>
          </a:xfrm>
          <a:prstGeom prst="roundRect">
            <a:avLst>
              <a:gd name="adj" fmla="val 44573"/>
            </a:avLst>
          </a:prstGeom>
          <a:noFill/>
          <a:ln w="38100">
            <a:solidFill>
              <a:srgbClr val="D2232B"/>
            </a:solidFill>
          </a:ln>
        </p:spPr>
        <p:txBody>
          <a:bodyPr lIns="0" tIns="0" rIns="0" bIns="0" rtlCol="0" anchor="ctr"/>
          <a:lstStyle/>
          <a:p>
            <a:pPr algn="ctr"/>
            <a:endParaRPr lang="zh-TW" altLang="en-US" sz="1600" dirty="0">
              <a:solidFill>
                <a:srgbClr val="D223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設定小貓每走一步就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停頓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一下。</a:t>
            </a:r>
          </a:p>
        </p:txBody>
      </p: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控制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6" name="圓角矩形 35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7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37" name="群組 36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41" name="圓角矩形 4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44" name="圓角矩形 4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3551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設定小貓從何處開始走路。</a:t>
            </a: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動作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8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24" name="圓角矩形 2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27" name="圓角矩形 2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248" y="1800000"/>
            <a:ext cx="5406200" cy="429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678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3060000" y="3240000"/>
            <a:ext cx="5472000" cy="2376000"/>
            <a:chOff x="3131840" y="2880000"/>
            <a:chExt cx="5472000" cy="2376000"/>
          </a:xfrm>
        </p:grpSpPr>
        <p:sp>
          <p:nvSpPr>
            <p:cNvPr id="24" name="圓角矩形 23"/>
            <p:cNvSpPr/>
            <p:nvPr/>
          </p:nvSpPr>
          <p:spPr>
            <a:xfrm>
              <a:off x="3131840" y="3096000"/>
              <a:ext cx="5472000" cy="216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2" name="圓角矩形 1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8CD1CE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小提示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3204160" y="5076000"/>
            <a:ext cx="5184432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用此積木，輸入角色</a:t>
            </a:r>
            <a:r>
              <a:rPr lang="zh-TW" altLang="en-US" dirty="0" smtClean="0"/>
              <a:t>一開始</a:t>
            </a:r>
            <a:r>
              <a:rPr lang="zh-TW" altLang="en-US" dirty="0"/>
              <a:t>出現的位置坐標。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3168160" y="3672000"/>
            <a:ext cx="50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如何使用此積木？</a:t>
            </a:r>
            <a:endParaRPr lang="zh-TW" alt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" t="4201" r="905" b="3412"/>
          <a:stretch/>
        </p:blipFill>
        <p:spPr bwMode="auto">
          <a:xfrm>
            <a:off x="3204160" y="4212000"/>
            <a:ext cx="2916000" cy="7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矩形 22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設定小貓從何處開始走路。</a:t>
            </a: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動作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8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37" name="群組 36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38" name="圓角矩形 3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9" name="等腰三角形 3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41" name="圓角矩形 40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19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200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130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貓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狗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對話，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設定讓小貓先說話。</a:t>
            </a: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外觀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9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30" name="圓角矩形 2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00" y="2520000"/>
            <a:ext cx="5370957" cy="3552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94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3060000" y="3240000"/>
            <a:ext cx="5472000" cy="3096000"/>
            <a:chOff x="3131840" y="2880000"/>
            <a:chExt cx="5472000" cy="3096000"/>
          </a:xfrm>
        </p:grpSpPr>
        <p:sp>
          <p:nvSpPr>
            <p:cNvPr id="24" name="圓角矩形 23"/>
            <p:cNvSpPr/>
            <p:nvPr/>
          </p:nvSpPr>
          <p:spPr>
            <a:xfrm>
              <a:off x="3131840" y="3096000"/>
              <a:ext cx="5472000" cy="288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2" name="圓角矩形 1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8CD1CE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小提示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3204160" y="4212000"/>
            <a:ext cx="5184432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用來顯示角色表現在畫面的</a:t>
            </a:r>
            <a:r>
              <a:rPr lang="zh-TW" altLang="en-US" dirty="0" smtClean="0"/>
              <a:t>訊息。</a:t>
            </a:r>
            <a:endParaRPr lang="zh-TW" altLang="en-US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3168160" y="3672000"/>
            <a:ext cx="50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如何使用此積木？</a:t>
            </a:r>
            <a:endParaRPr lang="zh-TW" alt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3924096" y="5580000"/>
            <a:ext cx="180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ct val="120000"/>
              </a:lnSpc>
              <a:defRPr sz="2000">
                <a:solidFill>
                  <a:schemeClr val="accent6">
                    <a:lumMod val="50000"/>
                  </a:schemeClr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輸入要說的話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017" y="4581129"/>
            <a:ext cx="4387215" cy="109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文字方塊 32"/>
          <p:cNvSpPr txBox="1"/>
          <p:nvPr/>
        </p:nvSpPr>
        <p:spPr>
          <a:xfrm>
            <a:off x="5976160" y="5580000"/>
            <a:ext cx="180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輸入持續時間</a:t>
            </a:r>
          </a:p>
        </p:txBody>
      </p:sp>
      <p:sp>
        <p:nvSpPr>
          <p:cNvPr id="35" name="矩形 34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貓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狗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對話，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設定讓小貓先說話。</a:t>
            </a:r>
          </a:p>
        </p:txBody>
      </p:sp>
      <p:sp>
        <p:nvSpPr>
          <p:cNvPr id="38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9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外觀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0" name="圓角矩形 39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9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45" name="圓角矩形 44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20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6" name="等腰三角形 45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2" name="群組 41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43" name="圓角矩形 4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4" name="等腰三角形 4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448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設定小貓發訊息，啟小狗程式。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事件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10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30" name="圓角矩形 29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05854"/>
            <a:ext cx="5837581" cy="4074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23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6" descr="2019-07-12_100912拷貝"/>
          <p:cNvPicPr>
            <a:picLocks noChangeAspect="1" noChangeArrowheads="1"/>
          </p:cNvPicPr>
          <p:nvPr/>
        </p:nvPicPr>
        <p:blipFill rotWithShape="1">
          <a:blip r:embed="rId2"/>
          <a:srcRect l="1" t="994" r="1247" b="8274"/>
          <a:stretch/>
        </p:blipFill>
        <p:spPr bwMode="auto">
          <a:xfrm>
            <a:off x="2880000" y="2520000"/>
            <a:ext cx="5689600" cy="3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192</a:t>
            </a: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324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Scratch 3.0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線上版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5760000" y="1620000"/>
            <a:ext cx="288032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在瀏覽器的網址列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https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://scratch.mit.edu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" name="矩形 1"/>
          <p:cNvSpPr/>
          <p:nvPr/>
        </p:nvSpPr>
        <p:spPr>
          <a:xfrm>
            <a:off x="4320000" y="1980000"/>
            <a:ext cx="1404000" cy="792000"/>
          </a:xfrm>
          <a:custGeom>
            <a:avLst/>
            <a:gdLst>
              <a:gd name="connsiteX0" fmla="*/ 0 w 1512168"/>
              <a:gd name="connsiteY0" fmla="*/ 0 h 648072"/>
              <a:gd name="connsiteX1" fmla="*/ 1512168 w 1512168"/>
              <a:gd name="connsiteY1" fmla="*/ 0 h 648072"/>
              <a:gd name="connsiteX2" fmla="*/ 1512168 w 1512168"/>
              <a:gd name="connsiteY2" fmla="*/ 648072 h 648072"/>
              <a:gd name="connsiteX3" fmla="*/ 0 w 1512168"/>
              <a:gd name="connsiteY3" fmla="*/ 648072 h 648072"/>
              <a:gd name="connsiteX4" fmla="*/ 0 w 1512168"/>
              <a:gd name="connsiteY4" fmla="*/ 0 h 648072"/>
              <a:gd name="connsiteX0" fmla="*/ 1512168 w 1603608"/>
              <a:gd name="connsiteY0" fmla="*/ 648072 h 739512"/>
              <a:gd name="connsiteX1" fmla="*/ 0 w 1603608"/>
              <a:gd name="connsiteY1" fmla="*/ 648072 h 739512"/>
              <a:gd name="connsiteX2" fmla="*/ 0 w 1603608"/>
              <a:gd name="connsiteY2" fmla="*/ 0 h 739512"/>
              <a:gd name="connsiteX3" fmla="*/ 1512168 w 1603608"/>
              <a:gd name="connsiteY3" fmla="*/ 0 h 739512"/>
              <a:gd name="connsiteX4" fmla="*/ 1603608 w 1603608"/>
              <a:gd name="connsiteY4" fmla="*/ 739512 h 739512"/>
              <a:gd name="connsiteX0" fmla="*/ 1512168 w 1512168"/>
              <a:gd name="connsiteY0" fmla="*/ 648072 h 648072"/>
              <a:gd name="connsiteX1" fmla="*/ 0 w 1512168"/>
              <a:gd name="connsiteY1" fmla="*/ 648072 h 648072"/>
              <a:gd name="connsiteX2" fmla="*/ 0 w 1512168"/>
              <a:gd name="connsiteY2" fmla="*/ 0 h 648072"/>
              <a:gd name="connsiteX3" fmla="*/ 1512168 w 1512168"/>
              <a:gd name="connsiteY3" fmla="*/ 0 h 648072"/>
              <a:gd name="connsiteX0" fmla="*/ 0 w 1512168"/>
              <a:gd name="connsiteY0" fmla="*/ 648072 h 648072"/>
              <a:gd name="connsiteX1" fmla="*/ 0 w 1512168"/>
              <a:gd name="connsiteY1" fmla="*/ 0 h 648072"/>
              <a:gd name="connsiteX2" fmla="*/ 1512168 w 1512168"/>
              <a:gd name="connsiteY2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2168" h="648072">
                <a:moveTo>
                  <a:pt x="0" y="648072"/>
                </a:moveTo>
                <a:lnTo>
                  <a:pt x="0" y="0"/>
                </a:lnTo>
                <a:lnTo>
                  <a:pt x="1512168" y="0"/>
                </a:lnTo>
              </a:path>
            </a:pathLst>
          </a:custGeom>
          <a:ln w="25400">
            <a:solidFill>
              <a:schemeClr val="tx1"/>
            </a:solidFill>
            <a:headEnd type="oval"/>
            <a:tailEnd type="oval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360000" y="2160000"/>
            <a:ext cx="612000" cy="432000"/>
          </a:xfrm>
          <a:prstGeom prst="rect">
            <a:avLst/>
          </a:prstGeom>
          <a:solidFill>
            <a:srgbClr val="4C9A6C"/>
          </a:solidFill>
          <a:ln w="25400">
            <a:solidFill>
              <a:srgbClr val="4C9A6C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探索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360000" y="2592000"/>
            <a:ext cx="2520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專案及工作坊的開放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平臺，使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每個人皆能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上傳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、分享，並學習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他人程式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360000" y="4968000"/>
            <a:ext cx="612000" cy="432000"/>
          </a:xfrm>
          <a:prstGeom prst="rect">
            <a:avLst/>
          </a:prstGeom>
          <a:solidFill>
            <a:srgbClr val="4C9A6C"/>
          </a:solidFill>
          <a:ln w="25400">
            <a:solidFill>
              <a:srgbClr val="4C9A6C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靈感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360000" y="5400000"/>
            <a:ext cx="25200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提供教程，並依不同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主題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分類，步驟化說明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影片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學習更容易。</a:t>
            </a: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360000" y="3852000"/>
            <a:ext cx="612000" cy="432000"/>
          </a:xfrm>
          <a:prstGeom prst="rect">
            <a:avLst/>
          </a:prstGeom>
          <a:solidFill>
            <a:srgbClr val="4C9A6C"/>
          </a:solidFill>
          <a:ln w="25400">
            <a:solidFill>
              <a:srgbClr val="4C9A6C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創造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360000" y="4284000"/>
            <a:ext cx="2520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開啟撰寫程式介面。</a:t>
            </a:r>
          </a:p>
        </p:txBody>
      </p:sp>
      <p:sp>
        <p:nvSpPr>
          <p:cNvPr id="29" name="矩形 1"/>
          <p:cNvSpPr/>
          <p:nvPr/>
        </p:nvSpPr>
        <p:spPr>
          <a:xfrm flipH="1">
            <a:off x="972000" y="2376000"/>
            <a:ext cx="2952000" cy="828000"/>
          </a:xfrm>
          <a:custGeom>
            <a:avLst/>
            <a:gdLst>
              <a:gd name="connsiteX0" fmla="*/ 0 w 1512168"/>
              <a:gd name="connsiteY0" fmla="*/ 0 h 648072"/>
              <a:gd name="connsiteX1" fmla="*/ 1512168 w 1512168"/>
              <a:gd name="connsiteY1" fmla="*/ 0 h 648072"/>
              <a:gd name="connsiteX2" fmla="*/ 1512168 w 1512168"/>
              <a:gd name="connsiteY2" fmla="*/ 648072 h 648072"/>
              <a:gd name="connsiteX3" fmla="*/ 0 w 1512168"/>
              <a:gd name="connsiteY3" fmla="*/ 648072 h 648072"/>
              <a:gd name="connsiteX4" fmla="*/ 0 w 1512168"/>
              <a:gd name="connsiteY4" fmla="*/ 0 h 648072"/>
              <a:gd name="connsiteX0" fmla="*/ 1512168 w 1603608"/>
              <a:gd name="connsiteY0" fmla="*/ 648072 h 739512"/>
              <a:gd name="connsiteX1" fmla="*/ 0 w 1603608"/>
              <a:gd name="connsiteY1" fmla="*/ 648072 h 739512"/>
              <a:gd name="connsiteX2" fmla="*/ 0 w 1603608"/>
              <a:gd name="connsiteY2" fmla="*/ 0 h 739512"/>
              <a:gd name="connsiteX3" fmla="*/ 1512168 w 1603608"/>
              <a:gd name="connsiteY3" fmla="*/ 0 h 739512"/>
              <a:gd name="connsiteX4" fmla="*/ 1603608 w 1603608"/>
              <a:gd name="connsiteY4" fmla="*/ 739512 h 739512"/>
              <a:gd name="connsiteX0" fmla="*/ 1512168 w 1512168"/>
              <a:gd name="connsiteY0" fmla="*/ 648072 h 648072"/>
              <a:gd name="connsiteX1" fmla="*/ 0 w 1512168"/>
              <a:gd name="connsiteY1" fmla="*/ 648072 h 648072"/>
              <a:gd name="connsiteX2" fmla="*/ 0 w 1512168"/>
              <a:gd name="connsiteY2" fmla="*/ 0 h 648072"/>
              <a:gd name="connsiteX3" fmla="*/ 1512168 w 1512168"/>
              <a:gd name="connsiteY3" fmla="*/ 0 h 648072"/>
              <a:gd name="connsiteX0" fmla="*/ 0 w 1512168"/>
              <a:gd name="connsiteY0" fmla="*/ 648072 h 648072"/>
              <a:gd name="connsiteX1" fmla="*/ 0 w 1512168"/>
              <a:gd name="connsiteY1" fmla="*/ 0 h 648072"/>
              <a:gd name="connsiteX2" fmla="*/ 1512168 w 1512168"/>
              <a:gd name="connsiteY2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2168" h="648072">
                <a:moveTo>
                  <a:pt x="0" y="648072"/>
                </a:moveTo>
                <a:lnTo>
                  <a:pt x="0" y="0"/>
                </a:lnTo>
                <a:lnTo>
                  <a:pt x="1512168" y="0"/>
                </a:lnTo>
              </a:path>
            </a:pathLst>
          </a:custGeom>
          <a:ln w="25400">
            <a:solidFill>
              <a:schemeClr val="tx1"/>
            </a:solidFill>
            <a:headEnd type="oval"/>
            <a:tailEnd type="none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1"/>
          <p:cNvSpPr/>
          <p:nvPr/>
        </p:nvSpPr>
        <p:spPr>
          <a:xfrm flipH="1">
            <a:off x="972000" y="4104000"/>
            <a:ext cx="2340000" cy="756000"/>
          </a:xfrm>
          <a:custGeom>
            <a:avLst/>
            <a:gdLst>
              <a:gd name="connsiteX0" fmla="*/ 0 w 1512168"/>
              <a:gd name="connsiteY0" fmla="*/ 0 h 648072"/>
              <a:gd name="connsiteX1" fmla="*/ 1512168 w 1512168"/>
              <a:gd name="connsiteY1" fmla="*/ 0 h 648072"/>
              <a:gd name="connsiteX2" fmla="*/ 1512168 w 1512168"/>
              <a:gd name="connsiteY2" fmla="*/ 648072 h 648072"/>
              <a:gd name="connsiteX3" fmla="*/ 0 w 1512168"/>
              <a:gd name="connsiteY3" fmla="*/ 648072 h 648072"/>
              <a:gd name="connsiteX4" fmla="*/ 0 w 1512168"/>
              <a:gd name="connsiteY4" fmla="*/ 0 h 648072"/>
              <a:gd name="connsiteX0" fmla="*/ 1512168 w 1603608"/>
              <a:gd name="connsiteY0" fmla="*/ 648072 h 739512"/>
              <a:gd name="connsiteX1" fmla="*/ 0 w 1603608"/>
              <a:gd name="connsiteY1" fmla="*/ 648072 h 739512"/>
              <a:gd name="connsiteX2" fmla="*/ 0 w 1603608"/>
              <a:gd name="connsiteY2" fmla="*/ 0 h 739512"/>
              <a:gd name="connsiteX3" fmla="*/ 1512168 w 1603608"/>
              <a:gd name="connsiteY3" fmla="*/ 0 h 739512"/>
              <a:gd name="connsiteX4" fmla="*/ 1603608 w 1603608"/>
              <a:gd name="connsiteY4" fmla="*/ 739512 h 739512"/>
              <a:gd name="connsiteX0" fmla="*/ 1512168 w 1512168"/>
              <a:gd name="connsiteY0" fmla="*/ 648072 h 648072"/>
              <a:gd name="connsiteX1" fmla="*/ 0 w 1512168"/>
              <a:gd name="connsiteY1" fmla="*/ 648072 h 648072"/>
              <a:gd name="connsiteX2" fmla="*/ 0 w 1512168"/>
              <a:gd name="connsiteY2" fmla="*/ 0 h 648072"/>
              <a:gd name="connsiteX3" fmla="*/ 1512168 w 1512168"/>
              <a:gd name="connsiteY3" fmla="*/ 0 h 648072"/>
              <a:gd name="connsiteX0" fmla="*/ 0 w 1512168"/>
              <a:gd name="connsiteY0" fmla="*/ 648072 h 648072"/>
              <a:gd name="connsiteX1" fmla="*/ 0 w 1512168"/>
              <a:gd name="connsiteY1" fmla="*/ 0 h 648072"/>
              <a:gd name="connsiteX2" fmla="*/ 1512168 w 1512168"/>
              <a:gd name="connsiteY2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2168" h="648072">
                <a:moveTo>
                  <a:pt x="0" y="648072"/>
                </a:moveTo>
                <a:lnTo>
                  <a:pt x="0" y="0"/>
                </a:lnTo>
                <a:lnTo>
                  <a:pt x="1512168" y="0"/>
                </a:lnTo>
              </a:path>
            </a:pathLst>
          </a:custGeom>
          <a:ln w="25400">
            <a:solidFill>
              <a:schemeClr val="tx1"/>
            </a:solidFill>
            <a:headEnd type="oval"/>
            <a:tailEnd type="none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1"/>
          <p:cNvSpPr/>
          <p:nvPr/>
        </p:nvSpPr>
        <p:spPr>
          <a:xfrm flipH="1" flipV="1">
            <a:off x="972000" y="3384000"/>
            <a:ext cx="2592000" cy="648000"/>
          </a:xfrm>
          <a:custGeom>
            <a:avLst/>
            <a:gdLst>
              <a:gd name="connsiteX0" fmla="*/ 0 w 1512168"/>
              <a:gd name="connsiteY0" fmla="*/ 0 h 648072"/>
              <a:gd name="connsiteX1" fmla="*/ 1512168 w 1512168"/>
              <a:gd name="connsiteY1" fmla="*/ 0 h 648072"/>
              <a:gd name="connsiteX2" fmla="*/ 1512168 w 1512168"/>
              <a:gd name="connsiteY2" fmla="*/ 648072 h 648072"/>
              <a:gd name="connsiteX3" fmla="*/ 0 w 1512168"/>
              <a:gd name="connsiteY3" fmla="*/ 648072 h 648072"/>
              <a:gd name="connsiteX4" fmla="*/ 0 w 1512168"/>
              <a:gd name="connsiteY4" fmla="*/ 0 h 648072"/>
              <a:gd name="connsiteX0" fmla="*/ 1512168 w 1603608"/>
              <a:gd name="connsiteY0" fmla="*/ 648072 h 739512"/>
              <a:gd name="connsiteX1" fmla="*/ 0 w 1603608"/>
              <a:gd name="connsiteY1" fmla="*/ 648072 h 739512"/>
              <a:gd name="connsiteX2" fmla="*/ 0 w 1603608"/>
              <a:gd name="connsiteY2" fmla="*/ 0 h 739512"/>
              <a:gd name="connsiteX3" fmla="*/ 1512168 w 1603608"/>
              <a:gd name="connsiteY3" fmla="*/ 0 h 739512"/>
              <a:gd name="connsiteX4" fmla="*/ 1603608 w 1603608"/>
              <a:gd name="connsiteY4" fmla="*/ 739512 h 739512"/>
              <a:gd name="connsiteX0" fmla="*/ 1512168 w 1512168"/>
              <a:gd name="connsiteY0" fmla="*/ 648072 h 648072"/>
              <a:gd name="connsiteX1" fmla="*/ 0 w 1512168"/>
              <a:gd name="connsiteY1" fmla="*/ 648072 h 648072"/>
              <a:gd name="connsiteX2" fmla="*/ 0 w 1512168"/>
              <a:gd name="connsiteY2" fmla="*/ 0 h 648072"/>
              <a:gd name="connsiteX3" fmla="*/ 1512168 w 1512168"/>
              <a:gd name="connsiteY3" fmla="*/ 0 h 648072"/>
              <a:gd name="connsiteX0" fmla="*/ 0 w 1512168"/>
              <a:gd name="connsiteY0" fmla="*/ 648072 h 648072"/>
              <a:gd name="connsiteX1" fmla="*/ 0 w 1512168"/>
              <a:gd name="connsiteY1" fmla="*/ 0 h 648072"/>
              <a:gd name="connsiteX2" fmla="*/ 1512168 w 1512168"/>
              <a:gd name="connsiteY2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2168" h="648072">
                <a:moveTo>
                  <a:pt x="0" y="648072"/>
                </a:moveTo>
                <a:lnTo>
                  <a:pt x="0" y="0"/>
                </a:lnTo>
                <a:lnTo>
                  <a:pt x="1512168" y="0"/>
                </a:lnTo>
              </a:path>
            </a:pathLst>
          </a:custGeom>
          <a:ln w="25400">
            <a:solidFill>
              <a:schemeClr val="tx1"/>
            </a:solidFill>
            <a:headEnd type="oval"/>
            <a:tailEnd type="none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1"/>
          <p:cNvSpPr/>
          <p:nvPr/>
        </p:nvSpPr>
        <p:spPr>
          <a:xfrm flipH="1" flipV="1">
            <a:off x="972000" y="3384000"/>
            <a:ext cx="3312000" cy="1800000"/>
          </a:xfrm>
          <a:custGeom>
            <a:avLst/>
            <a:gdLst>
              <a:gd name="connsiteX0" fmla="*/ 0 w 1512168"/>
              <a:gd name="connsiteY0" fmla="*/ 0 h 648072"/>
              <a:gd name="connsiteX1" fmla="*/ 1512168 w 1512168"/>
              <a:gd name="connsiteY1" fmla="*/ 0 h 648072"/>
              <a:gd name="connsiteX2" fmla="*/ 1512168 w 1512168"/>
              <a:gd name="connsiteY2" fmla="*/ 648072 h 648072"/>
              <a:gd name="connsiteX3" fmla="*/ 0 w 1512168"/>
              <a:gd name="connsiteY3" fmla="*/ 648072 h 648072"/>
              <a:gd name="connsiteX4" fmla="*/ 0 w 1512168"/>
              <a:gd name="connsiteY4" fmla="*/ 0 h 648072"/>
              <a:gd name="connsiteX0" fmla="*/ 1512168 w 1603608"/>
              <a:gd name="connsiteY0" fmla="*/ 648072 h 739512"/>
              <a:gd name="connsiteX1" fmla="*/ 0 w 1603608"/>
              <a:gd name="connsiteY1" fmla="*/ 648072 h 739512"/>
              <a:gd name="connsiteX2" fmla="*/ 0 w 1603608"/>
              <a:gd name="connsiteY2" fmla="*/ 0 h 739512"/>
              <a:gd name="connsiteX3" fmla="*/ 1512168 w 1603608"/>
              <a:gd name="connsiteY3" fmla="*/ 0 h 739512"/>
              <a:gd name="connsiteX4" fmla="*/ 1603608 w 1603608"/>
              <a:gd name="connsiteY4" fmla="*/ 739512 h 739512"/>
              <a:gd name="connsiteX0" fmla="*/ 1512168 w 1512168"/>
              <a:gd name="connsiteY0" fmla="*/ 648072 h 648072"/>
              <a:gd name="connsiteX1" fmla="*/ 0 w 1512168"/>
              <a:gd name="connsiteY1" fmla="*/ 648072 h 648072"/>
              <a:gd name="connsiteX2" fmla="*/ 0 w 1512168"/>
              <a:gd name="connsiteY2" fmla="*/ 0 h 648072"/>
              <a:gd name="connsiteX3" fmla="*/ 1512168 w 1512168"/>
              <a:gd name="connsiteY3" fmla="*/ 0 h 648072"/>
              <a:gd name="connsiteX0" fmla="*/ 0 w 1512168"/>
              <a:gd name="connsiteY0" fmla="*/ 648072 h 648072"/>
              <a:gd name="connsiteX1" fmla="*/ 0 w 1512168"/>
              <a:gd name="connsiteY1" fmla="*/ 0 h 648072"/>
              <a:gd name="connsiteX2" fmla="*/ 1512168 w 1512168"/>
              <a:gd name="connsiteY2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2168" h="648072">
                <a:moveTo>
                  <a:pt x="0" y="648072"/>
                </a:moveTo>
                <a:lnTo>
                  <a:pt x="0" y="0"/>
                </a:lnTo>
                <a:lnTo>
                  <a:pt x="1512168" y="0"/>
                </a:lnTo>
              </a:path>
            </a:pathLst>
          </a:custGeom>
          <a:ln w="25400">
            <a:solidFill>
              <a:schemeClr val="tx1"/>
            </a:solidFill>
            <a:headEnd type="oval"/>
            <a:tailEnd type="none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59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3060000" y="3240000"/>
            <a:ext cx="5472000" cy="3456000"/>
            <a:chOff x="3131840" y="2880000"/>
            <a:chExt cx="5472000" cy="3456000"/>
          </a:xfrm>
        </p:grpSpPr>
        <p:sp>
          <p:nvSpPr>
            <p:cNvPr id="24" name="圓角矩形 23"/>
            <p:cNvSpPr/>
            <p:nvPr/>
          </p:nvSpPr>
          <p:spPr>
            <a:xfrm>
              <a:off x="3131840" y="3096000"/>
              <a:ext cx="5472000" cy="324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2" name="圓角矩形 1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8CD1CE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小提示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3168000" y="4140000"/>
            <a:ext cx="5184432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主要使用在此角色對其他角色發送訊號，開始啟動或控制其他角色的程式。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3168000" y="3672000"/>
            <a:ext cx="50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如何使用此積木？</a:t>
            </a:r>
            <a:endParaRPr lang="zh-TW" alt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6300192" y="5661248"/>
            <a:ext cx="216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填入「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小狗說話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」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設定小貓發訊息，啟小狗程式。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拖曳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5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事件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6" name="圓角矩形 35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10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39" name="圓角矩形 38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0" name="等腰三角形 39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41" name="群組 40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42" name="圓角矩形 4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000" y="5040000"/>
            <a:ext cx="1800000" cy="513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00" y="5040000"/>
            <a:ext cx="1800000" cy="53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575" y="5157192"/>
            <a:ext cx="7048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3168000" y="5580000"/>
            <a:ext cx="216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點選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「</a:t>
            </a:r>
            <a:r>
              <a:rPr lang="en-US" altLang="zh-TW" b="1" dirty="0">
                <a:solidFill>
                  <a:schemeClr val="accent6">
                    <a:lumMod val="50000"/>
                  </a:schemeClr>
                </a:solidFill>
              </a:rPr>
              <a:t>message1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」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0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圓角矩形 14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小狗接收到訊息後，啟動程式。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小狗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事件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1043848" y="414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拖曳積木。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27" name="圓角矩形 2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34" name="圓角矩形 3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5" name="等腰三角形 3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503848" y="4176000"/>
            <a:ext cx="504000" cy="360000"/>
            <a:chOff x="360000" y="3420000"/>
            <a:chExt cx="504000" cy="360000"/>
          </a:xfrm>
        </p:grpSpPr>
        <p:sp>
          <p:nvSpPr>
            <p:cNvPr id="37" name="圓角矩形 3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8" name="等腰三角形 3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00" y="1800000"/>
            <a:ext cx="5610606" cy="2960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6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202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47848" y="1980000"/>
            <a:ext cx="72000" cy="4500000"/>
          </a:xfrm>
          <a:prstGeom prst="rect">
            <a:avLst/>
          </a:prstGeom>
          <a:solidFill>
            <a:srgbClr val="B9B9B9"/>
          </a:solidFill>
          <a:ln w="254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圓角矩形 14"/>
          <p:cNvSpPr/>
          <p:nvPr/>
        </p:nvSpPr>
        <p:spPr>
          <a:xfrm>
            <a:off x="143848" y="180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1043848" y="180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讓小狗說話。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1043848" y="270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外觀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1043848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拖曳積木。</a:t>
            </a:r>
          </a:p>
        </p:txBody>
      </p:sp>
      <p:grpSp>
        <p:nvGrpSpPr>
          <p:cNvPr id="26" name="群組 25"/>
          <p:cNvGrpSpPr/>
          <p:nvPr/>
        </p:nvGrpSpPr>
        <p:grpSpPr>
          <a:xfrm>
            <a:off x="503848" y="2736000"/>
            <a:ext cx="504000" cy="360000"/>
            <a:chOff x="360000" y="3420000"/>
            <a:chExt cx="504000" cy="360000"/>
          </a:xfrm>
        </p:grpSpPr>
        <p:sp>
          <p:nvSpPr>
            <p:cNvPr id="27" name="圓角矩形 2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2" name="等腰三角形 31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503848" y="3456000"/>
            <a:ext cx="504000" cy="360000"/>
            <a:chOff x="360000" y="3420000"/>
            <a:chExt cx="504000" cy="360000"/>
          </a:xfrm>
        </p:grpSpPr>
        <p:sp>
          <p:nvSpPr>
            <p:cNvPr id="34" name="圓角矩形 33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28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35" name="等腰三角形 3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01" y="1800000"/>
            <a:ext cx="5652897" cy="2953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94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55" name="群組 54"/>
          <p:cNvGrpSpPr/>
          <p:nvPr/>
        </p:nvGrpSpPr>
        <p:grpSpPr>
          <a:xfrm>
            <a:off x="540000" y="1800000"/>
            <a:ext cx="8064000" cy="4500000"/>
            <a:chOff x="3131840" y="2880000"/>
            <a:chExt cx="8064000" cy="4500000"/>
          </a:xfrm>
        </p:grpSpPr>
        <p:sp>
          <p:nvSpPr>
            <p:cNvPr id="56" name="圓角矩形 55"/>
            <p:cNvSpPr/>
            <p:nvPr/>
          </p:nvSpPr>
          <p:spPr>
            <a:xfrm>
              <a:off x="3131840" y="3096000"/>
              <a:ext cx="8064000" cy="4284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57" name="圓角矩形 56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8CD1CE"/>
            </a:solidFill>
            <a:ln w="25400">
              <a:solidFill>
                <a:srgbClr val="01AEA6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小提示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59" name="文字方塊 58"/>
          <p:cNvSpPr txBox="1"/>
          <p:nvPr/>
        </p:nvSpPr>
        <p:spPr>
          <a:xfrm>
            <a:off x="648160" y="2232000"/>
            <a:ext cx="50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廣播積木與接收積木的互動方式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" t="770" r="282" b="-22"/>
          <a:stretch/>
        </p:blipFill>
        <p:spPr>
          <a:xfrm>
            <a:off x="2772000" y="2736000"/>
            <a:ext cx="4104000" cy="3492000"/>
          </a:xfrm>
          <a:prstGeom prst="rect">
            <a:avLst/>
          </a:prstGeom>
        </p:spPr>
      </p:pic>
      <p:sp>
        <p:nvSpPr>
          <p:cNvPr id="66" name="文字方塊 65"/>
          <p:cNvSpPr txBox="1"/>
          <p:nvPr/>
        </p:nvSpPr>
        <p:spPr>
          <a:xfrm>
            <a:off x="612000" y="4788000"/>
            <a:ext cx="2160000" cy="79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 marL="288000" indent="-288000">
              <a:lnSpc>
                <a:spcPct val="120000"/>
              </a:lnSpc>
              <a:buFont typeface="Wingdings" pitchFamily="2" charset="2"/>
              <a:buAutoNum type="circleNumWdWhitePlain"/>
            </a:pPr>
            <a:r>
              <a:rPr lang="zh-TW" altLang="en-US" dirty="0" smtClean="0"/>
              <a:t>　</a:t>
            </a:r>
            <a:endParaRPr lang="en-US" altLang="zh-TW" dirty="0" smtClean="0"/>
          </a:p>
          <a:p>
            <a:pPr>
              <a:lnSpc>
                <a:spcPct val="120000"/>
              </a:lnSpc>
            </a:pPr>
            <a:r>
              <a:rPr lang="zh-TW" altLang="en-US" dirty="0" smtClean="0"/>
              <a:t>執行廣播積木</a:t>
            </a:r>
            <a:r>
              <a:rPr lang="zh-TW" altLang="en-US" dirty="0"/>
              <a:t>。</a:t>
            </a:r>
          </a:p>
        </p:txBody>
      </p:sp>
      <p:sp>
        <p:nvSpPr>
          <p:cNvPr id="67" name="文字方塊 66"/>
          <p:cNvSpPr txBox="1"/>
          <p:nvPr/>
        </p:nvSpPr>
        <p:spPr>
          <a:xfrm>
            <a:off x="4644000" y="3636000"/>
            <a:ext cx="216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 marL="288000" indent="-288000">
              <a:lnSpc>
                <a:spcPct val="120000"/>
              </a:lnSpc>
              <a:buFont typeface="Wingdings" pitchFamily="2" charset="2"/>
              <a:buAutoNum type="circleNumWdWhitePlain" startAt="2"/>
            </a:pPr>
            <a:r>
              <a:rPr lang="zh-TW" altLang="en-US" dirty="0" smtClean="0"/>
              <a:t>發出訊息。</a:t>
            </a:r>
            <a:endParaRPr lang="zh-TW" altLang="en-US" dirty="0"/>
          </a:p>
        </p:txBody>
      </p:sp>
      <p:cxnSp>
        <p:nvCxnSpPr>
          <p:cNvPr id="6" name="直線單箭頭接點 5"/>
          <p:cNvCxnSpPr/>
          <p:nvPr/>
        </p:nvCxnSpPr>
        <p:spPr bwMode="auto">
          <a:xfrm flipH="1">
            <a:off x="936000" y="5004000"/>
            <a:ext cx="1872000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oval" w="med" len="med"/>
            <a:tailEnd type="oval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69" name="直線單箭頭接點 68"/>
          <p:cNvCxnSpPr/>
          <p:nvPr/>
        </p:nvCxnSpPr>
        <p:spPr bwMode="auto">
          <a:xfrm flipH="1">
            <a:off x="4788000" y="4032000"/>
            <a:ext cx="0" cy="1584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oval" w="med" len="med"/>
            <a:tailEnd type="oval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71" name="直線單箭頭接點 70"/>
          <p:cNvCxnSpPr/>
          <p:nvPr/>
        </p:nvCxnSpPr>
        <p:spPr bwMode="auto">
          <a:xfrm flipH="1">
            <a:off x="6120000" y="4680000"/>
            <a:ext cx="684000" cy="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oval" w="med" len="med"/>
            <a:tailEnd type="oval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70" name="文字方塊 69"/>
          <p:cNvSpPr txBox="1"/>
          <p:nvPr/>
        </p:nvSpPr>
        <p:spPr>
          <a:xfrm>
            <a:off x="6804488" y="4464000"/>
            <a:ext cx="2160000" cy="79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 marL="288000" indent="-288000">
              <a:lnSpc>
                <a:spcPct val="120000"/>
              </a:lnSpc>
              <a:buFont typeface="Wingdings" pitchFamily="2" charset="2"/>
              <a:buAutoNum type="circleNumWdWhitePlain" startAt="3"/>
            </a:pPr>
            <a:r>
              <a:rPr lang="zh-TW" altLang="en-US" dirty="0" smtClean="0"/>
              <a:t>收到訊息</a:t>
            </a:r>
            <a:r>
              <a:rPr lang="zh-TW" altLang="en-US" dirty="0"/>
              <a:t>後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啟動</a:t>
            </a:r>
            <a:r>
              <a:rPr lang="zh-TW" altLang="en-US" dirty="0"/>
              <a:t>執行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9493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620000"/>
            <a:ext cx="3240000" cy="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Scratch 3.0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離線版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000" y="1772816"/>
            <a:ext cx="4680000" cy="494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324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在瀏覽器的網址列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https://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scratch.mit.edu/download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1"/>
          <p:cNvSpPr/>
          <p:nvPr/>
        </p:nvSpPr>
        <p:spPr>
          <a:xfrm flipH="1" flipV="1">
            <a:off x="2916000" y="2088000"/>
            <a:ext cx="1620000" cy="468000"/>
          </a:xfrm>
          <a:custGeom>
            <a:avLst/>
            <a:gdLst>
              <a:gd name="connsiteX0" fmla="*/ 0 w 1512168"/>
              <a:gd name="connsiteY0" fmla="*/ 0 h 648072"/>
              <a:gd name="connsiteX1" fmla="*/ 1512168 w 1512168"/>
              <a:gd name="connsiteY1" fmla="*/ 0 h 648072"/>
              <a:gd name="connsiteX2" fmla="*/ 1512168 w 1512168"/>
              <a:gd name="connsiteY2" fmla="*/ 648072 h 648072"/>
              <a:gd name="connsiteX3" fmla="*/ 0 w 1512168"/>
              <a:gd name="connsiteY3" fmla="*/ 648072 h 648072"/>
              <a:gd name="connsiteX4" fmla="*/ 0 w 1512168"/>
              <a:gd name="connsiteY4" fmla="*/ 0 h 648072"/>
              <a:gd name="connsiteX0" fmla="*/ 1512168 w 1603608"/>
              <a:gd name="connsiteY0" fmla="*/ 648072 h 739512"/>
              <a:gd name="connsiteX1" fmla="*/ 0 w 1603608"/>
              <a:gd name="connsiteY1" fmla="*/ 648072 h 739512"/>
              <a:gd name="connsiteX2" fmla="*/ 0 w 1603608"/>
              <a:gd name="connsiteY2" fmla="*/ 0 h 739512"/>
              <a:gd name="connsiteX3" fmla="*/ 1512168 w 1603608"/>
              <a:gd name="connsiteY3" fmla="*/ 0 h 739512"/>
              <a:gd name="connsiteX4" fmla="*/ 1603608 w 1603608"/>
              <a:gd name="connsiteY4" fmla="*/ 739512 h 739512"/>
              <a:gd name="connsiteX0" fmla="*/ 1512168 w 1512168"/>
              <a:gd name="connsiteY0" fmla="*/ 648072 h 648072"/>
              <a:gd name="connsiteX1" fmla="*/ 0 w 1512168"/>
              <a:gd name="connsiteY1" fmla="*/ 648072 h 648072"/>
              <a:gd name="connsiteX2" fmla="*/ 0 w 1512168"/>
              <a:gd name="connsiteY2" fmla="*/ 0 h 648072"/>
              <a:gd name="connsiteX3" fmla="*/ 1512168 w 1512168"/>
              <a:gd name="connsiteY3" fmla="*/ 0 h 648072"/>
              <a:gd name="connsiteX0" fmla="*/ 0 w 1512168"/>
              <a:gd name="connsiteY0" fmla="*/ 648072 h 648072"/>
              <a:gd name="connsiteX1" fmla="*/ 0 w 1512168"/>
              <a:gd name="connsiteY1" fmla="*/ 0 h 648072"/>
              <a:gd name="connsiteX2" fmla="*/ 1512168 w 1512168"/>
              <a:gd name="connsiteY2" fmla="*/ 0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12168" h="648072">
                <a:moveTo>
                  <a:pt x="0" y="648072"/>
                </a:moveTo>
                <a:lnTo>
                  <a:pt x="0" y="0"/>
                </a:lnTo>
                <a:lnTo>
                  <a:pt x="1512168" y="0"/>
                </a:lnTo>
              </a:path>
            </a:pathLst>
          </a:custGeom>
          <a:ln w="25400">
            <a:solidFill>
              <a:schemeClr val="tx1"/>
            </a:solidFill>
            <a:headEnd type="oval"/>
            <a:tailEnd type="oval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3420000"/>
            <a:ext cx="252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依電腦操作系統，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Windows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或</a:t>
            </a:r>
            <a:r>
              <a:rPr lang="en-US" altLang="zh-TW" sz="1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macOS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鍵。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2916000" y="3636000"/>
            <a:ext cx="1008000" cy="1188000"/>
            <a:chOff x="2916000" y="3636000"/>
            <a:chExt cx="1008000" cy="2016000"/>
          </a:xfrm>
        </p:grpSpPr>
        <p:sp>
          <p:nvSpPr>
            <p:cNvPr id="15" name="矩形 1"/>
            <p:cNvSpPr/>
            <p:nvPr/>
          </p:nvSpPr>
          <p:spPr>
            <a:xfrm flipH="1">
              <a:off x="2916000" y="3636000"/>
              <a:ext cx="504000" cy="2016000"/>
            </a:xfrm>
            <a:custGeom>
              <a:avLst/>
              <a:gdLst>
                <a:gd name="connsiteX0" fmla="*/ 0 w 1512168"/>
                <a:gd name="connsiteY0" fmla="*/ 0 h 648072"/>
                <a:gd name="connsiteX1" fmla="*/ 1512168 w 1512168"/>
                <a:gd name="connsiteY1" fmla="*/ 0 h 648072"/>
                <a:gd name="connsiteX2" fmla="*/ 1512168 w 1512168"/>
                <a:gd name="connsiteY2" fmla="*/ 648072 h 648072"/>
                <a:gd name="connsiteX3" fmla="*/ 0 w 1512168"/>
                <a:gd name="connsiteY3" fmla="*/ 648072 h 648072"/>
                <a:gd name="connsiteX4" fmla="*/ 0 w 1512168"/>
                <a:gd name="connsiteY4" fmla="*/ 0 h 648072"/>
                <a:gd name="connsiteX0" fmla="*/ 1512168 w 1603608"/>
                <a:gd name="connsiteY0" fmla="*/ 648072 h 739512"/>
                <a:gd name="connsiteX1" fmla="*/ 0 w 1603608"/>
                <a:gd name="connsiteY1" fmla="*/ 648072 h 739512"/>
                <a:gd name="connsiteX2" fmla="*/ 0 w 1603608"/>
                <a:gd name="connsiteY2" fmla="*/ 0 h 739512"/>
                <a:gd name="connsiteX3" fmla="*/ 1512168 w 1603608"/>
                <a:gd name="connsiteY3" fmla="*/ 0 h 739512"/>
                <a:gd name="connsiteX4" fmla="*/ 1603608 w 1603608"/>
                <a:gd name="connsiteY4" fmla="*/ 739512 h 739512"/>
                <a:gd name="connsiteX0" fmla="*/ 1512168 w 1512168"/>
                <a:gd name="connsiteY0" fmla="*/ 648072 h 648072"/>
                <a:gd name="connsiteX1" fmla="*/ 0 w 1512168"/>
                <a:gd name="connsiteY1" fmla="*/ 648072 h 648072"/>
                <a:gd name="connsiteX2" fmla="*/ 0 w 1512168"/>
                <a:gd name="connsiteY2" fmla="*/ 0 h 648072"/>
                <a:gd name="connsiteX3" fmla="*/ 1512168 w 1512168"/>
                <a:gd name="connsiteY3" fmla="*/ 0 h 648072"/>
                <a:gd name="connsiteX0" fmla="*/ 0 w 1512168"/>
                <a:gd name="connsiteY0" fmla="*/ 648072 h 648072"/>
                <a:gd name="connsiteX1" fmla="*/ 0 w 1512168"/>
                <a:gd name="connsiteY1" fmla="*/ 0 h 648072"/>
                <a:gd name="connsiteX2" fmla="*/ 1512168 w 1512168"/>
                <a:gd name="connsiteY2" fmla="*/ 0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2168" h="648072">
                  <a:moveTo>
                    <a:pt x="0" y="648072"/>
                  </a:moveTo>
                  <a:lnTo>
                    <a:pt x="0" y="0"/>
                  </a:lnTo>
                  <a:lnTo>
                    <a:pt x="1512168" y="0"/>
                  </a:lnTo>
                </a:path>
              </a:pathLst>
            </a:custGeom>
            <a:ln w="25400">
              <a:solidFill>
                <a:schemeClr val="tx1"/>
              </a:solidFill>
              <a:headEnd type="none"/>
              <a:tailEnd type="oval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" name="直線接點 2"/>
            <p:cNvCxnSpPr/>
            <p:nvPr/>
          </p:nvCxnSpPr>
          <p:spPr bwMode="auto">
            <a:xfrm>
              <a:off x="3420000" y="5652000"/>
              <a:ext cx="504000" cy="0"/>
            </a:xfrm>
            <a:prstGeom prst="lin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540000" y="5040000"/>
            <a:ext cx="324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下載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鍵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儲存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離線編輯器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安裝檔。</a:t>
            </a:r>
          </a:p>
        </p:txBody>
      </p:sp>
      <p:cxnSp>
        <p:nvCxnSpPr>
          <p:cNvPr id="22" name="直線接點 21"/>
          <p:cNvCxnSpPr/>
          <p:nvPr/>
        </p:nvCxnSpPr>
        <p:spPr bwMode="auto">
          <a:xfrm>
            <a:off x="2916000" y="5292000"/>
            <a:ext cx="1008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193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1620000"/>
            <a:ext cx="7720595" cy="48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194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755576" y="1980000"/>
            <a:ext cx="4464000" cy="4464000"/>
            <a:chOff x="755576" y="1980000"/>
            <a:chExt cx="4464000" cy="4464000"/>
          </a:xfrm>
        </p:grpSpPr>
        <p:sp>
          <p:nvSpPr>
            <p:cNvPr id="17" name="文字方塊 3"/>
            <p:cNvSpPr txBox="1">
              <a:spLocks noChangeArrowheads="1"/>
            </p:cNvSpPr>
            <p:nvPr/>
          </p:nvSpPr>
          <p:spPr bwMode="auto">
            <a:xfrm>
              <a:off x="755576" y="1980000"/>
              <a:ext cx="4464000" cy="4464000"/>
            </a:xfrm>
            <a:prstGeom prst="rect">
              <a:avLst/>
            </a:prstGeom>
            <a:noFill/>
            <a:ln w="50800">
              <a:solidFill>
                <a:srgbClr val="4C9A6C"/>
              </a:solidFill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endParaRPr>
            </a:p>
          </p:txBody>
        </p:sp>
        <p:sp>
          <p:nvSpPr>
            <p:cNvPr id="22" name="文字方塊 3"/>
            <p:cNvSpPr txBox="1">
              <a:spLocks noChangeArrowheads="1"/>
            </p:cNvSpPr>
            <p:nvPr/>
          </p:nvSpPr>
          <p:spPr bwMode="auto">
            <a:xfrm>
              <a:off x="2267576" y="3852000"/>
              <a:ext cx="1440000" cy="720000"/>
            </a:xfrm>
            <a:prstGeom prst="rect">
              <a:avLst/>
            </a:prstGeom>
            <a:solidFill>
              <a:srgbClr val="4C9A6C"/>
            </a:solidFill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腳本區</a:t>
              </a:r>
              <a:endPara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5292000" y="4716000"/>
            <a:ext cx="3132000" cy="1728000"/>
            <a:chOff x="5112000" y="4896000"/>
            <a:chExt cx="3132000" cy="1728000"/>
          </a:xfrm>
        </p:grpSpPr>
        <p:sp>
          <p:nvSpPr>
            <p:cNvPr id="25" name="文字方塊 3"/>
            <p:cNvSpPr txBox="1">
              <a:spLocks noChangeArrowheads="1"/>
            </p:cNvSpPr>
            <p:nvPr/>
          </p:nvSpPr>
          <p:spPr bwMode="auto">
            <a:xfrm>
              <a:off x="5112000" y="4896000"/>
              <a:ext cx="3132000" cy="1728000"/>
            </a:xfrm>
            <a:prstGeom prst="rect">
              <a:avLst/>
            </a:prstGeom>
            <a:noFill/>
            <a:ln w="50800">
              <a:solidFill>
                <a:srgbClr val="4C9A6C"/>
              </a:solidFill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endParaRPr>
            </a:p>
          </p:txBody>
        </p:sp>
        <p:sp>
          <p:nvSpPr>
            <p:cNvPr id="26" name="文字方塊 3"/>
            <p:cNvSpPr txBox="1">
              <a:spLocks noChangeArrowheads="1"/>
            </p:cNvSpPr>
            <p:nvPr/>
          </p:nvSpPr>
          <p:spPr bwMode="auto">
            <a:xfrm>
              <a:off x="5958000" y="5400000"/>
              <a:ext cx="1440000" cy="720000"/>
            </a:xfrm>
            <a:prstGeom prst="rect">
              <a:avLst/>
            </a:prstGeom>
            <a:solidFill>
              <a:srgbClr val="4C9A6C"/>
            </a:solidFill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角色區</a:t>
              </a:r>
              <a:endPara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5292000" y="1980000"/>
            <a:ext cx="3096000" cy="2664000"/>
            <a:chOff x="5292000" y="1980000"/>
            <a:chExt cx="3096000" cy="2664000"/>
          </a:xfrm>
        </p:grpSpPr>
        <p:sp>
          <p:nvSpPr>
            <p:cNvPr id="23" name="文字方塊 3"/>
            <p:cNvSpPr txBox="1">
              <a:spLocks noChangeArrowheads="1"/>
            </p:cNvSpPr>
            <p:nvPr/>
          </p:nvSpPr>
          <p:spPr bwMode="auto">
            <a:xfrm>
              <a:off x="5292000" y="1980000"/>
              <a:ext cx="3096000" cy="2664000"/>
            </a:xfrm>
            <a:prstGeom prst="rect">
              <a:avLst/>
            </a:prstGeom>
            <a:noFill/>
            <a:ln w="50800">
              <a:solidFill>
                <a:srgbClr val="4C9A6C"/>
              </a:solidFill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endParaRPr>
            </a:p>
          </p:txBody>
        </p:sp>
        <p:sp>
          <p:nvSpPr>
            <p:cNvPr id="27" name="文字方塊 3"/>
            <p:cNvSpPr txBox="1">
              <a:spLocks noChangeArrowheads="1"/>
            </p:cNvSpPr>
            <p:nvPr/>
          </p:nvSpPr>
          <p:spPr bwMode="auto">
            <a:xfrm>
              <a:off x="6120000" y="2952000"/>
              <a:ext cx="1440000" cy="720000"/>
            </a:xfrm>
            <a:prstGeom prst="rect">
              <a:avLst/>
            </a:prstGeom>
            <a:solidFill>
              <a:srgbClr val="4C9A6C"/>
            </a:solidFill>
            <a:ln w="9525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 algn="ctr">
                <a:lnSpc>
                  <a:spcPct val="120000"/>
                </a:lnSpc>
              </a:pPr>
              <a:r>
                <a:rPr lang="zh-TW" altLang="en-US" sz="3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標楷體" pitchFamily="65" charset="-120"/>
                </a:rPr>
                <a:t>舞臺區</a:t>
              </a:r>
              <a:endPara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endParaRPr>
            </a:p>
          </p:txBody>
        </p:sp>
      </p:grpSp>
      <p:sp>
        <p:nvSpPr>
          <p:cNvPr id="13" name="Rectangle 1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5820873" y="1056997"/>
            <a:ext cx="3312368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基礎篇─基本環境介紹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AutoShape 12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4860032" y="98925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4018"/>
          <a:stretch/>
        </p:blipFill>
        <p:spPr bwMode="auto">
          <a:xfrm>
            <a:off x="540000" y="1620000"/>
            <a:ext cx="2988000" cy="48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 descr="2019-07-12_102940拷貝"/>
          <p:cNvPicPr>
            <a:picLocks noChangeAspect="1" noChangeArrowheads="1"/>
          </p:cNvPicPr>
          <p:nvPr/>
        </p:nvPicPr>
        <p:blipFill>
          <a:blip r:embed="rId3"/>
          <a:srcRect t="15567" r="62433"/>
          <a:stretch>
            <a:fillRect/>
          </a:stretch>
        </p:blipFill>
        <p:spPr bwMode="auto">
          <a:xfrm>
            <a:off x="540000" y="1619999"/>
            <a:ext cx="2958773" cy="4860000"/>
          </a:xfrm>
          <a:prstGeom prst="rect">
            <a:avLst/>
          </a:prstGeom>
          <a:noFill/>
        </p:spPr>
      </p:pic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3600000" y="1980000"/>
            <a:ext cx="1440000" cy="720000"/>
          </a:xfrm>
          <a:prstGeom prst="rect">
            <a:avLst/>
          </a:prstGeom>
          <a:solidFill>
            <a:srgbClr val="4C9A6C"/>
          </a:solidFill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r>
              <a:rPr lang="zh-TW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腳本區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3600000" y="2700000"/>
            <a:ext cx="500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此區可以定義角色的造型及聲音，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並且組合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各式積木以達成你想要的功能。</a:t>
            </a:r>
          </a:p>
        </p:txBody>
      </p:sp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540000" y="1980000"/>
            <a:ext cx="2952000" cy="4500000"/>
          </a:xfrm>
          <a:prstGeom prst="rect">
            <a:avLst/>
          </a:prstGeom>
          <a:noFill/>
          <a:ln w="50800">
            <a:solidFill>
              <a:srgbClr val="4C9A6C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endParaRPr lang="zh-TW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194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022"/>
          <a:stretch/>
        </p:blipFill>
        <p:spPr bwMode="auto">
          <a:xfrm>
            <a:off x="540000" y="1620000"/>
            <a:ext cx="2988000" cy="48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 descr="2019-07-12_102940拷貝"/>
          <p:cNvPicPr>
            <a:picLocks noChangeAspect="1" noChangeArrowheads="1"/>
          </p:cNvPicPr>
          <p:nvPr/>
        </p:nvPicPr>
        <p:blipFill>
          <a:blip r:embed="rId3"/>
          <a:srcRect t="15567" r="62433"/>
          <a:stretch>
            <a:fillRect/>
          </a:stretch>
        </p:blipFill>
        <p:spPr bwMode="auto">
          <a:xfrm>
            <a:off x="540000" y="1619999"/>
            <a:ext cx="2958773" cy="4860000"/>
          </a:xfrm>
          <a:prstGeom prst="rect">
            <a:avLst/>
          </a:prstGeom>
          <a:noFill/>
        </p:spPr>
      </p:pic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3600000" y="1980000"/>
            <a:ext cx="1440000" cy="720000"/>
          </a:xfrm>
          <a:prstGeom prst="rect">
            <a:avLst/>
          </a:prstGeom>
          <a:solidFill>
            <a:srgbClr val="4C9A6C"/>
          </a:solidFill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r>
              <a:rPr lang="zh-TW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腳本區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3600000" y="2700000"/>
            <a:ext cx="1440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r>
              <a:rPr lang="zh-TW" alt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程式面板</a:t>
            </a:r>
            <a:endParaRPr lang="zh-TW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3600000" y="4680000"/>
            <a:ext cx="1440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r>
              <a:rPr lang="zh-TW" alt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造型面板</a:t>
            </a:r>
            <a:endParaRPr lang="zh-TW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3600000" y="5580000"/>
            <a:ext cx="1440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r>
              <a:rPr lang="zh-TW" alt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音效面板</a:t>
            </a:r>
            <a:endParaRPr lang="zh-TW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5040000" y="2700000"/>
            <a:ext cx="3564000" cy="1800000"/>
            <a:chOff x="5040000" y="2880000"/>
            <a:chExt cx="3564000" cy="1800000"/>
          </a:xfrm>
        </p:grpSpPr>
        <p:sp>
          <p:nvSpPr>
            <p:cNvPr id="13" name="文字方塊 3"/>
            <p:cNvSpPr txBox="1">
              <a:spLocks noChangeArrowheads="1"/>
            </p:cNvSpPr>
            <p:nvPr/>
          </p:nvSpPr>
          <p:spPr bwMode="auto">
            <a:xfrm>
              <a:off x="5040000" y="2880000"/>
              <a:ext cx="3564000" cy="180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　　　　鍵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顯示此面板，它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提供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9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類共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100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多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個積木讓你組裝，用來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定義角色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的行為，不同類別的積木使用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不同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顏色來區分。</a:t>
              </a:r>
            </a:p>
          </p:txBody>
        </p:sp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6000" y="2880000"/>
              <a:ext cx="883847" cy="384016"/>
            </a:xfrm>
            <a:prstGeom prst="rect">
              <a:avLst/>
            </a:prstGeom>
          </p:spPr>
        </p:pic>
      </p:grpSp>
      <p:grpSp>
        <p:nvGrpSpPr>
          <p:cNvPr id="7" name="群組 6"/>
          <p:cNvGrpSpPr/>
          <p:nvPr/>
        </p:nvGrpSpPr>
        <p:grpSpPr>
          <a:xfrm>
            <a:off x="5040000" y="4680000"/>
            <a:ext cx="3564000" cy="720000"/>
            <a:chOff x="5040000" y="4860000"/>
            <a:chExt cx="3564000" cy="720000"/>
          </a:xfrm>
        </p:grpSpPr>
        <p:sp>
          <p:nvSpPr>
            <p:cNvPr id="14" name="文字方塊 3"/>
            <p:cNvSpPr txBox="1">
              <a:spLocks noChangeArrowheads="1"/>
            </p:cNvSpPr>
            <p:nvPr/>
          </p:nvSpPr>
          <p:spPr bwMode="auto">
            <a:xfrm>
              <a:off x="5040000" y="4860000"/>
              <a:ext cx="3564000" cy="72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　　　　鍵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顯示此面板，可定義該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角色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所有會出現的造型。</a:t>
              </a:r>
            </a:p>
          </p:txBody>
        </p:sp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6000" y="4860000"/>
              <a:ext cx="883847" cy="384016"/>
            </a:xfrm>
            <a:prstGeom prst="rect">
              <a:avLst/>
            </a:prstGeom>
          </p:spPr>
        </p:pic>
      </p:grpSp>
      <p:grpSp>
        <p:nvGrpSpPr>
          <p:cNvPr id="6" name="群組 5"/>
          <p:cNvGrpSpPr/>
          <p:nvPr/>
        </p:nvGrpSpPr>
        <p:grpSpPr>
          <a:xfrm>
            <a:off x="5040000" y="5580000"/>
            <a:ext cx="3564000" cy="1080000"/>
            <a:chOff x="5040000" y="5760000"/>
            <a:chExt cx="3564000" cy="1080000"/>
          </a:xfrm>
        </p:grpSpPr>
        <p:sp>
          <p:nvSpPr>
            <p:cNvPr id="15" name="文字方塊 3"/>
            <p:cNvSpPr txBox="1">
              <a:spLocks noChangeArrowheads="1"/>
            </p:cNvSpPr>
            <p:nvPr/>
          </p:nvSpPr>
          <p:spPr bwMode="auto">
            <a:xfrm>
              <a:off x="5040000" y="5760000"/>
              <a:ext cx="3564000" cy="1080000"/>
            </a:xfrm>
            <a:prstGeom prst="rect">
              <a:avLst/>
            </a:prstGeom>
            <a:noFill/>
            <a:ln w="50800">
              <a:noFill/>
              <a:miter lim="800000"/>
              <a:headEnd/>
              <a:tailEnd/>
            </a:ln>
          </p:spPr>
          <p:txBody>
            <a:bodyPr lIns="36000" tIns="36000" rIns="36000" bIns="36000"/>
            <a:lstStyle/>
            <a:p>
              <a:pPr>
                <a:lnSpc>
                  <a:spcPct val="120000"/>
                </a:lnSpc>
              </a:pP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按　　　　鍵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顯示此面板，可設定</a:t>
              </a:r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聲音檔</a:t>
              </a:r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，讓角色發出聲音的效果。</a:t>
              </a: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6000" y="5760000"/>
              <a:ext cx="883847" cy="384016"/>
            </a:xfrm>
            <a:prstGeom prst="rect">
              <a:avLst/>
            </a:prstGeom>
          </p:spPr>
        </p:pic>
      </p:grpSp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540000" y="1980000"/>
            <a:ext cx="2952000" cy="4500000"/>
          </a:xfrm>
          <a:prstGeom prst="rect">
            <a:avLst/>
          </a:prstGeom>
          <a:noFill/>
          <a:ln w="50800">
            <a:solidFill>
              <a:srgbClr val="4C9A6C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endParaRPr lang="zh-TW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194</a:t>
            </a:r>
          </a:p>
        </p:txBody>
      </p:sp>
    </p:spTree>
    <p:extLst>
      <p:ext uri="{BB962C8B-B14F-4D97-AF65-F5344CB8AC3E}">
        <p14:creationId xmlns:p14="http://schemas.microsoft.com/office/powerpoint/2010/main" val="75997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1620000"/>
            <a:ext cx="3197844" cy="48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540000" y="1980000"/>
            <a:ext cx="3168000" cy="2664000"/>
          </a:xfrm>
          <a:prstGeom prst="rect">
            <a:avLst/>
          </a:prstGeom>
          <a:noFill/>
          <a:ln w="50800">
            <a:solidFill>
              <a:srgbClr val="4C9A6C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endParaRPr lang="zh-TW" alt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3780000" y="1980000"/>
            <a:ext cx="1440000" cy="720000"/>
          </a:xfrm>
          <a:prstGeom prst="rect">
            <a:avLst/>
          </a:prstGeom>
          <a:solidFill>
            <a:srgbClr val="4C9A6C"/>
          </a:solidFill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algn="ctr">
              <a:lnSpc>
                <a:spcPct val="120000"/>
              </a:lnSpc>
            </a:pPr>
            <a:r>
              <a:rPr lang="zh-TW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舞臺區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24" name="文字方塊 3"/>
          <p:cNvSpPr txBox="1">
            <a:spLocks noChangeArrowheads="1"/>
          </p:cNvSpPr>
          <p:nvPr/>
        </p:nvSpPr>
        <p:spPr bwMode="auto">
          <a:xfrm>
            <a:off x="3780000" y="2700000"/>
            <a:ext cx="4824000" cy="90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提供的繪圖環境，大小是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寬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480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高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360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，此區會呈現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程式執行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結果。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194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17084</TotalTime>
  <Words>1207</Words>
  <Application>Microsoft Office PowerPoint</Application>
  <PresentationFormat>如螢幕大小 (4:3)</PresentationFormat>
  <Paragraphs>298</Paragraphs>
  <Slides>43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44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高巧雯</cp:lastModifiedBy>
  <cp:revision>779</cp:revision>
  <cp:lastPrinted>1601-01-01T00:00:00Z</cp:lastPrinted>
  <dcterms:created xsi:type="dcterms:W3CDTF">2003-03-29T07:29:52Z</dcterms:created>
  <dcterms:modified xsi:type="dcterms:W3CDTF">2019-08-07T02:53:11Z</dcterms:modified>
</cp:coreProperties>
</file>