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54" r:id="rId1"/>
  </p:sldMasterIdLst>
  <p:notesMasterIdLst>
    <p:notesMasterId r:id="rId65"/>
  </p:notesMasterIdLst>
  <p:sldIdLst>
    <p:sldId id="1271" r:id="rId2"/>
    <p:sldId id="1272" r:id="rId3"/>
    <p:sldId id="1241" r:id="rId4"/>
    <p:sldId id="1395" r:id="rId5"/>
    <p:sldId id="1394" r:id="rId6"/>
    <p:sldId id="1396" r:id="rId7"/>
    <p:sldId id="1397" r:id="rId8"/>
    <p:sldId id="1425" r:id="rId9"/>
    <p:sldId id="1426" r:id="rId10"/>
    <p:sldId id="1434" r:id="rId11"/>
    <p:sldId id="1427" r:id="rId12"/>
    <p:sldId id="1428" r:id="rId13"/>
    <p:sldId id="1429" r:id="rId14"/>
    <p:sldId id="1430" r:id="rId15"/>
    <p:sldId id="1431" r:id="rId16"/>
    <p:sldId id="1401" r:id="rId17"/>
    <p:sldId id="1433" r:id="rId18"/>
    <p:sldId id="1365" r:id="rId19"/>
    <p:sldId id="1435" r:id="rId20"/>
    <p:sldId id="1436" r:id="rId21"/>
    <p:sldId id="1437" r:id="rId22"/>
    <p:sldId id="1438" r:id="rId23"/>
    <p:sldId id="1404" r:id="rId24"/>
    <p:sldId id="1439" r:id="rId25"/>
    <p:sldId id="1440" r:id="rId26"/>
    <p:sldId id="1441" r:id="rId27"/>
    <p:sldId id="1442" r:id="rId28"/>
    <p:sldId id="1443" r:id="rId29"/>
    <p:sldId id="1444" r:id="rId30"/>
    <p:sldId id="1445" r:id="rId31"/>
    <p:sldId id="1446" r:id="rId32"/>
    <p:sldId id="1447" r:id="rId33"/>
    <p:sldId id="1448" r:id="rId34"/>
    <p:sldId id="1449" r:id="rId35"/>
    <p:sldId id="1408" r:id="rId36"/>
    <p:sldId id="1451" r:id="rId37"/>
    <p:sldId id="1452" r:id="rId38"/>
    <p:sldId id="1453" r:id="rId39"/>
    <p:sldId id="1454" r:id="rId40"/>
    <p:sldId id="1455" r:id="rId41"/>
    <p:sldId id="1393" r:id="rId42"/>
    <p:sldId id="1456" r:id="rId43"/>
    <p:sldId id="1457" r:id="rId44"/>
    <p:sldId id="1458" r:id="rId45"/>
    <p:sldId id="1413" r:id="rId46"/>
    <p:sldId id="1469" r:id="rId47"/>
    <p:sldId id="1468" r:id="rId48"/>
    <p:sldId id="1467" r:id="rId49"/>
    <p:sldId id="1466" r:id="rId50"/>
    <p:sldId id="1465" r:id="rId51"/>
    <p:sldId id="1470" r:id="rId52"/>
    <p:sldId id="1472" r:id="rId53"/>
    <p:sldId id="1471" r:id="rId54"/>
    <p:sldId id="1391" r:id="rId55"/>
    <p:sldId id="1473" r:id="rId56"/>
    <p:sldId id="1474" r:id="rId57"/>
    <p:sldId id="1475" r:id="rId58"/>
    <p:sldId id="1476" r:id="rId59"/>
    <p:sldId id="1477" r:id="rId60"/>
    <p:sldId id="1478" r:id="rId61"/>
    <p:sldId id="1351" r:id="rId62"/>
    <p:sldId id="1423" r:id="rId63"/>
    <p:sldId id="1354" r:id="rId64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umimoji="1" sz="2800" b="1" kern="1200">
        <a:solidFill>
          <a:schemeClr val="accent2"/>
        </a:solidFill>
        <a:latin typeface="標楷體" pitchFamily="65" charset="-120"/>
        <a:ea typeface="新細明體" charset="-120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sz="2800" b="1" kern="1200">
        <a:solidFill>
          <a:schemeClr val="accent2"/>
        </a:solidFill>
        <a:latin typeface="標楷體" pitchFamily="65" charset="-120"/>
        <a:ea typeface="新細明體" charset="-120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sz="2800" b="1" kern="1200">
        <a:solidFill>
          <a:schemeClr val="accent2"/>
        </a:solidFill>
        <a:latin typeface="標楷體" pitchFamily="65" charset="-120"/>
        <a:ea typeface="新細明體" charset="-120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sz="2800" b="1" kern="1200">
        <a:solidFill>
          <a:schemeClr val="accent2"/>
        </a:solidFill>
        <a:latin typeface="標楷體" pitchFamily="65" charset="-120"/>
        <a:ea typeface="新細明體" charset="-120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sz="2800" b="1" kern="1200">
        <a:solidFill>
          <a:schemeClr val="accent2"/>
        </a:solidFill>
        <a:latin typeface="標楷體" pitchFamily="65" charset="-120"/>
        <a:ea typeface="新細明體" charset="-120"/>
        <a:cs typeface="+mn-cs"/>
      </a:defRPr>
    </a:lvl5pPr>
    <a:lvl6pPr marL="2286000" algn="l" defTabSz="914400" rtl="0" eaLnBrk="1" latinLnBrk="0" hangingPunct="1">
      <a:defRPr kumimoji="1" sz="2800" b="1" kern="1200">
        <a:solidFill>
          <a:schemeClr val="accent2"/>
        </a:solidFill>
        <a:latin typeface="標楷體" pitchFamily="65" charset="-120"/>
        <a:ea typeface="新細明體" charset="-120"/>
        <a:cs typeface="+mn-cs"/>
      </a:defRPr>
    </a:lvl6pPr>
    <a:lvl7pPr marL="2743200" algn="l" defTabSz="914400" rtl="0" eaLnBrk="1" latinLnBrk="0" hangingPunct="1">
      <a:defRPr kumimoji="1" sz="2800" b="1" kern="1200">
        <a:solidFill>
          <a:schemeClr val="accent2"/>
        </a:solidFill>
        <a:latin typeface="標楷體" pitchFamily="65" charset="-120"/>
        <a:ea typeface="新細明體" charset="-120"/>
        <a:cs typeface="+mn-cs"/>
      </a:defRPr>
    </a:lvl7pPr>
    <a:lvl8pPr marL="3200400" algn="l" defTabSz="914400" rtl="0" eaLnBrk="1" latinLnBrk="0" hangingPunct="1">
      <a:defRPr kumimoji="1" sz="2800" b="1" kern="1200">
        <a:solidFill>
          <a:schemeClr val="accent2"/>
        </a:solidFill>
        <a:latin typeface="標楷體" pitchFamily="65" charset="-120"/>
        <a:ea typeface="新細明體" charset="-120"/>
        <a:cs typeface="+mn-cs"/>
      </a:defRPr>
    </a:lvl8pPr>
    <a:lvl9pPr marL="3657600" algn="l" defTabSz="914400" rtl="0" eaLnBrk="1" latinLnBrk="0" hangingPunct="1">
      <a:defRPr kumimoji="1" sz="2800" b="1" kern="1200">
        <a:solidFill>
          <a:schemeClr val="accent2"/>
        </a:solidFill>
        <a:latin typeface="標楷體" pitchFamily="65" charset="-120"/>
        <a:ea typeface="新細明體" charset="-120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DC5"/>
    <a:srgbClr val="49A472"/>
    <a:srgbClr val="CC6600"/>
    <a:srgbClr val="993300"/>
    <a:srgbClr val="53D2FF"/>
    <a:srgbClr val="00EA6A"/>
    <a:srgbClr val="FF00FF"/>
    <a:srgbClr val="FF99FF"/>
    <a:srgbClr val="FF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無樣式、無格線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0867" autoAdjust="0"/>
    <p:restoredTop sz="98144" autoAdjust="0"/>
  </p:normalViewPr>
  <p:slideViewPr>
    <p:cSldViewPr>
      <p:cViewPr varScale="1">
        <p:scale>
          <a:sx n="79" d="100"/>
          <a:sy n="79" d="100"/>
        </p:scale>
        <p:origin x="1032" y="5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5196"/>
    </p:cViewPr>
    <p:sldLst>
      <p:sld r:id="rId1" collapse="1"/>
      <p:sld r:id="rId2" collapse="1"/>
      <p:sld r:id="rId3" collapse="1"/>
      <p:sld r:id="rId4" collapse="1"/>
      <p:sld r:id="rId5" collapse="1"/>
      <p:sld r:id="rId6" collapse="1"/>
      <p:sld r:id="rId7" collapse="1"/>
      <p:sld r:id="rId8" collapse="1"/>
      <p:sld r:id="rId9" collapse="1"/>
      <p:sld r:id="rId10" collapse="1"/>
      <p:sld r:id="rId11" collapse="1"/>
      <p:sld r:id="rId12" collapse="1"/>
      <p:sld r:id="rId13" collapse="1"/>
      <p:sld r:id="rId14" collapse="1"/>
      <p:sld r:id="rId15" collapse="1"/>
      <p:sld r:id="rId16" collapse="1"/>
      <p:sld r:id="rId17" collapse="1"/>
      <p:sld r:id="rId18" collapse="1"/>
      <p:sld r:id="rId19" collapse="1"/>
      <p:sld r:id="rId20" collapse="1"/>
      <p:sld r:id="rId21" collapse="1"/>
      <p:sld r:id="rId22" collapse="1"/>
      <p:sld r:id="rId23" collapse="1"/>
      <p:sld r:id="rId24" collapse="1"/>
      <p:sld r:id="rId25" collapse="1"/>
      <p:sld r:id="rId26" collapse="1"/>
      <p:sld r:id="rId27" collapse="1"/>
      <p:sld r:id="rId28" collapse="1"/>
      <p:sld r:id="rId29" collapse="1"/>
      <p:sld r:id="rId30" collapse="1"/>
      <p:sld r:id="rId31" collapse="1"/>
      <p:sld r:id="rId32" collapse="1"/>
      <p:sld r:id="rId33" collapse="1"/>
      <p:sld r:id="rId34" collapse="1"/>
      <p:sld r:id="rId35" collapse="1"/>
      <p:sld r:id="rId36" collapse="1"/>
      <p:sld r:id="rId37" collapse="1"/>
      <p:sld r:id="rId38" collapse="1"/>
      <p:sld r:id="rId39" collapse="1"/>
      <p:sld r:id="rId40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/Relationships>
</file>

<file path=ppt/_rels/viewProps.xml.rels><?xml version="1.0" encoding="UTF-8" standalone="yes"?>
<Relationships xmlns="http://schemas.openxmlformats.org/package/2006/relationships"><Relationship Id="rId8" Type="http://schemas.openxmlformats.org/officeDocument/2006/relationships/slide" Target="slides/slide15.xml"/><Relationship Id="rId13" Type="http://schemas.openxmlformats.org/officeDocument/2006/relationships/slide" Target="slides/slide21.xml"/><Relationship Id="rId18" Type="http://schemas.openxmlformats.org/officeDocument/2006/relationships/slide" Target="slides/slide27.xml"/><Relationship Id="rId26" Type="http://schemas.openxmlformats.org/officeDocument/2006/relationships/slide" Target="slides/slide47.xml"/><Relationship Id="rId39" Type="http://schemas.openxmlformats.org/officeDocument/2006/relationships/slide" Target="slides/slide62.xml"/><Relationship Id="rId3" Type="http://schemas.openxmlformats.org/officeDocument/2006/relationships/slide" Target="slides/slide10.xml"/><Relationship Id="rId21" Type="http://schemas.openxmlformats.org/officeDocument/2006/relationships/slide" Target="slides/slide30.xml"/><Relationship Id="rId34" Type="http://schemas.openxmlformats.org/officeDocument/2006/relationships/slide" Target="slides/slide57.xml"/><Relationship Id="rId7" Type="http://schemas.openxmlformats.org/officeDocument/2006/relationships/slide" Target="slides/slide14.xml"/><Relationship Id="rId12" Type="http://schemas.openxmlformats.org/officeDocument/2006/relationships/slide" Target="slides/slide20.xml"/><Relationship Id="rId17" Type="http://schemas.openxmlformats.org/officeDocument/2006/relationships/slide" Target="slides/slide26.xml"/><Relationship Id="rId25" Type="http://schemas.openxmlformats.org/officeDocument/2006/relationships/slide" Target="slides/slide46.xml"/><Relationship Id="rId33" Type="http://schemas.openxmlformats.org/officeDocument/2006/relationships/slide" Target="slides/slide56.xml"/><Relationship Id="rId38" Type="http://schemas.openxmlformats.org/officeDocument/2006/relationships/slide" Target="slides/slide61.xml"/><Relationship Id="rId2" Type="http://schemas.openxmlformats.org/officeDocument/2006/relationships/slide" Target="slides/slide9.xml"/><Relationship Id="rId16" Type="http://schemas.openxmlformats.org/officeDocument/2006/relationships/slide" Target="slides/slide25.xml"/><Relationship Id="rId20" Type="http://schemas.openxmlformats.org/officeDocument/2006/relationships/slide" Target="slides/slide29.xml"/><Relationship Id="rId29" Type="http://schemas.openxmlformats.org/officeDocument/2006/relationships/slide" Target="slides/slide50.xml"/><Relationship Id="rId1" Type="http://schemas.openxmlformats.org/officeDocument/2006/relationships/slide" Target="slides/slide3.xml"/><Relationship Id="rId6" Type="http://schemas.openxmlformats.org/officeDocument/2006/relationships/slide" Target="slides/slide13.xml"/><Relationship Id="rId11" Type="http://schemas.openxmlformats.org/officeDocument/2006/relationships/slide" Target="slides/slide19.xml"/><Relationship Id="rId24" Type="http://schemas.openxmlformats.org/officeDocument/2006/relationships/slide" Target="slides/slide41.xml"/><Relationship Id="rId32" Type="http://schemas.openxmlformats.org/officeDocument/2006/relationships/slide" Target="slides/slide55.xml"/><Relationship Id="rId37" Type="http://schemas.openxmlformats.org/officeDocument/2006/relationships/slide" Target="slides/slide60.xml"/><Relationship Id="rId40" Type="http://schemas.openxmlformats.org/officeDocument/2006/relationships/slide" Target="slides/slide63.xml"/><Relationship Id="rId5" Type="http://schemas.openxmlformats.org/officeDocument/2006/relationships/slide" Target="slides/slide12.xml"/><Relationship Id="rId15" Type="http://schemas.openxmlformats.org/officeDocument/2006/relationships/slide" Target="slides/slide24.xml"/><Relationship Id="rId23" Type="http://schemas.openxmlformats.org/officeDocument/2006/relationships/slide" Target="slides/slide34.xml"/><Relationship Id="rId28" Type="http://schemas.openxmlformats.org/officeDocument/2006/relationships/slide" Target="slides/slide49.xml"/><Relationship Id="rId36" Type="http://schemas.openxmlformats.org/officeDocument/2006/relationships/slide" Target="slides/slide59.xml"/><Relationship Id="rId10" Type="http://schemas.openxmlformats.org/officeDocument/2006/relationships/slide" Target="slides/slide18.xml"/><Relationship Id="rId19" Type="http://schemas.openxmlformats.org/officeDocument/2006/relationships/slide" Target="slides/slide28.xml"/><Relationship Id="rId31" Type="http://schemas.openxmlformats.org/officeDocument/2006/relationships/slide" Target="slides/slide54.xml"/><Relationship Id="rId4" Type="http://schemas.openxmlformats.org/officeDocument/2006/relationships/slide" Target="slides/slide11.xml"/><Relationship Id="rId9" Type="http://schemas.openxmlformats.org/officeDocument/2006/relationships/slide" Target="slides/slide17.xml"/><Relationship Id="rId14" Type="http://schemas.openxmlformats.org/officeDocument/2006/relationships/slide" Target="slides/slide22.xml"/><Relationship Id="rId22" Type="http://schemas.openxmlformats.org/officeDocument/2006/relationships/slide" Target="slides/slide31.xml"/><Relationship Id="rId27" Type="http://schemas.openxmlformats.org/officeDocument/2006/relationships/slide" Target="slides/slide48.xml"/><Relationship Id="rId30" Type="http://schemas.openxmlformats.org/officeDocument/2006/relationships/slide" Target="slides/slide51.xml"/><Relationship Id="rId35" Type="http://schemas.openxmlformats.org/officeDocument/2006/relationships/slide" Target="slides/slide5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96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b="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2496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b="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024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2496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noProof="0" smtClean="0"/>
              <a:t>按一下以編輯母片</a:t>
            </a:r>
          </a:p>
          <a:p>
            <a:pPr lvl="1"/>
            <a:r>
              <a:rPr lang="zh-TW" altLang="en-US" noProof="0" smtClean="0"/>
              <a:t>第二層</a:t>
            </a:r>
          </a:p>
          <a:p>
            <a:pPr lvl="2"/>
            <a:r>
              <a:rPr lang="zh-TW" altLang="en-US" noProof="0" smtClean="0"/>
              <a:t>第三層</a:t>
            </a:r>
          </a:p>
          <a:p>
            <a:pPr lvl="3"/>
            <a:r>
              <a:rPr lang="zh-TW" altLang="en-US" noProof="0" smtClean="0"/>
              <a:t>第四層</a:t>
            </a:r>
          </a:p>
          <a:p>
            <a:pPr lvl="4"/>
            <a:r>
              <a:rPr lang="zh-TW" altLang="en-US" noProof="0" smtClean="0"/>
              <a:t>第五層</a:t>
            </a:r>
          </a:p>
        </p:txBody>
      </p:sp>
      <p:sp>
        <p:nvSpPr>
          <p:cNvPr id="42496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b="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2496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1pPr>
          </a:lstStyle>
          <a:p>
            <a:pPr>
              <a:defRPr/>
            </a:pPr>
            <a:fld id="{FCB9D445-F6DB-41D5-B97B-9AA5D4F963BF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93842489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標楷體" pitchFamily="65" charset="-120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標楷體" pitchFamily="65" charset="-12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標楷體" pitchFamily="65" charset="-12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標楷體" pitchFamily="65" charset="-12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標楷體" pitchFamily="65" charset="-12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投影片圖像版面配置區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36866" name="備忘稿版面配置區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zh-TW" altLang="en-US" smtClean="0">
              <a:solidFill>
                <a:srgbClr val="FF0000"/>
              </a:solidFill>
            </a:endParaRPr>
          </a:p>
        </p:txBody>
      </p:sp>
      <p:sp>
        <p:nvSpPr>
          <p:cNvPr id="36867" name="投影片編號版面配置區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12CFDB4-7C70-49C2-9B9F-FDBB8229B515}" type="slidenum">
              <a:rPr lang="zh-TW" altLang="en-US" smtClean="0"/>
              <a:pPr/>
              <a:t>41</a:t>
            </a:fld>
            <a:endParaRPr lang="en-US" altLang="zh-TW" smtClean="0"/>
          </a:p>
        </p:txBody>
      </p:sp>
    </p:spTree>
    <p:extLst>
      <p:ext uri="{BB962C8B-B14F-4D97-AF65-F5344CB8AC3E}">
        <p14:creationId xmlns:p14="http://schemas.microsoft.com/office/powerpoint/2010/main" val="165040095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>
              <a:solidFill>
                <a:srgbClr val="FF0000"/>
              </a:solidFill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27F334-5B0C-4460-84EE-A40733E8645C}" type="slidenum">
              <a:rPr lang="zh-TW" altLang="en-US" smtClean="0"/>
              <a:pPr/>
              <a:t>56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3493080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>
              <a:solidFill>
                <a:srgbClr val="FF0000"/>
              </a:solidFill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27F334-5B0C-4460-84EE-A40733E8645C}" type="slidenum">
              <a:rPr lang="zh-TW" altLang="en-US" smtClean="0"/>
              <a:pPr/>
              <a:t>57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3493080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>
              <a:solidFill>
                <a:srgbClr val="FF0000"/>
              </a:solidFill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27F334-5B0C-4460-84EE-A40733E8645C}" type="slidenum">
              <a:rPr lang="zh-TW" altLang="en-US" smtClean="0"/>
              <a:pPr/>
              <a:t>58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3493080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>
              <a:solidFill>
                <a:srgbClr val="FF0000"/>
              </a:solidFill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27F334-5B0C-4460-84EE-A40733E8645C}" type="slidenum">
              <a:rPr lang="zh-TW" altLang="en-US" smtClean="0"/>
              <a:pPr/>
              <a:t>59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3493080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>
              <a:solidFill>
                <a:srgbClr val="FF0000"/>
              </a:solidFill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27F334-5B0C-4460-84EE-A40733E8645C}" type="slidenum">
              <a:rPr lang="zh-TW" altLang="en-US" smtClean="0"/>
              <a:pPr/>
              <a:t>60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3493080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投影片圖像版面配置區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53250" name="備忘稿版面配置區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zh-TW" altLang="en-US" smtClean="0">
              <a:solidFill>
                <a:srgbClr val="FF0000"/>
              </a:solidFill>
            </a:endParaRPr>
          </a:p>
        </p:txBody>
      </p:sp>
      <p:sp>
        <p:nvSpPr>
          <p:cNvPr id="53251" name="投影片編號版面配置區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1BFF023-2C73-4CB3-A376-0A84B4EC6C62}" type="slidenum">
              <a:rPr lang="zh-TW" altLang="en-US" smtClean="0"/>
              <a:pPr/>
              <a:t>61</a:t>
            </a:fld>
            <a:endParaRPr lang="en-US" altLang="zh-TW" smtClean="0"/>
          </a:p>
        </p:txBody>
      </p:sp>
    </p:spTree>
    <p:extLst>
      <p:ext uri="{BB962C8B-B14F-4D97-AF65-F5344CB8AC3E}">
        <p14:creationId xmlns:p14="http://schemas.microsoft.com/office/powerpoint/2010/main" val="323439199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投影片圖像版面配置區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53250" name="備忘稿版面配置區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zh-TW" altLang="en-US" smtClean="0">
              <a:solidFill>
                <a:srgbClr val="FF0000"/>
              </a:solidFill>
            </a:endParaRPr>
          </a:p>
        </p:txBody>
      </p:sp>
      <p:sp>
        <p:nvSpPr>
          <p:cNvPr id="53251" name="投影片編號版面配置區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1BFF023-2C73-4CB3-A376-0A84B4EC6C62}" type="slidenum">
              <a:rPr lang="zh-TW" altLang="en-US" smtClean="0"/>
              <a:pPr/>
              <a:t>62</a:t>
            </a:fld>
            <a:endParaRPr lang="en-US" altLang="zh-TW" smtClean="0"/>
          </a:p>
        </p:txBody>
      </p:sp>
    </p:spTree>
    <p:extLst>
      <p:ext uri="{BB962C8B-B14F-4D97-AF65-F5344CB8AC3E}">
        <p14:creationId xmlns:p14="http://schemas.microsoft.com/office/powerpoint/2010/main" val="295015037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投影片圖像版面配置區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55298" name="備忘稿版面配置區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zh-TW" altLang="en-US" smtClean="0">
              <a:solidFill>
                <a:srgbClr val="FF0000"/>
              </a:solidFill>
            </a:endParaRPr>
          </a:p>
        </p:txBody>
      </p:sp>
      <p:sp>
        <p:nvSpPr>
          <p:cNvPr id="55299" name="投影片編號版面配置區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9A07EF3-305D-427C-9117-CD5CF79087F8}" type="slidenum">
              <a:rPr lang="zh-TW" altLang="en-US" smtClean="0"/>
              <a:pPr/>
              <a:t>63</a:t>
            </a:fld>
            <a:endParaRPr lang="en-US" altLang="zh-TW" smtClean="0"/>
          </a:p>
        </p:txBody>
      </p:sp>
    </p:spTree>
    <p:extLst>
      <p:ext uri="{BB962C8B-B14F-4D97-AF65-F5344CB8AC3E}">
        <p14:creationId xmlns:p14="http://schemas.microsoft.com/office/powerpoint/2010/main" val="82438540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>
              <a:solidFill>
                <a:srgbClr val="FF0000"/>
              </a:solidFill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27F334-5B0C-4460-84EE-A40733E8645C}" type="slidenum">
              <a:rPr lang="zh-TW" altLang="en-US" smtClean="0"/>
              <a:pPr/>
              <a:t>46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349308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>
              <a:solidFill>
                <a:srgbClr val="FF0000"/>
              </a:solidFill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27F334-5B0C-4460-84EE-A40733E8645C}" type="slidenum">
              <a:rPr lang="zh-TW" altLang="en-US" smtClean="0"/>
              <a:pPr/>
              <a:t>47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3493080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>
              <a:solidFill>
                <a:srgbClr val="FF0000"/>
              </a:solidFill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27F334-5B0C-4460-84EE-A40733E8645C}" type="slidenum">
              <a:rPr lang="zh-TW" altLang="en-US" smtClean="0"/>
              <a:pPr/>
              <a:t>48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3493080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>
              <a:solidFill>
                <a:srgbClr val="FF0000"/>
              </a:solidFill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27F334-5B0C-4460-84EE-A40733E8645C}" type="slidenum">
              <a:rPr lang="zh-TW" altLang="en-US" smtClean="0"/>
              <a:pPr/>
              <a:t>49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3493080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>
              <a:solidFill>
                <a:srgbClr val="FF0000"/>
              </a:solidFill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27F334-5B0C-4460-84EE-A40733E8645C}" type="slidenum">
              <a:rPr lang="zh-TW" altLang="en-US" smtClean="0"/>
              <a:pPr/>
              <a:t>50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3493080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>
              <a:solidFill>
                <a:srgbClr val="FF0000"/>
              </a:solidFill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27F334-5B0C-4460-84EE-A40733E8645C}" type="slidenum">
              <a:rPr lang="zh-TW" altLang="en-US" smtClean="0"/>
              <a:pPr/>
              <a:t>51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3493080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投影片圖像版面配置區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45058" name="備忘稿版面配置區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zh-TW" altLang="en-US" smtClean="0">
              <a:solidFill>
                <a:srgbClr val="FF0000"/>
              </a:solidFill>
            </a:endParaRPr>
          </a:p>
        </p:txBody>
      </p:sp>
      <p:sp>
        <p:nvSpPr>
          <p:cNvPr id="45059" name="投影片編號版面配置區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57D3DAD-5503-4A4F-8381-86719C493127}" type="slidenum">
              <a:rPr lang="zh-TW" altLang="en-US" smtClean="0"/>
              <a:pPr/>
              <a:t>54</a:t>
            </a:fld>
            <a:endParaRPr lang="en-US" altLang="zh-TW" smtClean="0"/>
          </a:p>
        </p:txBody>
      </p:sp>
    </p:spTree>
    <p:extLst>
      <p:ext uri="{BB962C8B-B14F-4D97-AF65-F5344CB8AC3E}">
        <p14:creationId xmlns:p14="http://schemas.microsoft.com/office/powerpoint/2010/main" val="254655515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>
              <a:solidFill>
                <a:srgbClr val="FF0000"/>
              </a:solidFill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27F334-5B0C-4460-84EE-A40733E8645C}" type="slidenum">
              <a:rPr lang="zh-TW" altLang="en-US" smtClean="0"/>
              <a:pPr/>
              <a:t>55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349308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" Target="../slides/slide2.xm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slide" Target="../slides/slide2.xml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slide" Target="../slides/slide2.xml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slide" Target="../slides/slide2.xml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6" Type="http://schemas.openxmlformats.org/officeDocument/2006/relationships/slide" Target="../slides/slide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slide" Target="../slides/slide2.xml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第1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2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架構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9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58738" y="6475413"/>
            <a:ext cx="1828800" cy="32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3" name="群組 3"/>
          <p:cNvGrpSpPr>
            <a:grpSpLocks/>
          </p:cNvGrpSpPr>
          <p:nvPr userDrawn="1"/>
        </p:nvGrpSpPr>
        <p:grpSpPr bwMode="auto">
          <a:xfrm>
            <a:off x="8680450" y="5973763"/>
            <a:ext cx="360363" cy="358775"/>
            <a:chOff x="2351313" y="2101932"/>
            <a:chExt cx="360000" cy="360000"/>
          </a:xfrm>
        </p:grpSpPr>
        <p:sp>
          <p:nvSpPr>
            <p:cNvPr id="4" name="圓角矩形 4"/>
            <p:cNvSpPr/>
            <p:nvPr userDrawn="1"/>
          </p:nvSpPr>
          <p:spPr bwMode="auto">
            <a:xfrm>
              <a:off x="2351313" y="2101932"/>
              <a:ext cx="360000" cy="360000"/>
            </a:xfrm>
            <a:prstGeom prst="roundRect">
              <a:avLst/>
            </a:prstGeom>
            <a:ln/>
            <a:ex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5" name="向下箭號 5"/>
            <p:cNvSpPr/>
            <p:nvPr userDrawn="1"/>
          </p:nvSpPr>
          <p:spPr bwMode="auto">
            <a:xfrm>
              <a:off x="2387789" y="2138569"/>
              <a:ext cx="287048" cy="286726"/>
            </a:xfrm>
            <a:prstGeom prst="downArrow">
              <a:avLst/>
            </a:prstGeom>
            <a:ln>
              <a:noFill/>
            </a:ln>
            <a:extLst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</p:grpSp>
      <p:grpSp>
        <p:nvGrpSpPr>
          <p:cNvPr id="6" name="群組 6"/>
          <p:cNvGrpSpPr>
            <a:grpSpLocks/>
          </p:cNvGrpSpPr>
          <p:nvPr userDrawn="1"/>
        </p:nvGrpSpPr>
        <p:grpSpPr bwMode="auto">
          <a:xfrm>
            <a:off x="8680450" y="6407150"/>
            <a:ext cx="360363" cy="360363"/>
            <a:chOff x="1983179" y="1757548"/>
            <a:chExt cx="360000" cy="360000"/>
          </a:xfrm>
        </p:grpSpPr>
        <p:sp>
          <p:nvSpPr>
            <p:cNvPr id="7" name="橢圓 7"/>
            <p:cNvSpPr/>
            <p:nvPr userDrawn="1"/>
          </p:nvSpPr>
          <p:spPr bwMode="auto">
            <a:xfrm>
              <a:off x="1983179" y="1757548"/>
              <a:ext cx="360000" cy="360000"/>
            </a:xfrm>
            <a:prstGeom prst="ellipse">
              <a:avLst/>
            </a:prstGeom>
            <a:ln/>
            <a:ex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8" name="乘號 8"/>
            <p:cNvSpPr/>
            <p:nvPr userDrawn="1"/>
          </p:nvSpPr>
          <p:spPr bwMode="auto">
            <a:xfrm>
              <a:off x="2000624" y="1794024"/>
              <a:ext cx="325109" cy="287048"/>
            </a:xfrm>
            <a:prstGeom prst="mathMultiply">
              <a:avLst/>
            </a:prstGeom>
            <a:solidFill>
              <a:schemeClr val="bg1"/>
            </a:solidFill>
            <a:ln>
              <a:noFill/>
            </a:ln>
            <a:effectLst/>
            <a:extLst/>
          </p:spPr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ea typeface="標楷體" pitchFamily="65" charset="-120"/>
              </a:endParaRPr>
            </a:p>
          </p:txBody>
        </p:sp>
      </p:grpSp>
      <p:sp>
        <p:nvSpPr>
          <p:cNvPr id="9" name="Rectangle 11">
            <a:hlinkClick r:id="" action="ppaction://hlinkshowjump?jump=nextslide"/>
          </p:cNvPr>
          <p:cNvSpPr>
            <a:spLocks noChangeArrowheads="1"/>
          </p:cNvSpPr>
          <p:nvPr userDrawn="1"/>
        </p:nvSpPr>
        <p:spPr bwMode="auto">
          <a:xfrm>
            <a:off x="8667750" y="5967413"/>
            <a:ext cx="396875" cy="395287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  <p:sp>
        <p:nvSpPr>
          <p:cNvPr id="10" name="Rectangle 12">
            <a:hlinkClick r:id="" action="ppaction://hlinkshowjump?jump=endshow"/>
          </p:cNvPr>
          <p:cNvSpPr>
            <a:spLocks noChangeArrowheads="1"/>
          </p:cNvSpPr>
          <p:nvPr userDrawn="1"/>
        </p:nvSpPr>
        <p:spPr bwMode="auto">
          <a:xfrm>
            <a:off x="8667750" y="6396038"/>
            <a:ext cx="396875" cy="395287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動作按鈕: 首頁 18">
            <a:hlinkClick r:id="" action="ppaction://hlinkshowjump?jump=firstslide" highlightClick="1"/>
          </p:cNvPr>
          <p:cNvSpPr/>
          <p:nvPr userDrawn="1"/>
        </p:nvSpPr>
        <p:spPr bwMode="auto">
          <a:xfrm>
            <a:off x="8689975" y="5113338"/>
            <a:ext cx="360363" cy="360362"/>
          </a:xfrm>
          <a:prstGeom prst="actionButtonHome">
            <a:avLst/>
          </a:prstGeom>
          <a:ln/>
          <a:ex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>
              <a:spcBef>
                <a:spcPct val="100000"/>
              </a:spcBef>
              <a:defRPr/>
            </a:pPr>
            <a:endParaRPr lang="zh-TW" altLang="en-US">
              <a:solidFill>
                <a:srgbClr val="000000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Rectangle 10">
            <a:hlinkClick r:id="rId2" action="ppaction://hlinksldjump"/>
          </p:cNvPr>
          <p:cNvSpPr>
            <a:spLocks noChangeArrowheads="1"/>
          </p:cNvSpPr>
          <p:nvPr userDrawn="1"/>
        </p:nvSpPr>
        <p:spPr bwMode="auto">
          <a:xfrm>
            <a:off x="8672513" y="5113338"/>
            <a:ext cx="395287" cy="395287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  <p:grpSp>
        <p:nvGrpSpPr>
          <p:cNvPr id="4" name="群組 5"/>
          <p:cNvGrpSpPr>
            <a:grpSpLocks/>
          </p:cNvGrpSpPr>
          <p:nvPr userDrawn="1"/>
        </p:nvGrpSpPr>
        <p:grpSpPr bwMode="auto">
          <a:xfrm>
            <a:off x="8689975" y="5538788"/>
            <a:ext cx="360363" cy="360362"/>
            <a:chOff x="2351313" y="2101932"/>
            <a:chExt cx="360000" cy="360000"/>
          </a:xfrm>
        </p:grpSpPr>
        <p:sp>
          <p:nvSpPr>
            <p:cNvPr id="5" name="圓角矩形 6"/>
            <p:cNvSpPr/>
            <p:nvPr userDrawn="1"/>
          </p:nvSpPr>
          <p:spPr bwMode="auto">
            <a:xfrm>
              <a:off x="2351313" y="2101932"/>
              <a:ext cx="360000" cy="360000"/>
            </a:xfrm>
            <a:prstGeom prst="roundRect">
              <a:avLst/>
            </a:prstGeom>
            <a:ln/>
            <a:ex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6" name="向上箭號 7"/>
            <p:cNvSpPr/>
            <p:nvPr userDrawn="1"/>
          </p:nvSpPr>
          <p:spPr bwMode="auto">
            <a:xfrm>
              <a:off x="2387789" y="2138407"/>
              <a:ext cx="287048" cy="287049"/>
            </a:xfrm>
            <a:prstGeom prst="upArrow">
              <a:avLst/>
            </a:prstGeom>
            <a:ln>
              <a:noFill/>
            </a:ln>
            <a:extLst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</p:grpSp>
      <p:grpSp>
        <p:nvGrpSpPr>
          <p:cNvPr id="7" name="群組 8"/>
          <p:cNvGrpSpPr>
            <a:grpSpLocks/>
          </p:cNvGrpSpPr>
          <p:nvPr userDrawn="1"/>
        </p:nvGrpSpPr>
        <p:grpSpPr bwMode="auto">
          <a:xfrm>
            <a:off x="8689975" y="5973763"/>
            <a:ext cx="360363" cy="358775"/>
            <a:chOff x="2351313" y="2101932"/>
            <a:chExt cx="360000" cy="360000"/>
          </a:xfrm>
        </p:grpSpPr>
        <p:sp>
          <p:nvSpPr>
            <p:cNvPr id="8" name="圓角矩形 9"/>
            <p:cNvSpPr/>
            <p:nvPr userDrawn="1"/>
          </p:nvSpPr>
          <p:spPr bwMode="auto">
            <a:xfrm>
              <a:off x="2351313" y="2101932"/>
              <a:ext cx="360000" cy="360000"/>
            </a:xfrm>
            <a:prstGeom prst="roundRect">
              <a:avLst/>
            </a:prstGeom>
            <a:ln/>
            <a:ex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9" name="向下箭號 10"/>
            <p:cNvSpPr/>
            <p:nvPr userDrawn="1"/>
          </p:nvSpPr>
          <p:spPr bwMode="auto">
            <a:xfrm>
              <a:off x="2387789" y="2138569"/>
              <a:ext cx="287048" cy="286726"/>
            </a:xfrm>
            <a:prstGeom prst="downArrow">
              <a:avLst/>
            </a:prstGeom>
            <a:ln>
              <a:noFill/>
            </a:ln>
            <a:extLst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</p:grpSp>
      <p:grpSp>
        <p:nvGrpSpPr>
          <p:cNvPr id="10" name="群組 11"/>
          <p:cNvGrpSpPr>
            <a:grpSpLocks/>
          </p:cNvGrpSpPr>
          <p:nvPr userDrawn="1"/>
        </p:nvGrpSpPr>
        <p:grpSpPr bwMode="auto">
          <a:xfrm>
            <a:off x="8689975" y="6407150"/>
            <a:ext cx="360363" cy="360363"/>
            <a:chOff x="1983179" y="1757548"/>
            <a:chExt cx="360000" cy="360000"/>
          </a:xfrm>
        </p:grpSpPr>
        <p:sp>
          <p:nvSpPr>
            <p:cNvPr id="11" name="橢圓 12"/>
            <p:cNvSpPr/>
            <p:nvPr userDrawn="1"/>
          </p:nvSpPr>
          <p:spPr bwMode="auto">
            <a:xfrm>
              <a:off x="1983179" y="1757548"/>
              <a:ext cx="360000" cy="360000"/>
            </a:xfrm>
            <a:prstGeom prst="ellipse">
              <a:avLst/>
            </a:prstGeom>
            <a:ln/>
            <a:ex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12" name="乘號 13"/>
            <p:cNvSpPr/>
            <p:nvPr userDrawn="1"/>
          </p:nvSpPr>
          <p:spPr bwMode="auto">
            <a:xfrm>
              <a:off x="2000624" y="1794024"/>
              <a:ext cx="325109" cy="287048"/>
            </a:xfrm>
            <a:prstGeom prst="mathMultiply">
              <a:avLst/>
            </a:prstGeom>
            <a:solidFill>
              <a:schemeClr val="bg1"/>
            </a:solidFill>
            <a:ln>
              <a:noFill/>
            </a:ln>
            <a:effectLst/>
            <a:extLst/>
          </p:spPr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ea typeface="標楷體" pitchFamily="65" charset="-120"/>
              </a:endParaRPr>
            </a:p>
          </p:txBody>
        </p:sp>
      </p:grpSp>
      <p:sp>
        <p:nvSpPr>
          <p:cNvPr id="13" name="Rectangle 10">
            <a:hlinkClick r:id="" action="ppaction://hlinkshowjump?jump=previousslide"/>
          </p:cNvPr>
          <p:cNvSpPr>
            <a:spLocks noChangeArrowheads="1"/>
          </p:cNvSpPr>
          <p:nvPr userDrawn="1"/>
        </p:nvSpPr>
        <p:spPr bwMode="auto">
          <a:xfrm>
            <a:off x="8672513" y="5538788"/>
            <a:ext cx="395287" cy="395287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  <p:sp>
        <p:nvSpPr>
          <p:cNvPr id="14" name="Rectangle 11">
            <a:hlinkClick r:id="" action="ppaction://hlinkshowjump?jump=nextslide"/>
          </p:cNvPr>
          <p:cNvSpPr>
            <a:spLocks noChangeArrowheads="1"/>
          </p:cNvSpPr>
          <p:nvPr userDrawn="1"/>
        </p:nvSpPr>
        <p:spPr bwMode="auto">
          <a:xfrm>
            <a:off x="8672513" y="5967413"/>
            <a:ext cx="395287" cy="395287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  <p:sp>
        <p:nvSpPr>
          <p:cNvPr id="15" name="Rectangle 12">
            <a:hlinkClick r:id="" action="ppaction://hlinkshowjump?jump=endshow"/>
          </p:cNvPr>
          <p:cNvSpPr>
            <a:spLocks noChangeArrowheads="1"/>
          </p:cNvSpPr>
          <p:nvPr userDrawn="1"/>
        </p:nvSpPr>
        <p:spPr bwMode="auto">
          <a:xfrm>
            <a:off x="8672513" y="6396038"/>
            <a:ext cx="395287" cy="395287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  <p:pic>
        <p:nvPicPr>
          <p:cNvPr id="16" name="圖片 9"/>
          <p:cNvPicPr>
            <a:picLocks noChangeAspect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58738" y="6475413"/>
            <a:ext cx="1828800" cy="32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圖片 19"/>
          <p:cNvPicPr>
            <a:picLocks noChangeAspect="1"/>
          </p:cNvPicPr>
          <p:nvPr userDrawn="1"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9144000" cy="1262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文字方塊 1"/>
          <p:cNvSpPr txBox="1"/>
          <p:nvPr userDrawn="1"/>
        </p:nvSpPr>
        <p:spPr>
          <a:xfrm>
            <a:off x="503238" y="395288"/>
            <a:ext cx="5940425" cy="504825"/>
          </a:xfrm>
          <a:prstGeom prst="rect">
            <a:avLst/>
          </a:prstGeom>
          <a:noFill/>
        </p:spPr>
        <p:txBody>
          <a:bodyPr lIns="36000" tIns="36000" rIns="36000" bIns="36000"/>
          <a:lstStyle/>
          <a:p>
            <a:pPr>
              <a:defRPr/>
            </a:pPr>
            <a:r>
              <a:rPr lang="en-US" altLang="zh-TW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rPr>
              <a:t>2-4 </a:t>
            </a:r>
            <a:r>
              <a:rPr lang="en-US" altLang="zh-TW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標楷體" pitchFamily="65" charset="-120"/>
              </a:rPr>
              <a:t>Scratch</a:t>
            </a:r>
            <a:r>
              <a:rPr lang="zh-TW" altLang="en-US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標楷體" pitchFamily="65" charset="-120"/>
              </a:rPr>
              <a:t>程式設計－繪圖篇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-4-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9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1633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動作按鈕: 首頁 18">
            <a:hlinkClick r:id="" action="ppaction://hlinkshowjump?jump=firstslide" highlightClick="1"/>
          </p:cNvPr>
          <p:cNvSpPr/>
          <p:nvPr userDrawn="1"/>
        </p:nvSpPr>
        <p:spPr bwMode="auto">
          <a:xfrm>
            <a:off x="8689975" y="5113338"/>
            <a:ext cx="360363" cy="360362"/>
          </a:xfrm>
          <a:prstGeom prst="actionButtonHome">
            <a:avLst/>
          </a:prstGeom>
          <a:ln/>
          <a:ex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>
              <a:spcBef>
                <a:spcPct val="100000"/>
              </a:spcBef>
              <a:defRPr/>
            </a:pPr>
            <a:endParaRPr lang="zh-TW" altLang="en-US">
              <a:solidFill>
                <a:srgbClr val="000000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4" name="Rectangle 10">
            <a:hlinkClick r:id="rId3" action="ppaction://hlinksldjump"/>
          </p:cNvPr>
          <p:cNvSpPr>
            <a:spLocks noChangeArrowheads="1"/>
          </p:cNvSpPr>
          <p:nvPr userDrawn="1"/>
        </p:nvSpPr>
        <p:spPr bwMode="auto">
          <a:xfrm>
            <a:off x="8672513" y="5113338"/>
            <a:ext cx="395287" cy="395287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  <p:grpSp>
        <p:nvGrpSpPr>
          <p:cNvPr id="5" name="群組 5"/>
          <p:cNvGrpSpPr>
            <a:grpSpLocks/>
          </p:cNvGrpSpPr>
          <p:nvPr userDrawn="1"/>
        </p:nvGrpSpPr>
        <p:grpSpPr bwMode="auto">
          <a:xfrm>
            <a:off x="8689975" y="5538788"/>
            <a:ext cx="360363" cy="360362"/>
            <a:chOff x="2351313" y="2101932"/>
            <a:chExt cx="360000" cy="360000"/>
          </a:xfrm>
        </p:grpSpPr>
        <p:sp>
          <p:nvSpPr>
            <p:cNvPr id="6" name="圓角矩形 6"/>
            <p:cNvSpPr/>
            <p:nvPr userDrawn="1"/>
          </p:nvSpPr>
          <p:spPr bwMode="auto">
            <a:xfrm>
              <a:off x="2351313" y="2101932"/>
              <a:ext cx="360000" cy="360000"/>
            </a:xfrm>
            <a:prstGeom prst="roundRect">
              <a:avLst/>
            </a:prstGeom>
            <a:ln/>
            <a:ex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7" name="向上箭號 7"/>
            <p:cNvSpPr/>
            <p:nvPr userDrawn="1"/>
          </p:nvSpPr>
          <p:spPr bwMode="auto">
            <a:xfrm>
              <a:off x="2387789" y="2138407"/>
              <a:ext cx="287048" cy="287049"/>
            </a:xfrm>
            <a:prstGeom prst="upArrow">
              <a:avLst/>
            </a:prstGeom>
            <a:ln>
              <a:noFill/>
            </a:ln>
            <a:extLst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</p:grpSp>
      <p:grpSp>
        <p:nvGrpSpPr>
          <p:cNvPr id="8" name="群組 8"/>
          <p:cNvGrpSpPr>
            <a:grpSpLocks/>
          </p:cNvGrpSpPr>
          <p:nvPr userDrawn="1"/>
        </p:nvGrpSpPr>
        <p:grpSpPr bwMode="auto">
          <a:xfrm>
            <a:off x="8689975" y="5973763"/>
            <a:ext cx="360363" cy="358775"/>
            <a:chOff x="2351313" y="2101932"/>
            <a:chExt cx="360000" cy="360000"/>
          </a:xfrm>
        </p:grpSpPr>
        <p:sp>
          <p:nvSpPr>
            <p:cNvPr id="9" name="圓角矩形 9"/>
            <p:cNvSpPr/>
            <p:nvPr userDrawn="1"/>
          </p:nvSpPr>
          <p:spPr bwMode="auto">
            <a:xfrm>
              <a:off x="2351313" y="2101932"/>
              <a:ext cx="360000" cy="360000"/>
            </a:xfrm>
            <a:prstGeom prst="roundRect">
              <a:avLst/>
            </a:prstGeom>
            <a:ln/>
            <a:ex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10" name="向下箭號 10"/>
            <p:cNvSpPr/>
            <p:nvPr userDrawn="1"/>
          </p:nvSpPr>
          <p:spPr bwMode="auto">
            <a:xfrm>
              <a:off x="2387789" y="2138569"/>
              <a:ext cx="287048" cy="286726"/>
            </a:xfrm>
            <a:prstGeom prst="downArrow">
              <a:avLst/>
            </a:prstGeom>
            <a:ln>
              <a:noFill/>
            </a:ln>
            <a:extLst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</p:grpSp>
      <p:grpSp>
        <p:nvGrpSpPr>
          <p:cNvPr id="11" name="群組 11"/>
          <p:cNvGrpSpPr>
            <a:grpSpLocks/>
          </p:cNvGrpSpPr>
          <p:nvPr userDrawn="1"/>
        </p:nvGrpSpPr>
        <p:grpSpPr bwMode="auto">
          <a:xfrm>
            <a:off x="8689975" y="6407150"/>
            <a:ext cx="360363" cy="360363"/>
            <a:chOff x="1983179" y="1757548"/>
            <a:chExt cx="360000" cy="360000"/>
          </a:xfrm>
        </p:grpSpPr>
        <p:sp>
          <p:nvSpPr>
            <p:cNvPr id="12" name="橢圓 12"/>
            <p:cNvSpPr/>
            <p:nvPr userDrawn="1"/>
          </p:nvSpPr>
          <p:spPr bwMode="auto">
            <a:xfrm>
              <a:off x="1983179" y="1757548"/>
              <a:ext cx="360000" cy="360000"/>
            </a:xfrm>
            <a:prstGeom prst="ellipse">
              <a:avLst/>
            </a:prstGeom>
            <a:ln/>
            <a:ex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13" name="乘號 13"/>
            <p:cNvSpPr/>
            <p:nvPr userDrawn="1"/>
          </p:nvSpPr>
          <p:spPr bwMode="auto">
            <a:xfrm>
              <a:off x="2000624" y="1794024"/>
              <a:ext cx="325109" cy="287048"/>
            </a:xfrm>
            <a:prstGeom prst="mathMultiply">
              <a:avLst/>
            </a:prstGeom>
            <a:solidFill>
              <a:schemeClr val="bg1"/>
            </a:solidFill>
            <a:ln>
              <a:noFill/>
            </a:ln>
            <a:effectLst/>
            <a:extLst/>
          </p:spPr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ea typeface="標楷體" pitchFamily="65" charset="-120"/>
              </a:endParaRPr>
            </a:p>
          </p:txBody>
        </p:sp>
      </p:grpSp>
      <p:sp>
        <p:nvSpPr>
          <p:cNvPr id="14" name="Rectangle 10">
            <a:hlinkClick r:id="" action="ppaction://hlinkshowjump?jump=previousslide"/>
          </p:cNvPr>
          <p:cNvSpPr>
            <a:spLocks noChangeArrowheads="1"/>
          </p:cNvSpPr>
          <p:nvPr userDrawn="1"/>
        </p:nvSpPr>
        <p:spPr bwMode="auto">
          <a:xfrm>
            <a:off x="8672513" y="5538788"/>
            <a:ext cx="395287" cy="395287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  <p:sp>
        <p:nvSpPr>
          <p:cNvPr id="15" name="Rectangle 11">
            <a:hlinkClick r:id="" action="ppaction://hlinkshowjump?jump=nextslide"/>
          </p:cNvPr>
          <p:cNvSpPr>
            <a:spLocks noChangeArrowheads="1"/>
          </p:cNvSpPr>
          <p:nvPr userDrawn="1"/>
        </p:nvSpPr>
        <p:spPr bwMode="auto">
          <a:xfrm>
            <a:off x="8672513" y="5967413"/>
            <a:ext cx="395287" cy="395287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  <p:sp>
        <p:nvSpPr>
          <p:cNvPr id="16" name="Rectangle 12">
            <a:hlinkClick r:id="" action="ppaction://hlinkshowjump?jump=endshow"/>
          </p:cNvPr>
          <p:cNvSpPr>
            <a:spLocks noChangeArrowheads="1"/>
          </p:cNvSpPr>
          <p:nvPr userDrawn="1"/>
        </p:nvSpPr>
        <p:spPr bwMode="auto">
          <a:xfrm>
            <a:off x="8672513" y="6396038"/>
            <a:ext cx="395287" cy="395287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  <p:pic>
        <p:nvPicPr>
          <p:cNvPr id="17" name="圖片 9"/>
          <p:cNvPicPr>
            <a:picLocks noChangeAspect="1"/>
          </p:cNvPicPr>
          <p:nvPr userDrawn="1"/>
        </p:nvPicPr>
        <p:blipFill>
          <a:blip r:embed="rId4"/>
          <a:srcRect/>
          <a:stretch>
            <a:fillRect/>
          </a:stretch>
        </p:blipFill>
        <p:spPr bwMode="auto">
          <a:xfrm>
            <a:off x="58738" y="6475413"/>
            <a:ext cx="1828800" cy="32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文字方塊 1"/>
          <p:cNvSpPr txBox="1"/>
          <p:nvPr userDrawn="1"/>
        </p:nvSpPr>
        <p:spPr>
          <a:xfrm>
            <a:off x="503238" y="395288"/>
            <a:ext cx="5940425" cy="504825"/>
          </a:xfrm>
          <a:prstGeom prst="rect">
            <a:avLst/>
          </a:prstGeom>
          <a:noFill/>
        </p:spPr>
        <p:txBody>
          <a:bodyPr lIns="36000" tIns="36000" rIns="36000" bIns="36000"/>
          <a:lstStyle/>
          <a:p>
            <a:pPr>
              <a:defRPr/>
            </a:pPr>
            <a:r>
              <a:rPr lang="en-US" altLang="zh-TW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rPr>
              <a:t>2-4 </a:t>
            </a:r>
            <a:r>
              <a:rPr lang="en-US" altLang="zh-TW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標楷體" pitchFamily="65" charset="-120"/>
              </a:rPr>
              <a:t>Scratch</a:t>
            </a:r>
            <a:r>
              <a:rPr lang="zh-TW" altLang="en-US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標楷體" pitchFamily="65" charset="-120"/>
              </a:rPr>
              <a:t>程式設計－繪圖篇</a:t>
            </a:r>
          </a:p>
        </p:txBody>
      </p:sp>
      <p:sp>
        <p:nvSpPr>
          <p:cNvPr id="19" name="文字方塊 19"/>
          <p:cNvSpPr txBox="1"/>
          <p:nvPr userDrawn="1"/>
        </p:nvSpPr>
        <p:spPr>
          <a:xfrm>
            <a:off x="900113" y="1116013"/>
            <a:ext cx="5040312" cy="431800"/>
          </a:xfrm>
          <a:prstGeom prst="rect">
            <a:avLst/>
          </a:prstGeom>
          <a:noFill/>
        </p:spPr>
        <p:txBody>
          <a:bodyPr lIns="36000" tIns="36000" rIns="36000" bIns="36000"/>
          <a:lstStyle/>
          <a:p>
            <a:pPr>
              <a:defRPr/>
            </a:pPr>
            <a:r>
              <a:rPr lang="en-US" altLang="zh-TW" sz="2400" b="0" dirty="0">
                <a:solidFill>
                  <a:schemeClr val="tx1"/>
                </a:solidFill>
                <a:latin typeface="Arial" pitchFamily="34" charset="0"/>
                <a:ea typeface="標楷體" pitchFamily="65" charset="-120"/>
                <a:cs typeface="Arial" pitchFamily="34" charset="0"/>
              </a:rPr>
              <a:t>2-4-1</a:t>
            </a:r>
            <a:r>
              <a:rPr lang="en-US" altLang="zh-TW" sz="24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 </a:t>
            </a:r>
            <a:r>
              <a:rPr lang="zh-TW" altLang="en-US" sz="24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畫正方形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-4-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9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1633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動作按鈕: 首頁 18">
            <a:hlinkClick r:id="" action="ppaction://hlinkshowjump?jump=firstslide" highlightClick="1"/>
          </p:cNvPr>
          <p:cNvSpPr/>
          <p:nvPr userDrawn="1"/>
        </p:nvSpPr>
        <p:spPr bwMode="auto">
          <a:xfrm>
            <a:off x="8689975" y="5113338"/>
            <a:ext cx="360363" cy="360362"/>
          </a:xfrm>
          <a:prstGeom prst="actionButtonHome">
            <a:avLst/>
          </a:prstGeom>
          <a:ln/>
          <a:ex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>
              <a:spcBef>
                <a:spcPct val="100000"/>
              </a:spcBef>
              <a:defRPr/>
            </a:pPr>
            <a:endParaRPr lang="zh-TW" altLang="en-US">
              <a:solidFill>
                <a:srgbClr val="000000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4" name="Rectangle 10">
            <a:hlinkClick r:id="rId3" action="ppaction://hlinksldjump"/>
          </p:cNvPr>
          <p:cNvSpPr>
            <a:spLocks noChangeArrowheads="1"/>
          </p:cNvSpPr>
          <p:nvPr userDrawn="1"/>
        </p:nvSpPr>
        <p:spPr bwMode="auto">
          <a:xfrm>
            <a:off x="8672513" y="5113338"/>
            <a:ext cx="395287" cy="395287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  <p:grpSp>
        <p:nvGrpSpPr>
          <p:cNvPr id="5" name="群組 5"/>
          <p:cNvGrpSpPr>
            <a:grpSpLocks/>
          </p:cNvGrpSpPr>
          <p:nvPr userDrawn="1"/>
        </p:nvGrpSpPr>
        <p:grpSpPr bwMode="auto">
          <a:xfrm>
            <a:off x="8689975" y="5538788"/>
            <a:ext cx="360363" cy="360362"/>
            <a:chOff x="2351313" y="2101932"/>
            <a:chExt cx="360000" cy="360000"/>
          </a:xfrm>
        </p:grpSpPr>
        <p:sp>
          <p:nvSpPr>
            <p:cNvPr id="6" name="圓角矩形 6"/>
            <p:cNvSpPr/>
            <p:nvPr userDrawn="1"/>
          </p:nvSpPr>
          <p:spPr bwMode="auto">
            <a:xfrm>
              <a:off x="2351313" y="2101932"/>
              <a:ext cx="360000" cy="360000"/>
            </a:xfrm>
            <a:prstGeom prst="roundRect">
              <a:avLst/>
            </a:prstGeom>
            <a:ln/>
            <a:ex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7" name="向上箭號 7"/>
            <p:cNvSpPr/>
            <p:nvPr userDrawn="1"/>
          </p:nvSpPr>
          <p:spPr bwMode="auto">
            <a:xfrm>
              <a:off x="2387789" y="2138407"/>
              <a:ext cx="287048" cy="287049"/>
            </a:xfrm>
            <a:prstGeom prst="upArrow">
              <a:avLst/>
            </a:prstGeom>
            <a:ln>
              <a:noFill/>
            </a:ln>
            <a:extLst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</p:grpSp>
      <p:grpSp>
        <p:nvGrpSpPr>
          <p:cNvPr id="8" name="群組 8"/>
          <p:cNvGrpSpPr>
            <a:grpSpLocks/>
          </p:cNvGrpSpPr>
          <p:nvPr userDrawn="1"/>
        </p:nvGrpSpPr>
        <p:grpSpPr bwMode="auto">
          <a:xfrm>
            <a:off x="8689975" y="5973763"/>
            <a:ext cx="360363" cy="358775"/>
            <a:chOff x="2351313" y="2101932"/>
            <a:chExt cx="360000" cy="360000"/>
          </a:xfrm>
        </p:grpSpPr>
        <p:sp>
          <p:nvSpPr>
            <p:cNvPr id="9" name="圓角矩形 9"/>
            <p:cNvSpPr/>
            <p:nvPr userDrawn="1"/>
          </p:nvSpPr>
          <p:spPr bwMode="auto">
            <a:xfrm>
              <a:off x="2351313" y="2101932"/>
              <a:ext cx="360000" cy="360000"/>
            </a:xfrm>
            <a:prstGeom prst="roundRect">
              <a:avLst/>
            </a:prstGeom>
            <a:ln/>
            <a:ex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10" name="向下箭號 10"/>
            <p:cNvSpPr/>
            <p:nvPr userDrawn="1"/>
          </p:nvSpPr>
          <p:spPr bwMode="auto">
            <a:xfrm>
              <a:off x="2387789" y="2138569"/>
              <a:ext cx="287048" cy="286726"/>
            </a:xfrm>
            <a:prstGeom prst="downArrow">
              <a:avLst/>
            </a:prstGeom>
            <a:ln>
              <a:noFill/>
            </a:ln>
            <a:extLst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</p:grpSp>
      <p:grpSp>
        <p:nvGrpSpPr>
          <p:cNvPr id="11" name="群組 11"/>
          <p:cNvGrpSpPr>
            <a:grpSpLocks/>
          </p:cNvGrpSpPr>
          <p:nvPr userDrawn="1"/>
        </p:nvGrpSpPr>
        <p:grpSpPr bwMode="auto">
          <a:xfrm>
            <a:off x="8689975" y="6407150"/>
            <a:ext cx="360363" cy="360363"/>
            <a:chOff x="1983179" y="1757548"/>
            <a:chExt cx="360000" cy="360000"/>
          </a:xfrm>
        </p:grpSpPr>
        <p:sp>
          <p:nvSpPr>
            <p:cNvPr id="12" name="橢圓 12"/>
            <p:cNvSpPr/>
            <p:nvPr userDrawn="1"/>
          </p:nvSpPr>
          <p:spPr bwMode="auto">
            <a:xfrm>
              <a:off x="1983179" y="1757548"/>
              <a:ext cx="360000" cy="360000"/>
            </a:xfrm>
            <a:prstGeom prst="ellipse">
              <a:avLst/>
            </a:prstGeom>
            <a:ln/>
            <a:ex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13" name="乘號 13"/>
            <p:cNvSpPr/>
            <p:nvPr userDrawn="1"/>
          </p:nvSpPr>
          <p:spPr bwMode="auto">
            <a:xfrm>
              <a:off x="2000624" y="1794024"/>
              <a:ext cx="325109" cy="287048"/>
            </a:xfrm>
            <a:prstGeom prst="mathMultiply">
              <a:avLst/>
            </a:prstGeom>
            <a:solidFill>
              <a:schemeClr val="bg1"/>
            </a:solidFill>
            <a:ln>
              <a:noFill/>
            </a:ln>
            <a:effectLst/>
            <a:extLst/>
          </p:spPr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ea typeface="標楷體" pitchFamily="65" charset="-120"/>
              </a:endParaRPr>
            </a:p>
          </p:txBody>
        </p:sp>
      </p:grpSp>
      <p:sp>
        <p:nvSpPr>
          <p:cNvPr id="14" name="Rectangle 10">
            <a:hlinkClick r:id="" action="ppaction://hlinkshowjump?jump=previousslide"/>
          </p:cNvPr>
          <p:cNvSpPr>
            <a:spLocks noChangeArrowheads="1"/>
          </p:cNvSpPr>
          <p:nvPr userDrawn="1"/>
        </p:nvSpPr>
        <p:spPr bwMode="auto">
          <a:xfrm>
            <a:off x="8672513" y="5538788"/>
            <a:ext cx="395287" cy="395287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  <p:sp>
        <p:nvSpPr>
          <p:cNvPr id="15" name="Rectangle 11">
            <a:hlinkClick r:id="" action="ppaction://hlinkshowjump?jump=nextslide"/>
          </p:cNvPr>
          <p:cNvSpPr>
            <a:spLocks noChangeArrowheads="1"/>
          </p:cNvSpPr>
          <p:nvPr userDrawn="1"/>
        </p:nvSpPr>
        <p:spPr bwMode="auto">
          <a:xfrm>
            <a:off x="8672513" y="5967413"/>
            <a:ext cx="395287" cy="395287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  <p:sp>
        <p:nvSpPr>
          <p:cNvPr id="16" name="Rectangle 12">
            <a:hlinkClick r:id="" action="ppaction://hlinkshowjump?jump=endshow"/>
          </p:cNvPr>
          <p:cNvSpPr>
            <a:spLocks noChangeArrowheads="1"/>
          </p:cNvSpPr>
          <p:nvPr userDrawn="1"/>
        </p:nvSpPr>
        <p:spPr bwMode="auto">
          <a:xfrm>
            <a:off x="8672513" y="6396038"/>
            <a:ext cx="395287" cy="395287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  <p:pic>
        <p:nvPicPr>
          <p:cNvPr id="17" name="圖片 9"/>
          <p:cNvPicPr>
            <a:picLocks noChangeAspect="1"/>
          </p:cNvPicPr>
          <p:nvPr userDrawn="1"/>
        </p:nvPicPr>
        <p:blipFill>
          <a:blip r:embed="rId4"/>
          <a:srcRect/>
          <a:stretch>
            <a:fillRect/>
          </a:stretch>
        </p:blipFill>
        <p:spPr bwMode="auto">
          <a:xfrm>
            <a:off x="58738" y="6475413"/>
            <a:ext cx="1828800" cy="32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文字方塊 1"/>
          <p:cNvSpPr txBox="1"/>
          <p:nvPr userDrawn="1"/>
        </p:nvSpPr>
        <p:spPr>
          <a:xfrm>
            <a:off x="503238" y="395288"/>
            <a:ext cx="5940425" cy="504825"/>
          </a:xfrm>
          <a:prstGeom prst="rect">
            <a:avLst/>
          </a:prstGeom>
          <a:noFill/>
        </p:spPr>
        <p:txBody>
          <a:bodyPr lIns="36000" tIns="36000" rIns="36000" bIns="36000"/>
          <a:lstStyle/>
          <a:p>
            <a:pPr>
              <a:defRPr/>
            </a:pPr>
            <a:r>
              <a:rPr lang="en-US" altLang="zh-TW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rPr>
              <a:t>2-4 </a:t>
            </a:r>
            <a:r>
              <a:rPr lang="en-US" altLang="zh-TW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標楷體" pitchFamily="65" charset="-120"/>
              </a:rPr>
              <a:t>Scratch</a:t>
            </a:r>
            <a:r>
              <a:rPr lang="zh-TW" altLang="en-US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標楷體" pitchFamily="65" charset="-120"/>
              </a:rPr>
              <a:t>程式設計－繪圖篇</a:t>
            </a:r>
          </a:p>
        </p:txBody>
      </p:sp>
      <p:sp>
        <p:nvSpPr>
          <p:cNvPr id="19" name="文字方塊 19"/>
          <p:cNvSpPr txBox="1"/>
          <p:nvPr userDrawn="1"/>
        </p:nvSpPr>
        <p:spPr>
          <a:xfrm>
            <a:off x="900113" y="1116013"/>
            <a:ext cx="5040312" cy="431800"/>
          </a:xfrm>
          <a:prstGeom prst="rect">
            <a:avLst/>
          </a:prstGeom>
          <a:noFill/>
        </p:spPr>
        <p:txBody>
          <a:bodyPr lIns="36000" tIns="36000" rIns="36000" bIns="36000"/>
          <a:lstStyle/>
          <a:p>
            <a:pPr>
              <a:defRPr/>
            </a:pPr>
            <a:r>
              <a:rPr lang="en-US" altLang="zh-TW" sz="2400" b="0" dirty="0">
                <a:solidFill>
                  <a:schemeClr val="tx1"/>
                </a:solidFill>
                <a:latin typeface="Arial" pitchFamily="34" charset="0"/>
                <a:ea typeface="標楷體" pitchFamily="65" charset="-120"/>
                <a:cs typeface="Arial" pitchFamily="34" charset="0"/>
              </a:rPr>
              <a:t>2-4-2</a:t>
            </a:r>
            <a:r>
              <a:rPr lang="zh-TW" altLang="en-US" sz="2400" b="0" dirty="0">
                <a:solidFill>
                  <a:schemeClr val="tx1"/>
                </a:solidFill>
                <a:latin typeface="Arial" pitchFamily="34" charset="0"/>
                <a:ea typeface="標楷體" pitchFamily="65" charset="-120"/>
                <a:cs typeface="Arial" pitchFamily="34" charset="0"/>
              </a:rPr>
              <a:t> 畫擴散方形</a:t>
            </a:r>
            <a:endParaRPr lang="zh-TW" altLang="en-US" sz="2400" b="0" dirty="0">
              <a:solidFill>
                <a:schemeClr val="tx1"/>
              </a:solidFill>
              <a:ea typeface="標楷體" pitchFamily="65" charset="-120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-4-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9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1633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動作按鈕: 首頁 18">
            <a:hlinkClick r:id="" action="ppaction://hlinkshowjump?jump=firstslide" highlightClick="1"/>
          </p:cNvPr>
          <p:cNvSpPr/>
          <p:nvPr userDrawn="1"/>
        </p:nvSpPr>
        <p:spPr bwMode="auto">
          <a:xfrm>
            <a:off x="8689975" y="5113338"/>
            <a:ext cx="360363" cy="360362"/>
          </a:xfrm>
          <a:prstGeom prst="actionButtonHome">
            <a:avLst/>
          </a:prstGeom>
          <a:ln/>
          <a:ex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>
              <a:spcBef>
                <a:spcPct val="100000"/>
              </a:spcBef>
              <a:defRPr/>
            </a:pPr>
            <a:endParaRPr lang="zh-TW" altLang="en-US">
              <a:solidFill>
                <a:srgbClr val="000000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4" name="Rectangle 10">
            <a:hlinkClick r:id="rId3" action="ppaction://hlinksldjump"/>
          </p:cNvPr>
          <p:cNvSpPr>
            <a:spLocks noChangeArrowheads="1"/>
          </p:cNvSpPr>
          <p:nvPr userDrawn="1"/>
        </p:nvSpPr>
        <p:spPr bwMode="auto">
          <a:xfrm>
            <a:off x="8672513" y="5113338"/>
            <a:ext cx="395287" cy="395287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  <p:grpSp>
        <p:nvGrpSpPr>
          <p:cNvPr id="5" name="群組 5"/>
          <p:cNvGrpSpPr>
            <a:grpSpLocks/>
          </p:cNvGrpSpPr>
          <p:nvPr userDrawn="1"/>
        </p:nvGrpSpPr>
        <p:grpSpPr bwMode="auto">
          <a:xfrm>
            <a:off x="8689975" y="5538788"/>
            <a:ext cx="360363" cy="360362"/>
            <a:chOff x="2351313" y="2101932"/>
            <a:chExt cx="360000" cy="360000"/>
          </a:xfrm>
        </p:grpSpPr>
        <p:sp>
          <p:nvSpPr>
            <p:cNvPr id="6" name="圓角矩形 6"/>
            <p:cNvSpPr/>
            <p:nvPr userDrawn="1"/>
          </p:nvSpPr>
          <p:spPr bwMode="auto">
            <a:xfrm>
              <a:off x="2351313" y="2101932"/>
              <a:ext cx="360000" cy="360000"/>
            </a:xfrm>
            <a:prstGeom prst="roundRect">
              <a:avLst/>
            </a:prstGeom>
            <a:ln/>
            <a:ex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7" name="向上箭號 7"/>
            <p:cNvSpPr/>
            <p:nvPr userDrawn="1"/>
          </p:nvSpPr>
          <p:spPr bwMode="auto">
            <a:xfrm>
              <a:off x="2387789" y="2138407"/>
              <a:ext cx="287048" cy="287049"/>
            </a:xfrm>
            <a:prstGeom prst="upArrow">
              <a:avLst/>
            </a:prstGeom>
            <a:ln>
              <a:noFill/>
            </a:ln>
            <a:extLst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</p:grpSp>
      <p:grpSp>
        <p:nvGrpSpPr>
          <p:cNvPr id="8" name="群組 8"/>
          <p:cNvGrpSpPr>
            <a:grpSpLocks/>
          </p:cNvGrpSpPr>
          <p:nvPr userDrawn="1"/>
        </p:nvGrpSpPr>
        <p:grpSpPr bwMode="auto">
          <a:xfrm>
            <a:off x="8689975" y="5973763"/>
            <a:ext cx="360363" cy="358775"/>
            <a:chOff x="2351313" y="2101932"/>
            <a:chExt cx="360000" cy="360000"/>
          </a:xfrm>
        </p:grpSpPr>
        <p:sp>
          <p:nvSpPr>
            <p:cNvPr id="9" name="圓角矩形 9"/>
            <p:cNvSpPr/>
            <p:nvPr userDrawn="1"/>
          </p:nvSpPr>
          <p:spPr bwMode="auto">
            <a:xfrm>
              <a:off x="2351313" y="2101932"/>
              <a:ext cx="360000" cy="360000"/>
            </a:xfrm>
            <a:prstGeom prst="roundRect">
              <a:avLst/>
            </a:prstGeom>
            <a:ln/>
            <a:ex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10" name="向下箭號 10"/>
            <p:cNvSpPr/>
            <p:nvPr userDrawn="1"/>
          </p:nvSpPr>
          <p:spPr bwMode="auto">
            <a:xfrm>
              <a:off x="2387789" y="2138569"/>
              <a:ext cx="287048" cy="286726"/>
            </a:xfrm>
            <a:prstGeom prst="downArrow">
              <a:avLst/>
            </a:prstGeom>
            <a:ln>
              <a:noFill/>
            </a:ln>
            <a:extLst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</p:grpSp>
      <p:grpSp>
        <p:nvGrpSpPr>
          <p:cNvPr id="11" name="群組 11"/>
          <p:cNvGrpSpPr>
            <a:grpSpLocks/>
          </p:cNvGrpSpPr>
          <p:nvPr userDrawn="1"/>
        </p:nvGrpSpPr>
        <p:grpSpPr bwMode="auto">
          <a:xfrm>
            <a:off x="8689975" y="6407150"/>
            <a:ext cx="360363" cy="360363"/>
            <a:chOff x="1983179" y="1757548"/>
            <a:chExt cx="360000" cy="360000"/>
          </a:xfrm>
        </p:grpSpPr>
        <p:sp>
          <p:nvSpPr>
            <p:cNvPr id="12" name="橢圓 12"/>
            <p:cNvSpPr/>
            <p:nvPr userDrawn="1"/>
          </p:nvSpPr>
          <p:spPr bwMode="auto">
            <a:xfrm>
              <a:off x="1983179" y="1757548"/>
              <a:ext cx="360000" cy="360000"/>
            </a:xfrm>
            <a:prstGeom prst="ellipse">
              <a:avLst/>
            </a:prstGeom>
            <a:ln/>
            <a:ex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13" name="乘號 13"/>
            <p:cNvSpPr/>
            <p:nvPr userDrawn="1"/>
          </p:nvSpPr>
          <p:spPr bwMode="auto">
            <a:xfrm>
              <a:off x="2000624" y="1794024"/>
              <a:ext cx="325109" cy="287048"/>
            </a:xfrm>
            <a:prstGeom prst="mathMultiply">
              <a:avLst/>
            </a:prstGeom>
            <a:solidFill>
              <a:schemeClr val="bg1"/>
            </a:solidFill>
            <a:ln>
              <a:noFill/>
            </a:ln>
            <a:effectLst/>
            <a:extLst/>
          </p:spPr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ea typeface="標楷體" pitchFamily="65" charset="-120"/>
              </a:endParaRPr>
            </a:p>
          </p:txBody>
        </p:sp>
      </p:grpSp>
      <p:sp>
        <p:nvSpPr>
          <p:cNvPr id="14" name="Rectangle 10">
            <a:hlinkClick r:id="" action="ppaction://hlinkshowjump?jump=previousslide"/>
          </p:cNvPr>
          <p:cNvSpPr>
            <a:spLocks noChangeArrowheads="1"/>
          </p:cNvSpPr>
          <p:nvPr userDrawn="1"/>
        </p:nvSpPr>
        <p:spPr bwMode="auto">
          <a:xfrm>
            <a:off x="8672513" y="5538788"/>
            <a:ext cx="395287" cy="395287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  <p:sp>
        <p:nvSpPr>
          <p:cNvPr id="15" name="Rectangle 11">
            <a:hlinkClick r:id="" action="ppaction://hlinkshowjump?jump=nextslide"/>
          </p:cNvPr>
          <p:cNvSpPr>
            <a:spLocks noChangeArrowheads="1"/>
          </p:cNvSpPr>
          <p:nvPr userDrawn="1"/>
        </p:nvSpPr>
        <p:spPr bwMode="auto">
          <a:xfrm>
            <a:off x="8672513" y="5967413"/>
            <a:ext cx="395287" cy="395287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  <p:sp>
        <p:nvSpPr>
          <p:cNvPr id="16" name="Rectangle 12">
            <a:hlinkClick r:id="" action="ppaction://hlinkshowjump?jump=endshow"/>
          </p:cNvPr>
          <p:cNvSpPr>
            <a:spLocks noChangeArrowheads="1"/>
          </p:cNvSpPr>
          <p:nvPr userDrawn="1"/>
        </p:nvSpPr>
        <p:spPr bwMode="auto">
          <a:xfrm>
            <a:off x="8672513" y="6396038"/>
            <a:ext cx="395287" cy="395287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  <p:pic>
        <p:nvPicPr>
          <p:cNvPr id="17" name="圖片 9"/>
          <p:cNvPicPr>
            <a:picLocks noChangeAspect="1"/>
          </p:cNvPicPr>
          <p:nvPr userDrawn="1"/>
        </p:nvPicPr>
        <p:blipFill>
          <a:blip r:embed="rId4"/>
          <a:srcRect/>
          <a:stretch>
            <a:fillRect/>
          </a:stretch>
        </p:blipFill>
        <p:spPr bwMode="auto">
          <a:xfrm>
            <a:off x="58738" y="6475413"/>
            <a:ext cx="1828800" cy="32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文字方塊 1"/>
          <p:cNvSpPr txBox="1"/>
          <p:nvPr userDrawn="1"/>
        </p:nvSpPr>
        <p:spPr>
          <a:xfrm>
            <a:off x="503238" y="395288"/>
            <a:ext cx="5940425" cy="504825"/>
          </a:xfrm>
          <a:prstGeom prst="rect">
            <a:avLst/>
          </a:prstGeom>
          <a:noFill/>
        </p:spPr>
        <p:txBody>
          <a:bodyPr lIns="36000" tIns="36000" rIns="36000" bIns="36000"/>
          <a:lstStyle/>
          <a:p>
            <a:pPr>
              <a:defRPr/>
            </a:pPr>
            <a:r>
              <a:rPr lang="en-US" altLang="zh-TW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rPr>
              <a:t>2-4 </a:t>
            </a:r>
            <a:r>
              <a:rPr lang="en-US" altLang="zh-TW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標楷體" pitchFamily="65" charset="-120"/>
              </a:rPr>
              <a:t>Scratch</a:t>
            </a:r>
            <a:r>
              <a:rPr lang="zh-TW" altLang="en-US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標楷體" pitchFamily="65" charset="-120"/>
              </a:rPr>
              <a:t>程式設計－繪圖篇</a:t>
            </a:r>
          </a:p>
        </p:txBody>
      </p:sp>
      <p:sp>
        <p:nvSpPr>
          <p:cNvPr id="19" name="文字方塊 19"/>
          <p:cNvSpPr txBox="1"/>
          <p:nvPr userDrawn="1"/>
        </p:nvSpPr>
        <p:spPr>
          <a:xfrm>
            <a:off x="900113" y="1116013"/>
            <a:ext cx="5040312" cy="431800"/>
          </a:xfrm>
          <a:prstGeom prst="rect">
            <a:avLst/>
          </a:prstGeom>
          <a:noFill/>
        </p:spPr>
        <p:txBody>
          <a:bodyPr lIns="36000" tIns="36000" rIns="36000" bIns="36000"/>
          <a:lstStyle/>
          <a:p>
            <a:pPr>
              <a:defRPr/>
            </a:pPr>
            <a:r>
              <a:rPr lang="en-US" altLang="zh-TW" sz="2400" b="0" dirty="0">
                <a:solidFill>
                  <a:schemeClr val="tx1"/>
                </a:solidFill>
                <a:latin typeface="Arial" pitchFamily="34" charset="0"/>
                <a:ea typeface="標楷體" pitchFamily="65" charset="-120"/>
                <a:cs typeface="Arial" pitchFamily="34" charset="0"/>
              </a:rPr>
              <a:t>2-4-3 </a:t>
            </a:r>
            <a:r>
              <a:rPr lang="zh-TW" altLang="en-US" sz="2400" b="0" dirty="0">
                <a:solidFill>
                  <a:schemeClr val="tx1"/>
                </a:solidFill>
                <a:latin typeface="Arial" pitchFamily="34" charset="0"/>
                <a:ea typeface="標楷體" pitchFamily="65" charset="-120"/>
                <a:cs typeface="Arial" pitchFamily="34" charset="0"/>
              </a:rPr>
              <a:t>畫旋轉正方形</a:t>
            </a:r>
            <a:endParaRPr lang="zh-TW" altLang="en-US" sz="2400" b="0" dirty="0">
              <a:solidFill>
                <a:schemeClr val="tx1"/>
              </a:solidFill>
              <a:ea typeface="標楷體" pitchFamily="65" charset="-120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重點回顧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72072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2"/>
          <p:cNvPicPr>
            <a:picLocks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8423275" y="0"/>
            <a:ext cx="72072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2"/>
          <p:cNvPicPr>
            <a:picLocks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755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/>
          <p:cNvPicPr>
            <a:picLocks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6137275"/>
            <a:ext cx="9144000" cy="72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圖片 9"/>
          <p:cNvPicPr>
            <a:picLocks noChangeAspect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58738" y="6475413"/>
            <a:ext cx="1828800" cy="32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3"/>
          <p:cNvPicPr>
            <a:picLocks noChangeAspect="1" noChangeArrowheads="1"/>
          </p:cNvPicPr>
          <p:nvPr userDrawn="1"/>
        </p:nvPicPr>
        <p:blipFill>
          <a:blip r:embed="rId4"/>
          <a:srcRect l="10918" t="27995" r="291" b="2016"/>
          <a:stretch>
            <a:fillRect/>
          </a:stretch>
        </p:blipFill>
        <p:spPr bwMode="auto">
          <a:xfrm>
            <a:off x="0" y="36513"/>
            <a:ext cx="2663825" cy="1258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5"/>
          <p:cNvPicPr>
            <a:picLocks noChangeAspect="1" noChangeArrowheads="1"/>
          </p:cNvPicPr>
          <p:nvPr userDrawn="1"/>
        </p:nvPicPr>
        <p:blipFill>
          <a:blip r:embed="rId5"/>
          <a:srcRect l="36317" t="21799" r="8572" b="32430"/>
          <a:stretch>
            <a:fillRect/>
          </a:stretch>
        </p:blipFill>
        <p:spPr bwMode="auto">
          <a:xfrm>
            <a:off x="7559675" y="0"/>
            <a:ext cx="1584325" cy="755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動作按鈕: 首頁 58">
            <a:hlinkClick r:id="" action="ppaction://hlinkshowjump?jump=firstslide" highlightClick="1"/>
          </p:cNvPr>
          <p:cNvSpPr/>
          <p:nvPr userDrawn="1"/>
        </p:nvSpPr>
        <p:spPr bwMode="auto">
          <a:xfrm>
            <a:off x="8689975" y="5113338"/>
            <a:ext cx="360363" cy="360362"/>
          </a:xfrm>
          <a:prstGeom prst="actionButtonHome">
            <a:avLst/>
          </a:prstGeom>
          <a:ln/>
          <a:ex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>
              <a:spcBef>
                <a:spcPct val="100000"/>
              </a:spcBef>
              <a:defRPr/>
            </a:pPr>
            <a:endParaRPr lang="zh-TW" altLang="en-US">
              <a:solidFill>
                <a:srgbClr val="000000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10" name="Rectangle 10">
            <a:hlinkClick r:id="rId6" action="ppaction://hlinksldjump"/>
          </p:cNvPr>
          <p:cNvSpPr>
            <a:spLocks noChangeArrowheads="1"/>
          </p:cNvSpPr>
          <p:nvPr userDrawn="1"/>
        </p:nvSpPr>
        <p:spPr bwMode="auto">
          <a:xfrm>
            <a:off x="8672513" y="5113338"/>
            <a:ext cx="395287" cy="395287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  <p:grpSp>
        <p:nvGrpSpPr>
          <p:cNvPr id="11" name="群組 60"/>
          <p:cNvGrpSpPr>
            <a:grpSpLocks/>
          </p:cNvGrpSpPr>
          <p:nvPr userDrawn="1"/>
        </p:nvGrpSpPr>
        <p:grpSpPr bwMode="auto">
          <a:xfrm>
            <a:off x="8689975" y="5538788"/>
            <a:ext cx="360363" cy="360362"/>
            <a:chOff x="2351313" y="2101932"/>
            <a:chExt cx="360000" cy="360000"/>
          </a:xfrm>
        </p:grpSpPr>
        <p:sp>
          <p:nvSpPr>
            <p:cNvPr id="12" name="圓角矩形 61"/>
            <p:cNvSpPr/>
            <p:nvPr userDrawn="1"/>
          </p:nvSpPr>
          <p:spPr bwMode="auto">
            <a:xfrm>
              <a:off x="2351313" y="2101932"/>
              <a:ext cx="360000" cy="360000"/>
            </a:xfrm>
            <a:prstGeom prst="roundRect">
              <a:avLst/>
            </a:prstGeom>
            <a:ln/>
            <a:ex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13" name="向上箭號 62"/>
            <p:cNvSpPr/>
            <p:nvPr userDrawn="1"/>
          </p:nvSpPr>
          <p:spPr bwMode="auto">
            <a:xfrm>
              <a:off x="2387789" y="2138407"/>
              <a:ext cx="287048" cy="287049"/>
            </a:xfrm>
            <a:prstGeom prst="upArrow">
              <a:avLst/>
            </a:prstGeom>
            <a:ln>
              <a:noFill/>
            </a:ln>
            <a:extLst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</p:grpSp>
      <p:grpSp>
        <p:nvGrpSpPr>
          <p:cNvPr id="14" name="群組 63"/>
          <p:cNvGrpSpPr>
            <a:grpSpLocks/>
          </p:cNvGrpSpPr>
          <p:nvPr userDrawn="1"/>
        </p:nvGrpSpPr>
        <p:grpSpPr bwMode="auto">
          <a:xfrm>
            <a:off x="8689975" y="5973763"/>
            <a:ext cx="360363" cy="358775"/>
            <a:chOff x="2351313" y="2101932"/>
            <a:chExt cx="360000" cy="360000"/>
          </a:xfrm>
        </p:grpSpPr>
        <p:sp>
          <p:nvSpPr>
            <p:cNvPr id="15" name="圓角矩形 64"/>
            <p:cNvSpPr/>
            <p:nvPr userDrawn="1"/>
          </p:nvSpPr>
          <p:spPr bwMode="auto">
            <a:xfrm>
              <a:off x="2351313" y="2101932"/>
              <a:ext cx="360000" cy="360000"/>
            </a:xfrm>
            <a:prstGeom prst="roundRect">
              <a:avLst/>
            </a:prstGeom>
            <a:ln/>
            <a:ex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16" name="向下箭號 65"/>
            <p:cNvSpPr/>
            <p:nvPr userDrawn="1"/>
          </p:nvSpPr>
          <p:spPr bwMode="auto">
            <a:xfrm>
              <a:off x="2387789" y="2138569"/>
              <a:ext cx="287048" cy="286726"/>
            </a:xfrm>
            <a:prstGeom prst="downArrow">
              <a:avLst/>
            </a:prstGeom>
            <a:ln>
              <a:noFill/>
            </a:ln>
            <a:extLst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</p:grpSp>
      <p:grpSp>
        <p:nvGrpSpPr>
          <p:cNvPr id="17" name="群組 66"/>
          <p:cNvGrpSpPr>
            <a:grpSpLocks/>
          </p:cNvGrpSpPr>
          <p:nvPr userDrawn="1"/>
        </p:nvGrpSpPr>
        <p:grpSpPr bwMode="auto">
          <a:xfrm>
            <a:off x="8689975" y="6407150"/>
            <a:ext cx="360363" cy="360363"/>
            <a:chOff x="1983179" y="1757548"/>
            <a:chExt cx="360000" cy="360000"/>
          </a:xfrm>
        </p:grpSpPr>
        <p:sp>
          <p:nvSpPr>
            <p:cNvPr id="18" name="橢圓 67"/>
            <p:cNvSpPr/>
            <p:nvPr userDrawn="1"/>
          </p:nvSpPr>
          <p:spPr bwMode="auto">
            <a:xfrm>
              <a:off x="1983179" y="1757548"/>
              <a:ext cx="360000" cy="360000"/>
            </a:xfrm>
            <a:prstGeom prst="ellipse">
              <a:avLst/>
            </a:prstGeom>
            <a:ln/>
            <a:ex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19" name="乘號 68"/>
            <p:cNvSpPr/>
            <p:nvPr userDrawn="1"/>
          </p:nvSpPr>
          <p:spPr bwMode="auto">
            <a:xfrm>
              <a:off x="2000624" y="1794024"/>
              <a:ext cx="325109" cy="287048"/>
            </a:xfrm>
            <a:prstGeom prst="mathMultiply">
              <a:avLst/>
            </a:prstGeom>
            <a:solidFill>
              <a:schemeClr val="bg1"/>
            </a:solidFill>
            <a:ln>
              <a:noFill/>
            </a:ln>
            <a:effectLst/>
            <a:extLst/>
          </p:spPr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ea typeface="標楷體" pitchFamily="65" charset="-120"/>
              </a:endParaRPr>
            </a:p>
          </p:txBody>
        </p:sp>
      </p:grpSp>
      <p:sp>
        <p:nvSpPr>
          <p:cNvPr id="20" name="Rectangle 10">
            <a:hlinkClick r:id="" action="ppaction://hlinkshowjump?jump=previousslide"/>
          </p:cNvPr>
          <p:cNvSpPr>
            <a:spLocks noChangeArrowheads="1"/>
          </p:cNvSpPr>
          <p:nvPr userDrawn="1"/>
        </p:nvSpPr>
        <p:spPr bwMode="auto">
          <a:xfrm>
            <a:off x="8672513" y="5538788"/>
            <a:ext cx="395287" cy="395287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  <p:sp>
        <p:nvSpPr>
          <p:cNvPr id="21" name="Rectangle 11">
            <a:hlinkClick r:id="" action="ppaction://hlinkshowjump?jump=nextslide"/>
          </p:cNvPr>
          <p:cNvSpPr>
            <a:spLocks noChangeArrowheads="1"/>
          </p:cNvSpPr>
          <p:nvPr userDrawn="1"/>
        </p:nvSpPr>
        <p:spPr bwMode="auto">
          <a:xfrm>
            <a:off x="8672513" y="5967413"/>
            <a:ext cx="395287" cy="395287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  <p:sp>
        <p:nvSpPr>
          <p:cNvPr id="22" name="Rectangle 12">
            <a:hlinkClick r:id="" action="ppaction://hlinkshowjump?jump=endshow"/>
          </p:cNvPr>
          <p:cNvSpPr>
            <a:spLocks noChangeArrowheads="1"/>
          </p:cNvSpPr>
          <p:nvPr userDrawn="1"/>
        </p:nvSpPr>
        <p:spPr bwMode="auto">
          <a:xfrm>
            <a:off x="8672513" y="6396038"/>
            <a:ext cx="395287" cy="395287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最後一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72072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2"/>
          <p:cNvPicPr>
            <a:picLocks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8423275" y="0"/>
            <a:ext cx="72072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2"/>
          <p:cNvPicPr>
            <a:picLocks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755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/>
          <p:cNvPicPr>
            <a:picLocks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6137275"/>
            <a:ext cx="9144000" cy="72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6" name="群組 1"/>
          <p:cNvGrpSpPr>
            <a:grpSpLocks/>
          </p:cNvGrpSpPr>
          <p:nvPr userDrawn="1"/>
        </p:nvGrpSpPr>
        <p:grpSpPr bwMode="auto">
          <a:xfrm>
            <a:off x="8680450" y="5538788"/>
            <a:ext cx="360363" cy="360362"/>
            <a:chOff x="2351313" y="2101932"/>
            <a:chExt cx="360000" cy="360000"/>
          </a:xfrm>
        </p:grpSpPr>
        <p:sp>
          <p:nvSpPr>
            <p:cNvPr id="7" name="圓角矩形 2"/>
            <p:cNvSpPr/>
            <p:nvPr userDrawn="1"/>
          </p:nvSpPr>
          <p:spPr bwMode="auto">
            <a:xfrm>
              <a:off x="2351313" y="2101932"/>
              <a:ext cx="360000" cy="360000"/>
            </a:xfrm>
            <a:prstGeom prst="roundRect">
              <a:avLst/>
            </a:prstGeom>
            <a:ln/>
            <a:ex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8" name="向上箭號 3"/>
            <p:cNvSpPr/>
            <p:nvPr userDrawn="1"/>
          </p:nvSpPr>
          <p:spPr bwMode="auto">
            <a:xfrm>
              <a:off x="2387789" y="2138407"/>
              <a:ext cx="287048" cy="287049"/>
            </a:xfrm>
            <a:prstGeom prst="upArrow">
              <a:avLst/>
            </a:prstGeom>
            <a:ln>
              <a:noFill/>
            </a:ln>
            <a:extLst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</p:grpSp>
      <p:grpSp>
        <p:nvGrpSpPr>
          <p:cNvPr id="9" name="群組 4"/>
          <p:cNvGrpSpPr>
            <a:grpSpLocks/>
          </p:cNvGrpSpPr>
          <p:nvPr userDrawn="1"/>
        </p:nvGrpSpPr>
        <p:grpSpPr bwMode="auto">
          <a:xfrm>
            <a:off x="8680450" y="6407150"/>
            <a:ext cx="360363" cy="360363"/>
            <a:chOff x="1983179" y="1757548"/>
            <a:chExt cx="360000" cy="360000"/>
          </a:xfrm>
        </p:grpSpPr>
        <p:sp>
          <p:nvSpPr>
            <p:cNvPr id="10" name="橢圓 5"/>
            <p:cNvSpPr/>
            <p:nvPr userDrawn="1"/>
          </p:nvSpPr>
          <p:spPr bwMode="auto">
            <a:xfrm>
              <a:off x="1983179" y="1757548"/>
              <a:ext cx="360000" cy="360000"/>
            </a:xfrm>
            <a:prstGeom prst="ellipse">
              <a:avLst/>
            </a:prstGeom>
            <a:ln/>
            <a:ex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11" name="乘號 6"/>
            <p:cNvSpPr/>
            <p:nvPr userDrawn="1"/>
          </p:nvSpPr>
          <p:spPr bwMode="auto">
            <a:xfrm>
              <a:off x="2000624" y="1794024"/>
              <a:ext cx="325109" cy="287048"/>
            </a:xfrm>
            <a:prstGeom prst="mathMultiply">
              <a:avLst/>
            </a:prstGeom>
            <a:solidFill>
              <a:schemeClr val="bg1"/>
            </a:solidFill>
            <a:ln>
              <a:noFill/>
            </a:ln>
            <a:effectLst/>
            <a:extLst/>
          </p:spPr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ea typeface="標楷體" pitchFamily="65" charset="-120"/>
              </a:endParaRPr>
            </a:p>
          </p:txBody>
        </p:sp>
      </p:grpSp>
      <p:sp>
        <p:nvSpPr>
          <p:cNvPr id="12" name="Rectangle 10">
            <a:hlinkClick r:id="" action="ppaction://hlinkshowjump?jump=previousslide"/>
          </p:cNvPr>
          <p:cNvSpPr>
            <a:spLocks noChangeArrowheads="1"/>
          </p:cNvSpPr>
          <p:nvPr userDrawn="1"/>
        </p:nvSpPr>
        <p:spPr bwMode="auto">
          <a:xfrm>
            <a:off x="8667750" y="5538788"/>
            <a:ext cx="396875" cy="395287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  <p:sp>
        <p:nvSpPr>
          <p:cNvPr id="13" name="Rectangle 12">
            <a:hlinkClick r:id="" action="ppaction://hlinkshowjump?jump=endshow"/>
          </p:cNvPr>
          <p:cNvSpPr>
            <a:spLocks noChangeArrowheads="1"/>
          </p:cNvSpPr>
          <p:nvPr userDrawn="1"/>
        </p:nvSpPr>
        <p:spPr bwMode="auto">
          <a:xfrm>
            <a:off x="8667750" y="6396038"/>
            <a:ext cx="396875" cy="395287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  <p:sp>
        <p:nvSpPr>
          <p:cNvPr id="14" name="動作按鈕: 首頁 11">
            <a:hlinkClick r:id="" action="ppaction://hlinkshowjump?jump=firstslide" highlightClick="1"/>
          </p:cNvPr>
          <p:cNvSpPr/>
          <p:nvPr userDrawn="1"/>
        </p:nvSpPr>
        <p:spPr bwMode="auto">
          <a:xfrm>
            <a:off x="8689975" y="5113338"/>
            <a:ext cx="360363" cy="360362"/>
          </a:xfrm>
          <a:prstGeom prst="actionButtonHome">
            <a:avLst/>
          </a:prstGeom>
          <a:ln/>
          <a:ex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>
              <a:spcBef>
                <a:spcPct val="100000"/>
              </a:spcBef>
              <a:defRPr/>
            </a:pPr>
            <a:endParaRPr lang="zh-TW" altLang="en-US">
              <a:solidFill>
                <a:srgbClr val="000000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15" name="Rectangle 10">
            <a:hlinkClick r:id="rId3" action="ppaction://hlinksldjump"/>
          </p:cNvPr>
          <p:cNvSpPr>
            <a:spLocks noChangeArrowheads="1"/>
          </p:cNvSpPr>
          <p:nvPr userDrawn="1"/>
        </p:nvSpPr>
        <p:spPr bwMode="auto">
          <a:xfrm>
            <a:off x="8672513" y="5113338"/>
            <a:ext cx="395287" cy="395287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  <p:pic>
        <p:nvPicPr>
          <p:cNvPr id="16" name="圖片 9"/>
          <p:cNvPicPr>
            <a:picLocks noChangeAspect="1"/>
          </p:cNvPicPr>
          <p:nvPr userDrawn="1"/>
        </p:nvPicPr>
        <p:blipFill>
          <a:blip r:embed="rId4"/>
          <a:srcRect/>
          <a:stretch>
            <a:fillRect/>
          </a:stretch>
        </p:blipFill>
        <p:spPr bwMode="auto">
          <a:xfrm>
            <a:off x="58738" y="6475413"/>
            <a:ext cx="1828800" cy="32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Picture 3"/>
          <p:cNvPicPr>
            <a:picLocks noChangeAspect="1" noChangeArrowheads="1"/>
          </p:cNvPicPr>
          <p:nvPr userDrawn="1"/>
        </p:nvPicPr>
        <p:blipFill>
          <a:blip r:embed="rId5"/>
          <a:srcRect l="10918" t="27995" r="291" b="2016"/>
          <a:stretch>
            <a:fillRect/>
          </a:stretch>
        </p:blipFill>
        <p:spPr bwMode="auto">
          <a:xfrm>
            <a:off x="0" y="36513"/>
            <a:ext cx="2663825" cy="1258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Picture 5"/>
          <p:cNvPicPr>
            <a:picLocks noChangeAspect="1" noChangeArrowheads="1"/>
          </p:cNvPicPr>
          <p:nvPr userDrawn="1"/>
        </p:nvPicPr>
        <p:blipFill>
          <a:blip r:embed="rId6"/>
          <a:srcRect l="36317" t="21799" r="8572" b="32430"/>
          <a:stretch>
            <a:fillRect/>
          </a:stretch>
        </p:blipFill>
        <p:spPr bwMode="auto">
          <a:xfrm>
            <a:off x="7559675" y="0"/>
            <a:ext cx="1584325" cy="755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Rectangle 19">
            <a:hlinkClick r:id="" action="ppaction://hlinkshowjump?jump=previousslide"/>
          </p:cNvPr>
          <p:cNvSpPr>
            <a:spLocks noChangeArrowheads="1"/>
          </p:cNvSpPr>
          <p:nvPr/>
        </p:nvSpPr>
        <p:spPr bwMode="auto">
          <a:xfrm>
            <a:off x="8763000" y="4953000"/>
            <a:ext cx="381000" cy="381000"/>
          </a:xfrm>
          <a:prstGeom prst="rect">
            <a:avLst/>
          </a:prstGeom>
          <a:noFill/>
          <a:ln>
            <a:noFill/>
          </a:ln>
          <a:extLst/>
        </p:spPr>
        <p:txBody>
          <a:bodyPr wrap="none" anchor="ctr"/>
          <a:lstStyle/>
          <a:p>
            <a:pPr>
              <a:defRPr/>
            </a:pPr>
            <a:endParaRPr lang="zh-TW" altLang="en-US" sz="3200" b="0">
              <a:solidFill>
                <a:schemeClr val="tx1"/>
              </a:solidFill>
              <a:latin typeface="Times New Roman" pitchFamily="18" charset="0"/>
              <a:ea typeface="標楷體" pitchFamily="65" charset="-120"/>
            </a:endParaRPr>
          </a:p>
        </p:txBody>
      </p:sp>
      <p:sp>
        <p:nvSpPr>
          <p:cNvPr id="2052" name="Rectangle 20">
            <a:hlinkClick r:id="" action="ppaction://hlinkshowjump?jump=nextslide"/>
          </p:cNvPr>
          <p:cNvSpPr>
            <a:spLocks noChangeArrowheads="1"/>
          </p:cNvSpPr>
          <p:nvPr/>
        </p:nvSpPr>
        <p:spPr bwMode="auto">
          <a:xfrm>
            <a:off x="8763000" y="5334000"/>
            <a:ext cx="381000" cy="381000"/>
          </a:xfrm>
          <a:prstGeom prst="rect">
            <a:avLst/>
          </a:prstGeom>
          <a:noFill/>
          <a:ln>
            <a:noFill/>
          </a:ln>
          <a:extLst/>
        </p:spPr>
        <p:txBody>
          <a:bodyPr wrap="none" anchor="ctr"/>
          <a:lstStyle/>
          <a:p>
            <a:pPr>
              <a:defRPr/>
            </a:pPr>
            <a:endParaRPr lang="zh-TW" altLang="en-US" sz="3200" b="0">
              <a:solidFill>
                <a:schemeClr val="tx1"/>
              </a:solidFill>
              <a:latin typeface="Times New Roman" pitchFamily="18" charset="0"/>
              <a:ea typeface="標楷體" pitchFamily="65" charset="-120"/>
            </a:endParaRPr>
          </a:p>
        </p:txBody>
      </p:sp>
      <p:sp>
        <p:nvSpPr>
          <p:cNvPr id="2053" name="Rectangle 21">
            <a:hlinkClick r:id="" action="ppaction://hlinkshowjump?jump=endshow"/>
          </p:cNvPr>
          <p:cNvSpPr>
            <a:spLocks noChangeArrowheads="1"/>
          </p:cNvSpPr>
          <p:nvPr/>
        </p:nvSpPr>
        <p:spPr bwMode="auto">
          <a:xfrm>
            <a:off x="8763000" y="5800725"/>
            <a:ext cx="381000" cy="381000"/>
          </a:xfrm>
          <a:prstGeom prst="rect">
            <a:avLst/>
          </a:prstGeom>
          <a:noFill/>
          <a:ln>
            <a:noFill/>
          </a:ln>
          <a:extLst/>
        </p:spPr>
        <p:txBody>
          <a:bodyPr wrap="none" anchor="ctr"/>
          <a:lstStyle/>
          <a:p>
            <a:pPr>
              <a:defRPr/>
            </a:pPr>
            <a:endParaRPr lang="zh-TW" altLang="en-US" sz="3200" b="0">
              <a:solidFill>
                <a:schemeClr val="tx1"/>
              </a:solidFill>
              <a:latin typeface="Times New Roman" pitchFamily="18" charset="0"/>
              <a:ea typeface="標楷體" pitchFamily="65" charset="-120"/>
            </a:endParaRPr>
          </a:p>
        </p:txBody>
      </p:sp>
      <p:sp>
        <p:nvSpPr>
          <p:cNvPr id="2054" name="Rectangle 6"/>
          <p:cNvSpPr>
            <a:spLocks noChangeArrowheads="1"/>
          </p:cNvSpPr>
          <p:nvPr userDrawn="1"/>
        </p:nvSpPr>
        <p:spPr bwMode="auto">
          <a:xfrm>
            <a:off x="8101013" y="4652963"/>
            <a:ext cx="1042987" cy="180022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/>
        </p:spPr>
        <p:txBody>
          <a:bodyPr wrap="none" anchor="ctr"/>
          <a:lstStyle/>
          <a:p>
            <a:pPr>
              <a:defRPr/>
            </a:pPr>
            <a:endParaRPr lang="zh-TW" altLang="en-US" b="0">
              <a:solidFill>
                <a:schemeClr val="tx1"/>
              </a:solidFill>
              <a:latin typeface="Arial" charset="0"/>
              <a:ea typeface="標楷體" pitchFamily="65" charset="-12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標楷體" pitchFamily="65" charset="-120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標楷體" pitchFamily="65" charset="-12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標楷體" pitchFamily="65" charset="-12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標楷體" pitchFamily="65" charset="-12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標楷體" pitchFamily="65" charset="-120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新細明體" pitchFamily="18" charset="-120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新細明體" pitchFamily="18" charset="-120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新細明體" pitchFamily="18" charset="-120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新細明體" pitchFamily="18" charset="-12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標楷體" pitchFamily="65" charset="-120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標楷體" pitchFamily="65" charset="-12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標楷體" pitchFamily="65" charset="-12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標楷體" pitchFamily="65" charset="-12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標楷體" pitchFamily="65" charset="-12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" Target="slide63.xm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1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8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8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4.pn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5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6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6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6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6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5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5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5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5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5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59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58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62.png"/><Relationship Id="rId4" Type="http://schemas.openxmlformats.org/officeDocument/2006/relationships/image" Target="../media/image58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62.png"/><Relationship Id="rId4" Type="http://schemas.openxmlformats.org/officeDocument/2006/relationships/image" Target="../media/image5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1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62.png"/><Relationship Id="rId4" Type="http://schemas.openxmlformats.org/officeDocument/2006/relationships/image" Target="../media/image58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62.png"/><Relationship Id="rId4" Type="http://schemas.openxmlformats.org/officeDocument/2006/relationships/image" Target="../media/image58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65.png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8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7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7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7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7.png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Rectangle 44"/>
          <p:cNvSpPr>
            <a:spLocks noChangeArrowheads="1"/>
          </p:cNvSpPr>
          <p:nvPr/>
        </p:nvSpPr>
        <p:spPr bwMode="auto">
          <a:xfrm>
            <a:off x="682625" y="2160588"/>
            <a:ext cx="2700338" cy="287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marL="431800" indent="-431800">
              <a:lnSpc>
                <a:spcPts val="2800"/>
              </a:lnSpc>
            </a:pPr>
            <a:r>
              <a:rPr lang="en-US" altLang="zh-TW" sz="2000" b="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rPr>
              <a:t>2-1	</a:t>
            </a:r>
            <a:r>
              <a:rPr lang="zh-TW" altLang="en-US" sz="2000" b="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rPr>
              <a:t>認識演算法與程式語言</a:t>
            </a:r>
          </a:p>
          <a:p>
            <a:pPr marL="431800" indent="-431800">
              <a:lnSpc>
                <a:spcPts val="2800"/>
              </a:lnSpc>
            </a:pPr>
            <a:r>
              <a:rPr lang="en-US" altLang="zh-TW" sz="2000" b="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rPr>
              <a:t>2-2	Scratch</a:t>
            </a:r>
            <a:r>
              <a:rPr lang="zh-TW" altLang="en-US" sz="2000" b="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rPr>
              <a:t>程式設計－基礎篇</a:t>
            </a:r>
            <a:endParaRPr lang="en-US" altLang="zh-TW" sz="2000" b="0">
              <a:solidFill>
                <a:schemeClr val="tx1"/>
              </a:solidFill>
              <a:latin typeface="Times New Roman" pitchFamily="18" charset="0"/>
              <a:ea typeface="標楷體" pitchFamily="65" charset="-120"/>
            </a:endParaRPr>
          </a:p>
          <a:p>
            <a:pPr marL="431800" indent="-431800">
              <a:lnSpc>
                <a:spcPts val="2800"/>
              </a:lnSpc>
            </a:pPr>
            <a:r>
              <a:rPr lang="en-US" altLang="zh-TW" sz="2000" b="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rPr>
              <a:t>2-3	Scratch</a:t>
            </a:r>
            <a:r>
              <a:rPr lang="zh-TW" altLang="en-US" sz="2000" b="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rPr>
              <a:t>程式設計－計算篇</a:t>
            </a:r>
            <a:endParaRPr lang="en-US" altLang="zh-TW" sz="2000" b="0">
              <a:solidFill>
                <a:schemeClr val="tx1"/>
              </a:solidFill>
              <a:latin typeface="Times New Roman" pitchFamily="18" charset="0"/>
              <a:ea typeface="標楷體" pitchFamily="65" charset="-120"/>
            </a:endParaRPr>
          </a:p>
          <a:p>
            <a:pPr marL="431800" indent="-431800">
              <a:lnSpc>
                <a:spcPts val="2800"/>
              </a:lnSpc>
            </a:pPr>
            <a:r>
              <a:rPr lang="en-US" altLang="zh-TW" sz="2000">
                <a:solidFill>
                  <a:srgbClr val="FF0000"/>
                </a:solidFill>
                <a:latin typeface="Times New Roman" pitchFamily="18" charset="0"/>
                <a:ea typeface="標楷體" pitchFamily="65" charset="-120"/>
              </a:rPr>
              <a:t>2-4	Scratch</a:t>
            </a:r>
            <a:r>
              <a:rPr lang="zh-TW" altLang="en-US" sz="2000">
                <a:solidFill>
                  <a:srgbClr val="FF0000"/>
                </a:solidFill>
                <a:latin typeface="Times New Roman" pitchFamily="18" charset="0"/>
                <a:ea typeface="標楷體" pitchFamily="65" charset="-120"/>
              </a:rPr>
              <a:t>程式設計－繪圖篇</a:t>
            </a:r>
          </a:p>
        </p:txBody>
      </p:sp>
      <p:sp>
        <p:nvSpPr>
          <p:cNvPr id="11266" name="Rectangle 45"/>
          <p:cNvSpPr>
            <a:spLocks noChangeArrowheads="1"/>
          </p:cNvSpPr>
          <p:nvPr/>
        </p:nvSpPr>
        <p:spPr bwMode="auto">
          <a:xfrm>
            <a:off x="539750" y="1439863"/>
            <a:ext cx="2700338" cy="50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>
              <a:lnSpc>
                <a:spcPts val="3600"/>
              </a:lnSpc>
            </a:pPr>
            <a:r>
              <a:rPr lang="zh-TW" altLang="en-US">
                <a:solidFill>
                  <a:schemeClr val="tx1"/>
                </a:solidFill>
                <a:ea typeface="標楷體" pitchFamily="65" charset="-120"/>
              </a:rPr>
              <a:t>基礎程式設計</a:t>
            </a:r>
            <a:r>
              <a:rPr lang="en-US" altLang="zh-TW" b="0">
                <a:solidFill>
                  <a:schemeClr val="tx1"/>
                </a:solidFill>
                <a:latin typeface="Arial" charset="0"/>
                <a:ea typeface="標楷體" pitchFamily="65" charset="-120"/>
                <a:cs typeface="Arial" charset="0"/>
              </a:rPr>
              <a:t>(1)</a:t>
            </a:r>
            <a:endParaRPr lang="zh-TW" altLang="en-US" b="0">
              <a:solidFill>
                <a:schemeClr val="tx1"/>
              </a:solidFill>
              <a:latin typeface="Arial" charset="0"/>
              <a:ea typeface="標楷體" pitchFamily="65" charset="-120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>
                <a:solidFill>
                  <a:srgbClr val="000000"/>
                </a:solidFill>
                <a:latin typeface="+mn-lt"/>
                <a:ea typeface="標楷體" pitchFamily="65" charset="-120"/>
              </a:rPr>
              <a:t>222</a:t>
            </a:r>
          </a:p>
        </p:txBody>
      </p:sp>
      <p:sp>
        <p:nvSpPr>
          <p:cNvPr id="22" name="文字方塊 3"/>
          <p:cNvSpPr txBox="1">
            <a:spLocks noChangeArrowheads="1"/>
          </p:cNvSpPr>
          <p:nvPr/>
        </p:nvSpPr>
        <p:spPr bwMode="auto">
          <a:xfrm>
            <a:off x="540000" y="1800000"/>
            <a:ext cx="1440000" cy="54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400" dirty="0" smtClean="0">
                <a:solidFill>
                  <a:srgbClr val="4C9A6C"/>
                </a:solidFill>
                <a:latin typeface="+mj-lt"/>
                <a:ea typeface="標楷體" pitchFamily="65" charset="-120"/>
              </a:rPr>
              <a:t>範　　例</a:t>
            </a:r>
            <a:endParaRPr lang="zh-TW" altLang="en-US" sz="2400" dirty="0">
              <a:solidFill>
                <a:srgbClr val="4C9A6C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23" name="文字方塊 3"/>
          <p:cNvSpPr txBox="1">
            <a:spLocks noChangeArrowheads="1"/>
          </p:cNvSpPr>
          <p:nvPr/>
        </p:nvSpPr>
        <p:spPr bwMode="auto">
          <a:xfrm>
            <a:off x="540000" y="2340000"/>
            <a:ext cx="5544208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利用</a:t>
            </a:r>
            <a:r>
              <a:rPr lang="zh-TW" altLang="en-US" sz="2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標楷體" pitchFamily="65" charset="-120"/>
              </a:rPr>
              <a:t>坐標</a:t>
            </a:r>
            <a:r>
              <a:rPr lang="zh-TW" altLang="en-US" sz="200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積木讓小貓</a:t>
            </a:r>
            <a:r>
              <a:rPr lang="zh-TW" altLang="en-US" sz="200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畫出</a:t>
            </a:r>
            <a:r>
              <a:rPr lang="zh-TW" altLang="en-US" sz="200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一個</a:t>
            </a:r>
            <a:r>
              <a:rPr lang="zh-TW" altLang="en-US" sz="200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正方形。</a:t>
            </a:r>
            <a:endParaRPr lang="zh-TW" altLang="en-US" sz="200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7" name="圓角矩形 6"/>
          <p:cNvSpPr/>
          <p:nvPr/>
        </p:nvSpPr>
        <p:spPr>
          <a:xfrm>
            <a:off x="6444000" y="1800000"/>
            <a:ext cx="2160000" cy="504000"/>
          </a:xfrm>
          <a:prstGeom prst="roundRect">
            <a:avLst>
              <a:gd name="adj" fmla="val 0"/>
            </a:avLst>
          </a:prstGeom>
          <a:solidFill>
            <a:srgbClr val="4C9A6C"/>
          </a:solidFill>
          <a:ln w="25400">
            <a:noFill/>
          </a:ln>
        </p:spPr>
        <p:txBody>
          <a:bodyPr lIns="36000" tIns="36000" rIns="36000" bIns="36000" rtlCol="0" anchor="ctr"/>
          <a:lstStyle/>
          <a:p>
            <a:pPr algn="ctr"/>
            <a:r>
              <a:rPr lang="zh-TW" altLang="en-US" sz="2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標楷體" pitchFamily="65" charset="-120"/>
              </a:rPr>
              <a:t>對應習作第</a:t>
            </a:r>
            <a:r>
              <a:rPr lang="en-US" altLang="zh-TW" sz="2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標楷體" pitchFamily="65" charset="-120"/>
              </a:rPr>
              <a:t>41</a:t>
            </a:r>
            <a:r>
              <a:rPr lang="zh-TW" altLang="en-US" sz="2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標楷體" pitchFamily="65" charset="-120"/>
              </a:rPr>
              <a:t>頁</a:t>
            </a:r>
            <a:endParaRPr lang="zh-TW" altLang="en-US" sz="2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1651833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>
                <a:solidFill>
                  <a:srgbClr val="000000"/>
                </a:solidFill>
                <a:latin typeface="+mn-lt"/>
                <a:ea typeface="標楷體" pitchFamily="65" charset="-120"/>
              </a:rPr>
              <a:t>222</a:t>
            </a:r>
          </a:p>
        </p:txBody>
      </p:sp>
      <p:pic>
        <p:nvPicPr>
          <p:cNvPr id="2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2520000"/>
            <a:ext cx="3960000" cy="396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4" name="文字方塊 23"/>
          <p:cNvSpPr txBox="1"/>
          <p:nvPr/>
        </p:nvSpPr>
        <p:spPr>
          <a:xfrm>
            <a:off x="4572000" y="1980000"/>
            <a:ext cx="3960000" cy="504000"/>
          </a:xfrm>
          <a:prstGeom prst="rect">
            <a:avLst/>
          </a:prstGeom>
          <a:noFill/>
        </p:spPr>
        <p:txBody>
          <a:bodyPr wrap="square" lIns="36000" tIns="36000" rIns="36000" bIns="36000" rtlCol="0" anchor="t" anchorCtr="0">
            <a:noAutofit/>
          </a:bodyPr>
          <a:lstStyle/>
          <a:p>
            <a:pPr algn="ctr">
              <a:lnSpc>
                <a:spcPts val="2800"/>
              </a:lnSpc>
            </a:pPr>
            <a:r>
              <a:rPr lang="zh-TW" altLang="en-US" sz="24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舞臺區繪圖</a:t>
            </a:r>
            <a:r>
              <a:rPr lang="zh-TW" altLang="en-US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步驟</a:t>
            </a:r>
            <a:r>
              <a:rPr lang="zh-TW" altLang="en-US" sz="2400" b="0" dirty="0">
                <a:solidFill>
                  <a:schemeClr val="tx1"/>
                </a:solidFill>
                <a:ea typeface="標楷體" pitchFamily="65" charset="-120"/>
              </a:rPr>
              <a:t>拆解</a:t>
            </a:r>
            <a:endParaRPr lang="zh-TW" altLang="en-US" sz="24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26" name="矩形 25"/>
          <p:cNvSpPr/>
          <p:nvPr/>
        </p:nvSpPr>
        <p:spPr>
          <a:xfrm>
            <a:off x="647928" y="1980001"/>
            <a:ext cx="72000" cy="4500000"/>
          </a:xfrm>
          <a:prstGeom prst="rect">
            <a:avLst/>
          </a:prstGeom>
          <a:solidFill>
            <a:srgbClr val="B9B9B9"/>
          </a:solidFill>
          <a:ln w="12700">
            <a:solidFill>
              <a:srgbClr val="DCDCDC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7" name="圓角矩形 26"/>
          <p:cNvSpPr/>
          <p:nvPr/>
        </p:nvSpPr>
        <p:spPr>
          <a:xfrm>
            <a:off x="143928" y="1800001"/>
            <a:ext cx="900000" cy="432000"/>
          </a:xfrm>
          <a:prstGeom prst="roundRect">
            <a:avLst>
              <a:gd name="adj" fmla="val 50000"/>
            </a:avLst>
          </a:prstGeom>
          <a:solidFill>
            <a:srgbClr val="D2232B"/>
          </a:solidFill>
          <a:ln w="25400">
            <a:noFill/>
          </a:ln>
        </p:spPr>
        <p:txBody>
          <a:bodyPr lIns="36000" tIns="36000" rIns="36000" bIns="36000" rtlCol="0" anchor="ctr"/>
          <a:lstStyle/>
          <a:p>
            <a:pPr algn="ctr"/>
            <a:r>
              <a:rPr lang="zh-TW" altLang="en-US" sz="1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rPr>
              <a:t>步驟</a:t>
            </a:r>
            <a:r>
              <a:rPr lang="en-US" altLang="zh-TW" sz="1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rPr>
              <a:t>1</a:t>
            </a:r>
            <a:endParaRPr lang="zh-TW" altLang="en-US" sz="18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ea typeface="標楷體" pitchFamily="65" charset="-120"/>
              <a:cs typeface="Arial" pitchFamily="34" charset="0"/>
            </a:endParaRPr>
          </a:p>
        </p:txBody>
      </p:sp>
      <p:sp>
        <p:nvSpPr>
          <p:cNvPr id="28" name="文字方塊 3"/>
          <p:cNvSpPr txBox="1">
            <a:spLocks noChangeArrowheads="1"/>
          </p:cNvSpPr>
          <p:nvPr/>
        </p:nvSpPr>
        <p:spPr bwMode="auto">
          <a:xfrm>
            <a:off x="1043928" y="1800001"/>
            <a:ext cx="2880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設定繪圖位置的坐標。</a:t>
            </a:r>
          </a:p>
        </p:txBody>
      </p:sp>
      <p:grpSp>
        <p:nvGrpSpPr>
          <p:cNvPr id="40" name="群組 39"/>
          <p:cNvGrpSpPr/>
          <p:nvPr/>
        </p:nvGrpSpPr>
        <p:grpSpPr>
          <a:xfrm>
            <a:off x="503928" y="3960000"/>
            <a:ext cx="504000" cy="360000"/>
            <a:chOff x="360000" y="3420000"/>
            <a:chExt cx="504000" cy="360000"/>
          </a:xfrm>
        </p:grpSpPr>
        <p:sp>
          <p:nvSpPr>
            <p:cNvPr id="41" name="圓角矩形 40"/>
            <p:cNvSpPr/>
            <p:nvPr/>
          </p:nvSpPr>
          <p:spPr>
            <a:xfrm>
              <a:off x="360000" y="342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rgbClr val="D2232B"/>
              </a:solidFill>
            </a:ln>
          </p:spPr>
          <p:txBody>
            <a:bodyPr lIns="36000" tIns="36000" rIns="36000" bIns="36000" rtlCol="0" anchor="ctr"/>
            <a:lstStyle/>
            <a:p>
              <a:pPr algn="ctr"/>
              <a:r>
                <a:rPr lang="en-US" altLang="zh-TW" sz="1800" dirty="0" smtClean="0">
                  <a:solidFill>
                    <a:srgbClr val="D2232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1</a:t>
              </a:r>
              <a:endParaRPr lang="zh-TW" altLang="en-US" sz="1800" dirty="0">
                <a:solidFill>
                  <a:srgbClr val="D223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42" name="等腰三角形 41"/>
            <p:cNvSpPr/>
            <p:nvPr/>
          </p:nvSpPr>
          <p:spPr>
            <a:xfrm rot="5400000">
              <a:off x="738000" y="3528000"/>
              <a:ext cx="108000" cy="144000"/>
            </a:xfrm>
            <a:prstGeom prst="triangle">
              <a:avLst/>
            </a:prstGeom>
            <a:solidFill>
              <a:srgbClr val="D2232B"/>
            </a:solidFill>
            <a:ln w="25400">
              <a:solidFill>
                <a:srgbClr val="D2232B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928" y="2448000"/>
            <a:ext cx="2628000" cy="19866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21364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>
                <a:solidFill>
                  <a:srgbClr val="000000"/>
                </a:solidFill>
                <a:latin typeface="+mn-lt"/>
                <a:ea typeface="標楷體" pitchFamily="65" charset="-120"/>
              </a:rPr>
              <a:t>222</a:t>
            </a:r>
          </a:p>
        </p:txBody>
      </p:sp>
      <p:sp>
        <p:nvSpPr>
          <p:cNvPr id="24" name="文字方塊 23"/>
          <p:cNvSpPr txBox="1"/>
          <p:nvPr/>
        </p:nvSpPr>
        <p:spPr>
          <a:xfrm>
            <a:off x="4572000" y="1980000"/>
            <a:ext cx="3960000" cy="504000"/>
          </a:xfrm>
          <a:prstGeom prst="rect">
            <a:avLst/>
          </a:prstGeom>
          <a:noFill/>
        </p:spPr>
        <p:txBody>
          <a:bodyPr wrap="square" lIns="36000" tIns="36000" rIns="36000" bIns="36000" rtlCol="0" anchor="t" anchorCtr="0">
            <a:noAutofit/>
          </a:bodyPr>
          <a:lstStyle/>
          <a:p>
            <a:pPr algn="ctr">
              <a:lnSpc>
                <a:spcPts val="2800"/>
              </a:lnSpc>
            </a:pPr>
            <a:r>
              <a:rPr lang="zh-TW" altLang="en-US" sz="24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舞臺區繪圖</a:t>
            </a:r>
            <a:r>
              <a:rPr lang="zh-TW" altLang="en-US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步驟</a:t>
            </a:r>
            <a:r>
              <a:rPr lang="zh-TW" altLang="en-US" sz="2400" b="0" dirty="0">
                <a:solidFill>
                  <a:schemeClr val="tx1"/>
                </a:solidFill>
                <a:ea typeface="標楷體" pitchFamily="65" charset="-120"/>
              </a:rPr>
              <a:t>拆解</a:t>
            </a:r>
            <a:endParaRPr lang="zh-TW" altLang="en-US" sz="24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pic>
        <p:nvPicPr>
          <p:cNvPr id="22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2520000"/>
            <a:ext cx="3960000" cy="396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3" name="矩形 22"/>
          <p:cNvSpPr/>
          <p:nvPr/>
        </p:nvSpPr>
        <p:spPr>
          <a:xfrm>
            <a:off x="647928" y="1980001"/>
            <a:ext cx="72000" cy="4500000"/>
          </a:xfrm>
          <a:prstGeom prst="rect">
            <a:avLst/>
          </a:prstGeom>
          <a:solidFill>
            <a:srgbClr val="B9B9B9"/>
          </a:solidFill>
          <a:ln w="12700">
            <a:solidFill>
              <a:srgbClr val="DCDCDC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5" name="圓角矩形 24"/>
          <p:cNvSpPr/>
          <p:nvPr/>
        </p:nvSpPr>
        <p:spPr>
          <a:xfrm>
            <a:off x="143928" y="1800001"/>
            <a:ext cx="900000" cy="432000"/>
          </a:xfrm>
          <a:prstGeom prst="roundRect">
            <a:avLst>
              <a:gd name="adj" fmla="val 50000"/>
            </a:avLst>
          </a:prstGeom>
          <a:solidFill>
            <a:srgbClr val="D2232B"/>
          </a:solidFill>
          <a:ln w="25400">
            <a:noFill/>
          </a:ln>
        </p:spPr>
        <p:txBody>
          <a:bodyPr lIns="36000" tIns="36000" rIns="36000" bIns="36000" rtlCol="0" anchor="ctr"/>
          <a:lstStyle/>
          <a:p>
            <a:pPr algn="ctr"/>
            <a:r>
              <a:rPr lang="zh-TW" altLang="en-US" sz="1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rPr>
              <a:t>步驟</a:t>
            </a:r>
            <a:r>
              <a:rPr lang="en-US" altLang="zh-TW" sz="1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rPr>
              <a:t>1</a:t>
            </a:r>
            <a:endParaRPr lang="zh-TW" altLang="en-US" sz="18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ea typeface="標楷體" pitchFamily="65" charset="-120"/>
              <a:cs typeface="Arial" pitchFamily="34" charset="0"/>
            </a:endParaRPr>
          </a:p>
        </p:txBody>
      </p:sp>
      <p:grpSp>
        <p:nvGrpSpPr>
          <p:cNvPr id="34" name="群組 33"/>
          <p:cNvGrpSpPr/>
          <p:nvPr/>
        </p:nvGrpSpPr>
        <p:grpSpPr>
          <a:xfrm>
            <a:off x="503928" y="4392000"/>
            <a:ext cx="504000" cy="360000"/>
            <a:chOff x="360000" y="3420000"/>
            <a:chExt cx="504000" cy="360000"/>
          </a:xfrm>
        </p:grpSpPr>
        <p:sp>
          <p:nvSpPr>
            <p:cNvPr id="35" name="圓角矩形 34"/>
            <p:cNvSpPr/>
            <p:nvPr/>
          </p:nvSpPr>
          <p:spPr>
            <a:xfrm>
              <a:off x="360000" y="342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rgbClr val="D2232B"/>
              </a:solidFill>
            </a:ln>
          </p:spPr>
          <p:txBody>
            <a:bodyPr lIns="36000" tIns="36000" rIns="36000" bIns="36000" rtlCol="0" anchor="ctr"/>
            <a:lstStyle/>
            <a:p>
              <a:pPr algn="ctr"/>
              <a:r>
                <a:rPr lang="en-US" altLang="zh-TW" sz="1800" dirty="0" smtClean="0">
                  <a:solidFill>
                    <a:srgbClr val="D2232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2</a:t>
              </a:r>
              <a:endParaRPr lang="zh-TW" altLang="en-US" sz="1800" dirty="0">
                <a:solidFill>
                  <a:srgbClr val="D223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37" name="等腰三角形 36"/>
            <p:cNvSpPr/>
            <p:nvPr/>
          </p:nvSpPr>
          <p:spPr>
            <a:xfrm rot="5400000">
              <a:off x="738000" y="3528000"/>
              <a:ext cx="108000" cy="144000"/>
            </a:xfrm>
            <a:prstGeom prst="triangle">
              <a:avLst/>
            </a:prstGeom>
            <a:solidFill>
              <a:srgbClr val="D2232B"/>
            </a:solidFill>
            <a:ln w="25400">
              <a:solidFill>
                <a:srgbClr val="D2232B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928" y="2448000"/>
            <a:ext cx="2628000" cy="2406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1" name="文字方塊 3"/>
          <p:cNvSpPr txBox="1">
            <a:spLocks noChangeArrowheads="1"/>
          </p:cNvSpPr>
          <p:nvPr/>
        </p:nvSpPr>
        <p:spPr bwMode="auto">
          <a:xfrm>
            <a:off x="1043928" y="1800001"/>
            <a:ext cx="2880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設定繪圖位置的坐標。</a:t>
            </a:r>
          </a:p>
        </p:txBody>
      </p:sp>
    </p:spTree>
    <p:extLst>
      <p:ext uri="{BB962C8B-B14F-4D97-AF65-F5344CB8AC3E}">
        <p14:creationId xmlns:p14="http://schemas.microsoft.com/office/powerpoint/2010/main" val="4234035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>
                <a:solidFill>
                  <a:srgbClr val="000000"/>
                </a:solidFill>
                <a:latin typeface="+mn-lt"/>
                <a:ea typeface="標楷體" pitchFamily="65" charset="-120"/>
              </a:rPr>
              <a:t>222</a:t>
            </a:r>
          </a:p>
        </p:txBody>
      </p:sp>
      <p:sp>
        <p:nvSpPr>
          <p:cNvPr id="24" name="文字方塊 23"/>
          <p:cNvSpPr txBox="1"/>
          <p:nvPr/>
        </p:nvSpPr>
        <p:spPr>
          <a:xfrm>
            <a:off x="4572000" y="1980000"/>
            <a:ext cx="3960000" cy="504000"/>
          </a:xfrm>
          <a:prstGeom prst="rect">
            <a:avLst/>
          </a:prstGeom>
          <a:noFill/>
        </p:spPr>
        <p:txBody>
          <a:bodyPr wrap="square" lIns="36000" tIns="36000" rIns="36000" bIns="36000" rtlCol="0" anchor="t" anchorCtr="0">
            <a:noAutofit/>
          </a:bodyPr>
          <a:lstStyle/>
          <a:p>
            <a:pPr algn="ctr">
              <a:lnSpc>
                <a:spcPts val="2800"/>
              </a:lnSpc>
            </a:pPr>
            <a:r>
              <a:rPr lang="zh-TW" altLang="en-US" sz="24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舞臺區繪圖</a:t>
            </a:r>
            <a:r>
              <a:rPr lang="zh-TW" altLang="en-US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步驟</a:t>
            </a:r>
            <a:r>
              <a:rPr lang="zh-TW" altLang="en-US" sz="2400" b="0" dirty="0">
                <a:solidFill>
                  <a:schemeClr val="tx1"/>
                </a:solidFill>
                <a:ea typeface="標楷體" pitchFamily="65" charset="-120"/>
              </a:rPr>
              <a:t>拆解</a:t>
            </a:r>
            <a:endParaRPr lang="zh-TW" altLang="en-US" sz="24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pic>
        <p:nvPicPr>
          <p:cNvPr id="2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2520000"/>
            <a:ext cx="3951391" cy="396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5" name="矩形 24"/>
          <p:cNvSpPr/>
          <p:nvPr/>
        </p:nvSpPr>
        <p:spPr>
          <a:xfrm>
            <a:off x="647928" y="1980001"/>
            <a:ext cx="72000" cy="4500000"/>
          </a:xfrm>
          <a:prstGeom prst="rect">
            <a:avLst/>
          </a:prstGeom>
          <a:solidFill>
            <a:srgbClr val="B9B9B9"/>
          </a:solidFill>
          <a:ln w="12700">
            <a:solidFill>
              <a:srgbClr val="DCDCDC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6" name="圓角矩形 25"/>
          <p:cNvSpPr/>
          <p:nvPr/>
        </p:nvSpPr>
        <p:spPr>
          <a:xfrm>
            <a:off x="143928" y="1800001"/>
            <a:ext cx="900000" cy="432000"/>
          </a:xfrm>
          <a:prstGeom prst="roundRect">
            <a:avLst>
              <a:gd name="adj" fmla="val 50000"/>
            </a:avLst>
          </a:prstGeom>
          <a:solidFill>
            <a:srgbClr val="D2232B"/>
          </a:solidFill>
          <a:ln w="25400">
            <a:noFill/>
          </a:ln>
        </p:spPr>
        <p:txBody>
          <a:bodyPr lIns="36000" tIns="36000" rIns="36000" bIns="36000" rtlCol="0" anchor="ctr"/>
          <a:lstStyle/>
          <a:p>
            <a:pPr algn="ctr"/>
            <a:r>
              <a:rPr lang="zh-TW" altLang="en-US" sz="1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rPr>
              <a:t>步驟</a:t>
            </a:r>
            <a:r>
              <a:rPr lang="en-US" altLang="zh-TW" sz="1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rPr>
              <a:t>1</a:t>
            </a:r>
            <a:endParaRPr lang="zh-TW" altLang="en-US" sz="18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ea typeface="標楷體" pitchFamily="65" charset="-120"/>
              <a:cs typeface="Arial" pitchFamily="34" charset="0"/>
            </a:endParaRPr>
          </a:p>
        </p:txBody>
      </p:sp>
      <p:grpSp>
        <p:nvGrpSpPr>
          <p:cNvPr id="32" name="群組 31"/>
          <p:cNvGrpSpPr/>
          <p:nvPr/>
        </p:nvGrpSpPr>
        <p:grpSpPr>
          <a:xfrm>
            <a:off x="503928" y="4824000"/>
            <a:ext cx="504000" cy="360000"/>
            <a:chOff x="360000" y="3420000"/>
            <a:chExt cx="504000" cy="360000"/>
          </a:xfrm>
        </p:grpSpPr>
        <p:sp>
          <p:nvSpPr>
            <p:cNvPr id="33" name="圓角矩形 32"/>
            <p:cNvSpPr/>
            <p:nvPr/>
          </p:nvSpPr>
          <p:spPr>
            <a:xfrm>
              <a:off x="360000" y="342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rgbClr val="D2232B"/>
              </a:solidFill>
            </a:ln>
          </p:spPr>
          <p:txBody>
            <a:bodyPr lIns="36000" tIns="36000" rIns="36000" bIns="36000" rtlCol="0" anchor="ctr"/>
            <a:lstStyle/>
            <a:p>
              <a:pPr algn="ctr"/>
              <a:r>
                <a:rPr lang="en-US" altLang="zh-TW" sz="1800" dirty="0" smtClean="0">
                  <a:solidFill>
                    <a:srgbClr val="D2232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3</a:t>
              </a:r>
              <a:endParaRPr lang="zh-TW" altLang="en-US" sz="1800" dirty="0">
                <a:solidFill>
                  <a:srgbClr val="D223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34" name="等腰三角形 33"/>
            <p:cNvSpPr/>
            <p:nvPr/>
          </p:nvSpPr>
          <p:spPr>
            <a:xfrm rot="5400000">
              <a:off x="738000" y="3528000"/>
              <a:ext cx="108000" cy="144000"/>
            </a:xfrm>
            <a:prstGeom prst="triangle">
              <a:avLst/>
            </a:prstGeom>
            <a:solidFill>
              <a:srgbClr val="D2232B"/>
            </a:solidFill>
            <a:ln w="25400">
              <a:solidFill>
                <a:srgbClr val="D2232B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928" y="2448000"/>
            <a:ext cx="2628000" cy="2830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2" name="文字方塊 3"/>
          <p:cNvSpPr txBox="1">
            <a:spLocks noChangeArrowheads="1"/>
          </p:cNvSpPr>
          <p:nvPr/>
        </p:nvSpPr>
        <p:spPr bwMode="auto">
          <a:xfrm>
            <a:off x="1043928" y="1800001"/>
            <a:ext cx="2880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設定繪圖位置的坐標。</a:t>
            </a:r>
          </a:p>
        </p:txBody>
      </p:sp>
    </p:spTree>
    <p:extLst>
      <p:ext uri="{BB962C8B-B14F-4D97-AF65-F5344CB8AC3E}">
        <p14:creationId xmlns:p14="http://schemas.microsoft.com/office/powerpoint/2010/main" val="2608369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>
                <a:solidFill>
                  <a:srgbClr val="000000"/>
                </a:solidFill>
                <a:latin typeface="+mn-lt"/>
                <a:ea typeface="標楷體" pitchFamily="65" charset="-120"/>
              </a:rPr>
              <a:t>222</a:t>
            </a:r>
          </a:p>
        </p:txBody>
      </p:sp>
      <p:sp>
        <p:nvSpPr>
          <p:cNvPr id="6" name="矩形 5"/>
          <p:cNvSpPr/>
          <p:nvPr/>
        </p:nvSpPr>
        <p:spPr>
          <a:xfrm>
            <a:off x="647928" y="1980001"/>
            <a:ext cx="72000" cy="4500000"/>
          </a:xfrm>
          <a:prstGeom prst="rect">
            <a:avLst/>
          </a:prstGeom>
          <a:solidFill>
            <a:srgbClr val="B9B9B9"/>
          </a:solidFill>
          <a:ln w="12700">
            <a:solidFill>
              <a:srgbClr val="DCDCDC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" name="圓角矩形 6"/>
          <p:cNvSpPr/>
          <p:nvPr/>
        </p:nvSpPr>
        <p:spPr>
          <a:xfrm>
            <a:off x="143928" y="1800001"/>
            <a:ext cx="900000" cy="432000"/>
          </a:xfrm>
          <a:prstGeom prst="roundRect">
            <a:avLst>
              <a:gd name="adj" fmla="val 50000"/>
            </a:avLst>
          </a:prstGeom>
          <a:solidFill>
            <a:srgbClr val="D2232B"/>
          </a:solidFill>
          <a:ln w="25400">
            <a:noFill/>
          </a:ln>
        </p:spPr>
        <p:txBody>
          <a:bodyPr lIns="36000" tIns="36000" rIns="36000" bIns="36000" rtlCol="0" anchor="ctr"/>
          <a:lstStyle/>
          <a:p>
            <a:pPr algn="ctr"/>
            <a:r>
              <a:rPr lang="zh-TW" altLang="en-US" sz="1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rPr>
              <a:t>步驟</a:t>
            </a:r>
            <a:r>
              <a:rPr lang="en-US" altLang="zh-TW" sz="1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rPr>
              <a:t>1</a:t>
            </a:r>
            <a:endParaRPr lang="zh-TW" altLang="en-US" sz="18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ea typeface="標楷體" pitchFamily="65" charset="-120"/>
              <a:cs typeface="Arial" pitchFamily="34" charset="0"/>
            </a:endParaRPr>
          </a:p>
        </p:txBody>
      </p:sp>
      <p:grpSp>
        <p:nvGrpSpPr>
          <p:cNvPr id="18" name="群組 17"/>
          <p:cNvGrpSpPr/>
          <p:nvPr/>
        </p:nvGrpSpPr>
        <p:grpSpPr>
          <a:xfrm>
            <a:off x="503928" y="5256000"/>
            <a:ext cx="504000" cy="360000"/>
            <a:chOff x="360000" y="3420000"/>
            <a:chExt cx="504000" cy="360000"/>
          </a:xfrm>
        </p:grpSpPr>
        <p:sp>
          <p:nvSpPr>
            <p:cNvPr id="19" name="圓角矩形 18"/>
            <p:cNvSpPr/>
            <p:nvPr/>
          </p:nvSpPr>
          <p:spPr>
            <a:xfrm>
              <a:off x="360000" y="342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rgbClr val="D2232B"/>
              </a:solidFill>
            </a:ln>
          </p:spPr>
          <p:txBody>
            <a:bodyPr lIns="36000" tIns="36000" rIns="36000" bIns="36000" rtlCol="0" anchor="ctr"/>
            <a:lstStyle/>
            <a:p>
              <a:pPr algn="ctr"/>
              <a:r>
                <a:rPr lang="en-US" altLang="zh-TW" sz="1800" dirty="0" smtClean="0">
                  <a:solidFill>
                    <a:srgbClr val="D2232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4</a:t>
              </a:r>
              <a:endParaRPr lang="zh-TW" altLang="en-US" sz="1800" dirty="0">
                <a:solidFill>
                  <a:srgbClr val="D223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20" name="等腰三角形 19"/>
            <p:cNvSpPr/>
            <p:nvPr/>
          </p:nvSpPr>
          <p:spPr>
            <a:xfrm rot="5400000">
              <a:off x="738000" y="3528000"/>
              <a:ext cx="108000" cy="144000"/>
            </a:xfrm>
            <a:prstGeom prst="triangle">
              <a:avLst/>
            </a:prstGeom>
            <a:solidFill>
              <a:srgbClr val="D2232B"/>
            </a:solidFill>
            <a:ln w="25400">
              <a:solidFill>
                <a:srgbClr val="D2232B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24" name="文字方塊 23"/>
          <p:cNvSpPr txBox="1"/>
          <p:nvPr/>
        </p:nvSpPr>
        <p:spPr>
          <a:xfrm>
            <a:off x="4572000" y="1980000"/>
            <a:ext cx="3960000" cy="504000"/>
          </a:xfrm>
          <a:prstGeom prst="rect">
            <a:avLst/>
          </a:prstGeom>
          <a:noFill/>
        </p:spPr>
        <p:txBody>
          <a:bodyPr wrap="square" lIns="36000" tIns="36000" rIns="36000" bIns="36000" rtlCol="0" anchor="t" anchorCtr="0">
            <a:noAutofit/>
          </a:bodyPr>
          <a:lstStyle/>
          <a:p>
            <a:pPr algn="ctr">
              <a:lnSpc>
                <a:spcPts val="2800"/>
              </a:lnSpc>
            </a:pPr>
            <a:r>
              <a:rPr lang="zh-TW" altLang="en-US" sz="24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舞臺區繪圖</a:t>
            </a:r>
            <a:r>
              <a:rPr lang="zh-TW" altLang="en-US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步驟</a:t>
            </a:r>
            <a:r>
              <a:rPr lang="zh-TW" altLang="en-US" sz="2400" b="0" dirty="0">
                <a:solidFill>
                  <a:schemeClr val="tx1"/>
                </a:solidFill>
                <a:ea typeface="標楷體" pitchFamily="65" charset="-120"/>
              </a:rPr>
              <a:t>拆解</a:t>
            </a:r>
            <a:endParaRPr lang="zh-TW" altLang="en-US" sz="24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pic>
        <p:nvPicPr>
          <p:cNvPr id="2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18"/>
          <a:stretch/>
        </p:blipFill>
        <p:spPr bwMode="auto">
          <a:xfrm>
            <a:off x="4572000" y="2520000"/>
            <a:ext cx="3960000" cy="396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946" y="2448000"/>
            <a:ext cx="2629486" cy="374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3" name="文字方塊 3"/>
          <p:cNvSpPr txBox="1">
            <a:spLocks noChangeArrowheads="1"/>
          </p:cNvSpPr>
          <p:nvPr/>
        </p:nvSpPr>
        <p:spPr bwMode="auto">
          <a:xfrm>
            <a:off x="1043928" y="1800001"/>
            <a:ext cx="2880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設定繪圖位置的坐標。</a:t>
            </a:r>
          </a:p>
        </p:txBody>
      </p:sp>
    </p:spTree>
    <p:extLst>
      <p:ext uri="{BB962C8B-B14F-4D97-AF65-F5344CB8AC3E}">
        <p14:creationId xmlns:p14="http://schemas.microsoft.com/office/powerpoint/2010/main" val="1693045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>
                <a:solidFill>
                  <a:srgbClr val="000000"/>
                </a:solidFill>
                <a:latin typeface="+mn-lt"/>
                <a:ea typeface="標楷體" pitchFamily="65" charset="-120"/>
              </a:rPr>
              <a:t>222</a:t>
            </a:r>
          </a:p>
        </p:txBody>
      </p:sp>
      <p:sp>
        <p:nvSpPr>
          <p:cNvPr id="6" name="矩形 5"/>
          <p:cNvSpPr/>
          <p:nvPr/>
        </p:nvSpPr>
        <p:spPr>
          <a:xfrm>
            <a:off x="647928" y="1980001"/>
            <a:ext cx="72000" cy="4500000"/>
          </a:xfrm>
          <a:prstGeom prst="rect">
            <a:avLst/>
          </a:prstGeom>
          <a:solidFill>
            <a:srgbClr val="B9B9B9"/>
          </a:solidFill>
          <a:ln w="12700">
            <a:solidFill>
              <a:srgbClr val="DCDCDC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" name="圓角矩形 6"/>
          <p:cNvSpPr/>
          <p:nvPr/>
        </p:nvSpPr>
        <p:spPr>
          <a:xfrm>
            <a:off x="143928" y="1800001"/>
            <a:ext cx="900000" cy="432000"/>
          </a:xfrm>
          <a:prstGeom prst="roundRect">
            <a:avLst>
              <a:gd name="adj" fmla="val 50000"/>
            </a:avLst>
          </a:prstGeom>
          <a:solidFill>
            <a:srgbClr val="D2232B"/>
          </a:solidFill>
          <a:ln w="25400">
            <a:noFill/>
          </a:ln>
        </p:spPr>
        <p:txBody>
          <a:bodyPr lIns="36000" tIns="36000" rIns="36000" bIns="36000" rtlCol="0" anchor="ctr"/>
          <a:lstStyle/>
          <a:p>
            <a:pPr algn="ctr"/>
            <a:r>
              <a:rPr lang="zh-TW" altLang="en-US" sz="1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rPr>
              <a:t>步驟</a:t>
            </a:r>
            <a:r>
              <a:rPr lang="en-US" altLang="zh-TW" sz="1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rPr>
              <a:t>1</a:t>
            </a:r>
            <a:endParaRPr lang="zh-TW" altLang="en-US" sz="18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ea typeface="標楷體" pitchFamily="65" charset="-120"/>
              <a:cs typeface="Arial" pitchFamily="34" charset="0"/>
            </a:endParaRPr>
          </a:p>
        </p:txBody>
      </p:sp>
      <p:grpSp>
        <p:nvGrpSpPr>
          <p:cNvPr id="18" name="群組 17"/>
          <p:cNvGrpSpPr/>
          <p:nvPr/>
        </p:nvGrpSpPr>
        <p:grpSpPr>
          <a:xfrm>
            <a:off x="503928" y="5256000"/>
            <a:ext cx="504000" cy="360000"/>
            <a:chOff x="360000" y="3420000"/>
            <a:chExt cx="504000" cy="360000"/>
          </a:xfrm>
        </p:grpSpPr>
        <p:sp>
          <p:nvSpPr>
            <p:cNvPr id="19" name="圓角矩形 18"/>
            <p:cNvSpPr/>
            <p:nvPr/>
          </p:nvSpPr>
          <p:spPr>
            <a:xfrm>
              <a:off x="360000" y="342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rgbClr val="D2232B"/>
              </a:solidFill>
            </a:ln>
          </p:spPr>
          <p:txBody>
            <a:bodyPr lIns="36000" tIns="36000" rIns="36000" bIns="36000" rtlCol="0" anchor="ctr"/>
            <a:lstStyle/>
            <a:p>
              <a:pPr algn="ctr"/>
              <a:r>
                <a:rPr lang="en-US" altLang="zh-TW" sz="1800" dirty="0" smtClean="0">
                  <a:solidFill>
                    <a:srgbClr val="D2232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4</a:t>
              </a:r>
              <a:endParaRPr lang="zh-TW" altLang="en-US" sz="1800" dirty="0">
                <a:solidFill>
                  <a:srgbClr val="D223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20" name="等腰三角形 19"/>
            <p:cNvSpPr/>
            <p:nvPr/>
          </p:nvSpPr>
          <p:spPr>
            <a:xfrm rot="5400000">
              <a:off x="738000" y="3528000"/>
              <a:ext cx="108000" cy="144000"/>
            </a:xfrm>
            <a:prstGeom prst="triangle">
              <a:avLst/>
            </a:prstGeom>
            <a:solidFill>
              <a:srgbClr val="D2232B"/>
            </a:solidFill>
            <a:ln w="25400">
              <a:solidFill>
                <a:srgbClr val="D2232B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946" y="2448000"/>
            <a:ext cx="2629486" cy="374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23" name="群組 22"/>
          <p:cNvGrpSpPr/>
          <p:nvPr/>
        </p:nvGrpSpPr>
        <p:grpSpPr>
          <a:xfrm>
            <a:off x="503928" y="4824000"/>
            <a:ext cx="504000" cy="360000"/>
            <a:chOff x="360000" y="3420000"/>
            <a:chExt cx="504000" cy="360000"/>
          </a:xfrm>
        </p:grpSpPr>
        <p:sp>
          <p:nvSpPr>
            <p:cNvPr id="25" name="圓角矩形 24"/>
            <p:cNvSpPr/>
            <p:nvPr/>
          </p:nvSpPr>
          <p:spPr>
            <a:xfrm>
              <a:off x="360000" y="342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rgbClr val="D2232B"/>
              </a:solidFill>
            </a:ln>
          </p:spPr>
          <p:txBody>
            <a:bodyPr lIns="36000" tIns="36000" rIns="36000" bIns="36000" rtlCol="0" anchor="ctr"/>
            <a:lstStyle/>
            <a:p>
              <a:pPr algn="ctr"/>
              <a:r>
                <a:rPr lang="en-US" altLang="zh-TW" sz="1800" dirty="0" smtClean="0">
                  <a:solidFill>
                    <a:srgbClr val="D2232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3</a:t>
              </a:r>
              <a:endParaRPr lang="zh-TW" altLang="en-US" sz="1800" dirty="0">
                <a:solidFill>
                  <a:srgbClr val="D223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26" name="等腰三角形 25"/>
            <p:cNvSpPr/>
            <p:nvPr/>
          </p:nvSpPr>
          <p:spPr>
            <a:xfrm rot="5400000">
              <a:off x="738000" y="3528000"/>
              <a:ext cx="108000" cy="144000"/>
            </a:xfrm>
            <a:prstGeom prst="triangle">
              <a:avLst/>
            </a:prstGeom>
            <a:solidFill>
              <a:srgbClr val="D2232B"/>
            </a:solidFill>
            <a:ln w="25400">
              <a:solidFill>
                <a:srgbClr val="D2232B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27" name="群組 26"/>
          <p:cNvGrpSpPr/>
          <p:nvPr/>
        </p:nvGrpSpPr>
        <p:grpSpPr>
          <a:xfrm>
            <a:off x="503928" y="4392000"/>
            <a:ext cx="504000" cy="360000"/>
            <a:chOff x="360000" y="3420000"/>
            <a:chExt cx="504000" cy="360000"/>
          </a:xfrm>
        </p:grpSpPr>
        <p:sp>
          <p:nvSpPr>
            <p:cNvPr id="28" name="圓角矩形 27"/>
            <p:cNvSpPr/>
            <p:nvPr/>
          </p:nvSpPr>
          <p:spPr>
            <a:xfrm>
              <a:off x="360000" y="342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rgbClr val="D2232B"/>
              </a:solidFill>
            </a:ln>
          </p:spPr>
          <p:txBody>
            <a:bodyPr lIns="36000" tIns="36000" rIns="36000" bIns="36000" rtlCol="0" anchor="ctr"/>
            <a:lstStyle/>
            <a:p>
              <a:pPr algn="ctr"/>
              <a:r>
                <a:rPr lang="en-US" altLang="zh-TW" sz="1800" dirty="0" smtClean="0">
                  <a:solidFill>
                    <a:srgbClr val="D2232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2</a:t>
              </a:r>
              <a:endParaRPr lang="zh-TW" altLang="en-US" sz="1800" dirty="0">
                <a:solidFill>
                  <a:srgbClr val="D223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29" name="等腰三角形 28"/>
            <p:cNvSpPr/>
            <p:nvPr/>
          </p:nvSpPr>
          <p:spPr>
            <a:xfrm rot="5400000">
              <a:off x="738000" y="3528000"/>
              <a:ext cx="108000" cy="144000"/>
            </a:xfrm>
            <a:prstGeom prst="triangle">
              <a:avLst/>
            </a:prstGeom>
            <a:solidFill>
              <a:srgbClr val="D2232B"/>
            </a:solidFill>
            <a:ln w="25400">
              <a:solidFill>
                <a:srgbClr val="D2232B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30" name="群組 29"/>
          <p:cNvGrpSpPr/>
          <p:nvPr/>
        </p:nvGrpSpPr>
        <p:grpSpPr>
          <a:xfrm>
            <a:off x="503928" y="3960000"/>
            <a:ext cx="504000" cy="360000"/>
            <a:chOff x="360000" y="3420000"/>
            <a:chExt cx="504000" cy="360000"/>
          </a:xfrm>
        </p:grpSpPr>
        <p:sp>
          <p:nvSpPr>
            <p:cNvPr id="31" name="圓角矩形 30"/>
            <p:cNvSpPr/>
            <p:nvPr/>
          </p:nvSpPr>
          <p:spPr>
            <a:xfrm>
              <a:off x="360000" y="342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rgbClr val="D2232B"/>
              </a:solidFill>
            </a:ln>
          </p:spPr>
          <p:txBody>
            <a:bodyPr lIns="36000" tIns="36000" rIns="36000" bIns="36000" rtlCol="0" anchor="ctr"/>
            <a:lstStyle/>
            <a:p>
              <a:pPr algn="ctr"/>
              <a:r>
                <a:rPr lang="en-US" altLang="zh-TW" sz="1800" dirty="0" smtClean="0">
                  <a:solidFill>
                    <a:srgbClr val="D2232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1</a:t>
              </a:r>
              <a:endParaRPr lang="zh-TW" altLang="en-US" sz="1800" dirty="0">
                <a:solidFill>
                  <a:srgbClr val="D223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32" name="等腰三角形 31"/>
            <p:cNvSpPr/>
            <p:nvPr/>
          </p:nvSpPr>
          <p:spPr>
            <a:xfrm rot="5400000">
              <a:off x="738000" y="3528000"/>
              <a:ext cx="108000" cy="144000"/>
            </a:xfrm>
            <a:prstGeom prst="triangle">
              <a:avLst/>
            </a:prstGeom>
            <a:solidFill>
              <a:srgbClr val="D2232B"/>
            </a:solidFill>
            <a:ln w="25400">
              <a:solidFill>
                <a:srgbClr val="D2232B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0000" y="2700011"/>
            <a:ext cx="4644000" cy="38370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3" name="文字方塊 3"/>
          <p:cNvSpPr txBox="1">
            <a:spLocks noChangeArrowheads="1"/>
          </p:cNvSpPr>
          <p:nvPr/>
        </p:nvSpPr>
        <p:spPr bwMode="auto">
          <a:xfrm>
            <a:off x="1043928" y="1800001"/>
            <a:ext cx="2880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設定繪圖位置的坐標。</a:t>
            </a:r>
          </a:p>
        </p:txBody>
      </p:sp>
    </p:spTree>
    <p:extLst>
      <p:ext uri="{BB962C8B-B14F-4D97-AF65-F5344CB8AC3E}">
        <p14:creationId xmlns:p14="http://schemas.microsoft.com/office/powerpoint/2010/main" val="1448658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群組 1"/>
          <p:cNvGrpSpPr/>
          <p:nvPr/>
        </p:nvGrpSpPr>
        <p:grpSpPr>
          <a:xfrm>
            <a:off x="540000" y="1800000"/>
            <a:ext cx="8064448" cy="2232000"/>
            <a:chOff x="540000" y="2880000"/>
            <a:chExt cx="8064448" cy="2232000"/>
          </a:xfrm>
        </p:grpSpPr>
        <p:sp>
          <p:nvSpPr>
            <p:cNvPr id="3" name="矩形 2"/>
            <p:cNvSpPr/>
            <p:nvPr/>
          </p:nvSpPr>
          <p:spPr>
            <a:xfrm>
              <a:off x="540000" y="2880000"/>
              <a:ext cx="2160000" cy="432000"/>
            </a:xfrm>
            <a:prstGeom prst="rect">
              <a:avLst/>
            </a:prstGeom>
            <a:solidFill>
              <a:srgbClr val="D1DEF4"/>
            </a:solidFill>
            <a:ln w="25400">
              <a:solidFill>
                <a:srgbClr val="6FC0E6"/>
              </a:solidFill>
            </a:ln>
          </p:spPr>
          <p:txBody>
            <a:bodyPr lIns="36000" tIns="36000" rIns="36000" bIns="36000" rtlCol="0" anchor="ctr"/>
            <a:lstStyle/>
            <a:p>
              <a:pPr algn="ctr">
                <a:lnSpc>
                  <a:spcPct val="120000"/>
                </a:lnSpc>
              </a:pPr>
              <a:r>
                <a:rPr lang="zh-TW" altLang="en-US" sz="1800" b="0" dirty="0">
                  <a:solidFill>
                    <a:schemeClr val="tx1"/>
                  </a:solidFill>
                  <a:ea typeface="標楷體" pitchFamily="65" charset="-120"/>
                </a:rPr>
                <a:t>問題解析</a:t>
              </a:r>
              <a:endParaRPr lang="zh-TW" altLang="en-US" sz="1800" b="0" dirty="0">
                <a:solidFill>
                  <a:schemeClr val="tx1"/>
                </a:solidFill>
                <a:latin typeface="+mj-lt"/>
                <a:ea typeface="標楷體" pitchFamily="65" charset="-120"/>
              </a:endParaRPr>
            </a:p>
          </p:txBody>
        </p:sp>
        <p:sp>
          <p:nvSpPr>
            <p:cNvPr id="4" name="矩形 3"/>
            <p:cNvSpPr/>
            <p:nvPr/>
          </p:nvSpPr>
          <p:spPr>
            <a:xfrm>
              <a:off x="2700000" y="2880000"/>
              <a:ext cx="5904448" cy="432000"/>
            </a:xfrm>
            <a:prstGeom prst="rect">
              <a:avLst/>
            </a:prstGeom>
            <a:solidFill>
              <a:srgbClr val="D1DEF4"/>
            </a:solidFill>
            <a:ln w="25400">
              <a:solidFill>
                <a:srgbClr val="6FC0E6"/>
              </a:solidFill>
            </a:ln>
          </p:spPr>
          <p:txBody>
            <a:bodyPr lIns="36000" tIns="36000" rIns="36000" bIns="36000" rtlCol="0" anchor="ctr"/>
            <a:lstStyle/>
            <a:p>
              <a:pPr algn="ctr" fontAlgn="auto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zh-TW" altLang="en-US" sz="1800" b="0" dirty="0">
                  <a:solidFill>
                    <a:schemeClr val="tx1"/>
                  </a:solidFill>
                  <a:ea typeface="標楷體" pitchFamily="65" charset="-120"/>
                </a:rPr>
                <a:t>問題實作</a:t>
              </a:r>
            </a:p>
          </p:txBody>
        </p:sp>
        <p:sp>
          <p:nvSpPr>
            <p:cNvPr id="5" name="矩形 4"/>
            <p:cNvSpPr/>
            <p:nvPr/>
          </p:nvSpPr>
          <p:spPr>
            <a:xfrm>
              <a:off x="540000" y="3312000"/>
              <a:ext cx="2160000" cy="1800000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rgbClr val="6FC0E6"/>
              </a:solidFill>
            </a:ln>
          </p:spPr>
          <p:txBody>
            <a:bodyPr lIns="36000" tIns="36000" rIns="36000" bIns="36000" rtlCol="0" anchor="t" anchorCtr="0"/>
            <a:lstStyle/>
            <a:p>
              <a:pPr marL="360000" indent="-360000">
                <a:lnSpc>
                  <a:spcPct val="120000"/>
                </a:lnSpc>
              </a:pPr>
              <a:endParaRPr lang="en-US" altLang="zh-TW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endParaRPr>
            </a:p>
            <a:p>
              <a:pPr marL="432000" indent="-360000">
                <a:lnSpc>
                  <a:spcPct val="120000"/>
                </a:lnSpc>
              </a:pPr>
              <a:r>
                <a:rPr lang="en-US" altLang="zh-TW" sz="1800" b="0" dirty="0" smtClean="0">
                  <a:solidFill>
                    <a:schemeClr val="tx1"/>
                  </a:solidFill>
                  <a:latin typeface="+mj-lt"/>
                  <a:ea typeface="標楷體" pitchFamily="65" charset="-120"/>
                </a:rPr>
                <a:t>(</a:t>
              </a:r>
              <a:r>
                <a:rPr lang="en-US" altLang="zh-TW" sz="1800" b="0" dirty="0">
                  <a:solidFill>
                    <a:schemeClr val="tx1"/>
                  </a:solidFill>
                  <a:latin typeface="+mj-lt"/>
                  <a:ea typeface="標楷體" pitchFamily="65" charset="-120"/>
                </a:rPr>
                <a:t>A)	</a:t>
              </a:r>
              <a:r>
                <a:rPr lang="zh-TW" altLang="en-US" sz="1800" b="0" dirty="0">
                  <a:solidFill>
                    <a:schemeClr val="tx1"/>
                  </a:solidFill>
                  <a:latin typeface="+mj-lt"/>
                  <a:ea typeface="標楷體" pitchFamily="65" charset="-120"/>
                </a:rPr>
                <a:t>如何</a:t>
              </a:r>
              <a:r>
                <a:rPr lang="zh-TW" altLang="en-US" sz="1800" b="0" dirty="0" smtClean="0">
                  <a:solidFill>
                    <a:schemeClr val="tx1"/>
                  </a:solidFill>
                  <a:latin typeface="+mj-lt"/>
                  <a:ea typeface="標楷體" pitchFamily="65" charset="-120"/>
                </a:rPr>
                <a:t>設定角色的初始位置？</a:t>
              </a:r>
              <a:endParaRPr lang="zh-TW" altLang="en-US" sz="1800" b="0" dirty="0">
                <a:solidFill>
                  <a:schemeClr val="tx1"/>
                </a:solidFill>
                <a:latin typeface="+mj-lt"/>
                <a:ea typeface="標楷體" pitchFamily="65" charset="-120"/>
              </a:endParaRPr>
            </a:p>
          </p:txBody>
        </p:sp>
        <p:sp>
          <p:nvSpPr>
            <p:cNvPr id="6" name="矩形 5"/>
            <p:cNvSpPr/>
            <p:nvPr/>
          </p:nvSpPr>
          <p:spPr>
            <a:xfrm>
              <a:off x="2700000" y="3312000"/>
              <a:ext cx="5904448" cy="1800000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rgbClr val="6FC0E6"/>
              </a:solidFill>
            </a:ln>
          </p:spPr>
          <p:txBody>
            <a:bodyPr lIns="36000" tIns="36000" rIns="36000" bIns="36000" rtlCol="0" anchor="t" anchorCtr="0"/>
            <a:lstStyle/>
            <a:p>
              <a:pPr marL="360000" indent="-288000">
                <a:lnSpc>
                  <a:spcPct val="120000"/>
                </a:lnSpc>
              </a:pPr>
              <a:endParaRPr lang="en-US" altLang="zh-TW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endParaRPr>
            </a:p>
            <a:p>
              <a:pPr marL="360000" indent="-288000">
                <a:lnSpc>
                  <a:spcPct val="120000"/>
                </a:lnSpc>
              </a:pPr>
              <a:r>
                <a:rPr lang="zh-TW" altLang="en-US" sz="1800" b="0" dirty="0" smtClean="0">
                  <a:solidFill>
                    <a:schemeClr val="tx1"/>
                  </a:solidFill>
                  <a:latin typeface="+mj-lt"/>
                  <a:ea typeface="標楷體" pitchFamily="65" charset="-120"/>
                </a:rPr>
                <a:t>用</a:t>
              </a:r>
              <a:r>
                <a:rPr lang="zh-TW" altLang="en-US" sz="1800" b="0" dirty="0">
                  <a:solidFill>
                    <a:schemeClr val="tx1"/>
                  </a:solidFill>
                  <a:latin typeface="+mj-lt"/>
                  <a:ea typeface="標楷體" pitchFamily="65" charset="-120"/>
                </a:rPr>
                <a:t>此積木</a:t>
              </a:r>
              <a:r>
                <a:rPr lang="zh-TW" altLang="en-US" sz="1800" b="0" dirty="0" smtClean="0">
                  <a:solidFill>
                    <a:schemeClr val="tx1"/>
                  </a:solidFill>
                  <a:latin typeface="+mj-lt"/>
                  <a:ea typeface="標楷體" pitchFamily="65" charset="-120"/>
                </a:rPr>
                <a:t>，輸入角色一開始出現的位置。</a:t>
              </a:r>
              <a:endParaRPr lang="zh-TW" altLang="en-US" sz="1800" b="0" dirty="0">
                <a:solidFill>
                  <a:schemeClr val="tx1"/>
                </a:solidFill>
                <a:latin typeface="+mj-lt"/>
                <a:ea typeface="標楷體" pitchFamily="65" charset="-120"/>
              </a:endParaRPr>
            </a:p>
          </p:txBody>
        </p:sp>
      </p:grp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2000" y="3060000"/>
            <a:ext cx="2694194" cy="72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矩形 11"/>
          <p:cNvSpPr/>
          <p:nvPr/>
        </p:nvSpPr>
        <p:spPr>
          <a:xfrm>
            <a:off x="540000" y="4032000"/>
            <a:ext cx="2160000" cy="1800000"/>
          </a:xfrm>
          <a:prstGeom prst="rect">
            <a:avLst/>
          </a:prstGeom>
          <a:solidFill>
            <a:schemeClr val="bg1"/>
          </a:solidFill>
          <a:ln w="25400">
            <a:solidFill>
              <a:srgbClr val="6FC0E6"/>
            </a:solidFill>
          </a:ln>
        </p:spPr>
        <p:txBody>
          <a:bodyPr lIns="36000" tIns="36000" rIns="36000" bIns="36000" rtlCol="0" anchor="t" anchorCtr="0"/>
          <a:lstStyle/>
          <a:p>
            <a:pPr marL="360000" indent="-360000">
              <a:lnSpc>
                <a:spcPct val="120000"/>
              </a:lnSpc>
            </a:pPr>
            <a:endParaRPr lang="en-US" altLang="zh-TW" sz="1800" b="0" dirty="0" smtClean="0">
              <a:solidFill>
                <a:schemeClr val="tx1"/>
              </a:solidFill>
              <a:latin typeface="+mj-lt"/>
              <a:ea typeface="標楷體" pitchFamily="65" charset="-120"/>
            </a:endParaRPr>
          </a:p>
          <a:p>
            <a:pPr marL="432000" indent="-360000">
              <a:lnSpc>
                <a:spcPct val="120000"/>
              </a:lnSpc>
            </a:pPr>
            <a:r>
              <a:rPr lang="en-US" altLang="zh-TW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(B)	</a:t>
            </a:r>
            <a:r>
              <a:rPr lang="zh-TW" altLang="en-US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如何控制角色滑行</a:t>
            </a:r>
            <a:r>
              <a:rPr lang="zh-TW" altLang="en-US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至指定</a:t>
            </a:r>
            <a:r>
              <a:rPr lang="zh-TW" altLang="en-US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位置？</a:t>
            </a:r>
          </a:p>
        </p:txBody>
      </p:sp>
      <p:sp>
        <p:nvSpPr>
          <p:cNvPr id="13" name="矩形 12"/>
          <p:cNvSpPr/>
          <p:nvPr/>
        </p:nvSpPr>
        <p:spPr>
          <a:xfrm>
            <a:off x="2700000" y="4032000"/>
            <a:ext cx="5904448" cy="1800000"/>
          </a:xfrm>
          <a:prstGeom prst="rect">
            <a:avLst/>
          </a:prstGeom>
          <a:solidFill>
            <a:schemeClr val="bg1"/>
          </a:solidFill>
          <a:ln w="25400">
            <a:solidFill>
              <a:srgbClr val="6FC0E6"/>
            </a:solidFill>
          </a:ln>
        </p:spPr>
        <p:txBody>
          <a:bodyPr lIns="36000" tIns="36000" rIns="36000" bIns="36000" rtlCol="0" anchor="t" anchorCtr="0"/>
          <a:lstStyle/>
          <a:p>
            <a:pPr marL="360000" indent="-288000">
              <a:lnSpc>
                <a:spcPct val="120000"/>
              </a:lnSpc>
            </a:pPr>
            <a:endParaRPr lang="en-US" altLang="zh-TW" sz="1800" b="0" dirty="0" smtClean="0">
              <a:solidFill>
                <a:schemeClr val="tx1"/>
              </a:solidFill>
              <a:latin typeface="+mj-lt"/>
              <a:ea typeface="標楷體" pitchFamily="65" charset="-120"/>
            </a:endParaRPr>
          </a:p>
          <a:p>
            <a:pPr marL="360000" indent="-288000">
              <a:lnSpc>
                <a:spcPct val="120000"/>
              </a:lnSpc>
            </a:pPr>
            <a:r>
              <a:rPr lang="zh-TW" altLang="en-US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用此積木，輸入滑行時間與終點</a:t>
            </a:r>
            <a:r>
              <a:rPr lang="zh-TW" altLang="en-US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位置</a:t>
            </a:r>
            <a:r>
              <a:rPr lang="zh-TW" altLang="en-US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的坐標。</a:t>
            </a:r>
          </a:p>
        </p:txBody>
      </p:sp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2000" y="4860000"/>
            <a:ext cx="3636303" cy="72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>
                <a:solidFill>
                  <a:srgbClr val="000000"/>
                </a:solidFill>
                <a:latin typeface="+mn-lt"/>
                <a:ea typeface="標楷體" pitchFamily="65" charset="-120"/>
              </a:rPr>
              <a:t>222</a:t>
            </a:r>
          </a:p>
        </p:txBody>
      </p:sp>
      <p:sp>
        <p:nvSpPr>
          <p:cNvPr id="22" name="文字方塊 3"/>
          <p:cNvSpPr txBox="1">
            <a:spLocks noChangeArrowheads="1"/>
          </p:cNvSpPr>
          <p:nvPr/>
        </p:nvSpPr>
        <p:spPr bwMode="auto">
          <a:xfrm>
            <a:off x="540000" y="1800000"/>
            <a:ext cx="1440000" cy="54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400" dirty="0" smtClean="0">
                <a:solidFill>
                  <a:srgbClr val="4C9A6C"/>
                </a:solidFill>
                <a:latin typeface="+mj-lt"/>
                <a:ea typeface="標楷體" pitchFamily="65" charset="-120"/>
              </a:rPr>
              <a:t>範　　例</a:t>
            </a:r>
            <a:endParaRPr lang="zh-TW" altLang="en-US" sz="2400" dirty="0">
              <a:solidFill>
                <a:srgbClr val="4C9A6C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23" name="文字方塊 3"/>
          <p:cNvSpPr txBox="1">
            <a:spLocks noChangeArrowheads="1"/>
          </p:cNvSpPr>
          <p:nvPr/>
        </p:nvSpPr>
        <p:spPr bwMode="auto">
          <a:xfrm>
            <a:off x="540000" y="2340000"/>
            <a:ext cx="5544208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利用</a:t>
            </a:r>
            <a:r>
              <a:rPr lang="zh-TW" altLang="en-US" sz="2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標楷體" pitchFamily="65" charset="-120"/>
              </a:rPr>
              <a:t>方向</a:t>
            </a:r>
            <a:r>
              <a:rPr lang="zh-TW" altLang="en-US" sz="200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積木</a:t>
            </a:r>
            <a:r>
              <a:rPr lang="zh-TW" altLang="en-US" sz="200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讓小貓</a:t>
            </a:r>
            <a:r>
              <a:rPr lang="zh-TW" altLang="en-US" sz="200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畫出</a:t>
            </a:r>
            <a:r>
              <a:rPr lang="zh-TW" altLang="en-US" sz="200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一個</a:t>
            </a:r>
            <a:r>
              <a:rPr lang="zh-TW" altLang="en-US" sz="200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正方形。</a:t>
            </a:r>
            <a:endParaRPr lang="zh-TW" altLang="en-US" sz="200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786356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>
                <a:solidFill>
                  <a:srgbClr val="000000"/>
                </a:solidFill>
                <a:latin typeface="+mn-lt"/>
                <a:ea typeface="標楷體" pitchFamily="65" charset="-120"/>
              </a:rPr>
              <a:t>223</a:t>
            </a:r>
          </a:p>
        </p:txBody>
      </p:sp>
      <p:sp>
        <p:nvSpPr>
          <p:cNvPr id="5" name="文字方塊 4"/>
          <p:cNvSpPr txBox="1"/>
          <p:nvPr/>
        </p:nvSpPr>
        <p:spPr>
          <a:xfrm>
            <a:off x="4572000" y="1980000"/>
            <a:ext cx="3960000" cy="504000"/>
          </a:xfrm>
          <a:prstGeom prst="rect">
            <a:avLst/>
          </a:prstGeom>
          <a:noFill/>
        </p:spPr>
        <p:txBody>
          <a:bodyPr wrap="square" lIns="36000" tIns="36000" rIns="36000" bIns="36000" rtlCol="0" anchor="t" anchorCtr="0">
            <a:noAutofit/>
          </a:bodyPr>
          <a:lstStyle/>
          <a:p>
            <a:pPr algn="ctr">
              <a:lnSpc>
                <a:spcPts val="2800"/>
              </a:lnSpc>
            </a:pPr>
            <a:r>
              <a:rPr lang="zh-TW" altLang="en-US" sz="24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舞臺區繪圖</a:t>
            </a:r>
            <a:r>
              <a:rPr lang="zh-TW" altLang="en-US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步驟</a:t>
            </a:r>
            <a:r>
              <a:rPr lang="zh-TW" altLang="en-US" sz="2400" b="0" dirty="0">
                <a:solidFill>
                  <a:schemeClr val="tx1"/>
                </a:solidFill>
                <a:ea typeface="標楷體" pitchFamily="65" charset="-120"/>
              </a:rPr>
              <a:t>拆解</a:t>
            </a:r>
            <a:endParaRPr lang="zh-TW" altLang="en-US" sz="24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2520000"/>
            <a:ext cx="3960000" cy="396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矩形 6"/>
          <p:cNvSpPr/>
          <p:nvPr/>
        </p:nvSpPr>
        <p:spPr>
          <a:xfrm>
            <a:off x="647928" y="1980001"/>
            <a:ext cx="72000" cy="4500000"/>
          </a:xfrm>
          <a:prstGeom prst="rect">
            <a:avLst/>
          </a:prstGeom>
          <a:solidFill>
            <a:srgbClr val="B9B9B9"/>
          </a:solidFill>
          <a:ln w="12700">
            <a:solidFill>
              <a:srgbClr val="DCDCDC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" name="圓角矩形 7"/>
          <p:cNvSpPr/>
          <p:nvPr/>
        </p:nvSpPr>
        <p:spPr>
          <a:xfrm>
            <a:off x="143928" y="1836000"/>
            <a:ext cx="900000" cy="432000"/>
          </a:xfrm>
          <a:prstGeom prst="roundRect">
            <a:avLst>
              <a:gd name="adj" fmla="val 50000"/>
            </a:avLst>
          </a:prstGeom>
          <a:solidFill>
            <a:srgbClr val="D2232B"/>
          </a:solidFill>
          <a:ln w="25400">
            <a:noFill/>
          </a:ln>
        </p:spPr>
        <p:txBody>
          <a:bodyPr lIns="36000" tIns="36000" rIns="36000" bIns="36000" rtlCol="0" anchor="ctr"/>
          <a:lstStyle/>
          <a:p>
            <a:pPr algn="ctr"/>
            <a:r>
              <a:rPr lang="zh-TW" altLang="en-US" sz="1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rPr>
              <a:t>步驟</a:t>
            </a:r>
            <a:r>
              <a:rPr lang="en-US" altLang="zh-TW" sz="1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rPr>
              <a:t>1</a:t>
            </a:r>
            <a:endParaRPr lang="zh-TW" altLang="en-US" sz="18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ea typeface="標楷體" pitchFamily="65" charset="-120"/>
              <a:cs typeface="Arial" pitchFamily="34" charset="0"/>
            </a:endParaRPr>
          </a:p>
        </p:txBody>
      </p:sp>
      <p:sp>
        <p:nvSpPr>
          <p:cNvPr id="9" name="文字方塊 3"/>
          <p:cNvSpPr txBox="1">
            <a:spLocks noChangeArrowheads="1"/>
          </p:cNvSpPr>
          <p:nvPr/>
        </p:nvSpPr>
        <p:spPr bwMode="auto">
          <a:xfrm>
            <a:off x="1043928" y="1836000"/>
            <a:ext cx="2880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設定前進方向與移動距離。</a:t>
            </a:r>
          </a:p>
        </p:txBody>
      </p:sp>
      <p:grpSp>
        <p:nvGrpSpPr>
          <p:cNvPr id="10" name="群組 9"/>
          <p:cNvGrpSpPr/>
          <p:nvPr/>
        </p:nvGrpSpPr>
        <p:grpSpPr>
          <a:xfrm>
            <a:off x="503928" y="4608000"/>
            <a:ext cx="504000" cy="360000"/>
            <a:chOff x="360000" y="3420000"/>
            <a:chExt cx="504000" cy="360000"/>
          </a:xfrm>
        </p:grpSpPr>
        <p:sp>
          <p:nvSpPr>
            <p:cNvPr id="11" name="圓角矩形 10"/>
            <p:cNvSpPr/>
            <p:nvPr/>
          </p:nvSpPr>
          <p:spPr>
            <a:xfrm>
              <a:off x="360000" y="342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rgbClr val="D2232B"/>
              </a:solidFill>
            </a:ln>
          </p:spPr>
          <p:txBody>
            <a:bodyPr lIns="36000" tIns="36000" rIns="36000" bIns="36000" rtlCol="0" anchor="ctr"/>
            <a:lstStyle/>
            <a:p>
              <a:pPr algn="ctr"/>
              <a:r>
                <a:rPr lang="en-US" altLang="zh-TW" sz="1800" dirty="0" smtClean="0">
                  <a:solidFill>
                    <a:srgbClr val="D2232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1</a:t>
              </a:r>
              <a:endParaRPr lang="zh-TW" altLang="en-US" sz="1800" dirty="0">
                <a:solidFill>
                  <a:srgbClr val="D223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12" name="等腰三角形 11"/>
            <p:cNvSpPr/>
            <p:nvPr/>
          </p:nvSpPr>
          <p:spPr>
            <a:xfrm rot="5400000">
              <a:off x="738000" y="3528000"/>
              <a:ext cx="108000" cy="144000"/>
            </a:xfrm>
            <a:prstGeom prst="triangle">
              <a:avLst/>
            </a:prstGeom>
            <a:solidFill>
              <a:srgbClr val="D2232B"/>
            </a:solidFill>
            <a:ln w="25400">
              <a:solidFill>
                <a:srgbClr val="D2232B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928" y="2448000"/>
            <a:ext cx="1705928" cy="3343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2" name="群組 1"/>
          <p:cNvGrpSpPr/>
          <p:nvPr/>
        </p:nvGrpSpPr>
        <p:grpSpPr>
          <a:xfrm>
            <a:off x="2087928" y="4788000"/>
            <a:ext cx="432000" cy="756002"/>
            <a:chOff x="1944000" y="4788000"/>
            <a:chExt cx="432000" cy="756002"/>
          </a:xfrm>
        </p:grpSpPr>
        <p:sp>
          <p:nvSpPr>
            <p:cNvPr id="18" name="手繪多邊形 17"/>
            <p:cNvSpPr/>
            <p:nvPr/>
          </p:nvSpPr>
          <p:spPr>
            <a:xfrm>
              <a:off x="2196000" y="4788000"/>
              <a:ext cx="180000" cy="720000"/>
            </a:xfrm>
            <a:custGeom>
              <a:avLst/>
              <a:gdLst>
                <a:gd name="connsiteX0" fmla="*/ 0 w 2333625"/>
                <a:gd name="connsiteY0" fmla="*/ 0 h 1533525"/>
                <a:gd name="connsiteX1" fmla="*/ 2333625 w 2333625"/>
                <a:gd name="connsiteY1" fmla="*/ 0 h 1533525"/>
                <a:gd name="connsiteX2" fmla="*/ 2333625 w 2333625"/>
                <a:gd name="connsiteY2" fmla="*/ 1533525 h 1533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333625" h="1533525">
                  <a:moveTo>
                    <a:pt x="0" y="0"/>
                  </a:moveTo>
                  <a:lnTo>
                    <a:pt x="2333625" y="0"/>
                  </a:lnTo>
                  <a:lnTo>
                    <a:pt x="2333625" y="1533525"/>
                  </a:lnTo>
                </a:path>
              </a:pathLst>
            </a:custGeom>
            <a:ln w="25400">
              <a:solidFill>
                <a:srgbClr val="FF0000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9" name="手繪多邊形 18"/>
            <p:cNvSpPr/>
            <p:nvPr/>
          </p:nvSpPr>
          <p:spPr>
            <a:xfrm>
              <a:off x="1944000" y="4824002"/>
              <a:ext cx="432000" cy="720000"/>
            </a:xfrm>
            <a:custGeom>
              <a:avLst/>
              <a:gdLst>
                <a:gd name="connsiteX0" fmla="*/ 2228850 w 2228850"/>
                <a:gd name="connsiteY0" fmla="*/ 0 h 1943100"/>
                <a:gd name="connsiteX1" fmla="*/ 2228850 w 2228850"/>
                <a:gd name="connsiteY1" fmla="*/ 1943100 h 1943100"/>
                <a:gd name="connsiteX2" fmla="*/ 0 w 2228850"/>
                <a:gd name="connsiteY2" fmla="*/ 1943100 h 1943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228850" h="1943100">
                  <a:moveTo>
                    <a:pt x="2228850" y="0"/>
                  </a:moveTo>
                  <a:lnTo>
                    <a:pt x="2228850" y="1943100"/>
                  </a:lnTo>
                  <a:lnTo>
                    <a:pt x="0" y="1943100"/>
                  </a:lnTo>
                </a:path>
              </a:pathLst>
            </a:custGeom>
            <a:ln w="25400">
              <a:solidFill>
                <a:srgbClr val="FF0000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17" name="文字方塊 16"/>
          <p:cNvSpPr txBox="1"/>
          <p:nvPr/>
        </p:nvSpPr>
        <p:spPr>
          <a:xfrm>
            <a:off x="2555688" y="4824000"/>
            <a:ext cx="792088" cy="648032"/>
          </a:xfrm>
          <a:prstGeom prst="rect">
            <a:avLst/>
          </a:prstGeom>
          <a:noFill/>
        </p:spPr>
        <p:txBody>
          <a:bodyPr wrap="square" lIns="36000" tIns="36000" rIns="36000" bIns="36000" rtlCol="0" anchor="t" anchorCtr="0">
            <a:noAutofit/>
          </a:bodyPr>
          <a:lstStyle/>
          <a:p>
            <a:pPr>
              <a:lnSpc>
                <a:spcPct val="120000"/>
              </a:lnSpc>
            </a:pPr>
            <a:r>
              <a:rPr lang="zh-TW" altLang="en-US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出現</a:t>
            </a:r>
            <a:endParaRPr lang="en-US" altLang="zh-TW" sz="1800" b="0" dirty="0" smtClean="0">
              <a:solidFill>
                <a:schemeClr val="tx1"/>
              </a:solidFill>
              <a:latin typeface="+mj-lt"/>
              <a:ea typeface="標楷體" pitchFamily="65" charset="-120"/>
            </a:endParaRPr>
          </a:p>
          <a:p>
            <a:pPr>
              <a:lnSpc>
                <a:spcPct val="120000"/>
              </a:lnSpc>
            </a:pPr>
            <a:r>
              <a:rPr lang="zh-TW" altLang="en-US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第</a:t>
            </a:r>
            <a:r>
              <a:rPr lang="en-US" altLang="zh-TW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1</a:t>
            </a:r>
            <a:r>
              <a:rPr lang="zh-TW" altLang="en-US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次</a:t>
            </a:r>
            <a:endParaRPr lang="zh-TW" altLang="en-US" sz="18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928" y="4896000"/>
            <a:ext cx="1208723" cy="11915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6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>
                <a:solidFill>
                  <a:srgbClr val="000000"/>
                </a:solidFill>
                <a:latin typeface="+mn-lt"/>
                <a:ea typeface="標楷體" pitchFamily="65" charset="-120"/>
              </a:rPr>
              <a:t>223</a:t>
            </a:r>
          </a:p>
        </p:txBody>
      </p:sp>
      <p:sp>
        <p:nvSpPr>
          <p:cNvPr id="13" name="文字方塊 12"/>
          <p:cNvSpPr txBox="1"/>
          <p:nvPr/>
        </p:nvSpPr>
        <p:spPr>
          <a:xfrm>
            <a:off x="4572000" y="1980000"/>
            <a:ext cx="3960000" cy="504000"/>
          </a:xfrm>
          <a:prstGeom prst="rect">
            <a:avLst/>
          </a:prstGeom>
          <a:noFill/>
        </p:spPr>
        <p:txBody>
          <a:bodyPr wrap="square" lIns="36000" tIns="36000" rIns="36000" bIns="36000" rtlCol="0" anchor="t" anchorCtr="0">
            <a:noAutofit/>
          </a:bodyPr>
          <a:lstStyle/>
          <a:p>
            <a:pPr algn="ctr">
              <a:lnSpc>
                <a:spcPts val="2800"/>
              </a:lnSpc>
            </a:pPr>
            <a:r>
              <a:rPr lang="zh-TW" altLang="en-US" sz="24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舞臺區繪圖</a:t>
            </a:r>
            <a:r>
              <a:rPr lang="zh-TW" altLang="en-US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步驟</a:t>
            </a:r>
            <a:r>
              <a:rPr lang="zh-TW" altLang="en-US" sz="2400" b="0" dirty="0">
                <a:solidFill>
                  <a:schemeClr val="tx1"/>
                </a:solidFill>
                <a:ea typeface="標楷體" pitchFamily="65" charset="-120"/>
              </a:rPr>
              <a:t>拆解</a:t>
            </a:r>
            <a:endParaRPr lang="zh-TW" altLang="en-US" sz="24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pic>
        <p:nvPicPr>
          <p:cNvPr id="14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18"/>
          <a:stretch/>
        </p:blipFill>
        <p:spPr bwMode="auto">
          <a:xfrm>
            <a:off x="4572000" y="2520000"/>
            <a:ext cx="3960000" cy="396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" name="矩形 14"/>
          <p:cNvSpPr/>
          <p:nvPr/>
        </p:nvSpPr>
        <p:spPr>
          <a:xfrm>
            <a:off x="647928" y="1980001"/>
            <a:ext cx="72000" cy="4500000"/>
          </a:xfrm>
          <a:prstGeom prst="rect">
            <a:avLst/>
          </a:prstGeom>
          <a:solidFill>
            <a:srgbClr val="B9B9B9"/>
          </a:solidFill>
          <a:ln w="12700">
            <a:solidFill>
              <a:srgbClr val="DCDCDC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18" name="群組 17"/>
          <p:cNvGrpSpPr/>
          <p:nvPr/>
        </p:nvGrpSpPr>
        <p:grpSpPr>
          <a:xfrm>
            <a:off x="503928" y="4896000"/>
            <a:ext cx="504000" cy="360000"/>
            <a:chOff x="360000" y="3420000"/>
            <a:chExt cx="504000" cy="360000"/>
          </a:xfrm>
        </p:grpSpPr>
        <p:sp>
          <p:nvSpPr>
            <p:cNvPr id="19" name="圓角矩形 18"/>
            <p:cNvSpPr/>
            <p:nvPr/>
          </p:nvSpPr>
          <p:spPr>
            <a:xfrm>
              <a:off x="360000" y="342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rgbClr val="D2232B"/>
              </a:solidFill>
            </a:ln>
          </p:spPr>
          <p:txBody>
            <a:bodyPr lIns="36000" tIns="36000" rIns="36000" bIns="36000" rtlCol="0" anchor="ctr"/>
            <a:lstStyle/>
            <a:p>
              <a:pPr algn="ctr"/>
              <a:r>
                <a:rPr lang="en-US" altLang="zh-TW" sz="1800" dirty="0" smtClean="0">
                  <a:solidFill>
                    <a:srgbClr val="D2232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2</a:t>
              </a:r>
              <a:endParaRPr lang="zh-TW" altLang="en-US" sz="1800" dirty="0">
                <a:solidFill>
                  <a:srgbClr val="D223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20" name="等腰三角形 19"/>
            <p:cNvSpPr/>
            <p:nvPr/>
          </p:nvSpPr>
          <p:spPr>
            <a:xfrm rot="5400000">
              <a:off x="738000" y="3528000"/>
              <a:ext cx="108000" cy="144000"/>
            </a:xfrm>
            <a:prstGeom prst="triangle">
              <a:avLst/>
            </a:prstGeom>
            <a:solidFill>
              <a:srgbClr val="D2232B"/>
            </a:solidFill>
            <a:ln w="25400">
              <a:solidFill>
                <a:srgbClr val="D2232B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22" name="群組 21"/>
          <p:cNvGrpSpPr/>
          <p:nvPr/>
        </p:nvGrpSpPr>
        <p:grpSpPr>
          <a:xfrm>
            <a:off x="2087928" y="5076000"/>
            <a:ext cx="432000" cy="756002"/>
            <a:chOff x="1944000" y="4788000"/>
            <a:chExt cx="432000" cy="756002"/>
          </a:xfrm>
        </p:grpSpPr>
        <p:sp>
          <p:nvSpPr>
            <p:cNvPr id="23" name="手繪多邊形 22"/>
            <p:cNvSpPr/>
            <p:nvPr/>
          </p:nvSpPr>
          <p:spPr>
            <a:xfrm>
              <a:off x="2196000" y="4788000"/>
              <a:ext cx="180000" cy="720000"/>
            </a:xfrm>
            <a:custGeom>
              <a:avLst/>
              <a:gdLst>
                <a:gd name="connsiteX0" fmla="*/ 0 w 2333625"/>
                <a:gd name="connsiteY0" fmla="*/ 0 h 1533525"/>
                <a:gd name="connsiteX1" fmla="*/ 2333625 w 2333625"/>
                <a:gd name="connsiteY1" fmla="*/ 0 h 1533525"/>
                <a:gd name="connsiteX2" fmla="*/ 2333625 w 2333625"/>
                <a:gd name="connsiteY2" fmla="*/ 1533525 h 1533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333625" h="1533525">
                  <a:moveTo>
                    <a:pt x="0" y="0"/>
                  </a:moveTo>
                  <a:lnTo>
                    <a:pt x="2333625" y="0"/>
                  </a:lnTo>
                  <a:lnTo>
                    <a:pt x="2333625" y="1533525"/>
                  </a:lnTo>
                </a:path>
              </a:pathLst>
            </a:custGeom>
            <a:ln w="25400">
              <a:solidFill>
                <a:srgbClr val="FF0000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4" name="手繪多邊形 23"/>
            <p:cNvSpPr/>
            <p:nvPr/>
          </p:nvSpPr>
          <p:spPr>
            <a:xfrm>
              <a:off x="1944000" y="4824002"/>
              <a:ext cx="432000" cy="720000"/>
            </a:xfrm>
            <a:custGeom>
              <a:avLst/>
              <a:gdLst>
                <a:gd name="connsiteX0" fmla="*/ 2228850 w 2228850"/>
                <a:gd name="connsiteY0" fmla="*/ 0 h 1943100"/>
                <a:gd name="connsiteX1" fmla="*/ 2228850 w 2228850"/>
                <a:gd name="connsiteY1" fmla="*/ 1943100 h 1943100"/>
                <a:gd name="connsiteX2" fmla="*/ 0 w 2228850"/>
                <a:gd name="connsiteY2" fmla="*/ 1943100 h 1943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228850" h="1943100">
                  <a:moveTo>
                    <a:pt x="2228850" y="0"/>
                  </a:moveTo>
                  <a:lnTo>
                    <a:pt x="2228850" y="1943100"/>
                  </a:lnTo>
                  <a:lnTo>
                    <a:pt x="0" y="1943100"/>
                  </a:lnTo>
                </a:path>
              </a:pathLst>
            </a:custGeom>
            <a:ln w="25400">
              <a:solidFill>
                <a:srgbClr val="FF0000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25" name="文字方塊 24"/>
          <p:cNvSpPr txBox="1"/>
          <p:nvPr/>
        </p:nvSpPr>
        <p:spPr>
          <a:xfrm>
            <a:off x="2555688" y="5112000"/>
            <a:ext cx="792088" cy="648032"/>
          </a:xfrm>
          <a:prstGeom prst="rect">
            <a:avLst/>
          </a:prstGeom>
          <a:noFill/>
        </p:spPr>
        <p:txBody>
          <a:bodyPr wrap="square" lIns="36000" tIns="36000" rIns="36000" bIns="36000" rtlCol="0" anchor="t" anchorCtr="0">
            <a:noAutofit/>
          </a:bodyPr>
          <a:lstStyle/>
          <a:p>
            <a:pPr>
              <a:lnSpc>
                <a:spcPct val="120000"/>
              </a:lnSpc>
            </a:pPr>
            <a:r>
              <a:rPr lang="zh-TW" altLang="en-US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出現</a:t>
            </a:r>
            <a:endParaRPr lang="en-US" altLang="zh-TW" sz="1800" b="0" dirty="0" smtClean="0">
              <a:solidFill>
                <a:schemeClr val="tx1"/>
              </a:solidFill>
              <a:latin typeface="+mj-lt"/>
              <a:ea typeface="標楷體" pitchFamily="65" charset="-120"/>
            </a:endParaRPr>
          </a:p>
          <a:p>
            <a:pPr>
              <a:lnSpc>
                <a:spcPct val="120000"/>
              </a:lnSpc>
            </a:pPr>
            <a:r>
              <a:rPr lang="zh-TW" altLang="en-US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第</a:t>
            </a:r>
            <a:r>
              <a:rPr lang="en-US" altLang="zh-TW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2</a:t>
            </a:r>
            <a:r>
              <a:rPr lang="zh-TW" altLang="en-US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次</a:t>
            </a:r>
            <a:endParaRPr lang="zh-TW" altLang="en-US" sz="18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928" y="2448000"/>
            <a:ext cx="1705928" cy="22117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6" name="文字方塊 25"/>
          <p:cNvSpPr txBox="1"/>
          <p:nvPr/>
        </p:nvSpPr>
        <p:spPr>
          <a:xfrm>
            <a:off x="1187928" y="4608000"/>
            <a:ext cx="360000" cy="432000"/>
          </a:xfrm>
          <a:prstGeom prst="rect">
            <a:avLst/>
          </a:prstGeom>
          <a:noFill/>
        </p:spPr>
        <p:txBody>
          <a:bodyPr vert="eaVert" wrap="square" lIns="36000" tIns="36000" rIns="36000" bIns="36000" rtlCol="0">
            <a:noAutofit/>
          </a:bodyPr>
          <a:lstStyle/>
          <a:p>
            <a:pPr algn="ctr"/>
            <a:r>
              <a:rPr lang="en-US" altLang="zh-TW" sz="1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標楷體" pitchFamily="65" charset="-120"/>
              </a:rPr>
              <a:t>…</a:t>
            </a:r>
            <a:endParaRPr lang="zh-TW" altLang="en-US" sz="18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標楷體" pitchFamily="65" charset="-120"/>
            </a:endParaRPr>
          </a:p>
        </p:txBody>
      </p:sp>
      <p:sp>
        <p:nvSpPr>
          <p:cNvPr id="27" name="圓角矩形 26"/>
          <p:cNvSpPr/>
          <p:nvPr/>
        </p:nvSpPr>
        <p:spPr>
          <a:xfrm>
            <a:off x="143928" y="1836000"/>
            <a:ext cx="900000" cy="432000"/>
          </a:xfrm>
          <a:prstGeom prst="roundRect">
            <a:avLst>
              <a:gd name="adj" fmla="val 50000"/>
            </a:avLst>
          </a:prstGeom>
          <a:solidFill>
            <a:srgbClr val="D2232B"/>
          </a:solidFill>
          <a:ln w="25400">
            <a:noFill/>
          </a:ln>
        </p:spPr>
        <p:txBody>
          <a:bodyPr lIns="36000" tIns="36000" rIns="36000" bIns="36000" rtlCol="0" anchor="ctr"/>
          <a:lstStyle/>
          <a:p>
            <a:pPr algn="ctr"/>
            <a:r>
              <a:rPr lang="zh-TW" altLang="en-US" sz="1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rPr>
              <a:t>步驟</a:t>
            </a:r>
            <a:r>
              <a:rPr lang="en-US" altLang="zh-TW" sz="1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rPr>
              <a:t>1</a:t>
            </a:r>
            <a:endParaRPr lang="zh-TW" altLang="en-US" sz="18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ea typeface="標楷體" pitchFamily="65" charset="-120"/>
              <a:cs typeface="Arial" pitchFamily="34" charset="0"/>
            </a:endParaRPr>
          </a:p>
        </p:txBody>
      </p:sp>
      <p:sp>
        <p:nvSpPr>
          <p:cNvPr id="28" name="文字方塊 3"/>
          <p:cNvSpPr txBox="1">
            <a:spLocks noChangeArrowheads="1"/>
          </p:cNvSpPr>
          <p:nvPr/>
        </p:nvSpPr>
        <p:spPr bwMode="auto">
          <a:xfrm>
            <a:off x="1043928" y="1836000"/>
            <a:ext cx="2880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設定前進方向與移動距離。</a:t>
            </a:r>
          </a:p>
        </p:txBody>
      </p:sp>
    </p:spTree>
    <p:extLst>
      <p:ext uri="{BB962C8B-B14F-4D97-AF65-F5344CB8AC3E}">
        <p14:creationId xmlns:p14="http://schemas.microsoft.com/office/powerpoint/2010/main" val="1813009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橢圓 30"/>
          <p:cNvSpPr/>
          <p:nvPr/>
        </p:nvSpPr>
        <p:spPr bwMode="auto">
          <a:xfrm>
            <a:off x="179388" y="179388"/>
            <a:ext cx="792162" cy="792162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noFill/>
          </a:ln>
          <a:effectLst/>
          <a:extLst/>
        </p:spPr>
        <p:txBody>
          <a:bodyPr wrap="none" anchor="ctr"/>
          <a:lstStyle/>
          <a:p>
            <a:pPr algn="ctr">
              <a:defRPr/>
            </a:pPr>
            <a:r>
              <a:rPr lang="zh-TW" altLang="en-US" sz="4400" dirty="0">
                <a:solidFill>
                  <a:schemeClr val="bg1"/>
                </a:solidFill>
                <a:ea typeface="標楷體" pitchFamily="65" charset="-120"/>
              </a:rPr>
              <a:t>架</a:t>
            </a:r>
          </a:p>
        </p:txBody>
      </p:sp>
      <p:sp>
        <p:nvSpPr>
          <p:cNvPr id="32" name="文字方塊 31"/>
          <p:cNvSpPr txBox="1"/>
          <p:nvPr/>
        </p:nvSpPr>
        <p:spPr>
          <a:xfrm>
            <a:off x="900113" y="179388"/>
            <a:ext cx="3600450" cy="792162"/>
          </a:xfrm>
          <a:prstGeom prst="rect">
            <a:avLst/>
          </a:prstGeom>
          <a:noFill/>
        </p:spPr>
        <p:txBody>
          <a:bodyPr lIns="108000" tIns="36000" rIns="108000" bIns="36000" anchor="ctr"/>
          <a:lstStyle/>
          <a:p>
            <a:pPr>
              <a:defRPr/>
            </a:pPr>
            <a:r>
              <a:rPr lang="zh-TW" altLang="en-US" sz="4000" dirty="0">
                <a:solidFill>
                  <a:schemeClr val="bg1">
                    <a:lumMod val="50000"/>
                  </a:schemeClr>
                </a:solidFill>
                <a:ea typeface="標楷體" pitchFamily="65" charset="-120"/>
              </a:rPr>
              <a:t>構表與多媒體</a:t>
            </a:r>
          </a:p>
        </p:txBody>
      </p:sp>
      <p:pic>
        <p:nvPicPr>
          <p:cNvPr id="12291" name="Picture 2"/>
          <p:cNvPicPr>
            <a:picLocks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067175" y="395288"/>
            <a:ext cx="1187450" cy="360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2292" name="群組 2"/>
          <p:cNvGrpSpPr>
            <a:grpSpLocks/>
          </p:cNvGrpSpPr>
          <p:nvPr/>
        </p:nvGrpSpPr>
        <p:grpSpPr bwMode="auto">
          <a:xfrm>
            <a:off x="2411413" y="1080000"/>
            <a:ext cx="4319587" cy="3456432"/>
            <a:chOff x="360000" y="1080000"/>
            <a:chExt cx="4320000" cy="3456000"/>
          </a:xfrm>
        </p:grpSpPr>
        <p:sp>
          <p:nvSpPr>
            <p:cNvPr id="12293" name="手繪多邊形 20"/>
            <p:cNvSpPr>
              <a:spLocks/>
            </p:cNvSpPr>
            <p:nvPr/>
          </p:nvSpPr>
          <p:spPr bwMode="auto">
            <a:xfrm>
              <a:off x="540000" y="2592000"/>
              <a:ext cx="180000" cy="360000"/>
            </a:xfrm>
            <a:custGeom>
              <a:avLst/>
              <a:gdLst>
                <a:gd name="T0" fmla="*/ 0 w 1244600"/>
                <a:gd name="T1" fmla="*/ 0 h 982134"/>
                <a:gd name="T2" fmla="*/ 0 w 1244600"/>
                <a:gd name="T3" fmla="*/ 6499 h 982134"/>
                <a:gd name="T4" fmla="*/ 79 w 1244600"/>
                <a:gd name="T5" fmla="*/ 6499 h 982134"/>
                <a:gd name="T6" fmla="*/ 0 60000 65536"/>
                <a:gd name="T7" fmla="*/ 0 60000 65536"/>
                <a:gd name="T8" fmla="*/ 0 60000 65536"/>
                <a:gd name="T9" fmla="*/ 0 w 1244600"/>
                <a:gd name="T10" fmla="*/ 0 h 982134"/>
                <a:gd name="T11" fmla="*/ 1244600 w 1244600"/>
                <a:gd name="T12" fmla="*/ 982134 h 98213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244600" h="982134">
                  <a:moveTo>
                    <a:pt x="0" y="0"/>
                  </a:moveTo>
                  <a:lnTo>
                    <a:pt x="0" y="982134"/>
                  </a:lnTo>
                  <a:lnTo>
                    <a:pt x="1244600" y="982134"/>
                  </a:lnTo>
                </a:path>
              </a:pathLst>
            </a:custGeom>
            <a:noFill/>
            <a:ln w="25400">
              <a:solidFill>
                <a:srgbClr val="00B050"/>
              </a:solidFill>
              <a:round/>
              <a:headEnd/>
              <a:tailEnd/>
            </a:ln>
          </p:spPr>
          <p:txBody>
            <a:bodyPr anchor="ctr"/>
            <a:lstStyle/>
            <a:p>
              <a:endParaRPr lang="zh-TW" altLang="en-US"/>
            </a:p>
          </p:txBody>
        </p:sp>
        <p:sp>
          <p:nvSpPr>
            <p:cNvPr id="12294" name="Rectangle 4"/>
            <p:cNvSpPr>
              <a:spLocks noChangeArrowheads="1"/>
            </p:cNvSpPr>
            <p:nvPr/>
          </p:nvSpPr>
          <p:spPr bwMode="auto">
            <a:xfrm>
              <a:off x="360000" y="1872000"/>
              <a:ext cx="4320000" cy="720000"/>
            </a:xfrm>
            <a:prstGeom prst="rect">
              <a:avLst/>
            </a:prstGeom>
            <a:solidFill>
              <a:srgbClr val="00B050">
                <a:alpha val="50195"/>
              </a:srgbClr>
            </a:solidFill>
            <a:ln w="25400" algn="ctr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altLang="zh-TW">
                  <a:solidFill>
                    <a:schemeClr val="tx1"/>
                  </a:solidFill>
                  <a:ea typeface="標楷體" pitchFamily="65" charset="-120"/>
                </a:rPr>
                <a:t>Scratch</a:t>
              </a:r>
              <a:r>
                <a:rPr lang="zh-TW" altLang="en-US">
                  <a:solidFill>
                    <a:schemeClr val="tx1"/>
                  </a:solidFill>
                  <a:ea typeface="標楷體" pitchFamily="65" charset="-120"/>
                </a:rPr>
                <a:t>程式設計－繪圖篇</a:t>
              </a:r>
            </a:p>
          </p:txBody>
        </p:sp>
        <p:sp>
          <p:nvSpPr>
            <p:cNvPr id="12295" name="Rectangle 12">
              <a:hlinkClick r:id="rId3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719999" y="2664000"/>
              <a:ext cx="3600000" cy="576000"/>
            </a:xfrm>
            <a:prstGeom prst="rect">
              <a:avLst/>
            </a:prstGeom>
            <a:solidFill>
              <a:srgbClr val="00B050">
                <a:alpha val="20000"/>
              </a:srgbClr>
            </a:solidFill>
            <a:ln w="25400" algn="ctr">
              <a:solidFill>
                <a:srgbClr val="00B05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zh-TW" altLang="en-US" sz="2400" dirty="0" smtClean="0">
                  <a:solidFill>
                    <a:schemeClr val="tx1"/>
                  </a:solidFill>
                  <a:latin typeface="DFHeiStd-W5"/>
                  <a:ea typeface="標楷體" pitchFamily="65" charset="-120"/>
                </a:rPr>
                <a:t>畫正方形</a:t>
              </a:r>
              <a:endParaRPr lang="zh-TW" altLang="en-US" sz="2400" dirty="0">
                <a:solidFill>
                  <a:schemeClr val="tx1"/>
                </a:solidFill>
                <a:latin typeface="DFHeiStd-W5"/>
                <a:ea typeface="標楷體" pitchFamily="65" charset="-120"/>
              </a:endParaRPr>
            </a:p>
          </p:txBody>
        </p:sp>
        <p:sp>
          <p:nvSpPr>
            <p:cNvPr id="12296" name="Rectangle 3"/>
            <p:cNvSpPr>
              <a:spLocks noChangeArrowheads="1"/>
            </p:cNvSpPr>
            <p:nvPr/>
          </p:nvSpPr>
          <p:spPr bwMode="auto">
            <a:xfrm>
              <a:off x="360000" y="1080000"/>
              <a:ext cx="4320000" cy="720000"/>
            </a:xfrm>
            <a:prstGeom prst="rect">
              <a:avLst/>
            </a:prstGeom>
            <a:solidFill>
              <a:srgbClr val="009E47"/>
            </a:solidFill>
            <a:ln w="25400" algn="ctr">
              <a:noFill/>
              <a:miter lim="800000"/>
              <a:headEnd/>
              <a:tailEnd/>
            </a:ln>
          </p:spPr>
          <p:txBody>
            <a:bodyPr wrap="none" lIns="36000" tIns="36000" rIns="36000" bIns="36000" anchor="ctr"/>
            <a:lstStyle/>
            <a:p>
              <a:pPr algn="ctr"/>
              <a:r>
                <a:rPr lang="zh-TW" altLang="en-US" sz="3200">
                  <a:solidFill>
                    <a:schemeClr val="bg1"/>
                  </a:solidFill>
                  <a:ea typeface="標楷體" pitchFamily="65" charset="-120"/>
                </a:rPr>
                <a:t>基礎程式設計</a:t>
              </a:r>
              <a:r>
                <a:rPr lang="en-US" altLang="zh-TW" sz="3200">
                  <a:solidFill>
                    <a:schemeClr val="bg1"/>
                  </a:solidFill>
                  <a:ea typeface="標楷體" pitchFamily="65" charset="-120"/>
                </a:rPr>
                <a:t>(1)</a:t>
              </a:r>
              <a:endParaRPr lang="zh-TW" altLang="en-US" sz="3200">
                <a:solidFill>
                  <a:schemeClr val="bg1"/>
                </a:solidFill>
                <a:ea typeface="標楷體" pitchFamily="65" charset="-120"/>
              </a:endParaRPr>
            </a:p>
          </p:txBody>
        </p:sp>
        <p:cxnSp>
          <p:nvCxnSpPr>
            <p:cNvPr id="12297" name="直線接點 84"/>
            <p:cNvCxnSpPr>
              <a:cxnSpLocks noChangeShapeType="1"/>
            </p:cNvCxnSpPr>
            <p:nvPr/>
          </p:nvCxnSpPr>
          <p:spPr bwMode="auto">
            <a:xfrm>
              <a:off x="2520000" y="1800000"/>
              <a:ext cx="0" cy="72000"/>
            </a:xfrm>
            <a:prstGeom prst="line">
              <a:avLst/>
            </a:prstGeom>
            <a:noFill/>
            <a:ln w="25400">
              <a:solidFill>
                <a:srgbClr val="00B050"/>
              </a:solidFill>
              <a:miter lim="800000"/>
              <a:headEnd/>
              <a:tailEnd/>
            </a:ln>
          </p:spPr>
        </p:cxnSp>
        <p:sp>
          <p:nvSpPr>
            <p:cNvPr id="12298" name="Rectangle 12">
              <a:hlinkClick r:id="rId3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719999" y="3312000"/>
              <a:ext cx="3600000" cy="576000"/>
            </a:xfrm>
            <a:prstGeom prst="rect">
              <a:avLst/>
            </a:prstGeom>
            <a:solidFill>
              <a:srgbClr val="00B050">
                <a:alpha val="20000"/>
              </a:srgbClr>
            </a:solidFill>
            <a:ln w="25400" algn="ctr">
              <a:solidFill>
                <a:srgbClr val="00B05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zh-TW" altLang="en-US" sz="2400" dirty="0">
                  <a:solidFill>
                    <a:schemeClr val="tx1"/>
                  </a:solidFill>
                  <a:latin typeface="DFHeiStd-W5"/>
                  <a:ea typeface="標楷體" pitchFamily="65" charset="-120"/>
                </a:rPr>
                <a:t>畫擴散方形</a:t>
              </a:r>
            </a:p>
          </p:txBody>
        </p:sp>
        <p:sp>
          <p:nvSpPr>
            <p:cNvPr id="12299" name="Rectangle 12">
              <a:hlinkClick r:id="rId3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719999" y="3960000"/>
              <a:ext cx="3600000" cy="576000"/>
            </a:xfrm>
            <a:prstGeom prst="rect">
              <a:avLst/>
            </a:prstGeom>
            <a:solidFill>
              <a:srgbClr val="00B050">
                <a:alpha val="20000"/>
              </a:srgbClr>
            </a:solidFill>
            <a:ln w="25400" algn="ctr">
              <a:solidFill>
                <a:srgbClr val="00B05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zh-TW" altLang="en-US" sz="2400" dirty="0">
                  <a:solidFill>
                    <a:schemeClr val="tx1"/>
                  </a:solidFill>
                  <a:latin typeface="DFHeiStd-W5"/>
                  <a:ea typeface="標楷體" pitchFamily="65" charset="-120"/>
                </a:rPr>
                <a:t>畫旋轉正方形</a:t>
              </a:r>
            </a:p>
          </p:txBody>
        </p:sp>
        <p:sp>
          <p:nvSpPr>
            <p:cNvPr id="12300" name="手繪多邊形 44"/>
            <p:cNvSpPr>
              <a:spLocks/>
            </p:cNvSpPr>
            <p:nvPr/>
          </p:nvSpPr>
          <p:spPr bwMode="auto">
            <a:xfrm>
              <a:off x="540000" y="2592000"/>
              <a:ext cx="180000" cy="1008000"/>
            </a:xfrm>
            <a:custGeom>
              <a:avLst/>
              <a:gdLst>
                <a:gd name="T0" fmla="*/ 0 w 1244600"/>
                <a:gd name="T1" fmla="*/ 0 h 982134"/>
                <a:gd name="T2" fmla="*/ 0 w 1244600"/>
                <a:gd name="T3" fmla="*/ 1118458 h 982134"/>
                <a:gd name="T4" fmla="*/ 79 w 1244600"/>
                <a:gd name="T5" fmla="*/ 1118458 h 982134"/>
                <a:gd name="T6" fmla="*/ 0 60000 65536"/>
                <a:gd name="T7" fmla="*/ 0 60000 65536"/>
                <a:gd name="T8" fmla="*/ 0 60000 65536"/>
                <a:gd name="T9" fmla="*/ 0 w 1244600"/>
                <a:gd name="T10" fmla="*/ 0 h 982134"/>
                <a:gd name="T11" fmla="*/ 1244600 w 1244600"/>
                <a:gd name="T12" fmla="*/ 982134 h 98213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244600" h="982134">
                  <a:moveTo>
                    <a:pt x="0" y="0"/>
                  </a:moveTo>
                  <a:lnTo>
                    <a:pt x="0" y="982134"/>
                  </a:lnTo>
                  <a:lnTo>
                    <a:pt x="1244600" y="982134"/>
                  </a:lnTo>
                </a:path>
              </a:pathLst>
            </a:custGeom>
            <a:noFill/>
            <a:ln w="25400">
              <a:solidFill>
                <a:srgbClr val="00B050"/>
              </a:solidFill>
              <a:round/>
              <a:headEnd/>
              <a:tailEnd/>
            </a:ln>
          </p:spPr>
          <p:txBody>
            <a:bodyPr anchor="ctr"/>
            <a:lstStyle/>
            <a:p>
              <a:endParaRPr lang="zh-TW" altLang="en-US"/>
            </a:p>
          </p:txBody>
        </p:sp>
        <p:sp>
          <p:nvSpPr>
            <p:cNvPr id="12301" name="手繪多邊形 45"/>
            <p:cNvSpPr>
              <a:spLocks/>
            </p:cNvSpPr>
            <p:nvPr/>
          </p:nvSpPr>
          <p:spPr bwMode="auto">
            <a:xfrm>
              <a:off x="540000" y="2592000"/>
              <a:ext cx="180000" cy="1656000"/>
            </a:xfrm>
            <a:custGeom>
              <a:avLst/>
              <a:gdLst>
                <a:gd name="T0" fmla="*/ 0 w 1244600"/>
                <a:gd name="T1" fmla="*/ 0 h 982134"/>
                <a:gd name="T2" fmla="*/ 0 w 1244600"/>
                <a:gd name="T3" fmla="*/ 13385008 h 982134"/>
                <a:gd name="T4" fmla="*/ 79 w 1244600"/>
                <a:gd name="T5" fmla="*/ 13385008 h 982134"/>
                <a:gd name="T6" fmla="*/ 0 60000 65536"/>
                <a:gd name="T7" fmla="*/ 0 60000 65536"/>
                <a:gd name="T8" fmla="*/ 0 60000 65536"/>
                <a:gd name="T9" fmla="*/ 0 w 1244600"/>
                <a:gd name="T10" fmla="*/ 0 h 982134"/>
                <a:gd name="T11" fmla="*/ 1244600 w 1244600"/>
                <a:gd name="T12" fmla="*/ 982134 h 98213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244600" h="982134">
                  <a:moveTo>
                    <a:pt x="0" y="0"/>
                  </a:moveTo>
                  <a:lnTo>
                    <a:pt x="0" y="982134"/>
                  </a:lnTo>
                  <a:lnTo>
                    <a:pt x="1244600" y="982134"/>
                  </a:lnTo>
                </a:path>
              </a:pathLst>
            </a:custGeom>
            <a:noFill/>
            <a:ln w="25400">
              <a:solidFill>
                <a:srgbClr val="00B050"/>
              </a:solidFill>
              <a:round/>
              <a:headEnd/>
              <a:tailEnd/>
            </a:ln>
          </p:spPr>
          <p:txBody>
            <a:bodyPr anchor="ctr"/>
            <a:lstStyle/>
            <a:p>
              <a:endParaRPr lang="zh-TW" alt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>
                <a:solidFill>
                  <a:srgbClr val="000000"/>
                </a:solidFill>
                <a:latin typeface="+mn-lt"/>
                <a:ea typeface="標楷體" pitchFamily="65" charset="-120"/>
              </a:rPr>
              <a:t>223</a:t>
            </a:r>
          </a:p>
        </p:txBody>
      </p:sp>
      <p:sp>
        <p:nvSpPr>
          <p:cNvPr id="13" name="文字方塊 12"/>
          <p:cNvSpPr txBox="1"/>
          <p:nvPr/>
        </p:nvSpPr>
        <p:spPr>
          <a:xfrm>
            <a:off x="4572000" y="1980000"/>
            <a:ext cx="3960000" cy="504000"/>
          </a:xfrm>
          <a:prstGeom prst="rect">
            <a:avLst/>
          </a:prstGeom>
          <a:noFill/>
        </p:spPr>
        <p:txBody>
          <a:bodyPr wrap="square" lIns="36000" tIns="36000" rIns="36000" bIns="36000" rtlCol="0" anchor="t" anchorCtr="0">
            <a:noAutofit/>
          </a:bodyPr>
          <a:lstStyle/>
          <a:p>
            <a:pPr algn="ctr">
              <a:lnSpc>
                <a:spcPts val="2800"/>
              </a:lnSpc>
            </a:pPr>
            <a:r>
              <a:rPr lang="zh-TW" altLang="en-US" sz="24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舞臺區繪圖</a:t>
            </a:r>
            <a:r>
              <a:rPr lang="zh-TW" altLang="en-US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步驟</a:t>
            </a:r>
            <a:r>
              <a:rPr lang="zh-TW" altLang="en-US" sz="2400" b="0" dirty="0">
                <a:solidFill>
                  <a:schemeClr val="tx1"/>
                </a:solidFill>
                <a:ea typeface="標楷體" pitchFamily="65" charset="-120"/>
              </a:rPr>
              <a:t>拆解</a:t>
            </a:r>
            <a:endParaRPr lang="zh-TW" altLang="en-US" sz="24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pic>
        <p:nvPicPr>
          <p:cNvPr id="1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18"/>
          <a:stretch/>
        </p:blipFill>
        <p:spPr bwMode="auto">
          <a:xfrm>
            <a:off x="4572000" y="2520001"/>
            <a:ext cx="3960000" cy="396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928" y="4896000"/>
            <a:ext cx="1208723" cy="11915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6" name="矩形 15"/>
          <p:cNvSpPr/>
          <p:nvPr/>
        </p:nvSpPr>
        <p:spPr>
          <a:xfrm>
            <a:off x="647928" y="1980001"/>
            <a:ext cx="72000" cy="4500000"/>
          </a:xfrm>
          <a:prstGeom prst="rect">
            <a:avLst/>
          </a:prstGeom>
          <a:solidFill>
            <a:srgbClr val="B9B9B9"/>
          </a:solidFill>
          <a:ln w="12700">
            <a:solidFill>
              <a:srgbClr val="DCDCDC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19" name="群組 18"/>
          <p:cNvGrpSpPr/>
          <p:nvPr/>
        </p:nvGrpSpPr>
        <p:grpSpPr>
          <a:xfrm>
            <a:off x="503928" y="4896000"/>
            <a:ext cx="504000" cy="360000"/>
            <a:chOff x="360000" y="3420000"/>
            <a:chExt cx="504000" cy="360000"/>
          </a:xfrm>
        </p:grpSpPr>
        <p:sp>
          <p:nvSpPr>
            <p:cNvPr id="20" name="圓角矩形 19"/>
            <p:cNvSpPr/>
            <p:nvPr/>
          </p:nvSpPr>
          <p:spPr>
            <a:xfrm>
              <a:off x="360000" y="342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rgbClr val="D2232B"/>
              </a:solidFill>
            </a:ln>
          </p:spPr>
          <p:txBody>
            <a:bodyPr lIns="36000" tIns="36000" rIns="36000" bIns="36000" rtlCol="0" anchor="ctr"/>
            <a:lstStyle/>
            <a:p>
              <a:pPr algn="ctr"/>
              <a:r>
                <a:rPr lang="en-US" altLang="zh-TW" sz="1800" dirty="0" smtClean="0">
                  <a:solidFill>
                    <a:srgbClr val="D2232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3</a:t>
              </a:r>
              <a:endParaRPr lang="zh-TW" altLang="en-US" sz="1800" dirty="0">
                <a:solidFill>
                  <a:srgbClr val="D223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21" name="等腰三角形 20"/>
            <p:cNvSpPr/>
            <p:nvPr/>
          </p:nvSpPr>
          <p:spPr>
            <a:xfrm rot="5400000">
              <a:off x="738000" y="3528000"/>
              <a:ext cx="108000" cy="144000"/>
            </a:xfrm>
            <a:prstGeom prst="triangle">
              <a:avLst/>
            </a:prstGeom>
            <a:solidFill>
              <a:srgbClr val="D2232B"/>
            </a:solidFill>
            <a:ln w="25400">
              <a:solidFill>
                <a:srgbClr val="D2232B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22" name="群組 21"/>
          <p:cNvGrpSpPr/>
          <p:nvPr/>
        </p:nvGrpSpPr>
        <p:grpSpPr>
          <a:xfrm>
            <a:off x="2087928" y="5076000"/>
            <a:ext cx="432000" cy="756002"/>
            <a:chOff x="1944000" y="4788000"/>
            <a:chExt cx="432000" cy="756002"/>
          </a:xfrm>
        </p:grpSpPr>
        <p:sp>
          <p:nvSpPr>
            <p:cNvPr id="23" name="手繪多邊形 22"/>
            <p:cNvSpPr/>
            <p:nvPr/>
          </p:nvSpPr>
          <p:spPr>
            <a:xfrm>
              <a:off x="2196000" y="4788000"/>
              <a:ext cx="180000" cy="720000"/>
            </a:xfrm>
            <a:custGeom>
              <a:avLst/>
              <a:gdLst>
                <a:gd name="connsiteX0" fmla="*/ 0 w 2333625"/>
                <a:gd name="connsiteY0" fmla="*/ 0 h 1533525"/>
                <a:gd name="connsiteX1" fmla="*/ 2333625 w 2333625"/>
                <a:gd name="connsiteY1" fmla="*/ 0 h 1533525"/>
                <a:gd name="connsiteX2" fmla="*/ 2333625 w 2333625"/>
                <a:gd name="connsiteY2" fmla="*/ 1533525 h 1533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333625" h="1533525">
                  <a:moveTo>
                    <a:pt x="0" y="0"/>
                  </a:moveTo>
                  <a:lnTo>
                    <a:pt x="2333625" y="0"/>
                  </a:lnTo>
                  <a:lnTo>
                    <a:pt x="2333625" y="1533525"/>
                  </a:lnTo>
                </a:path>
              </a:pathLst>
            </a:custGeom>
            <a:ln w="25400">
              <a:solidFill>
                <a:srgbClr val="FF0000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4" name="手繪多邊形 23"/>
            <p:cNvSpPr/>
            <p:nvPr/>
          </p:nvSpPr>
          <p:spPr>
            <a:xfrm>
              <a:off x="1944000" y="4824002"/>
              <a:ext cx="432000" cy="720000"/>
            </a:xfrm>
            <a:custGeom>
              <a:avLst/>
              <a:gdLst>
                <a:gd name="connsiteX0" fmla="*/ 2228850 w 2228850"/>
                <a:gd name="connsiteY0" fmla="*/ 0 h 1943100"/>
                <a:gd name="connsiteX1" fmla="*/ 2228850 w 2228850"/>
                <a:gd name="connsiteY1" fmla="*/ 1943100 h 1943100"/>
                <a:gd name="connsiteX2" fmla="*/ 0 w 2228850"/>
                <a:gd name="connsiteY2" fmla="*/ 1943100 h 1943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228850" h="1943100">
                  <a:moveTo>
                    <a:pt x="2228850" y="0"/>
                  </a:moveTo>
                  <a:lnTo>
                    <a:pt x="2228850" y="1943100"/>
                  </a:lnTo>
                  <a:lnTo>
                    <a:pt x="0" y="1943100"/>
                  </a:lnTo>
                </a:path>
              </a:pathLst>
            </a:custGeom>
            <a:ln w="25400">
              <a:solidFill>
                <a:srgbClr val="FF0000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25" name="文字方塊 24"/>
          <p:cNvSpPr txBox="1"/>
          <p:nvPr/>
        </p:nvSpPr>
        <p:spPr>
          <a:xfrm>
            <a:off x="2555688" y="5112000"/>
            <a:ext cx="792088" cy="648032"/>
          </a:xfrm>
          <a:prstGeom prst="rect">
            <a:avLst/>
          </a:prstGeom>
          <a:noFill/>
        </p:spPr>
        <p:txBody>
          <a:bodyPr wrap="square" lIns="36000" tIns="36000" rIns="36000" bIns="36000" rtlCol="0" anchor="t" anchorCtr="0">
            <a:noAutofit/>
          </a:bodyPr>
          <a:lstStyle/>
          <a:p>
            <a:pPr>
              <a:lnSpc>
                <a:spcPct val="120000"/>
              </a:lnSpc>
            </a:pPr>
            <a:r>
              <a:rPr lang="zh-TW" altLang="en-US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出現</a:t>
            </a:r>
            <a:endParaRPr lang="en-US" altLang="zh-TW" sz="1800" b="0" dirty="0" smtClean="0">
              <a:solidFill>
                <a:schemeClr val="tx1"/>
              </a:solidFill>
              <a:latin typeface="+mj-lt"/>
              <a:ea typeface="標楷體" pitchFamily="65" charset="-120"/>
            </a:endParaRPr>
          </a:p>
          <a:p>
            <a:pPr>
              <a:lnSpc>
                <a:spcPct val="120000"/>
              </a:lnSpc>
            </a:pPr>
            <a:r>
              <a:rPr lang="zh-TW" altLang="en-US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第</a:t>
            </a:r>
            <a:r>
              <a:rPr lang="en-US" altLang="zh-TW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3</a:t>
            </a:r>
            <a:r>
              <a:rPr lang="zh-TW" altLang="en-US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次</a:t>
            </a:r>
            <a:endParaRPr lang="zh-TW" altLang="en-US" sz="18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pic>
        <p:nvPicPr>
          <p:cNvPr id="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928" y="2448000"/>
            <a:ext cx="1705928" cy="22117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7" name="文字方塊 26"/>
          <p:cNvSpPr txBox="1"/>
          <p:nvPr/>
        </p:nvSpPr>
        <p:spPr>
          <a:xfrm>
            <a:off x="1187928" y="4608000"/>
            <a:ext cx="360000" cy="432000"/>
          </a:xfrm>
          <a:prstGeom prst="rect">
            <a:avLst/>
          </a:prstGeom>
          <a:noFill/>
        </p:spPr>
        <p:txBody>
          <a:bodyPr vert="eaVert" wrap="square" lIns="36000" tIns="36000" rIns="36000" bIns="36000" rtlCol="0">
            <a:noAutofit/>
          </a:bodyPr>
          <a:lstStyle/>
          <a:p>
            <a:pPr algn="ctr"/>
            <a:r>
              <a:rPr lang="en-US" altLang="zh-TW" sz="1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標楷體" pitchFamily="65" charset="-120"/>
              </a:rPr>
              <a:t>…</a:t>
            </a:r>
            <a:endParaRPr lang="zh-TW" altLang="en-US" sz="18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標楷體" pitchFamily="65" charset="-120"/>
            </a:endParaRPr>
          </a:p>
        </p:txBody>
      </p:sp>
      <p:sp>
        <p:nvSpPr>
          <p:cNvPr id="28" name="圓角矩形 27"/>
          <p:cNvSpPr/>
          <p:nvPr/>
        </p:nvSpPr>
        <p:spPr>
          <a:xfrm>
            <a:off x="143928" y="1836000"/>
            <a:ext cx="900000" cy="432000"/>
          </a:xfrm>
          <a:prstGeom prst="roundRect">
            <a:avLst>
              <a:gd name="adj" fmla="val 50000"/>
            </a:avLst>
          </a:prstGeom>
          <a:solidFill>
            <a:srgbClr val="D2232B"/>
          </a:solidFill>
          <a:ln w="25400">
            <a:noFill/>
          </a:ln>
        </p:spPr>
        <p:txBody>
          <a:bodyPr lIns="36000" tIns="36000" rIns="36000" bIns="36000" rtlCol="0" anchor="ctr"/>
          <a:lstStyle/>
          <a:p>
            <a:pPr algn="ctr"/>
            <a:r>
              <a:rPr lang="zh-TW" altLang="en-US" sz="1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rPr>
              <a:t>步驟</a:t>
            </a:r>
            <a:r>
              <a:rPr lang="en-US" altLang="zh-TW" sz="1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rPr>
              <a:t>1</a:t>
            </a:r>
            <a:endParaRPr lang="zh-TW" altLang="en-US" sz="18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ea typeface="標楷體" pitchFamily="65" charset="-120"/>
              <a:cs typeface="Arial" pitchFamily="34" charset="0"/>
            </a:endParaRPr>
          </a:p>
        </p:txBody>
      </p:sp>
      <p:sp>
        <p:nvSpPr>
          <p:cNvPr id="29" name="文字方塊 3"/>
          <p:cNvSpPr txBox="1">
            <a:spLocks noChangeArrowheads="1"/>
          </p:cNvSpPr>
          <p:nvPr/>
        </p:nvSpPr>
        <p:spPr bwMode="auto">
          <a:xfrm>
            <a:off x="1043928" y="1836000"/>
            <a:ext cx="2880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設定前進方向與移動距離。</a:t>
            </a:r>
          </a:p>
        </p:txBody>
      </p:sp>
    </p:spTree>
    <p:extLst>
      <p:ext uri="{BB962C8B-B14F-4D97-AF65-F5344CB8AC3E}">
        <p14:creationId xmlns:p14="http://schemas.microsoft.com/office/powerpoint/2010/main" val="1813009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928" y="4896000"/>
            <a:ext cx="1208723" cy="16373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6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>
                <a:solidFill>
                  <a:srgbClr val="000000"/>
                </a:solidFill>
                <a:latin typeface="+mn-lt"/>
                <a:ea typeface="標楷體" pitchFamily="65" charset="-120"/>
              </a:rPr>
              <a:t>223</a:t>
            </a:r>
          </a:p>
        </p:txBody>
      </p:sp>
      <p:sp>
        <p:nvSpPr>
          <p:cNvPr id="13" name="文字方塊 12"/>
          <p:cNvSpPr txBox="1"/>
          <p:nvPr/>
        </p:nvSpPr>
        <p:spPr>
          <a:xfrm>
            <a:off x="4572000" y="1980000"/>
            <a:ext cx="3960000" cy="504000"/>
          </a:xfrm>
          <a:prstGeom prst="rect">
            <a:avLst/>
          </a:prstGeom>
          <a:noFill/>
        </p:spPr>
        <p:txBody>
          <a:bodyPr wrap="square" lIns="36000" tIns="36000" rIns="36000" bIns="36000" rtlCol="0" anchor="t" anchorCtr="0">
            <a:noAutofit/>
          </a:bodyPr>
          <a:lstStyle/>
          <a:p>
            <a:pPr algn="ctr">
              <a:lnSpc>
                <a:spcPts val="2800"/>
              </a:lnSpc>
            </a:pPr>
            <a:r>
              <a:rPr lang="zh-TW" altLang="en-US" sz="24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舞臺區繪圖</a:t>
            </a:r>
            <a:r>
              <a:rPr lang="zh-TW" altLang="en-US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步驟拆</a:t>
            </a:r>
            <a:r>
              <a:rPr lang="zh-TW" altLang="en-US" sz="24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解</a:t>
            </a:r>
          </a:p>
        </p:txBody>
      </p:sp>
      <p:pic>
        <p:nvPicPr>
          <p:cNvPr id="14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18"/>
          <a:stretch/>
        </p:blipFill>
        <p:spPr bwMode="auto">
          <a:xfrm>
            <a:off x="4572000" y="2520000"/>
            <a:ext cx="3960000" cy="396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6" name="矩形 15"/>
          <p:cNvSpPr/>
          <p:nvPr/>
        </p:nvSpPr>
        <p:spPr>
          <a:xfrm>
            <a:off x="647928" y="1980001"/>
            <a:ext cx="72000" cy="4500000"/>
          </a:xfrm>
          <a:prstGeom prst="rect">
            <a:avLst/>
          </a:prstGeom>
          <a:solidFill>
            <a:srgbClr val="B9B9B9"/>
          </a:solidFill>
          <a:ln w="12700">
            <a:solidFill>
              <a:srgbClr val="DCDCDC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19" name="群組 18"/>
          <p:cNvGrpSpPr/>
          <p:nvPr/>
        </p:nvGrpSpPr>
        <p:grpSpPr>
          <a:xfrm>
            <a:off x="503928" y="4896000"/>
            <a:ext cx="504000" cy="360000"/>
            <a:chOff x="360000" y="3420000"/>
            <a:chExt cx="504000" cy="360000"/>
          </a:xfrm>
        </p:grpSpPr>
        <p:sp>
          <p:nvSpPr>
            <p:cNvPr id="20" name="圓角矩形 19"/>
            <p:cNvSpPr/>
            <p:nvPr/>
          </p:nvSpPr>
          <p:spPr>
            <a:xfrm>
              <a:off x="360000" y="342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rgbClr val="D2232B"/>
              </a:solidFill>
            </a:ln>
          </p:spPr>
          <p:txBody>
            <a:bodyPr lIns="36000" tIns="36000" rIns="36000" bIns="36000" rtlCol="0" anchor="ctr"/>
            <a:lstStyle/>
            <a:p>
              <a:pPr algn="ctr"/>
              <a:r>
                <a:rPr lang="en-US" altLang="zh-TW" sz="1800" dirty="0" smtClean="0">
                  <a:solidFill>
                    <a:srgbClr val="D2232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4</a:t>
              </a:r>
              <a:endParaRPr lang="zh-TW" altLang="en-US" sz="1800" dirty="0">
                <a:solidFill>
                  <a:srgbClr val="D223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21" name="等腰三角形 20"/>
            <p:cNvSpPr/>
            <p:nvPr/>
          </p:nvSpPr>
          <p:spPr>
            <a:xfrm rot="5400000">
              <a:off x="738000" y="3528000"/>
              <a:ext cx="108000" cy="144000"/>
            </a:xfrm>
            <a:prstGeom prst="triangle">
              <a:avLst/>
            </a:prstGeom>
            <a:solidFill>
              <a:srgbClr val="D2232B"/>
            </a:solidFill>
            <a:ln w="25400">
              <a:solidFill>
                <a:srgbClr val="D2232B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22" name="群組 21"/>
          <p:cNvGrpSpPr/>
          <p:nvPr/>
        </p:nvGrpSpPr>
        <p:grpSpPr>
          <a:xfrm>
            <a:off x="2087928" y="5076000"/>
            <a:ext cx="432000" cy="756002"/>
            <a:chOff x="1944000" y="4788000"/>
            <a:chExt cx="432000" cy="756002"/>
          </a:xfrm>
        </p:grpSpPr>
        <p:sp>
          <p:nvSpPr>
            <p:cNvPr id="23" name="手繪多邊形 22"/>
            <p:cNvSpPr/>
            <p:nvPr/>
          </p:nvSpPr>
          <p:spPr>
            <a:xfrm>
              <a:off x="2196000" y="4788000"/>
              <a:ext cx="180000" cy="720000"/>
            </a:xfrm>
            <a:custGeom>
              <a:avLst/>
              <a:gdLst>
                <a:gd name="connsiteX0" fmla="*/ 0 w 2333625"/>
                <a:gd name="connsiteY0" fmla="*/ 0 h 1533525"/>
                <a:gd name="connsiteX1" fmla="*/ 2333625 w 2333625"/>
                <a:gd name="connsiteY1" fmla="*/ 0 h 1533525"/>
                <a:gd name="connsiteX2" fmla="*/ 2333625 w 2333625"/>
                <a:gd name="connsiteY2" fmla="*/ 1533525 h 1533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333625" h="1533525">
                  <a:moveTo>
                    <a:pt x="0" y="0"/>
                  </a:moveTo>
                  <a:lnTo>
                    <a:pt x="2333625" y="0"/>
                  </a:lnTo>
                  <a:lnTo>
                    <a:pt x="2333625" y="1533525"/>
                  </a:lnTo>
                </a:path>
              </a:pathLst>
            </a:custGeom>
            <a:ln w="25400">
              <a:solidFill>
                <a:srgbClr val="FF0000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4" name="手繪多邊形 23"/>
            <p:cNvSpPr/>
            <p:nvPr/>
          </p:nvSpPr>
          <p:spPr>
            <a:xfrm>
              <a:off x="1944000" y="4824002"/>
              <a:ext cx="432000" cy="720000"/>
            </a:xfrm>
            <a:custGeom>
              <a:avLst/>
              <a:gdLst>
                <a:gd name="connsiteX0" fmla="*/ 2228850 w 2228850"/>
                <a:gd name="connsiteY0" fmla="*/ 0 h 1943100"/>
                <a:gd name="connsiteX1" fmla="*/ 2228850 w 2228850"/>
                <a:gd name="connsiteY1" fmla="*/ 1943100 h 1943100"/>
                <a:gd name="connsiteX2" fmla="*/ 0 w 2228850"/>
                <a:gd name="connsiteY2" fmla="*/ 1943100 h 1943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228850" h="1943100">
                  <a:moveTo>
                    <a:pt x="2228850" y="0"/>
                  </a:moveTo>
                  <a:lnTo>
                    <a:pt x="2228850" y="1943100"/>
                  </a:lnTo>
                  <a:lnTo>
                    <a:pt x="0" y="1943100"/>
                  </a:lnTo>
                </a:path>
              </a:pathLst>
            </a:custGeom>
            <a:ln w="25400">
              <a:solidFill>
                <a:srgbClr val="FF0000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25" name="文字方塊 24"/>
          <p:cNvSpPr txBox="1"/>
          <p:nvPr/>
        </p:nvSpPr>
        <p:spPr>
          <a:xfrm>
            <a:off x="2555688" y="5112000"/>
            <a:ext cx="792088" cy="648032"/>
          </a:xfrm>
          <a:prstGeom prst="rect">
            <a:avLst/>
          </a:prstGeom>
          <a:noFill/>
        </p:spPr>
        <p:txBody>
          <a:bodyPr wrap="square" lIns="36000" tIns="36000" rIns="36000" bIns="36000" rtlCol="0" anchor="t" anchorCtr="0">
            <a:noAutofit/>
          </a:bodyPr>
          <a:lstStyle/>
          <a:p>
            <a:pPr>
              <a:lnSpc>
                <a:spcPct val="120000"/>
              </a:lnSpc>
            </a:pPr>
            <a:r>
              <a:rPr lang="zh-TW" altLang="en-US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出現</a:t>
            </a:r>
            <a:endParaRPr lang="en-US" altLang="zh-TW" sz="1800" b="0" dirty="0" smtClean="0">
              <a:solidFill>
                <a:schemeClr val="tx1"/>
              </a:solidFill>
              <a:latin typeface="+mj-lt"/>
              <a:ea typeface="標楷體" pitchFamily="65" charset="-120"/>
            </a:endParaRPr>
          </a:p>
          <a:p>
            <a:pPr>
              <a:lnSpc>
                <a:spcPct val="120000"/>
              </a:lnSpc>
            </a:pPr>
            <a:r>
              <a:rPr lang="zh-TW" altLang="en-US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第</a:t>
            </a:r>
            <a:r>
              <a:rPr lang="en-US" altLang="zh-TW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4</a:t>
            </a:r>
            <a:r>
              <a:rPr lang="zh-TW" altLang="en-US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次</a:t>
            </a:r>
            <a:endParaRPr lang="zh-TW" altLang="en-US" sz="18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pic>
        <p:nvPicPr>
          <p:cNvPr id="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928" y="2448000"/>
            <a:ext cx="1705928" cy="22117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7" name="文字方塊 26"/>
          <p:cNvSpPr txBox="1"/>
          <p:nvPr/>
        </p:nvSpPr>
        <p:spPr>
          <a:xfrm>
            <a:off x="1187928" y="4608000"/>
            <a:ext cx="360000" cy="432000"/>
          </a:xfrm>
          <a:prstGeom prst="rect">
            <a:avLst/>
          </a:prstGeom>
          <a:noFill/>
        </p:spPr>
        <p:txBody>
          <a:bodyPr vert="eaVert" wrap="square" lIns="36000" tIns="36000" rIns="36000" bIns="36000" rtlCol="0">
            <a:noAutofit/>
          </a:bodyPr>
          <a:lstStyle/>
          <a:p>
            <a:pPr algn="ctr"/>
            <a:r>
              <a:rPr lang="en-US" altLang="zh-TW" sz="1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標楷體" pitchFamily="65" charset="-120"/>
              </a:rPr>
              <a:t>…</a:t>
            </a:r>
            <a:endParaRPr lang="zh-TW" altLang="en-US" sz="18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標楷體" pitchFamily="65" charset="-120"/>
            </a:endParaRPr>
          </a:p>
        </p:txBody>
      </p:sp>
      <p:sp>
        <p:nvSpPr>
          <p:cNvPr id="28" name="圓角矩形 27"/>
          <p:cNvSpPr/>
          <p:nvPr/>
        </p:nvSpPr>
        <p:spPr>
          <a:xfrm>
            <a:off x="143928" y="1836000"/>
            <a:ext cx="900000" cy="432000"/>
          </a:xfrm>
          <a:prstGeom prst="roundRect">
            <a:avLst>
              <a:gd name="adj" fmla="val 50000"/>
            </a:avLst>
          </a:prstGeom>
          <a:solidFill>
            <a:srgbClr val="D2232B"/>
          </a:solidFill>
          <a:ln w="25400">
            <a:noFill/>
          </a:ln>
        </p:spPr>
        <p:txBody>
          <a:bodyPr lIns="36000" tIns="36000" rIns="36000" bIns="36000" rtlCol="0" anchor="ctr"/>
          <a:lstStyle/>
          <a:p>
            <a:pPr algn="ctr"/>
            <a:r>
              <a:rPr lang="zh-TW" altLang="en-US" sz="1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rPr>
              <a:t>步驟</a:t>
            </a:r>
            <a:r>
              <a:rPr lang="en-US" altLang="zh-TW" sz="1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rPr>
              <a:t>1</a:t>
            </a:r>
            <a:endParaRPr lang="zh-TW" altLang="en-US" sz="18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ea typeface="標楷體" pitchFamily="65" charset="-120"/>
              <a:cs typeface="Arial" pitchFamily="34" charset="0"/>
            </a:endParaRPr>
          </a:p>
        </p:txBody>
      </p:sp>
      <p:sp>
        <p:nvSpPr>
          <p:cNvPr id="29" name="文字方塊 3"/>
          <p:cNvSpPr txBox="1">
            <a:spLocks noChangeArrowheads="1"/>
          </p:cNvSpPr>
          <p:nvPr/>
        </p:nvSpPr>
        <p:spPr bwMode="auto">
          <a:xfrm>
            <a:off x="1043928" y="1836000"/>
            <a:ext cx="2880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設定前進方向與移動距離。</a:t>
            </a:r>
          </a:p>
        </p:txBody>
      </p:sp>
    </p:spTree>
    <p:extLst>
      <p:ext uri="{BB962C8B-B14F-4D97-AF65-F5344CB8AC3E}">
        <p14:creationId xmlns:p14="http://schemas.microsoft.com/office/powerpoint/2010/main" val="1813009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>
                <a:solidFill>
                  <a:srgbClr val="000000"/>
                </a:solidFill>
                <a:latin typeface="+mn-lt"/>
                <a:ea typeface="標楷體" pitchFamily="65" charset="-120"/>
              </a:rPr>
              <a:t>223</a:t>
            </a:r>
          </a:p>
        </p:txBody>
      </p:sp>
      <p:pic>
        <p:nvPicPr>
          <p:cNvPr id="3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7999" y="2088000"/>
            <a:ext cx="3600000" cy="29744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57" name="群組 56"/>
          <p:cNvGrpSpPr/>
          <p:nvPr/>
        </p:nvGrpSpPr>
        <p:grpSpPr>
          <a:xfrm>
            <a:off x="2808000" y="2916000"/>
            <a:ext cx="504000" cy="360000"/>
            <a:chOff x="360000" y="3420000"/>
            <a:chExt cx="504000" cy="360000"/>
          </a:xfrm>
        </p:grpSpPr>
        <p:sp>
          <p:nvSpPr>
            <p:cNvPr id="58" name="圓角矩形 57"/>
            <p:cNvSpPr/>
            <p:nvPr/>
          </p:nvSpPr>
          <p:spPr>
            <a:xfrm>
              <a:off x="360000" y="342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rgbClr val="D2232B"/>
              </a:solidFill>
            </a:ln>
          </p:spPr>
          <p:txBody>
            <a:bodyPr lIns="36000" tIns="36000" rIns="36000" bIns="36000" rtlCol="0" anchor="ctr"/>
            <a:lstStyle/>
            <a:p>
              <a:pPr algn="ctr"/>
              <a:r>
                <a:rPr lang="en-US" altLang="zh-TW" sz="1800" dirty="0" smtClean="0">
                  <a:solidFill>
                    <a:srgbClr val="D2232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2</a:t>
              </a:r>
              <a:endParaRPr lang="zh-TW" altLang="en-US" sz="1800" dirty="0">
                <a:solidFill>
                  <a:srgbClr val="D223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59" name="等腰三角形 58"/>
            <p:cNvSpPr/>
            <p:nvPr/>
          </p:nvSpPr>
          <p:spPr>
            <a:xfrm rot="5400000">
              <a:off x="738000" y="3528000"/>
              <a:ext cx="108000" cy="144000"/>
            </a:xfrm>
            <a:prstGeom prst="triangle">
              <a:avLst/>
            </a:prstGeom>
            <a:solidFill>
              <a:srgbClr val="D2232B"/>
            </a:solidFill>
            <a:ln w="25400">
              <a:solidFill>
                <a:srgbClr val="D2232B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60" name="群組 59"/>
          <p:cNvGrpSpPr/>
          <p:nvPr/>
        </p:nvGrpSpPr>
        <p:grpSpPr>
          <a:xfrm>
            <a:off x="2808000" y="4032000"/>
            <a:ext cx="504000" cy="360000"/>
            <a:chOff x="360000" y="3420000"/>
            <a:chExt cx="504000" cy="360000"/>
          </a:xfrm>
        </p:grpSpPr>
        <p:sp>
          <p:nvSpPr>
            <p:cNvPr id="61" name="圓角矩形 60"/>
            <p:cNvSpPr/>
            <p:nvPr/>
          </p:nvSpPr>
          <p:spPr>
            <a:xfrm>
              <a:off x="360000" y="342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rgbClr val="D2232B"/>
              </a:solidFill>
            </a:ln>
          </p:spPr>
          <p:txBody>
            <a:bodyPr lIns="36000" tIns="36000" rIns="36000" bIns="36000" rtlCol="0" anchor="ctr"/>
            <a:lstStyle/>
            <a:p>
              <a:pPr algn="ctr"/>
              <a:r>
                <a:rPr lang="en-US" altLang="zh-TW" sz="1800" dirty="0" smtClean="0">
                  <a:solidFill>
                    <a:srgbClr val="D2232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3</a:t>
              </a:r>
              <a:endParaRPr lang="zh-TW" altLang="en-US" sz="1800" dirty="0">
                <a:solidFill>
                  <a:srgbClr val="D223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62" name="等腰三角形 61"/>
            <p:cNvSpPr/>
            <p:nvPr/>
          </p:nvSpPr>
          <p:spPr>
            <a:xfrm rot="5400000">
              <a:off x="738000" y="3528000"/>
              <a:ext cx="108000" cy="144000"/>
            </a:xfrm>
            <a:prstGeom prst="triangle">
              <a:avLst/>
            </a:prstGeom>
            <a:solidFill>
              <a:srgbClr val="D2232B"/>
            </a:solidFill>
            <a:ln w="25400">
              <a:solidFill>
                <a:srgbClr val="D2232B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63" name="群組 62"/>
          <p:cNvGrpSpPr/>
          <p:nvPr/>
        </p:nvGrpSpPr>
        <p:grpSpPr>
          <a:xfrm>
            <a:off x="2808000" y="5181531"/>
            <a:ext cx="504000" cy="360000"/>
            <a:chOff x="360000" y="3420000"/>
            <a:chExt cx="504000" cy="360000"/>
          </a:xfrm>
        </p:grpSpPr>
        <p:sp>
          <p:nvSpPr>
            <p:cNvPr id="64" name="圓角矩形 63"/>
            <p:cNvSpPr/>
            <p:nvPr/>
          </p:nvSpPr>
          <p:spPr>
            <a:xfrm>
              <a:off x="360000" y="342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rgbClr val="D2232B"/>
              </a:solidFill>
            </a:ln>
          </p:spPr>
          <p:txBody>
            <a:bodyPr lIns="36000" tIns="36000" rIns="36000" bIns="36000" rtlCol="0" anchor="ctr"/>
            <a:lstStyle/>
            <a:p>
              <a:pPr algn="ctr"/>
              <a:r>
                <a:rPr lang="en-US" altLang="zh-TW" sz="1800" dirty="0" smtClean="0">
                  <a:solidFill>
                    <a:srgbClr val="D2232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4</a:t>
              </a:r>
              <a:endParaRPr lang="zh-TW" altLang="en-US" sz="1800" dirty="0">
                <a:solidFill>
                  <a:srgbClr val="D223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65" name="等腰三角形 64"/>
            <p:cNvSpPr/>
            <p:nvPr/>
          </p:nvSpPr>
          <p:spPr>
            <a:xfrm rot="5400000">
              <a:off x="738000" y="3528000"/>
              <a:ext cx="108000" cy="144000"/>
            </a:xfrm>
            <a:prstGeom prst="triangle">
              <a:avLst/>
            </a:prstGeom>
            <a:solidFill>
              <a:srgbClr val="D2232B"/>
            </a:solidFill>
            <a:ln w="25400">
              <a:solidFill>
                <a:srgbClr val="D2232B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0000" y="2880000"/>
            <a:ext cx="1208723" cy="39090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72" name="群組 71"/>
          <p:cNvGrpSpPr/>
          <p:nvPr/>
        </p:nvGrpSpPr>
        <p:grpSpPr>
          <a:xfrm>
            <a:off x="4392000" y="5327932"/>
            <a:ext cx="432000" cy="756002"/>
            <a:chOff x="1944000" y="4788000"/>
            <a:chExt cx="432000" cy="756002"/>
          </a:xfrm>
        </p:grpSpPr>
        <p:sp>
          <p:nvSpPr>
            <p:cNvPr id="73" name="手繪多邊形 72"/>
            <p:cNvSpPr/>
            <p:nvPr/>
          </p:nvSpPr>
          <p:spPr>
            <a:xfrm>
              <a:off x="2196000" y="4788000"/>
              <a:ext cx="180000" cy="720000"/>
            </a:xfrm>
            <a:custGeom>
              <a:avLst/>
              <a:gdLst>
                <a:gd name="connsiteX0" fmla="*/ 0 w 2333625"/>
                <a:gd name="connsiteY0" fmla="*/ 0 h 1533525"/>
                <a:gd name="connsiteX1" fmla="*/ 2333625 w 2333625"/>
                <a:gd name="connsiteY1" fmla="*/ 0 h 1533525"/>
                <a:gd name="connsiteX2" fmla="*/ 2333625 w 2333625"/>
                <a:gd name="connsiteY2" fmla="*/ 1533525 h 1533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333625" h="1533525">
                  <a:moveTo>
                    <a:pt x="0" y="0"/>
                  </a:moveTo>
                  <a:lnTo>
                    <a:pt x="2333625" y="0"/>
                  </a:lnTo>
                  <a:lnTo>
                    <a:pt x="2333625" y="1533525"/>
                  </a:lnTo>
                </a:path>
              </a:pathLst>
            </a:custGeom>
            <a:ln w="25400">
              <a:solidFill>
                <a:srgbClr val="FF0000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74" name="手繪多邊形 73"/>
            <p:cNvSpPr/>
            <p:nvPr/>
          </p:nvSpPr>
          <p:spPr>
            <a:xfrm>
              <a:off x="1944000" y="4824002"/>
              <a:ext cx="432000" cy="720000"/>
            </a:xfrm>
            <a:custGeom>
              <a:avLst/>
              <a:gdLst>
                <a:gd name="connsiteX0" fmla="*/ 2228850 w 2228850"/>
                <a:gd name="connsiteY0" fmla="*/ 0 h 1943100"/>
                <a:gd name="connsiteX1" fmla="*/ 2228850 w 2228850"/>
                <a:gd name="connsiteY1" fmla="*/ 1943100 h 1943100"/>
                <a:gd name="connsiteX2" fmla="*/ 0 w 2228850"/>
                <a:gd name="connsiteY2" fmla="*/ 1943100 h 1943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228850" h="1943100">
                  <a:moveTo>
                    <a:pt x="2228850" y="0"/>
                  </a:moveTo>
                  <a:lnTo>
                    <a:pt x="2228850" y="1943100"/>
                  </a:lnTo>
                  <a:lnTo>
                    <a:pt x="0" y="1943100"/>
                  </a:lnTo>
                </a:path>
              </a:pathLst>
            </a:custGeom>
            <a:ln w="25400">
              <a:solidFill>
                <a:srgbClr val="FF0000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75" name="文字方塊 74"/>
          <p:cNvSpPr txBox="1"/>
          <p:nvPr/>
        </p:nvSpPr>
        <p:spPr>
          <a:xfrm>
            <a:off x="4824000" y="5363932"/>
            <a:ext cx="792088" cy="648032"/>
          </a:xfrm>
          <a:prstGeom prst="rect">
            <a:avLst/>
          </a:prstGeom>
          <a:noFill/>
        </p:spPr>
        <p:txBody>
          <a:bodyPr wrap="square" lIns="36000" tIns="36000" rIns="36000" bIns="36000" rtlCol="0" anchor="t" anchorCtr="0">
            <a:noAutofit/>
          </a:bodyPr>
          <a:lstStyle/>
          <a:p>
            <a:pPr>
              <a:lnSpc>
                <a:spcPct val="120000"/>
              </a:lnSpc>
            </a:pPr>
            <a:r>
              <a:rPr lang="zh-TW" altLang="en-US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出現</a:t>
            </a:r>
            <a:endParaRPr lang="en-US" altLang="zh-TW" sz="1800" b="0" dirty="0" smtClean="0">
              <a:solidFill>
                <a:schemeClr val="tx1"/>
              </a:solidFill>
              <a:latin typeface="+mj-lt"/>
              <a:ea typeface="標楷體" pitchFamily="65" charset="-120"/>
            </a:endParaRPr>
          </a:p>
          <a:p>
            <a:pPr>
              <a:lnSpc>
                <a:spcPct val="120000"/>
              </a:lnSpc>
            </a:pPr>
            <a:r>
              <a:rPr lang="zh-TW" altLang="en-US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第</a:t>
            </a:r>
            <a:r>
              <a:rPr lang="en-US" altLang="zh-TW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4</a:t>
            </a:r>
            <a:r>
              <a:rPr lang="zh-TW" altLang="en-US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次</a:t>
            </a:r>
            <a:endParaRPr lang="zh-TW" altLang="en-US" sz="18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grpSp>
        <p:nvGrpSpPr>
          <p:cNvPr id="76" name="群組 75"/>
          <p:cNvGrpSpPr/>
          <p:nvPr/>
        </p:nvGrpSpPr>
        <p:grpSpPr>
          <a:xfrm>
            <a:off x="4392000" y="4176000"/>
            <a:ext cx="432000" cy="756002"/>
            <a:chOff x="1944000" y="4788000"/>
            <a:chExt cx="432000" cy="756002"/>
          </a:xfrm>
        </p:grpSpPr>
        <p:sp>
          <p:nvSpPr>
            <p:cNvPr id="77" name="手繪多邊形 76"/>
            <p:cNvSpPr/>
            <p:nvPr/>
          </p:nvSpPr>
          <p:spPr>
            <a:xfrm>
              <a:off x="2196000" y="4788000"/>
              <a:ext cx="180000" cy="720000"/>
            </a:xfrm>
            <a:custGeom>
              <a:avLst/>
              <a:gdLst>
                <a:gd name="connsiteX0" fmla="*/ 0 w 2333625"/>
                <a:gd name="connsiteY0" fmla="*/ 0 h 1533525"/>
                <a:gd name="connsiteX1" fmla="*/ 2333625 w 2333625"/>
                <a:gd name="connsiteY1" fmla="*/ 0 h 1533525"/>
                <a:gd name="connsiteX2" fmla="*/ 2333625 w 2333625"/>
                <a:gd name="connsiteY2" fmla="*/ 1533525 h 1533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333625" h="1533525">
                  <a:moveTo>
                    <a:pt x="0" y="0"/>
                  </a:moveTo>
                  <a:lnTo>
                    <a:pt x="2333625" y="0"/>
                  </a:lnTo>
                  <a:lnTo>
                    <a:pt x="2333625" y="1533525"/>
                  </a:lnTo>
                </a:path>
              </a:pathLst>
            </a:custGeom>
            <a:ln w="25400">
              <a:solidFill>
                <a:srgbClr val="FF0000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78" name="手繪多邊形 77"/>
            <p:cNvSpPr/>
            <p:nvPr/>
          </p:nvSpPr>
          <p:spPr>
            <a:xfrm>
              <a:off x="1944000" y="4824002"/>
              <a:ext cx="432000" cy="720000"/>
            </a:xfrm>
            <a:custGeom>
              <a:avLst/>
              <a:gdLst>
                <a:gd name="connsiteX0" fmla="*/ 2228850 w 2228850"/>
                <a:gd name="connsiteY0" fmla="*/ 0 h 1943100"/>
                <a:gd name="connsiteX1" fmla="*/ 2228850 w 2228850"/>
                <a:gd name="connsiteY1" fmla="*/ 1943100 h 1943100"/>
                <a:gd name="connsiteX2" fmla="*/ 0 w 2228850"/>
                <a:gd name="connsiteY2" fmla="*/ 1943100 h 1943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228850" h="1943100">
                  <a:moveTo>
                    <a:pt x="2228850" y="0"/>
                  </a:moveTo>
                  <a:lnTo>
                    <a:pt x="2228850" y="1943100"/>
                  </a:lnTo>
                  <a:lnTo>
                    <a:pt x="0" y="1943100"/>
                  </a:lnTo>
                </a:path>
              </a:pathLst>
            </a:custGeom>
            <a:ln w="25400">
              <a:solidFill>
                <a:srgbClr val="FF0000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79" name="群組 78"/>
          <p:cNvGrpSpPr/>
          <p:nvPr/>
        </p:nvGrpSpPr>
        <p:grpSpPr>
          <a:xfrm>
            <a:off x="4392000" y="3060000"/>
            <a:ext cx="432000" cy="756002"/>
            <a:chOff x="1944000" y="4788000"/>
            <a:chExt cx="432000" cy="756002"/>
          </a:xfrm>
        </p:grpSpPr>
        <p:sp>
          <p:nvSpPr>
            <p:cNvPr id="80" name="手繪多邊形 79"/>
            <p:cNvSpPr/>
            <p:nvPr/>
          </p:nvSpPr>
          <p:spPr>
            <a:xfrm>
              <a:off x="2196000" y="4788000"/>
              <a:ext cx="180000" cy="720000"/>
            </a:xfrm>
            <a:custGeom>
              <a:avLst/>
              <a:gdLst>
                <a:gd name="connsiteX0" fmla="*/ 0 w 2333625"/>
                <a:gd name="connsiteY0" fmla="*/ 0 h 1533525"/>
                <a:gd name="connsiteX1" fmla="*/ 2333625 w 2333625"/>
                <a:gd name="connsiteY1" fmla="*/ 0 h 1533525"/>
                <a:gd name="connsiteX2" fmla="*/ 2333625 w 2333625"/>
                <a:gd name="connsiteY2" fmla="*/ 1533525 h 1533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333625" h="1533525">
                  <a:moveTo>
                    <a:pt x="0" y="0"/>
                  </a:moveTo>
                  <a:lnTo>
                    <a:pt x="2333625" y="0"/>
                  </a:lnTo>
                  <a:lnTo>
                    <a:pt x="2333625" y="1533525"/>
                  </a:lnTo>
                </a:path>
              </a:pathLst>
            </a:custGeom>
            <a:ln w="25400">
              <a:solidFill>
                <a:srgbClr val="FF0000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81" name="手繪多邊形 80"/>
            <p:cNvSpPr/>
            <p:nvPr/>
          </p:nvSpPr>
          <p:spPr>
            <a:xfrm>
              <a:off x="1944000" y="4824002"/>
              <a:ext cx="432000" cy="720000"/>
            </a:xfrm>
            <a:custGeom>
              <a:avLst/>
              <a:gdLst>
                <a:gd name="connsiteX0" fmla="*/ 2228850 w 2228850"/>
                <a:gd name="connsiteY0" fmla="*/ 0 h 1943100"/>
                <a:gd name="connsiteX1" fmla="*/ 2228850 w 2228850"/>
                <a:gd name="connsiteY1" fmla="*/ 1943100 h 1943100"/>
                <a:gd name="connsiteX2" fmla="*/ 0 w 2228850"/>
                <a:gd name="connsiteY2" fmla="*/ 1943100 h 1943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228850" h="1943100">
                  <a:moveTo>
                    <a:pt x="2228850" y="0"/>
                  </a:moveTo>
                  <a:lnTo>
                    <a:pt x="2228850" y="1943100"/>
                  </a:lnTo>
                  <a:lnTo>
                    <a:pt x="0" y="1943100"/>
                  </a:lnTo>
                </a:path>
              </a:pathLst>
            </a:custGeom>
            <a:ln w="25400">
              <a:solidFill>
                <a:srgbClr val="FF0000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82" name="文字方塊 81"/>
          <p:cNvSpPr txBox="1"/>
          <p:nvPr/>
        </p:nvSpPr>
        <p:spPr>
          <a:xfrm>
            <a:off x="4824000" y="4212000"/>
            <a:ext cx="792088" cy="648032"/>
          </a:xfrm>
          <a:prstGeom prst="rect">
            <a:avLst/>
          </a:prstGeom>
          <a:noFill/>
        </p:spPr>
        <p:txBody>
          <a:bodyPr wrap="square" lIns="36000" tIns="36000" rIns="36000" bIns="36000" rtlCol="0" anchor="t" anchorCtr="0">
            <a:noAutofit/>
          </a:bodyPr>
          <a:lstStyle/>
          <a:p>
            <a:pPr>
              <a:lnSpc>
                <a:spcPct val="120000"/>
              </a:lnSpc>
            </a:pPr>
            <a:r>
              <a:rPr lang="zh-TW" altLang="en-US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出現</a:t>
            </a:r>
            <a:endParaRPr lang="en-US" altLang="zh-TW" sz="1800" b="0" dirty="0" smtClean="0">
              <a:solidFill>
                <a:schemeClr val="tx1"/>
              </a:solidFill>
              <a:latin typeface="+mj-lt"/>
              <a:ea typeface="標楷體" pitchFamily="65" charset="-120"/>
            </a:endParaRPr>
          </a:p>
          <a:p>
            <a:pPr>
              <a:lnSpc>
                <a:spcPct val="120000"/>
              </a:lnSpc>
            </a:pPr>
            <a:r>
              <a:rPr lang="zh-TW" altLang="en-US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第</a:t>
            </a:r>
            <a:r>
              <a:rPr lang="en-US" altLang="zh-TW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3</a:t>
            </a:r>
            <a:r>
              <a:rPr lang="zh-TW" altLang="en-US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次</a:t>
            </a:r>
            <a:endParaRPr lang="zh-TW" altLang="en-US" sz="18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83" name="文字方塊 82"/>
          <p:cNvSpPr txBox="1"/>
          <p:nvPr/>
        </p:nvSpPr>
        <p:spPr>
          <a:xfrm>
            <a:off x="4824000" y="3096000"/>
            <a:ext cx="792088" cy="648032"/>
          </a:xfrm>
          <a:prstGeom prst="rect">
            <a:avLst/>
          </a:prstGeom>
          <a:noFill/>
        </p:spPr>
        <p:txBody>
          <a:bodyPr wrap="square" lIns="36000" tIns="36000" rIns="36000" bIns="36000" rtlCol="0" anchor="t" anchorCtr="0">
            <a:noAutofit/>
          </a:bodyPr>
          <a:lstStyle/>
          <a:p>
            <a:pPr>
              <a:lnSpc>
                <a:spcPct val="120000"/>
              </a:lnSpc>
            </a:pPr>
            <a:r>
              <a:rPr lang="zh-TW" altLang="en-US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出現</a:t>
            </a:r>
            <a:endParaRPr lang="en-US" altLang="zh-TW" sz="1800" b="0" dirty="0" smtClean="0">
              <a:solidFill>
                <a:schemeClr val="tx1"/>
              </a:solidFill>
              <a:latin typeface="+mj-lt"/>
              <a:ea typeface="標楷體" pitchFamily="65" charset="-120"/>
            </a:endParaRPr>
          </a:p>
          <a:p>
            <a:pPr>
              <a:lnSpc>
                <a:spcPct val="120000"/>
              </a:lnSpc>
            </a:pPr>
            <a:r>
              <a:rPr lang="zh-TW" altLang="en-US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第</a:t>
            </a:r>
            <a:r>
              <a:rPr lang="en-US" altLang="zh-TW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2</a:t>
            </a:r>
            <a:r>
              <a:rPr lang="zh-TW" altLang="en-US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次</a:t>
            </a:r>
            <a:endParaRPr lang="zh-TW" altLang="en-US" sz="18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grpSp>
        <p:nvGrpSpPr>
          <p:cNvPr id="48" name="群組 47"/>
          <p:cNvGrpSpPr/>
          <p:nvPr/>
        </p:nvGrpSpPr>
        <p:grpSpPr>
          <a:xfrm>
            <a:off x="72000" y="3960000"/>
            <a:ext cx="504000" cy="360000"/>
            <a:chOff x="360000" y="3420000"/>
            <a:chExt cx="504000" cy="360000"/>
          </a:xfrm>
        </p:grpSpPr>
        <p:sp>
          <p:nvSpPr>
            <p:cNvPr id="49" name="圓角矩形 48"/>
            <p:cNvSpPr/>
            <p:nvPr/>
          </p:nvSpPr>
          <p:spPr>
            <a:xfrm>
              <a:off x="360000" y="342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rgbClr val="D2232B"/>
              </a:solidFill>
            </a:ln>
          </p:spPr>
          <p:txBody>
            <a:bodyPr lIns="36000" tIns="36000" rIns="36000" bIns="36000" rtlCol="0" anchor="ctr"/>
            <a:lstStyle/>
            <a:p>
              <a:pPr algn="ctr"/>
              <a:r>
                <a:rPr lang="en-US" altLang="zh-TW" sz="1800" dirty="0" smtClean="0">
                  <a:solidFill>
                    <a:srgbClr val="D2232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1</a:t>
              </a:r>
              <a:endParaRPr lang="zh-TW" altLang="en-US" sz="1800" dirty="0">
                <a:solidFill>
                  <a:srgbClr val="D223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50" name="等腰三角形 49"/>
            <p:cNvSpPr/>
            <p:nvPr/>
          </p:nvSpPr>
          <p:spPr>
            <a:xfrm rot="5400000">
              <a:off x="738000" y="3528000"/>
              <a:ext cx="108000" cy="144000"/>
            </a:xfrm>
            <a:prstGeom prst="triangle">
              <a:avLst/>
            </a:prstGeom>
            <a:solidFill>
              <a:srgbClr val="D2232B"/>
            </a:solidFill>
            <a:ln w="25400">
              <a:solidFill>
                <a:srgbClr val="D2232B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pic>
        <p:nvPicPr>
          <p:cNvPr id="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000" y="1800000"/>
            <a:ext cx="1705928" cy="3343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52" name="群組 51"/>
          <p:cNvGrpSpPr/>
          <p:nvPr/>
        </p:nvGrpSpPr>
        <p:grpSpPr>
          <a:xfrm>
            <a:off x="1656000" y="4140000"/>
            <a:ext cx="432000" cy="756002"/>
            <a:chOff x="1944000" y="4788000"/>
            <a:chExt cx="432000" cy="756002"/>
          </a:xfrm>
        </p:grpSpPr>
        <p:sp>
          <p:nvSpPr>
            <p:cNvPr id="53" name="手繪多邊形 52"/>
            <p:cNvSpPr/>
            <p:nvPr/>
          </p:nvSpPr>
          <p:spPr>
            <a:xfrm>
              <a:off x="2196000" y="4788000"/>
              <a:ext cx="180000" cy="720000"/>
            </a:xfrm>
            <a:custGeom>
              <a:avLst/>
              <a:gdLst>
                <a:gd name="connsiteX0" fmla="*/ 0 w 2333625"/>
                <a:gd name="connsiteY0" fmla="*/ 0 h 1533525"/>
                <a:gd name="connsiteX1" fmla="*/ 2333625 w 2333625"/>
                <a:gd name="connsiteY1" fmla="*/ 0 h 1533525"/>
                <a:gd name="connsiteX2" fmla="*/ 2333625 w 2333625"/>
                <a:gd name="connsiteY2" fmla="*/ 1533525 h 1533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333625" h="1533525">
                  <a:moveTo>
                    <a:pt x="0" y="0"/>
                  </a:moveTo>
                  <a:lnTo>
                    <a:pt x="2333625" y="0"/>
                  </a:lnTo>
                  <a:lnTo>
                    <a:pt x="2333625" y="1533525"/>
                  </a:lnTo>
                </a:path>
              </a:pathLst>
            </a:custGeom>
            <a:ln w="25400">
              <a:solidFill>
                <a:srgbClr val="FF0000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54" name="手繪多邊形 53"/>
            <p:cNvSpPr/>
            <p:nvPr/>
          </p:nvSpPr>
          <p:spPr>
            <a:xfrm>
              <a:off x="1944000" y="4824002"/>
              <a:ext cx="432000" cy="720000"/>
            </a:xfrm>
            <a:custGeom>
              <a:avLst/>
              <a:gdLst>
                <a:gd name="connsiteX0" fmla="*/ 2228850 w 2228850"/>
                <a:gd name="connsiteY0" fmla="*/ 0 h 1943100"/>
                <a:gd name="connsiteX1" fmla="*/ 2228850 w 2228850"/>
                <a:gd name="connsiteY1" fmla="*/ 1943100 h 1943100"/>
                <a:gd name="connsiteX2" fmla="*/ 0 w 2228850"/>
                <a:gd name="connsiteY2" fmla="*/ 1943100 h 1943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228850" h="1943100">
                  <a:moveTo>
                    <a:pt x="2228850" y="0"/>
                  </a:moveTo>
                  <a:lnTo>
                    <a:pt x="2228850" y="1943100"/>
                  </a:lnTo>
                  <a:lnTo>
                    <a:pt x="0" y="1943100"/>
                  </a:lnTo>
                </a:path>
              </a:pathLst>
            </a:custGeom>
            <a:ln w="25400">
              <a:solidFill>
                <a:srgbClr val="FF0000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55" name="文字方塊 54"/>
          <p:cNvSpPr txBox="1"/>
          <p:nvPr/>
        </p:nvSpPr>
        <p:spPr>
          <a:xfrm>
            <a:off x="2088000" y="4176000"/>
            <a:ext cx="792088" cy="648032"/>
          </a:xfrm>
          <a:prstGeom prst="rect">
            <a:avLst/>
          </a:prstGeom>
          <a:noFill/>
        </p:spPr>
        <p:txBody>
          <a:bodyPr wrap="square" lIns="36000" tIns="36000" rIns="36000" bIns="36000" rtlCol="0" anchor="t" anchorCtr="0">
            <a:noAutofit/>
          </a:bodyPr>
          <a:lstStyle/>
          <a:p>
            <a:pPr>
              <a:lnSpc>
                <a:spcPct val="120000"/>
              </a:lnSpc>
            </a:pPr>
            <a:r>
              <a:rPr lang="zh-TW" altLang="en-US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出現</a:t>
            </a:r>
            <a:endParaRPr lang="en-US" altLang="zh-TW" sz="1800" b="0" dirty="0" smtClean="0">
              <a:solidFill>
                <a:schemeClr val="tx1"/>
              </a:solidFill>
              <a:latin typeface="+mj-lt"/>
              <a:ea typeface="標楷體" pitchFamily="65" charset="-120"/>
            </a:endParaRPr>
          </a:p>
          <a:p>
            <a:pPr>
              <a:lnSpc>
                <a:spcPct val="120000"/>
              </a:lnSpc>
            </a:pPr>
            <a:r>
              <a:rPr lang="zh-TW" altLang="en-US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第</a:t>
            </a:r>
            <a:r>
              <a:rPr lang="en-US" altLang="zh-TW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1</a:t>
            </a:r>
            <a:r>
              <a:rPr lang="zh-TW" altLang="en-US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次</a:t>
            </a:r>
            <a:endParaRPr lang="zh-TW" altLang="en-US" sz="18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grpSp>
        <p:nvGrpSpPr>
          <p:cNvPr id="3" name="群組 2"/>
          <p:cNvGrpSpPr/>
          <p:nvPr/>
        </p:nvGrpSpPr>
        <p:grpSpPr>
          <a:xfrm>
            <a:off x="755576" y="5076000"/>
            <a:ext cx="360000" cy="648000"/>
            <a:chOff x="755576" y="5724000"/>
            <a:chExt cx="360000" cy="648000"/>
          </a:xfrm>
        </p:grpSpPr>
        <p:sp>
          <p:nvSpPr>
            <p:cNvPr id="84" name="文字方塊 83"/>
            <p:cNvSpPr txBox="1"/>
            <p:nvPr/>
          </p:nvSpPr>
          <p:spPr>
            <a:xfrm>
              <a:off x="755576" y="5724000"/>
              <a:ext cx="360000" cy="432000"/>
            </a:xfrm>
            <a:prstGeom prst="rect">
              <a:avLst/>
            </a:prstGeom>
            <a:noFill/>
          </p:spPr>
          <p:txBody>
            <a:bodyPr vert="eaVert" wrap="square" lIns="36000" tIns="36000" rIns="36000" bIns="36000" rtlCol="0">
              <a:noAutofit/>
            </a:bodyPr>
            <a:lstStyle/>
            <a:p>
              <a:pPr algn="ctr"/>
              <a:r>
                <a:rPr lang="en-US" altLang="zh-TW" sz="1800" dirty="0" smtClean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標楷體" pitchFamily="65" charset="-120"/>
                </a:rPr>
                <a:t>…</a:t>
              </a:r>
              <a:endParaRPr lang="zh-TW" altLang="en-US" sz="1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標楷體" pitchFamily="65" charset="-120"/>
              </a:endParaRPr>
            </a:p>
          </p:txBody>
        </p:sp>
        <p:sp>
          <p:nvSpPr>
            <p:cNvPr id="85" name="文字方塊 84"/>
            <p:cNvSpPr txBox="1"/>
            <p:nvPr/>
          </p:nvSpPr>
          <p:spPr>
            <a:xfrm>
              <a:off x="755576" y="5940000"/>
              <a:ext cx="360000" cy="432000"/>
            </a:xfrm>
            <a:prstGeom prst="rect">
              <a:avLst/>
            </a:prstGeom>
            <a:noFill/>
          </p:spPr>
          <p:txBody>
            <a:bodyPr vert="eaVert" wrap="square" lIns="36000" tIns="36000" rIns="36000" bIns="36000" rtlCol="0">
              <a:noAutofit/>
            </a:bodyPr>
            <a:lstStyle/>
            <a:p>
              <a:pPr algn="ctr"/>
              <a:r>
                <a:rPr lang="en-US" altLang="zh-TW" sz="1800" dirty="0" smtClean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標楷體" pitchFamily="65" charset="-120"/>
                </a:rPr>
                <a:t>…</a:t>
              </a:r>
              <a:endParaRPr lang="zh-TW" altLang="en-US" sz="1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標楷體" pitchFamily="65" charset="-12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06654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群組 2"/>
          <p:cNvGrpSpPr/>
          <p:nvPr/>
        </p:nvGrpSpPr>
        <p:grpSpPr>
          <a:xfrm>
            <a:off x="540000" y="1800000"/>
            <a:ext cx="8064448" cy="4644000"/>
            <a:chOff x="540000" y="2880000"/>
            <a:chExt cx="8064448" cy="4644000"/>
          </a:xfrm>
        </p:grpSpPr>
        <p:sp>
          <p:nvSpPr>
            <p:cNvPr id="4" name="矩形 3"/>
            <p:cNvSpPr/>
            <p:nvPr/>
          </p:nvSpPr>
          <p:spPr>
            <a:xfrm>
              <a:off x="540000" y="2880000"/>
              <a:ext cx="2160000" cy="432000"/>
            </a:xfrm>
            <a:prstGeom prst="rect">
              <a:avLst/>
            </a:prstGeom>
            <a:solidFill>
              <a:srgbClr val="D1DEF4"/>
            </a:solidFill>
            <a:ln w="25400">
              <a:solidFill>
                <a:srgbClr val="6FC0E6"/>
              </a:solidFill>
            </a:ln>
          </p:spPr>
          <p:txBody>
            <a:bodyPr lIns="36000" tIns="36000" rIns="36000" bIns="36000" rtlCol="0" anchor="ctr"/>
            <a:lstStyle/>
            <a:p>
              <a:pPr algn="ctr">
                <a:lnSpc>
                  <a:spcPct val="120000"/>
                </a:lnSpc>
              </a:pPr>
              <a:r>
                <a:rPr lang="zh-TW" altLang="en-US" sz="1800" b="0" dirty="0">
                  <a:solidFill>
                    <a:schemeClr val="tx1"/>
                  </a:solidFill>
                  <a:ea typeface="標楷體" pitchFamily="65" charset="-120"/>
                </a:rPr>
                <a:t>問題解析</a:t>
              </a:r>
              <a:endParaRPr lang="zh-TW" altLang="en-US" sz="1800" b="0" dirty="0">
                <a:solidFill>
                  <a:schemeClr val="tx1"/>
                </a:solidFill>
                <a:latin typeface="+mj-lt"/>
                <a:ea typeface="標楷體" pitchFamily="65" charset="-120"/>
              </a:endParaRPr>
            </a:p>
          </p:txBody>
        </p:sp>
        <p:sp>
          <p:nvSpPr>
            <p:cNvPr id="5" name="矩形 4"/>
            <p:cNvSpPr/>
            <p:nvPr/>
          </p:nvSpPr>
          <p:spPr>
            <a:xfrm>
              <a:off x="2700000" y="2880000"/>
              <a:ext cx="5904448" cy="432000"/>
            </a:xfrm>
            <a:prstGeom prst="rect">
              <a:avLst/>
            </a:prstGeom>
            <a:solidFill>
              <a:srgbClr val="D1DEF4"/>
            </a:solidFill>
            <a:ln w="25400">
              <a:solidFill>
                <a:srgbClr val="6FC0E6"/>
              </a:solidFill>
            </a:ln>
          </p:spPr>
          <p:txBody>
            <a:bodyPr lIns="36000" tIns="36000" rIns="36000" bIns="36000" rtlCol="0" anchor="ctr"/>
            <a:lstStyle/>
            <a:p>
              <a:pPr algn="ctr" fontAlgn="auto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zh-TW" altLang="en-US" sz="1800" b="0" dirty="0">
                  <a:solidFill>
                    <a:schemeClr val="tx1"/>
                  </a:solidFill>
                  <a:ea typeface="標楷體" pitchFamily="65" charset="-120"/>
                </a:rPr>
                <a:t>問題實作</a:t>
              </a:r>
            </a:p>
          </p:txBody>
        </p:sp>
        <p:sp>
          <p:nvSpPr>
            <p:cNvPr id="6" name="矩形 5"/>
            <p:cNvSpPr/>
            <p:nvPr/>
          </p:nvSpPr>
          <p:spPr>
            <a:xfrm>
              <a:off x="540000" y="3312000"/>
              <a:ext cx="2160000" cy="1404000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rgbClr val="6FC0E6"/>
              </a:solidFill>
            </a:ln>
          </p:spPr>
          <p:txBody>
            <a:bodyPr lIns="36000" tIns="36000" rIns="36000" bIns="36000" rtlCol="0" anchor="t" anchorCtr="0"/>
            <a:lstStyle/>
            <a:p>
              <a:pPr marL="360000" indent="-360000">
                <a:lnSpc>
                  <a:spcPts val="1200"/>
                </a:lnSpc>
              </a:pPr>
              <a:endParaRPr lang="en-US" altLang="zh-TW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endParaRPr>
            </a:p>
            <a:p>
              <a:pPr marL="432000" indent="-360000">
                <a:lnSpc>
                  <a:spcPct val="120000"/>
                </a:lnSpc>
              </a:pPr>
              <a:r>
                <a:rPr lang="en-US" altLang="zh-TW" sz="1800" b="0" dirty="0" smtClean="0">
                  <a:solidFill>
                    <a:schemeClr val="tx1"/>
                  </a:solidFill>
                  <a:latin typeface="+mj-lt"/>
                  <a:ea typeface="標楷體" pitchFamily="65" charset="-120"/>
                </a:rPr>
                <a:t>(</a:t>
              </a:r>
              <a:r>
                <a:rPr lang="en-US" altLang="zh-TW" sz="1800" b="0" dirty="0">
                  <a:solidFill>
                    <a:schemeClr val="tx1"/>
                  </a:solidFill>
                  <a:latin typeface="+mj-lt"/>
                  <a:ea typeface="標楷體" pitchFamily="65" charset="-120"/>
                </a:rPr>
                <a:t>A)	</a:t>
              </a:r>
              <a:r>
                <a:rPr lang="zh-TW" altLang="en-US" sz="1800" b="0" dirty="0">
                  <a:solidFill>
                    <a:schemeClr val="tx1"/>
                  </a:solidFill>
                  <a:latin typeface="+mj-lt"/>
                  <a:ea typeface="標楷體" pitchFamily="65" charset="-120"/>
                </a:rPr>
                <a:t>如何</a:t>
              </a:r>
              <a:r>
                <a:rPr lang="zh-TW" altLang="en-US" sz="1800" b="0" dirty="0" smtClean="0">
                  <a:solidFill>
                    <a:schemeClr val="tx1"/>
                  </a:solidFill>
                  <a:latin typeface="+mj-lt"/>
                  <a:ea typeface="標楷體" pitchFamily="65" charset="-120"/>
                </a:rPr>
                <a:t>設定角色的初始方位？</a:t>
              </a:r>
              <a:endParaRPr lang="zh-TW" altLang="en-US" sz="1800" b="0" dirty="0">
                <a:solidFill>
                  <a:schemeClr val="tx1"/>
                </a:solidFill>
                <a:latin typeface="+mj-lt"/>
                <a:ea typeface="標楷體" pitchFamily="65" charset="-120"/>
              </a:endParaRPr>
            </a:p>
          </p:txBody>
        </p:sp>
        <p:sp>
          <p:nvSpPr>
            <p:cNvPr id="7" name="矩形 6"/>
            <p:cNvSpPr/>
            <p:nvPr/>
          </p:nvSpPr>
          <p:spPr>
            <a:xfrm>
              <a:off x="2700000" y="3312000"/>
              <a:ext cx="5904448" cy="1404000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rgbClr val="6FC0E6"/>
              </a:solidFill>
            </a:ln>
          </p:spPr>
          <p:txBody>
            <a:bodyPr lIns="36000" tIns="36000" rIns="36000" bIns="36000" rtlCol="0" anchor="t" anchorCtr="0"/>
            <a:lstStyle/>
            <a:p>
              <a:pPr marL="360000" lvl="0" indent="-360000">
                <a:lnSpc>
                  <a:spcPts val="1200"/>
                </a:lnSpc>
              </a:pPr>
              <a:endParaRPr lang="en-US" altLang="zh-TW" sz="1800" b="0" dirty="0">
                <a:solidFill>
                  <a:prstClr val="black"/>
                </a:solidFill>
                <a:latin typeface="Times New Roman"/>
                <a:ea typeface="標楷體" pitchFamily="65" charset="-120"/>
              </a:endParaRPr>
            </a:p>
            <a:p>
              <a:pPr marL="360000" indent="-288000">
                <a:lnSpc>
                  <a:spcPct val="120000"/>
                </a:lnSpc>
              </a:pPr>
              <a:r>
                <a:rPr lang="zh-TW" altLang="en-US" sz="1800" b="0" dirty="0" smtClean="0">
                  <a:solidFill>
                    <a:schemeClr val="tx1"/>
                  </a:solidFill>
                  <a:latin typeface="+mj-lt"/>
                  <a:ea typeface="標楷體" pitchFamily="65" charset="-120"/>
                </a:rPr>
                <a:t>用</a:t>
              </a:r>
              <a:r>
                <a:rPr lang="zh-TW" altLang="en-US" sz="1800" b="0" dirty="0">
                  <a:solidFill>
                    <a:schemeClr val="tx1"/>
                  </a:solidFill>
                  <a:latin typeface="+mj-lt"/>
                  <a:ea typeface="標楷體" pitchFamily="65" charset="-120"/>
                </a:rPr>
                <a:t>此積木</a:t>
              </a:r>
              <a:r>
                <a:rPr lang="zh-TW" altLang="en-US" sz="1800" b="0" dirty="0" smtClean="0">
                  <a:solidFill>
                    <a:schemeClr val="tx1"/>
                  </a:solidFill>
                  <a:latin typeface="+mj-lt"/>
                  <a:ea typeface="標楷體" pitchFamily="65" charset="-120"/>
                </a:rPr>
                <a:t>，輸入角色一開始所朝向的方位。</a:t>
              </a:r>
              <a:endParaRPr lang="zh-TW" altLang="en-US" sz="1800" b="0" dirty="0">
                <a:solidFill>
                  <a:schemeClr val="tx1"/>
                </a:solidFill>
                <a:latin typeface="+mj-lt"/>
                <a:ea typeface="標楷體" pitchFamily="65" charset="-120"/>
              </a:endParaRPr>
            </a:p>
          </p:txBody>
        </p:sp>
        <p:sp>
          <p:nvSpPr>
            <p:cNvPr id="10" name="矩形 9"/>
            <p:cNvSpPr/>
            <p:nvPr/>
          </p:nvSpPr>
          <p:spPr>
            <a:xfrm>
              <a:off x="2700000" y="4717467"/>
              <a:ext cx="5904448" cy="1404000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rgbClr val="6FC0E6"/>
              </a:solidFill>
            </a:ln>
          </p:spPr>
          <p:txBody>
            <a:bodyPr lIns="36000" tIns="36000" rIns="36000" bIns="36000" rtlCol="0" anchor="t" anchorCtr="0"/>
            <a:lstStyle/>
            <a:p>
              <a:pPr marL="360000" indent="-360000">
                <a:lnSpc>
                  <a:spcPts val="1200"/>
                </a:lnSpc>
              </a:pPr>
              <a:endParaRPr lang="en-US" altLang="zh-TW" sz="1800" b="0" dirty="0">
                <a:solidFill>
                  <a:schemeClr val="tx1"/>
                </a:solidFill>
                <a:ea typeface="標楷體" pitchFamily="65" charset="-120"/>
              </a:endParaRPr>
            </a:p>
            <a:p>
              <a:pPr marL="360000" indent="-288000">
                <a:lnSpc>
                  <a:spcPct val="120000"/>
                </a:lnSpc>
              </a:pPr>
              <a:r>
                <a:rPr lang="zh-TW" altLang="en-US" sz="1800" b="0" dirty="0">
                  <a:solidFill>
                    <a:schemeClr val="tx1"/>
                  </a:solidFill>
                  <a:latin typeface="+mj-lt"/>
                  <a:ea typeface="標楷體" pitchFamily="65" charset="-120"/>
                </a:rPr>
                <a:t>用此積木</a:t>
              </a:r>
              <a:r>
                <a:rPr lang="zh-TW" altLang="en-US" sz="1800" b="0" dirty="0" smtClean="0">
                  <a:solidFill>
                    <a:schemeClr val="tx1"/>
                  </a:solidFill>
                  <a:latin typeface="+mj-lt"/>
                  <a:ea typeface="標楷體" pitchFamily="65" charset="-120"/>
                </a:rPr>
                <a:t>，輸入</a:t>
              </a:r>
              <a:r>
                <a:rPr lang="zh-TW" altLang="en-US" sz="1800" b="0" dirty="0">
                  <a:solidFill>
                    <a:schemeClr val="tx1"/>
                  </a:solidFill>
                  <a:latin typeface="+mj-lt"/>
                  <a:ea typeface="標楷體" pitchFamily="65" charset="-120"/>
                </a:rPr>
                <a:t>旋轉角度，向不同</a:t>
              </a:r>
              <a:r>
                <a:rPr lang="zh-TW" altLang="en-US" sz="1800" b="0" dirty="0" smtClean="0">
                  <a:solidFill>
                    <a:schemeClr val="tx1"/>
                  </a:solidFill>
                  <a:latin typeface="+mj-lt"/>
                  <a:ea typeface="標楷體" pitchFamily="65" charset="-120"/>
                </a:rPr>
                <a:t>方向旋轉。</a:t>
              </a:r>
              <a:endParaRPr lang="zh-TW" altLang="en-US" sz="1800" b="0" dirty="0">
                <a:solidFill>
                  <a:schemeClr val="tx1"/>
                </a:solidFill>
                <a:latin typeface="+mj-lt"/>
                <a:ea typeface="標楷體" pitchFamily="65" charset="-120"/>
              </a:endParaRPr>
            </a:p>
          </p:txBody>
        </p:sp>
        <p:sp>
          <p:nvSpPr>
            <p:cNvPr id="11" name="矩形 10"/>
            <p:cNvSpPr/>
            <p:nvPr/>
          </p:nvSpPr>
          <p:spPr>
            <a:xfrm>
              <a:off x="2700000" y="6120000"/>
              <a:ext cx="5904448" cy="1404000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rgbClr val="6FC0E6"/>
              </a:solidFill>
            </a:ln>
          </p:spPr>
          <p:txBody>
            <a:bodyPr lIns="36000" tIns="36000" rIns="36000" bIns="36000" rtlCol="0" anchor="t" anchorCtr="0"/>
            <a:lstStyle/>
            <a:p>
              <a:pPr marL="360000" indent="-360000">
                <a:lnSpc>
                  <a:spcPts val="1200"/>
                </a:lnSpc>
              </a:pPr>
              <a:endParaRPr lang="en-US" altLang="zh-TW" sz="1800" b="0" dirty="0">
                <a:solidFill>
                  <a:schemeClr val="tx1"/>
                </a:solidFill>
                <a:ea typeface="標楷體" pitchFamily="65" charset="-120"/>
              </a:endParaRPr>
            </a:p>
            <a:p>
              <a:pPr marL="360000" indent="-288000">
                <a:lnSpc>
                  <a:spcPct val="120000"/>
                </a:lnSpc>
              </a:pPr>
              <a:r>
                <a:rPr lang="zh-TW" altLang="en-US" sz="1800" b="0" dirty="0">
                  <a:solidFill>
                    <a:schemeClr val="tx1"/>
                  </a:solidFill>
                  <a:latin typeface="+mj-lt"/>
                  <a:ea typeface="標楷體" pitchFamily="65" charset="-120"/>
                </a:rPr>
                <a:t>用此積木，輸入要往前移動幾個點</a:t>
              </a:r>
              <a:r>
                <a:rPr lang="zh-TW" altLang="en-US" sz="1800" b="0" dirty="0" smtClean="0">
                  <a:solidFill>
                    <a:schemeClr val="tx1"/>
                  </a:solidFill>
                  <a:latin typeface="+mj-lt"/>
                  <a:ea typeface="標楷體" pitchFamily="65" charset="-120"/>
                </a:rPr>
                <a:t>，代表</a:t>
              </a:r>
              <a:r>
                <a:rPr lang="zh-TW" altLang="en-US" sz="1800" b="0" dirty="0">
                  <a:solidFill>
                    <a:schemeClr val="tx1"/>
                  </a:solidFill>
                  <a:latin typeface="+mj-lt"/>
                  <a:ea typeface="標楷體" pitchFamily="65" charset="-120"/>
                </a:rPr>
                <a:t>移動幾個像素。</a:t>
              </a:r>
            </a:p>
          </p:txBody>
        </p:sp>
        <p:sp>
          <p:nvSpPr>
            <p:cNvPr id="12" name="矩形 11"/>
            <p:cNvSpPr/>
            <p:nvPr/>
          </p:nvSpPr>
          <p:spPr>
            <a:xfrm>
              <a:off x="540000" y="4716000"/>
              <a:ext cx="2160000" cy="1404000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rgbClr val="6FC0E6"/>
              </a:solidFill>
            </a:ln>
          </p:spPr>
          <p:txBody>
            <a:bodyPr lIns="36000" tIns="36000" rIns="36000" bIns="36000" rtlCol="0" anchor="t" anchorCtr="0"/>
            <a:lstStyle/>
            <a:p>
              <a:pPr marL="360000" indent="-360000">
                <a:lnSpc>
                  <a:spcPts val="1200"/>
                </a:lnSpc>
              </a:pPr>
              <a:endParaRPr lang="en-US" altLang="zh-TW" sz="1800" b="0" dirty="0">
                <a:solidFill>
                  <a:schemeClr val="tx1"/>
                </a:solidFill>
                <a:ea typeface="標楷體" pitchFamily="65" charset="-120"/>
              </a:endParaRPr>
            </a:p>
            <a:p>
              <a:pPr marL="432000" indent="-360000">
                <a:lnSpc>
                  <a:spcPct val="120000"/>
                </a:lnSpc>
              </a:pPr>
              <a:r>
                <a:rPr lang="en-US" altLang="zh-TW" sz="1800" b="0" dirty="0" smtClean="0">
                  <a:solidFill>
                    <a:schemeClr val="tx1"/>
                  </a:solidFill>
                  <a:latin typeface="+mj-lt"/>
                  <a:ea typeface="標楷體" pitchFamily="65" charset="-120"/>
                </a:rPr>
                <a:t>(B)</a:t>
              </a:r>
              <a:r>
                <a:rPr lang="en-US" altLang="zh-TW" sz="1800" b="0" dirty="0">
                  <a:solidFill>
                    <a:schemeClr val="tx1"/>
                  </a:solidFill>
                  <a:latin typeface="+mj-lt"/>
                  <a:ea typeface="標楷體" pitchFamily="65" charset="-120"/>
                </a:rPr>
                <a:t>	</a:t>
              </a:r>
              <a:r>
                <a:rPr lang="zh-TW" altLang="en-US" sz="1800" b="0" dirty="0">
                  <a:solidFill>
                    <a:schemeClr val="tx1"/>
                  </a:solidFill>
                  <a:ea typeface="標楷體" pitchFamily="65" charset="-120"/>
                </a:rPr>
                <a:t>如何控制角色的轉向</a:t>
              </a:r>
              <a:r>
                <a:rPr lang="zh-TW" altLang="en-US" sz="1800" b="0" dirty="0" smtClean="0">
                  <a:solidFill>
                    <a:schemeClr val="tx1"/>
                  </a:solidFill>
                  <a:latin typeface="+mj-lt"/>
                  <a:ea typeface="標楷體" pitchFamily="65" charset="-120"/>
                </a:rPr>
                <a:t>？</a:t>
              </a:r>
              <a:endParaRPr lang="zh-TW" altLang="en-US" sz="1800" b="0" dirty="0">
                <a:solidFill>
                  <a:schemeClr val="tx1"/>
                </a:solidFill>
                <a:latin typeface="+mj-lt"/>
                <a:ea typeface="標楷體" pitchFamily="65" charset="-120"/>
              </a:endParaRPr>
            </a:p>
          </p:txBody>
        </p:sp>
        <p:sp>
          <p:nvSpPr>
            <p:cNvPr id="13" name="矩形 12"/>
            <p:cNvSpPr/>
            <p:nvPr/>
          </p:nvSpPr>
          <p:spPr>
            <a:xfrm>
              <a:off x="540000" y="6120000"/>
              <a:ext cx="2160000" cy="1404000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rgbClr val="6FC0E6"/>
              </a:solidFill>
            </a:ln>
          </p:spPr>
          <p:txBody>
            <a:bodyPr lIns="36000" tIns="36000" rIns="36000" bIns="36000" rtlCol="0" anchor="t" anchorCtr="0"/>
            <a:lstStyle/>
            <a:p>
              <a:pPr marL="360000" indent="-360000">
                <a:lnSpc>
                  <a:spcPts val="1200"/>
                </a:lnSpc>
              </a:pPr>
              <a:endParaRPr lang="en-US" altLang="zh-TW" sz="1800" b="0" dirty="0">
                <a:solidFill>
                  <a:schemeClr val="tx1"/>
                </a:solidFill>
                <a:ea typeface="標楷體" pitchFamily="65" charset="-120"/>
              </a:endParaRPr>
            </a:p>
            <a:p>
              <a:pPr marL="432000" indent="-360000">
                <a:lnSpc>
                  <a:spcPct val="120000"/>
                </a:lnSpc>
              </a:pPr>
              <a:r>
                <a:rPr lang="en-US" altLang="zh-TW" sz="1800" b="0" dirty="0" smtClean="0">
                  <a:solidFill>
                    <a:schemeClr val="tx1"/>
                  </a:solidFill>
                  <a:latin typeface="+mj-lt"/>
                  <a:ea typeface="標楷體" pitchFamily="65" charset="-120"/>
                </a:rPr>
                <a:t>(C)	</a:t>
              </a:r>
              <a:r>
                <a:rPr lang="zh-TW" altLang="en-US" sz="1800" b="0" dirty="0">
                  <a:solidFill>
                    <a:schemeClr val="tx1"/>
                  </a:solidFill>
                  <a:latin typeface="+mj-lt"/>
                  <a:ea typeface="標楷體" pitchFamily="65" charset="-120"/>
                </a:rPr>
                <a:t>如何控制</a:t>
              </a:r>
              <a:r>
                <a:rPr lang="zh-TW" altLang="en-US" sz="1800" b="0" dirty="0" smtClean="0">
                  <a:solidFill>
                    <a:schemeClr val="tx1"/>
                  </a:solidFill>
                  <a:latin typeface="+mj-lt"/>
                  <a:ea typeface="標楷體" pitchFamily="65" charset="-120"/>
                </a:rPr>
                <a:t>角色移動</a:t>
              </a:r>
              <a:r>
                <a:rPr lang="zh-TW" altLang="en-US" sz="1800" b="0" dirty="0">
                  <a:solidFill>
                    <a:schemeClr val="tx1"/>
                  </a:solidFill>
                  <a:latin typeface="+mj-lt"/>
                  <a:ea typeface="標楷體" pitchFamily="65" charset="-120"/>
                </a:rPr>
                <a:t>的距離？</a:t>
              </a:r>
            </a:p>
          </p:txBody>
        </p:sp>
      </p:grp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2000" y="2808000"/>
            <a:ext cx="2401967" cy="72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2000" y="4212000"/>
            <a:ext cx="5137627" cy="72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41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2000" y="5616000"/>
            <a:ext cx="1633171" cy="72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>
                <a:solidFill>
                  <a:srgbClr val="000000"/>
                </a:solidFill>
                <a:latin typeface="+mn-lt"/>
                <a:ea typeface="標楷體" pitchFamily="65" charset="-120"/>
              </a:rPr>
              <a:t>222</a:t>
            </a:r>
          </a:p>
        </p:txBody>
      </p:sp>
      <p:sp>
        <p:nvSpPr>
          <p:cNvPr id="22" name="文字方塊 3"/>
          <p:cNvSpPr txBox="1">
            <a:spLocks noChangeArrowheads="1"/>
          </p:cNvSpPr>
          <p:nvPr/>
        </p:nvSpPr>
        <p:spPr bwMode="auto">
          <a:xfrm>
            <a:off x="540000" y="1800000"/>
            <a:ext cx="1440000" cy="54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400" dirty="0" smtClean="0">
                <a:solidFill>
                  <a:srgbClr val="4C9A6C"/>
                </a:solidFill>
                <a:latin typeface="+mj-lt"/>
                <a:ea typeface="標楷體" pitchFamily="65" charset="-120"/>
              </a:rPr>
              <a:t>範　　例</a:t>
            </a:r>
            <a:endParaRPr lang="zh-TW" altLang="en-US" sz="2400" dirty="0">
              <a:solidFill>
                <a:srgbClr val="4C9A6C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23" name="文字方塊 3"/>
          <p:cNvSpPr txBox="1">
            <a:spLocks noChangeArrowheads="1"/>
          </p:cNvSpPr>
          <p:nvPr/>
        </p:nvSpPr>
        <p:spPr bwMode="auto">
          <a:xfrm>
            <a:off x="540000" y="2340000"/>
            <a:ext cx="5544208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利用</a:t>
            </a:r>
            <a:r>
              <a:rPr lang="zh-TW" altLang="en-US" sz="2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標楷體" pitchFamily="65" charset="-120"/>
              </a:rPr>
              <a:t>計次式迴圈</a:t>
            </a:r>
            <a:r>
              <a:rPr lang="zh-TW" altLang="en-US" sz="200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讓</a:t>
            </a:r>
            <a:r>
              <a:rPr lang="zh-TW" altLang="en-US" sz="200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小貓</a:t>
            </a:r>
            <a:r>
              <a:rPr lang="zh-TW" altLang="en-US" sz="200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畫出</a:t>
            </a:r>
            <a:r>
              <a:rPr lang="zh-TW" altLang="en-US" sz="200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一個</a:t>
            </a:r>
            <a:r>
              <a:rPr lang="zh-TW" altLang="en-US" sz="200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正方形。</a:t>
            </a:r>
            <a:endParaRPr lang="zh-TW" altLang="en-US" sz="200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7" name="圓角矩形 6"/>
          <p:cNvSpPr/>
          <p:nvPr/>
        </p:nvSpPr>
        <p:spPr>
          <a:xfrm>
            <a:off x="6444000" y="1800000"/>
            <a:ext cx="2160000" cy="504000"/>
          </a:xfrm>
          <a:prstGeom prst="roundRect">
            <a:avLst>
              <a:gd name="adj" fmla="val 0"/>
            </a:avLst>
          </a:prstGeom>
          <a:solidFill>
            <a:srgbClr val="4C9A6C"/>
          </a:solidFill>
          <a:ln w="25400">
            <a:noFill/>
          </a:ln>
        </p:spPr>
        <p:txBody>
          <a:bodyPr lIns="36000" tIns="36000" rIns="36000" bIns="36000" rtlCol="0" anchor="ctr"/>
          <a:lstStyle/>
          <a:p>
            <a:pPr algn="ctr"/>
            <a:r>
              <a:rPr lang="zh-TW" altLang="en-US" sz="2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標楷體" pitchFamily="65" charset="-120"/>
              </a:rPr>
              <a:t>對應習作第</a:t>
            </a:r>
            <a:r>
              <a:rPr lang="en-US" altLang="zh-TW" sz="2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標楷體" pitchFamily="65" charset="-120"/>
              </a:rPr>
              <a:t>42</a:t>
            </a:r>
            <a:r>
              <a:rPr lang="zh-TW" altLang="en-US" sz="2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標楷體" pitchFamily="65" charset="-120"/>
              </a:rPr>
              <a:t>頁</a:t>
            </a:r>
            <a:endParaRPr lang="zh-TW" altLang="en-US" sz="2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914602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>
                <a:solidFill>
                  <a:srgbClr val="000000"/>
                </a:solidFill>
                <a:latin typeface="+mn-lt"/>
                <a:ea typeface="標楷體" pitchFamily="65" charset="-120"/>
              </a:rPr>
              <a:t>224</a:t>
            </a:r>
          </a:p>
        </p:txBody>
      </p:sp>
      <p:sp>
        <p:nvSpPr>
          <p:cNvPr id="17" name="矩形 16"/>
          <p:cNvSpPr/>
          <p:nvPr/>
        </p:nvSpPr>
        <p:spPr>
          <a:xfrm>
            <a:off x="647928" y="1980001"/>
            <a:ext cx="72000" cy="4500000"/>
          </a:xfrm>
          <a:prstGeom prst="rect">
            <a:avLst/>
          </a:prstGeom>
          <a:solidFill>
            <a:srgbClr val="B9B9B9"/>
          </a:solidFill>
          <a:ln w="12700">
            <a:solidFill>
              <a:srgbClr val="DCDCDC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8" name="圓角矩形 17"/>
          <p:cNvSpPr/>
          <p:nvPr/>
        </p:nvSpPr>
        <p:spPr>
          <a:xfrm>
            <a:off x="143928" y="1836000"/>
            <a:ext cx="900000" cy="432000"/>
          </a:xfrm>
          <a:prstGeom prst="roundRect">
            <a:avLst>
              <a:gd name="adj" fmla="val 50000"/>
            </a:avLst>
          </a:prstGeom>
          <a:solidFill>
            <a:srgbClr val="D2232B"/>
          </a:solidFill>
          <a:ln w="25400">
            <a:noFill/>
          </a:ln>
        </p:spPr>
        <p:txBody>
          <a:bodyPr lIns="36000" tIns="36000" rIns="36000" bIns="36000" rtlCol="0" anchor="ctr"/>
          <a:lstStyle/>
          <a:p>
            <a:pPr algn="ctr"/>
            <a:r>
              <a:rPr lang="zh-TW" altLang="en-US" sz="1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rPr>
              <a:t>步驟</a:t>
            </a:r>
            <a:r>
              <a:rPr lang="en-US" altLang="zh-TW" sz="1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rPr>
              <a:t>1</a:t>
            </a:r>
            <a:endParaRPr lang="zh-TW" altLang="en-US" sz="18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ea typeface="標楷體" pitchFamily="65" charset="-120"/>
              <a:cs typeface="Arial" pitchFamily="34" charset="0"/>
            </a:endParaRPr>
          </a:p>
        </p:txBody>
      </p:sp>
      <p:sp>
        <p:nvSpPr>
          <p:cNvPr id="19" name="文字方塊 3"/>
          <p:cNvSpPr txBox="1">
            <a:spLocks noChangeArrowheads="1"/>
          </p:cNvSpPr>
          <p:nvPr/>
        </p:nvSpPr>
        <p:spPr bwMode="auto">
          <a:xfrm>
            <a:off x="1043928" y="1836000"/>
            <a:ext cx="2880000" cy="72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設定計次式迴圈，</a:t>
            </a:r>
            <a:r>
              <a:rPr lang="zh-TW" altLang="en-US" sz="200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取代前一頁範例</a:t>
            </a:r>
            <a:r>
              <a:rPr lang="zh-TW" altLang="en-US" sz="200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中重複的</a:t>
            </a:r>
            <a:r>
              <a:rPr lang="zh-TW" altLang="en-US" sz="200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部份</a:t>
            </a:r>
            <a:r>
              <a:rPr lang="zh-TW" altLang="en-US" sz="200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</a:p>
        </p:txBody>
      </p:sp>
      <p:sp>
        <p:nvSpPr>
          <p:cNvPr id="28" name="文字方塊 27"/>
          <p:cNvSpPr txBox="1"/>
          <p:nvPr/>
        </p:nvSpPr>
        <p:spPr>
          <a:xfrm>
            <a:off x="4499968" y="1800000"/>
            <a:ext cx="2880000" cy="432000"/>
          </a:xfrm>
          <a:prstGeom prst="rect">
            <a:avLst/>
          </a:prstGeom>
          <a:noFill/>
        </p:spPr>
        <p:txBody>
          <a:bodyPr wrap="square" lIns="36000" tIns="36000" rIns="36000" bIns="36000" rtlCol="0" anchor="t" anchorCtr="0">
            <a:noAutofit/>
          </a:bodyPr>
          <a:lstStyle/>
          <a:p>
            <a:pPr>
              <a:lnSpc>
                <a:spcPts val="28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計次式迴圈</a:t>
            </a:r>
            <a:r>
              <a:rPr lang="en-US" altLang="zh-TW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―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流程圖</a:t>
            </a:r>
          </a:p>
        </p:txBody>
      </p:sp>
      <p:grpSp>
        <p:nvGrpSpPr>
          <p:cNvPr id="29" name="群組 28"/>
          <p:cNvGrpSpPr/>
          <p:nvPr/>
        </p:nvGrpSpPr>
        <p:grpSpPr>
          <a:xfrm>
            <a:off x="4283968" y="2340000"/>
            <a:ext cx="4248072" cy="4176000"/>
            <a:chOff x="-540408" y="2880000"/>
            <a:chExt cx="4248072" cy="4176000"/>
          </a:xfrm>
        </p:grpSpPr>
        <p:sp>
          <p:nvSpPr>
            <p:cNvPr id="30" name="流程圖: 程序 29"/>
            <p:cNvSpPr/>
            <p:nvPr/>
          </p:nvSpPr>
          <p:spPr>
            <a:xfrm>
              <a:off x="-540408" y="3420000"/>
              <a:ext cx="1440000" cy="720000"/>
            </a:xfrm>
            <a:prstGeom prst="flowChartProcess">
              <a:avLst/>
            </a:prstGeom>
            <a:solidFill>
              <a:schemeClr val="bg1"/>
            </a:solidFill>
            <a:ln w="25400">
              <a:noFill/>
            </a:ln>
          </p:spPr>
          <p:txBody>
            <a:bodyPr lIns="36000" tIns="36000" rIns="36000" bIns="36000" rtlCol="0" anchor="ctr"/>
            <a:lstStyle/>
            <a:p>
              <a:r>
                <a:rPr lang="zh-TW" altLang="en-US" sz="1800" b="0" dirty="0" smtClean="0">
                  <a:solidFill>
                    <a:schemeClr val="tx1"/>
                  </a:solidFill>
                  <a:ea typeface="標楷體" pitchFamily="65" charset="-120"/>
                </a:rPr>
                <a:t>已達條件</a:t>
              </a:r>
              <a:endParaRPr lang="en-US" altLang="zh-TW" sz="1800" b="0" dirty="0" smtClean="0">
                <a:solidFill>
                  <a:schemeClr val="tx1"/>
                </a:solidFill>
                <a:ea typeface="標楷體" pitchFamily="65" charset="-120"/>
              </a:endParaRPr>
            </a:p>
            <a:p>
              <a:r>
                <a:rPr lang="zh-TW" altLang="en-US" sz="1800" b="0" dirty="0" smtClean="0">
                  <a:solidFill>
                    <a:schemeClr val="tx1"/>
                  </a:solidFill>
                  <a:ea typeface="標楷體" pitchFamily="65" charset="-120"/>
                </a:rPr>
                <a:t>所</a:t>
              </a:r>
              <a:r>
                <a:rPr lang="zh-TW" altLang="en-US" sz="1800" b="0" dirty="0">
                  <a:solidFill>
                    <a:schemeClr val="tx1"/>
                  </a:solidFill>
                  <a:ea typeface="標楷體" pitchFamily="65" charset="-120"/>
                </a:rPr>
                <a:t>列次數</a:t>
              </a:r>
            </a:p>
          </p:txBody>
        </p:sp>
        <p:grpSp>
          <p:nvGrpSpPr>
            <p:cNvPr id="31" name="群組 30"/>
            <p:cNvGrpSpPr/>
            <p:nvPr/>
          </p:nvGrpSpPr>
          <p:grpSpPr>
            <a:xfrm>
              <a:off x="-396592" y="4176000"/>
              <a:ext cx="1800000" cy="2880000"/>
              <a:chOff x="3563848" y="1943752"/>
              <a:chExt cx="1800000" cy="2880000"/>
            </a:xfrm>
          </p:grpSpPr>
          <p:sp>
            <p:nvSpPr>
              <p:cNvPr id="41" name="矩形 4"/>
              <p:cNvSpPr/>
              <p:nvPr/>
            </p:nvSpPr>
            <p:spPr>
              <a:xfrm flipH="1">
                <a:off x="3563848" y="1943752"/>
                <a:ext cx="1800000" cy="2160000"/>
              </a:xfrm>
              <a:custGeom>
                <a:avLst/>
                <a:gdLst>
                  <a:gd name="connsiteX0" fmla="*/ 0 w 2664296"/>
                  <a:gd name="connsiteY0" fmla="*/ 0 h 1224136"/>
                  <a:gd name="connsiteX1" fmla="*/ 2664296 w 2664296"/>
                  <a:gd name="connsiteY1" fmla="*/ 0 h 1224136"/>
                  <a:gd name="connsiteX2" fmla="*/ 2664296 w 2664296"/>
                  <a:gd name="connsiteY2" fmla="*/ 1224136 h 1224136"/>
                  <a:gd name="connsiteX3" fmla="*/ 0 w 2664296"/>
                  <a:gd name="connsiteY3" fmla="*/ 1224136 h 1224136"/>
                  <a:gd name="connsiteX4" fmla="*/ 0 w 2664296"/>
                  <a:gd name="connsiteY4" fmla="*/ 0 h 1224136"/>
                  <a:gd name="connsiteX0" fmla="*/ 0 w 2664296"/>
                  <a:gd name="connsiteY0" fmla="*/ 0 h 1224136"/>
                  <a:gd name="connsiteX1" fmla="*/ 2664296 w 2664296"/>
                  <a:gd name="connsiteY1" fmla="*/ 0 h 1224136"/>
                  <a:gd name="connsiteX2" fmla="*/ 2664296 w 2664296"/>
                  <a:gd name="connsiteY2" fmla="*/ 1224136 h 1224136"/>
                  <a:gd name="connsiteX3" fmla="*/ 0 w 2664296"/>
                  <a:gd name="connsiteY3" fmla="*/ 1224136 h 1224136"/>
                  <a:gd name="connsiteX4" fmla="*/ 91440 w 2664296"/>
                  <a:gd name="connsiteY4" fmla="*/ 91440 h 1224136"/>
                  <a:gd name="connsiteX0" fmla="*/ 0 w 2664296"/>
                  <a:gd name="connsiteY0" fmla="*/ 0 h 1224136"/>
                  <a:gd name="connsiteX1" fmla="*/ 2664296 w 2664296"/>
                  <a:gd name="connsiteY1" fmla="*/ 0 h 1224136"/>
                  <a:gd name="connsiteX2" fmla="*/ 2664296 w 2664296"/>
                  <a:gd name="connsiteY2" fmla="*/ 1224136 h 1224136"/>
                  <a:gd name="connsiteX3" fmla="*/ 0 w 2664296"/>
                  <a:gd name="connsiteY3" fmla="*/ 1224136 h 12241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664296" h="1224136">
                    <a:moveTo>
                      <a:pt x="0" y="0"/>
                    </a:moveTo>
                    <a:lnTo>
                      <a:pt x="2664296" y="0"/>
                    </a:lnTo>
                    <a:lnTo>
                      <a:pt x="2664296" y="1224136"/>
                    </a:lnTo>
                    <a:lnTo>
                      <a:pt x="0" y="1224136"/>
                    </a:lnTo>
                  </a:path>
                </a:pathLst>
              </a:custGeom>
              <a:noFill/>
              <a:ln w="25400">
                <a:solidFill>
                  <a:schemeClr val="tx1"/>
                </a:solidFill>
                <a:tailEnd type="none" w="lg" len="lg"/>
              </a:ln>
            </p:spPr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42" name="手繪多邊形 41"/>
              <p:cNvSpPr/>
              <p:nvPr/>
            </p:nvSpPr>
            <p:spPr>
              <a:xfrm>
                <a:off x="3563848" y="4103752"/>
                <a:ext cx="1800000" cy="720000"/>
              </a:xfrm>
              <a:custGeom>
                <a:avLst/>
                <a:gdLst>
                  <a:gd name="connsiteX0" fmla="*/ 0 w 2057400"/>
                  <a:gd name="connsiteY0" fmla="*/ 0 h 1819275"/>
                  <a:gd name="connsiteX1" fmla="*/ 2057400 w 2057400"/>
                  <a:gd name="connsiteY1" fmla="*/ 0 h 1819275"/>
                  <a:gd name="connsiteX2" fmla="*/ 2057400 w 2057400"/>
                  <a:gd name="connsiteY2" fmla="*/ 1819275 h 18192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057400" h="1819275">
                    <a:moveTo>
                      <a:pt x="0" y="0"/>
                    </a:moveTo>
                    <a:lnTo>
                      <a:pt x="2057400" y="0"/>
                    </a:lnTo>
                    <a:lnTo>
                      <a:pt x="2057400" y="1819275"/>
                    </a:lnTo>
                  </a:path>
                </a:pathLst>
              </a:custGeom>
              <a:noFill/>
              <a:ln w="25400">
                <a:solidFill>
                  <a:schemeClr val="tx1"/>
                </a:solidFill>
                <a:tailEnd type="triangle" w="lg" len="lg"/>
              </a:ln>
            </p:spPr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</p:grpSp>
        <p:sp>
          <p:nvSpPr>
            <p:cNvPr id="32" name="矩形 4"/>
            <p:cNvSpPr/>
            <p:nvPr/>
          </p:nvSpPr>
          <p:spPr>
            <a:xfrm flipV="1">
              <a:off x="1547664" y="3357288"/>
              <a:ext cx="2160000" cy="2304000"/>
            </a:xfrm>
            <a:custGeom>
              <a:avLst/>
              <a:gdLst>
                <a:gd name="connsiteX0" fmla="*/ 0 w 2664296"/>
                <a:gd name="connsiteY0" fmla="*/ 0 h 1224136"/>
                <a:gd name="connsiteX1" fmla="*/ 2664296 w 2664296"/>
                <a:gd name="connsiteY1" fmla="*/ 0 h 1224136"/>
                <a:gd name="connsiteX2" fmla="*/ 2664296 w 2664296"/>
                <a:gd name="connsiteY2" fmla="*/ 1224136 h 1224136"/>
                <a:gd name="connsiteX3" fmla="*/ 0 w 2664296"/>
                <a:gd name="connsiteY3" fmla="*/ 1224136 h 1224136"/>
                <a:gd name="connsiteX4" fmla="*/ 0 w 2664296"/>
                <a:gd name="connsiteY4" fmla="*/ 0 h 1224136"/>
                <a:gd name="connsiteX0" fmla="*/ 0 w 2664296"/>
                <a:gd name="connsiteY0" fmla="*/ 0 h 1224136"/>
                <a:gd name="connsiteX1" fmla="*/ 2664296 w 2664296"/>
                <a:gd name="connsiteY1" fmla="*/ 0 h 1224136"/>
                <a:gd name="connsiteX2" fmla="*/ 2664296 w 2664296"/>
                <a:gd name="connsiteY2" fmla="*/ 1224136 h 1224136"/>
                <a:gd name="connsiteX3" fmla="*/ 0 w 2664296"/>
                <a:gd name="connsiteY3" fmla="*/ 1224136 h 1224136"/>
                <a:gd name="connsiteX4" fmla="*/ 91440 w 2664296"/>
                <a:gd name="connsiteY4" fmla="*/ 91440 h 1224136"/>
                <a:gd name="connsiteX0" fmla="*/ 0 w 2664296"/>
                <a:gd name="connsiteY0" fmla="*/ 0 h 1224136"/>
                <a:gd name="connsiteX1" fmla="*/ 2664296 w 2664296"/>
                <a:gd name="connsiteY1" fmla="*/ 0 h 1224136"/>
                <a:gd name="connsiteX2" fmla="*/ 2664296 w 2664296"/>
                <a:gd name="connsiteY2" fmla="*/ 1224136 h 1224136"/>
                <a:gd name="connsiteX3" fmla="*/ 0 w 2664296"/>
                <a:gd name="connsiteY3" fmla="*/ 1224136 h 12241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64296" h="1224136">
                  <a:moveTo>
                    <a:pt x="0" y="0"/>
                  </a:moveTo>
                  <a:lnTo>
                    <a:pt x="2664296" y="0"/>
                  </a:lnTo>
                  <a:lnTo>
                    <a:pt x="2664296" y="1224136"/>
                  </a:lnTo>
                  <a:lnTo>
                    <a:pt x="0" y="1224136"/>
                  </a:lnTo>
                </a:path>
              </a:pathLst>
            </a:custGeom>
            <a:solidFill>
              <a:schemeClr val="bg1"/>
            </a:solidFill>
            <a:ln w="25400">
              <a:solidFill>
                <a:schemeClr val="tx1"/>
              </a:solidFill>
              <a:tailEnd type="triangle" w="lg" len="lg"/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  <p:cxnSp>
          <p:nvCxnSpPr>
            <p:cNvPr id="33" name="直線單箭頭接點 32"/>
            <p:cNvCxnSpPr/>
            <p:nvPr/>
          </p:nvCxnSpPr>
          <p:spPr bwMode="auto">
            <a:xfrm flipV="1">
              <a:off x="1440000" y="2880000"/>
              <a:ext cx="0" cy="360000"/>
            </a:xfrm>
            <a:prstGeom prst="straightConnector1">
              <a:avLst/>
            </a:prstGeom>
            <a:noFill/>
            <a:ln w="25400" cap="flat" cmpd="sng" algn="ctr">
              <a:solidFill>
                <a:schemeClr val="tx1"/>
              </a:solidFill>
              <a:prstDash val="solid"/>
              <a:round/>
              <a:headEnd type="triangle" w="lg" len="lg"/>
              <a:tailEnd type="none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</p:cxnSp>
        <p:cxnSp>
          <p:nvCxnSpPr>
            <p:cNvPr id="34" name="直線單箭頭接點 33"/>
            <p:cNvCxnSpPr/>
            <p:nvPr/>
          </p:nvCxnSpPr>
          <p:spPr bwMode="auto">
            <a:xfrm flipV="1">
              <a:off x="1440000" y="3456000"/>
              <a:ext cx="0" cy="360000"/>
            </a:xfrm>
            <a:prstGeom prst="straightConnector1">
              <a:avLst/>
            </a:prstGeom>
            <a:noFill/>
            <a:ln w="25400" cap="flat" cmpd="sng" algn="ctr">
              <a:solidFill>
                <a:schemeClr val="tx1"/>
              </a:solidFill>
              <a:prstDash val="solid"/>
              <a:round/>
              <a:headEnd type="triangle" w="lg" len="lg"/>
              <a:tailEnd type="none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</p:cxnSp>
        <p:sp>
          <p:nvSpPr>
            <p:cNvPr id="35" name="矩形 34"/>
            <p:cNvSpPr/>
            <p:nvPr/>
          </p:nvSpPr>
          <p:spPr>
            <a:xfrm>
              <a:off x="360000" y="5256000"/>
              <a:ext cx="2160000" cy="720000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txBody>
            <a:bodyPr lIns="36000" tIns="36000" rIns="36000" bIns="36000" rtlCol="0" anchor="ctr"/>
            <a:lstStyle/>
            <a:p>
              <a:pPr algn="ctr"/>
              <a:r>
                <a:rPr lang="zh-TW" altLang="en-US" sz="2000" b="0" dirty="0" smtClean="0">
                  <a:solidFill>
                    <a:schemeClr val="tx1"/>
                  </a:solidFill>
                  <a:latin typeface="+mj-lt"/>
                  <a:ea typeface="標楷體" pitchFamily="65" charset="-120"/>
                </a:rPr>
                <a:t>敘述</a:t>
              </a:r>
              <a:endPara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endParaRPr>
            </a:p>
          </p:txBody>
        </p:sp>
        <p:sp>
          <p:nvSpPr>
            <p:cNvPr id="37" name="橢圓 36"/>
            <p:cNvSpPr/>
            <p:nvPr/>
          </p:nvSpPr>
          <p:spPr>
            <a:xfrm>
              <a:off x="1332000" y="3240000"/>
              <a:ext cx="216000" cy="216000"/>
            </a:xfrm>
            <a:prstGeom prst="ellipse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38" name="流程圖: 程序 37"/>
            <p:cNvSpPr/>
            <p:nvPr/>
          </p:nvSpPr>
          <p:spPr>
            <a:xfrm>
              <a:off x="1440000" y="4680000"/>
              <a:ext cx="2160000" cy="360000"/>
            </a:xfrm>
            <a:prstGeom prst="flowChartProcess">
              <a:avLst/>
            </a:prstGeom>
            <a:solidFill>
              <a:schemeClr val="bg1"/>
            </a:solidFill>
            <a:ln w="25400">
              <a:noFill/>
            </a:ln>
          </p:spPr>
          <p:txBody>
            <a:bodyPr lIns="36000" tIns="36000" rIns="36000" bIns="36000" rtlCol="0" anchor="ctr"/>
            <a:lstStyle/>
            <a:p>
              <a:r>
                <a:rPr lang="zh-TW" altLang="en-US" sz="1800" b="0" dirty="0" smtClean="0">
                  <a:solidFill>
                    <a:schemeClr val="tx1"/>
                  </a:solidFill>
                  <a:latin typeface="+mj-lt"/>
                  <a:ea typeface="標楷體" pitchFamily="65" charset="-120"/>
                </a:rPr>
                <a:t>未達條件所列次數</a:t>
              </a:r>
              <a:endParaRPr lang="zh-TW" altLang="en-US" sz="1800" b="0" dirty="0">
                <a:solidFill>
                  <a:schemeClr val="tx1"/>
                </a:solidFill>
                <a:latin typeface="+mj-lt"/>
                <a:ea typeface="標楷體" pitchFamily="65" charset="-120"/>
              </a:endParaRPr>
            </a:p>
          </p:txBody>
        </p:sp>
        <p:cxnSp>
          <p:nvCxnSpPr>
            <p:cNvPr id="39" name="直線單箭頭接點 38"/>
            <p:cNvCxnSpPr/>
            <p:nvPr/>
          </p:nvCxnSpPr>
          <p:spPr bwMode="auto">
            <a:xfrm flipV="1">
              <a:off x="1440000" y="4536000"/>
              <a:ext cx="0" cy="720000"/>
            </a:xfrm>
            <a:prstGeom prst="straightConnector1">
              <a:avLst/>
            </a:prstGeom>
            <a:noFill/>
            <a:ln w="25400" cap="flat" cmpd="sng" algn="ctr">
              <a:solidFill>
                <a:schemeClr val="tx1"/>
              </a:solidFill>
              <a:prstDash val="solid"/>
              <a:round/>
              <a:headEnd type="triangle" w="lg" len="lg"/>
              <a:tailEnd type="none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</p:cxnSp>
        <p:sp>
          <p:nvSpPr>
            <p:cNvPr id="40" name="剪去對角線角落矩形 39"/>
            <p:cNvSpPr/>
            <p:nvPr/>
          </p:nvSpPr>
          <p:spPr>
            <a:xfrm>
              <a:off x="360000" y="3816000"/>
              <a:ext cx="2160000" cy="720000"/>
            </a:xfrm>
            <a:prstGeom prst="snip2DiagRect">
              <a:avLst>
                <a:gd name="adj1" fmla="val 50000"/>
                <a:gd name="adj2" fmla="val 50000"/>
              </a:avLst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txBody>
            <a:bodyPr lIns="36000" tIns="36000" rIns="36000" bIns="36000" rtlCol="0" anchor="ctr"/>
            <a:lstStyle/>
            <a:p>
              <a:pPr algn="ctr"/>
              <a:r>
                <a:rPr lang="zh-TW" altLang="en-US" sz="2000" b="0" dirty="0">
                  <a:solidFill>
                    <a:schemeClr val="tx1"/>
                  </a:solidFill>
                  <a:latin typeface="+mj-lt"/>
                  <a:ea typeface="標楷體" pitchFamily="65" charset="-120"/>
                </a:rPr>
                <a:t>重複的次數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861963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>
                <a:solidFill>
                  <a:srgbClr val="000000"/>
                </a:solidFill>
                <a:latin typeface="+mn-lt"/>
                <a:ea typeface="標楷體" pitchFamily="65" charset="-120"/>
              </a:rPr>
              <a:t>224</a:t>
            </a:r>
          </a:p>
        </p:txBody>
      </p:sp>
      <p:sp>
        <p:nvSpPr>
          <p:cNvPr id="17" name="矩形 16"/>
          <p:cNvSpPr/>
          <p:nvPr/>
        </p:nvSpPr>
        <p:spPr>
          <a:xfrm>
            <a:off x="647928" y="1980001"/>
            <a:ext cx="72000" cy="4500000"/>
          </a:xfrm>
          <a:prstGeom prst="rect">
            <a:avLst/>
          </a:prstGeom>
          <a:solidFill>
            <a:srgbClr val="B9B9B9"/>
          </a:solidFill>
          <a:ln w="12700">
            <a:solidFill>
              <a:srgbClr val="DCDCDC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8" name="圓角矩形 17"/>
          <p:cNvSpPr/>
          <p:nvPr/>
        </p:nvSpPr>
        <p:spPr>
          <a:xfrm>
            <a:off x="143928" y="1836000"/>
            <a:ext cx="900000" cy="432000"/>
          </a:xfrm>
          <a:prstGeom prst="roundRect">
            <a:avLst>
              <a:gd name="adj" fmla="val 50000"/>
            </a:avLst>
          </a:prstGeom>
          <a:solidFill>
            <a:srgbClr val="D2232B"/>
          </a:solidFill>
          <a:ln w="25400">
            <a:noFill/>
          </a:ln>
        </p:spPr>
        <p:txBody>
          <a:bodyPr lIns="36000" tIns="36000" rIns="36000" bIns="36000" rtlCol="0" anchor="ctr"/>
          <a:lstStyle/>
          <a:p>
            <a:pPr algn="ctr"/>
            <a:r>
              <a:rPr lang="zh-TW" altLang="en-US" sz="1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rPr>
              <a:t>步驟</a:t>
            </a:r>
            <a:r>
              <a:rPr lang="en-US" altLang="zh-TW" sz="1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rPr>
              <a:t>1</a:t>
            </a:r>
            <a:endParaRPr lang="zh-TW" altLang="en-US" sz="18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ea typeface="標楷體" pitchFamily="65" charset="-120"/>
              <a:cs typeface="Arial" pitchFamily="34" charset="0"/>
            </a:endParaRPr>
          </a:p>
        </p:txBody>
      </p:sp>
      <p:sp>
        <p:nvSpPr>
          <p:cNvPr id="19" name="文字方塊 3"/>
          <p:cNvSpPr txBox="1">
            <a:spLocks noChangeArrowheads="1"/>
          </p:cNvSpPr>
          <p:nvPr/>
        </p:nvSpPr>
        <p:spPr bwMode="auto">
          <a:xfrm>
            <a:off x="1043928" y="1836000"/>
            <a:ext cx="2880000" cy="72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設定計次式迴圈，</a:t>
            </a:r>
            <a:r>
              <a:rPr lang="zh-TW" altLang="en-US" sz="200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取代前一頁範例</a:t>
            </a:r>
            <a:r>
              <a:rPr lang="zh-TW" altLang="en-US" sz="200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中重複的</a:t>
            </a:r>
            <a:r>
              <a:rPr lang="zh-TW" altLang="en-US" sz="200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部份</a:t>
            </a:r>
            <a:r>
              <a:rPr lang="zh-TW" altLang="en-US" sz="200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</a:p>
        </p:txBody>
      </p:sp>
      <p:pic>
        <p:nvPicPr>
          <p:cNvPr id="1945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928" y="2700000"/>
            <a:ext cx="2040255" cy="26489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2" name="群組 1"/>
          <p:cNvGrpSpPr/>
          <p:nvPr/>
        </p:nvGrpSpPr>
        <p:grpSpPr>
          <a:xfrm>
            <a:off x="1223928" y="5292000"/>
            <a:ext cx="360000" cy="648000"/>
            <a:chOff x="755576" y="5076000"/>
            <a:chExt cx="360000" cy="648000"/>
          </a:xfrm>
        </p:grpSpPr>
        <p:sp>
          <p:nvSpPr>
            <p:cNvPr id="24" name="文字方塊 23"/>
            <p:cNvSpPr txBox="1"/>
            <p:nvPr/>
          </p:nvSpPr>
          <p:spPr>
            <a:xfrm>
              <a:off x="755576" y="5076000"/>
              <a:ext cx="360000" cy="432000"/>
            </a:xfrm>
            <a:prstGeom prst="rect">
              <a:avLst/>
            </a:prstGeom>
            <a:noFill/>
          </p:spPr>
          <p:txBody>
            <a:bodyPr vert="eaVert" wrap="square" lIns="36000" tIns="36000" rIns="36000" bIns="36000" rtlCol="0">
              <a:noAutofit/>
            </a:bodyPr>
            <a:lstStyle/>
            <a:p>
              <a:pPr algn="ctr"/>
              <a:r>
                <a:rPr lang="en-US" altLang="zh-TW" sz="1800" dirty="0" smtClean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標楷體" pitchFamily="65" charset="-120"/>
                </a:rPr>
                <a:t>…</a:t>
              </a:r>
              <a:endParaRPr lang="zh-TW" altLang="en-US" sz="1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標楷體" pitchFamily="65" charset="-120"/>
              </a:endParaRPr>
            </a:p>
          </p:txBody>
        </p:sp>
        <p:sp>
          <p:nvSpPr>
            <p:cNvPr id="25" name="文字方塊 24"/>
            <p:cNvSpPr txBox="1"/>
            <p:nvPr/>
          </p:nvSpPr>
          <p:spPr>
            <a:xfrm>
              <a:off x="755576" y="5292000"/>
              <a:ext cx="360000" cy="432000"/>
            </a:xfrm>
            <a:prstGeom prst="rect">
              <a:avLst/>
            </a:prstGeom>
            <a:noFill/>
          </p:spPr>
          <p:txBody>
            <a:bodyPr vert="eaVert" wrap="square" lIns="36000" tIns="36000" rIns="36000" bIns="36000" rtlCol="0">
              <a:noAutofit/>
            </a:bodyPr>
            <a:lstStyle/>
            <a:p>
              <a:pPr algn="ctr"/>
              <a:r>
                <a:rPr lang="en-US" altLang="zh-TW" sz="1800" dirty="0" smtClean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標楷體" pitchFamily="65" charset="-120"/>
                </a:rPr>
                <a:t>…</a:t>
              </a:r>
              <a:endParaRPr lang="zh-TW" altLang="en-US" sz="1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標楷體" pitchFamily="65" charset="-12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61644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>
                <a:solidFill>
                  <a:srgbClr val="000000"/>
                </a:solidFill>
                <a:latin typeface="+mn-lt"/>
                <a:ea typeface="標楷體" pitchFamily="65" charset="-120"/>
              </a:rPr>
              <a:t>224</a:t>
            </a:r>
          </a:p>
        </p:txBody>
      </p:sp>
      <p:sp>
        <p:nvSpPr>
          <p:cNvPr id="17" name="矩形 16"/>
          <p:cNvSpPr/>
          <p:nvPr/>
        </p:nvSpPr>
        <p:spPr>
          <a:xfrm>
            <a:off x="647928" y="1980001"/>
            <a:ext cx="72000" cy="4500000"/>
          </a:xfrm>
          <a:prstGeom prst="rect">
            <a:avLst/>
          </a:prstGeom>
          <a:solidFill>
            <a:srgbClr val="B9B9B9"/>
          </a:solidFill>
          <a:ln w="12700">
            <a:solidFill>
              <a:srgbClr val="DCDCDC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8" name="圓角矩形 17"/>
          <p:cNvSpPr/>
          <p:nvPr/>
        </p:nvSpPr>
        <p:spPr>
          <a:xfrm>
            <a:off x="143928" y="1836000"/>
            <a:ext cx="900000" cy="432000"/>
          </a:xfrm>
          <a:prstGeom prst="roundRect">
            <a:avLst>
              <a:gd name="adj" fmla="val 50000"/>
            </a:avLst>
          </a:prstGeom>
          <a:solidFill>
            <a:srgbClr val="D2232B"/>
          </a:solidFill>
          <a:ln w="25400">
            <a:noFill/>
          </a:ln>
        </p:spPr>
        <p:txBody>
          <a:bodyPr lIns="36000" tIns="36000" rIns="36000" bIns="36000" rtlCol="0" anchor="ctr"/>
          <a:lstStyle/>
          <a:p>
            <a:pPr algn="ctr"/>
            <a:r>
              <a:rPr lang="zh-TW" altLang="en-US" sz="1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rPr>
              <a:t>步驟</a:t>
            </a:r>
            <a:r>
              <a:rPr lang="en-US" altLang="zh-TW" sz="1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rPr>
              <a:t>1</a:t>
            </a:r>
            <a:endParaRPr lang="zh-TW" altLang="en-US" sz="18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ea typeface="標楷體" pitchFamily="65" charset="-120"/>
              <a:cs typeface="Arial" pitchFamily="34" charset="0"/>
            </a:endParaRPr>
          </a:p>
        </p:txBody>
      </p:sp>
      <p:sp>
        <p:nvSpPr>
          <p:cNvPr id="19" name="文字方塊 3"/>
          <p:cNvSpPr txBox="1">
            <a:spLocks noChangeArrowheads="1"/>
          </p:cNvSpPr>
          <p:nvPr/>
        </p:nvSpPr>
        <p:spPr bwMode="auto">
          <a:xfrm>
            <a:off x="1043928" y="1836000"/>
            <a:ext cx="2880000" cy="72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設定計次式迴圈，</a:t>
            </a:r>
            <a:r>
              <a:rPr lang="zh-TW" altLang="en-US" sz="200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取代前一頁範例</a:t>
            </a:r>
            <a:r>
              <a:rPr lang="zh-TW" altLang="en-US" sz="200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中重複的</a:t>
            </a:r>
            <a:r>
              <a:rPr lang="zh-TW" altLang="en-US" sz="200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部份</a:t>
            </a:r>
            <a:r>
              <a:rPr lang="zh-TW" altLang="en-US" sz="200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</a:p>
        </p:txBody>
      </p:sp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928" y="3240000"/>
            <a:ext cx="1603058" cy="27260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8" name="群組 7"/>
          <p:cNvGrpSpPr/>
          <p:nvPr/>
        </p:nvGrpSpPr>
        <p:grpSpPr>
          <a:xfrm>
            <a:off x="1223928" y="2700000"/>
            <a:ext cx="360000" cy="648000"/>
            <a:chOff x="755576" y="5076000"/>
            <a:chExt cx="360000" cy="648000"/>
          </a:xfrm>
        </p:grpSpPr>
        <p:sp>
          <p:nvSpPr>
            <p:cNvPr id="9" name="文字方塊 8"/>
            <p:cNvSpPr txBox="1"/>
            <p:nvPr/>
          </p:nvSpPr>
          <p:spPr>
            <a:xfrm>
              <a:off x="755576" y="5076000"/>
              <a:ext cx="360000" cy="432000"/>
            </a:xfrm>
            <a:prstGeom prst="rect">
              <a:avLst/>
            </a:prstGeom>
            <a:noFill/>
          </p:spPr>
          <p:txBody>
            <a:bodyPr vert="eaVert" wrap="square" lIns="36000" tIns="36000" rIns="36000" bIns="36000" rtlCol="0">
              <a:noAutofit/>
            </a:bodyPr>
            <a:lstStyle/>
            <a:p>
              <a:pPr algn="ctr"/>
              <a:r>
                <a:rPr lang="en-US" altLang="zh-TW" sz="1800" dirty="0" smtClean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標楷體" pitchFamily="65" charset="-120"/>
                </a:rPr>
                <a:t>…</a:t>
              </a:r>
              <a:endParaRPr lang="zh-TW" altLang="en-US" sz="1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標楷體" pitchFamily="65" charset="-120"/>
              </a:endParaRPr>
            </a:p>
          </p:txBody>
        </p:sp>
        <p:sp>
          <p:nvSpPr>
            <p:cNvPr id="10" name="文字方塊 9"/>
            <p:cNvSpPr txBox="1"/>
            <p:nvPr/>
          </p:nvSpPr>
          <p:spPr>
            <a:xfrm>
              <a:off x="755576" y="5292000"/>
              <a:ext cx="360000" cy="432000"/>
            </a:xfrm>
            <a:prstGeom prst="rect">
              <a:avLst/>
            </a:prstGeom>
            <a:noFill/>
          </p:spPr>
          <p:txBody>
            <a:bodyPr vert="eaVert" wrap="square" lIns="36000" tIns="36000" rIns="36000" bIns="36000" rtlCol="0">
              <a:noAutofit/>
            </a:bodyPr>
            <a:lstStyle/>
            <a:p>
              <a:pPr algn="ctr"/>
              <a:r>
                <a:rPr lang="en-US" altLang="zh-TW" sz="1800" dirty="0" smtClean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標楷體" pitchFamily="65" charset="-120"/>
                </a:rPr>
                <a:t>…</a:t>
              </a:r>
              <a:endParaRPr lang="zh-TW" altLang="en-US" sz="1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標楷體" pitchFamily="65" charset="-120"/>
              </a:endParaRPr>
            </a:p>
          </p:txBody>
        </p:sp>
      </p:grpSp>
      <p:grpSp>
        <p:nvGrpSpPr>
          <p:cNvPr id="11" name="群組 10"/>
          <p:cNvGrpSpPr/>
          <p:nvPr/>
        </p:nvGrpSpPr>
        <p:grpSpPr>
          <a:xfrm>
            <a:off x="503928" y="3744000"/>
            <a:ext cx="504000" cy="360000"/>
            <a:chOff x="360000" y="3420000"/>
            <a:chExt cx="504000" cy="360000"/>
          </a:xfrm>
        </p:grpSpPr>
        <p:sp>
          <p:nvSpPr>
            <p:cNvPr id="12" name="圓角矩形 11"/>
            <p:cNvSpPr/>
            <p:nvPr/>
          </p:nvSpPr>
          <p:spPr>
            <a:xfrm>
              <a:off x="360000" y="342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rgbClr val="D2232B"/>
              </a:solidFill>
            </a:ln>
          </p:spPr>
          <p:txBody>
            <a:bodyPr lIns="36000" tIns="36000" rIns="36000" bIns="36000" rtlCol="0" anchor="ctr"/>
            <a:lstStyle/>
            <a:p>
              <a:pPr algn="ctr"/>
              <a:r>
                <a:rPr lang="en-US" altLang="zh-TW" sz="1800" dirty="0" smtClean="0">
                  <a:solidFill>
                    <a:srgbClr val="D2232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1</a:t>
              </a:r>
              <a:endParaRPr lang="zh-TW" altLang="en-US" sz="1800" dirty="0">
                <a:solidFill>
                  <a:srgbClr val="D223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13" name="等腰三角形 12"/>
            <p:cNvSpPr/>
            <p:nvPr/>
          </p:nvSpPr>
          <p:spPr>
            <a:xfrm rot="5400000">
              <a:off x="738000" y="3528000"/>
              <a:ext cx="108000" cy="144000"/>
            </a:xfrm>
            <a:prstGeom prst="triangle">
              <a:avLst/>
            </a:prstGeom>
            <a:solidFill>
              <a:srgbClr val="D2232B"/>
            </a:solidFill>
            <a:ln w="25400">
              <a:solidFill>
                <a:srgbClr val="D2232B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14" name="文字方塊 13"/>
          <p:cNvSpPr txBox="1"/>
          <p:nvPr/>
        </p:nvSpPr>
        <p:spPr>
          <a:xfrm>
            <a:off x="2699928" y="3672000"/>
            <a:ext cx="1080000" cy="648032"/>
          </a:xfrm>
          <a:prstGeom prst="rect">
            <a:avLst/>
          </a:prstGeom>
          <a:noFill/>
        </p:spPr>
        <p:txBody>
          <a:bodyPr wrap="square" lIns="36000" tIns="36000" rIns="36000" bIns="36000" rtlCol="0" anchor="t" anchorCtr="0">
            <a:noAutofit/>
          </a:bodyPr>
          <a:lstStyle/>
          <a:p>
            <a:pPr>
              <a:lnSpc>
                <a:spcPct val="120000"/>
              </a:lnSpc>
            </a:pPr>
            <a:r>
              <a:rPr lang="zh-TW" altLang="en-US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重複執行</a:t>
            </a:r>
            <a:endParaRPr lang="en-US" altLang="zh-TW" sz="1800" b="0" dirty="0" smtClean="0">
              <a:solidFill>
                <a:schemeClr val="tx1"/>
              </a:solidFill>
              <a:latin typeface="+mj-lt"/>
              <a:ea typeface="標楷體" pitchFamily="65" charset="-120"/>
            </a:endParaRPr>
          </a:p>
          <a:p>
            <a:pPr>
              <a:lnSpc>
                <a:spcPct val="120000"/>
              </a:lnSpc>
            </a:pPr>
            <a:r>
              <a:rPr lang="zh-TW" altLang="en-US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第</a:t>
            </a:r>
            <a:r>
              <a:rPr lang="en-US" altLang="zh-TW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1</a:t>
            </a:r>
            <a:r>
              <a:rPr lang="zh-TW" altLang="en-US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次</a:t>
            </a:r>
            <a:endParaRPr lang="zh-TW" altLang="en-US" sz="18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15" name="文字方塊 14"/>
          <p:cNvSpPr txBox="1"/>
          <p:nvPr/>
        </p:nvSpPr>
        <p:spPr>
          <a:xfrm>
            <a:off x="4572000" y="1980000"/>
            <a:ext cx="4320000" cy="504000"/>
          </a:xfrm>
          <a:prstGeom prst="rect">
            <a:avLst/>
          </a:prstGeom>
          <a:noFill/>
        </p:spPr>
        <p:txBody>
          <a:bodyPr wrap="square" lIns="36000" tIns="36000" rIns="36000" bIns="36000" rtlCol="0" anchor="t" anchorCtr="0">
            <a:noAutofit/>
          </a:bodyPr>
          <a:lstStyle/>
          <a:p>
            <a:pPr>
              <a:lnSpc>
                <a:spcPts val="2800"/>
              </a:lnSpc>
            </a:pPr>
            <a:r>
              <a:rPr lang="zh-TW" altLang="en-US" sz="24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舞臺區繪圖</a:t>
            </a:r>
            <a:r>
              <a:rPr lang="zh-TW" altLang="en-US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步驟拆解</a:t>
            </a:r>
            <a:r>
              <a:rPr lang="zh-TW" altLang="en-US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－執行第</a:t>
            </a:r>
            <a:r>
              <a:rPr lang="en-US" altLang="zh-TW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1</a:t>
            </a:r>
            <a:r>
              <a:rPr lang="zh-TW" altLang="en-US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次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2520000"/>
            <a:ext cx="3960000" cy="396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48849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>
                <a:solidFill>
                  <a:srgbClr val="000000"/>
                </a:solidFill>
                <a:latin typeface="+mn-lt"/>
                <a:ea typeface="標楷體" pitchFamily="65" charset="-120"/>
              </a:rPr>
              <a:t>224</a:t>
            </a:r>
          </a:p>
        </p:txBody>
      </p:sp>
      <p:sp>
        <p:nvSpPr>
          <p:cNvPr id="17" name="矩形 16"/>
          <p:cNvSpPr/>
          <p:nvPr/>
        </p:nvSpPr>
        <p:spPr>
          <a:xfrm>
            <a:off x="647928" y="1980001"/>
            <a:ext cx="72000" cy="4500000"/>
          </a:xfrm>
          <a:prstGeom prst="rect">
            <a:avLst/>
          </a:prstGeom>
          <a:solidFill>
            <a:srgbClr val="B9B9B9"/>
          </a:solidFill>
          <a:ln w="12700">
            <a:solidFill>
              <a:srgbClr val="DCDCDC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8" name="圓角矩形 17"/>
          <p:cNvSpPr/>
          <p:nvPr/>
        </p:nvSpPr>
        <p:spPr>
          <a:xfrm>
            <a:off x="143928" y="1836000"/>
            <a:ext cx="900000" cy="432000"/>
          </a:xfrm>
          <a:prstGeom prst="roundRect">
            <a:avLst>
              <a:gd name="adj" fmla="val 50000"/>
            </a:avLst>
          </a:prstGeom>
          <a:solidFill>
            <a:srgbClr val="D2232B"/>
          </a:solidFill>
          <a:ln w="25400">
            <a:noFill/>
          </a:ln>
        </p:spPr>
        <p:txBody>
          <a:bodyPr lIns="36000" tIns="36000" rIns="36000" bIns="36000" rtlCol="0" anchor="ctr"/>
          <a:lstStyle/>
          <a:p>
            <a:pPr algn="ctr"/>
            <a:r>
              <a:rPr lang="zh-TW" altLang="en-US" sz="1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rPr>
              <a:t>步驟</a:t>
            </a:r>
            <a:r>
              <a:rPr lang="en-US" altLang="zh-TW" sz="1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rPr>
              <a:t>1</a:t>
            </a:r>
            <a:endParaRPr lang="zh-TW" altLang="en-US" sz="18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ea typeface="標楷體" pitchFamily="65" charset="-120"/>
              <a:cs typeface="Arial" pitchFamily="34" charset="0"/>
            </a:endParaRPr>
          </a:p>
        </p:txBody>
      </p:sp>
      <p:sp>
        <p:nvSpPr>
          <p:cNvPr id="19" name="文字方塊 3"/>
          <p:cNvSpPr txBox="1">
            <a:spLocks noChangeArrowheads="1"/>
          </p:cNvSpPr>
          <p:nvPr/>
        </p:nvSpPr>
        <p:spPr bwMode="auto">
          <a:xfrm>
            <a:off x="1043928" y="1836000"/>
            <a:ext cx="2880000" cy="72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設定計次式迴圈，</a:t>
            </a:r>
            <a:r>
              <a:rPr lang="zh-TW" altLang="en-US" sz="200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取代前一頁範例</a:t>
            </a:r>
            <a:r>
              <a:rPr lang="zh-TW" altLang="en-US" sz="200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中重複的</a:t>
            </a:r>
            <a:r>
              <a:rPr lang="zh-TW" altLang="en-US" sz="200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部份</a:t>
            </a:r>
            <a:r>
              <a:rPr lang="zh-TW" altLang="en-US" sz="200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</a:p>
        </p:txBody>
      </p:sp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928" y="3240000"/>
            <a:ext cx="1603058" cy="27260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8" name="群組 7"/>
          <p:cNvGrpSpPr/>
          <p:nvPr/>
        </p:nvGrpSpPr>
        <p:grpSpPr>
          <a:xfrm>
            <a:off x="1223928" y="2700000"/>
            <a:ext cx="360000" cy="648000"/>
            <a:chOff x="755576" y="5076000"/>
            <a:chExt cx="360000" cy="648000"/>
          </a:xfrm>
        </p:grpSpPr>
        <p:sp>
          <p:nvSpPr>
            <p:cNvPr id="9" name="文字方塊 8"/>
            <p:cNvSpPr txBox="1"/>
            <p:nvPr/>
          </p:nvSpPr>
          <p:spPr>
            <a:xfrm>
              <a:off x="755576" y="5076000"/>
              <a:ext cx="360000" cy="432000"/>
            </a:xfrm>
            <a:prstGeom prst="rect">
              <a:avLst/>
            </a:prstGeom>
            <a:noFill/>
          </p:spPr>
          <p:txBody>
            <a:bodyPr vert="eaVert" wrap="square" lIns="36000" tIns="36000" rIns="36000" bIns="36000" rtlCol="0">
              <a:noAutofit/>
            </a:bodyPr>
            <a:lstStyle/>
            <a:p>
              <a:pPr algn="ctr"/>
              <a:r>
                <a:rPr lang="en-US" altLang="zh-TW" sz="1800" dirty="0" smtClean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標楷體" pitchFamily="65" charset="-120"/>
                </a:rPr>
                <a:t>…</a:t>
              </a:r>
              <a:endParaRPr lang="zh-TW" altLang="en-US" sz="1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標楷體" pitchFamily="65" charset="-120"/>
              </a:endParaRPr>
            </a:p>
          </p:txBody>
        </p:sp>
        <p:sp>
          <p:nvSpPr>
            <p:cNvPr id="10" name="文字方塊 9"/>
            <p:cNvSpPr txBox="1"/>
            <p:nvPr/>
          </p:nvSpPr>
          <p:spPr>
            <a:xfrm>
              <a:off x="755576" y="5292000"/>
              <a:ext cx="360000" cy="432000"/>
            </a:xfrm>
            <a:prstGeom prst="rect">
              <a:avLst/>
            </a:prstGeom>
            <a:noFill/>
          </p:spPr>
          <p:txBody>
            <a:bodyPr vert="eaVert" wrap="square" lIns="36000" tIns="36000" rIns="36000" bIns="36000" rtlCol="0">
              <a:noAutofit/>
            </a:bodyPr>
            <a:lstStyle/>
            <a:p>
              <a:pPr algn="ctr"/>
              <a:r>
                <a:rPr lang="en-US" altLang="zh-TW" sz="1800" dirty="0" smtClean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標楷體" pitchFamily="65" charset="-120"/>
                </a:rPr>
                <a:t>…</a:t>
              </a:r>
              <a:endParaRPr lang="zh-TW" altLang="en-US" sz="1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標楷體" pitchFamily="65" charset="-120"/>
              </a:endParaRPr>
            </a:p>
          </p:txBody>
        </p:sp>
      </p:grpSp>
      <p:grpSp>
        <p:nvGrpSpPr>
          <p:cNvPr id="11" name="群組 10"/>
          <p:cNvGrpSpPr/>
          <p:nvPr/>
        </p:nvGrpSpPr>
        <p:grpSpPr>
          <a:xfrm>
            <a:off x="503928" y="3744000"/>
            <a:ext cx="504000" cy="360000"/>
            <a:chOff x="360000" y="3420000"/>
            <a:chExt cx="504000" cy="360000"/>
          </a:xfrm>
        </p:grpSpPr>
        <p:sp>
          <p:nvSpPr>
            <p:cNvPr id="12" name="圓角矩形 11"/>
            <p:cNvSpPr/>
            <p:nvPr/>
          </p:nvSpPr>
          <p:spPr>
            <a:xfrm>
              <a:off x="360000" y="342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rgbClr val="D2232B"/>
              </a:solidFill>
            </a:ln>
          </p:spPr>
          <p:txBody>
            <a:bodyPr lIns="36000" tIns="36000" rIns="36000" bIns="36000" rtlCol="0" anchor="ctr"/>
            <a:lstStyle/>
            <a:p>
              <a:pPr algn="ctr"/>
              <a:r>
                <a:rPr lang="en-US" altLang="zh-TW" sz="1800" dirty="0" smtClean="0">
                  <a:solidFill>
                    <a:srgbClr val="D2232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2</a:t>
              </a:r>
              <a:endParaRPr lang="zh-TW" altLang="en-US" sz="1800" dirty="0">
                <a:solidFill>
                  <a:srgbClr val="D223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13" name="等腰三角形 12"/>
            <p:cNvSpPr/>
            <p:nvPr/>
          </p:nvSpPr>
          <p:spPr>
            <a:xfrm rot="5400000">
              <a:off x="738000" y="3528000"/>
              <a:ext cx="108000" cy="144000"/>
            </a:xfrm>
            <a:prstGeom prst="triangle">
              <a:avLst/>
            </a:prstGeom>
            <a:solidFill>
              <a:srgbClr val="D2232B"/>
            </a:solidFill>
            <a:ln w="25400">
              <a:solidFill>
                <a:srgbClr val="D2232B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14" name="文字方塊 13"/>
          <p:cNvSpPr txBox="1"/>
          <p:nvPr/>
        </p:nvSpPr>
        <p:spPr>
          <a:xfrm>
            <a:off x="2699928" y="3672000"/>
            <a:ext cx="1080000" cy="648032"/>
          </a:xfrm>
          <a:prstGeom prst="rect">
            <a:avLst/>
          </a:prstGeom>
          <a:noFill/>
        </p:spPr>
        <p:txBody>
          <a:bodyPr wrap="square" lIns="36000" tIns="36000" rIns="36000" bIns="36000" rtlCol="0" anchor="t" anchorCtr="0">
            <a:noAutofit/>
          </a:bodyPr>
          <a:lstStyle/>
          <a:p>
            <a:pPr>
              <a:lnSpc>
                <a:spcPct val="120000"/>
              </a:lnSpc>
            </a:pPr>
            <a:r>
              <a:rPr lang="zh-TW" altLang="en-US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重複執行</a:t>
            </a:r>
            <a:endParaRPr lang="en-US" altLang="zh-TW" sz="1800" b="0" dirty="0" smtClean="0">
              <a:solidFill>
                <a:schemeClr val="tx1"/>
              </a:solidFill>
              <a:latin typeface="+mj-lt"/>
              <a:ea typeface="標楷體" pitchFamily="65" charset="-120"/>
            </a:endParaRPr>
          </a:p>
          <a:p>
            <a:pPr>
              <a:lnSpc>
                <a:spcPct val="120000"/>
              </a:lnSpc>
            </a:pPr>
            <a:r>
              <a:rPr lang="zh-TW" altLang="en-US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第</a:t>
            </a:r>
            <a:r>
              <a:rPr lang="en-US" altLang="zh-TW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2</a:t>
            </a:r>
            <a:r>
              <a:rPr lang="zh-TW" altLang="en-US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次</a:t>
            </a:r>
            <a:endParaRPr lang="zh-TW" altLang="en-US" sz="18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15" name="文字方塊 14"/>
          <p:cNvSpPr txBox="1"/>
          <p:nvPr/>
        </p:nvSpPr>
        <p:spPr>
          <a:xfrm>
            <a:off x="4572000" y="1980000"/>
            <a:ext cx="4320000" cy="504000"/>
          </a:xfrm>
          <a:prstGeom prst="rect">
            <a:avLst/>
          </a:prstGeom>
          <a:noFill/>
        </p:spPr>
        <p:txBody>
          <a:bodyPr wrap="square" lIns="36000" tIns="36000" rIns="36000" bIns="36000" rtlCol="0" anchor="t" anchorCtr="0">
            <a:noAutofit/>
          </a:bodyPr>
          <a:lstStyle/>
          <a:p>
            <a:pPr>
              <a:lnSpc>
                <a:spcPts val="2800"/>
              </a:lnSpc>
            </a:pPr>
            <a:r>
              <a:rPr lang="zh-TW" altLang="en-US" sz="24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舞臺區繪圖</a:t>
            </a:r>
            <a:r>
              <a:rPr lang="zh-TW" altLang="en-US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步驟拆解</a:t>
            </a:r>
            <a:r>
              <a:rPr lang="zh-TW" altLang="en-US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－執行第</a:t>
            </a:r>
            <a:r>
              <a:rPr lang="en-US" altLang="zh-TW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2</a:t>
            </a:r>
            <a:r>
              <a:rPr lang="zh-TW" altLang="en-US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次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pic>
        <p:nvPicPr>
          <p:cNvPr id="20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18"/>
          <a:stretch/>
        </p:blipFill>
        <p:spPr bwMode="auto">
          <a:xfrm>
            <a:off x="4572000" y="2520000"/>
            <a:ext cx="3960000" cy="396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28843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>
                <a:solidFill>
                  <a:srgbClr val="000000"/>
                </a:solidFill>
                <a:latin typeface="+mn-lt"/>
                <a:ea typeface="標楷體" pitchFamily="65" charset="-120"/>
              </a:rPr>
              <a:t>224</a:t>
            </a:r>
          </a:p>
        </p:txBody>
      </p:sp>
      <p:sp>
        <p:nvSpPr>
          <p:cNvPr id="17" name="矩形 16"/>
          <p:cNvSpPr/>
          <p:nvPr/>
        </p:nvSpPr>
        <p:spPr>
          <a:xfrm>
            <a:off x="647928" y="1980001"/>
            <a:ext cx="72000" cy="4500000"/>
          </a:xfrm>
          <a:prstGeom prst="rect">
            <a:avLst/>
          </a:prstGeom>
          <a:solidFill>
            <a:srgbClr val="B9B9B9"/>
          </a:solidFill>
          <a:ln w="12700">
            <a:solidFill>
              <a:srgbClr val="DCDCDC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8" name="圓角矩形 17"/>
          <p:cNvSpPr/>
          <p:nvPr/>
        </p:nvSpPr>
        <p:spPr>
          <a:xfrm>
            <a:off x="143928" y="1836000"/>
            <a:ext cx="900000" cy="432000"/>
          </a:xfrm>
          <a:prstGeom prst="roundRect">
            <a:avLst>
              <a:gd name="adj" fmla="val 50000"/>
            </a:avLst>
          </a:prstGeom>
          <a:solidFill>
            <a:srgbClr val="D2232B"/>
          </a:solidFill>
          <a:ln w="25400">
            <a:noFill/>
          </a:ln>
        </p:spPr>
        <p:txBody>
          <a:bodyPr lIns="36000" tIns="36000" rIns="36000" bIns="36000" rtlCol="0" anchor="ctr"/>
          <a:lstStyle/>
          <a:p>
            <a:pPr algn="ctr"/>
            <a:r>
              <a:rPr lang="zh-TW" altLang="en-US" sz="1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rPr>
              <a:t>步驟</a:t>
            </a:r>
            <a:r>
              <a:rPr lang="en-US" altLang="zh-TW" sz="1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rPr>
              <a:t>1</a:t>
            </a:r>
            <a:endParaRPr lang="zh-TW" altLang="en-US" sz="18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ea typeface="標楷體" pitchFamily="65" charset="-120"/>
              <a:cs typeface="Arial" pitchFamily="34" charset="0"/>
            </a:endParaRPr>
          </a:p>
        </p:txBody>
      </p:sp>
      <p:sp>
        <p:nvSpPr>
          <p:cNvPr id="19" name="文字方塊 3"/>
          <p:cNvSpPr txBox="1">
            <a:spLocks noChangeArrowheads="1"/>
          </p:cNvSpPr>
          <p:nvPr/>
        </p:nvSpPr>
        <p:spPr bwMode="auto">
          <a:xfrm>
            <a:off x="1043928" y="1836000"/>
            <a:ext cx="2880000" cy="72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設定計次式迴圈，</a:t>
            </a:r>
            <a:r>
              <a:rPr lang="zh-TW" altLang="en-US" sz="200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取代前一頁範例</a:t>
            </a:r>
            <a:r>
              <a:rPr lang="zh-TW" altLang="en-US" sz="200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中重複的</a:t>
            </a:r>
            <a:r>
              <a:rPr lang="zh-TW" altLang="en-US" sz="200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部份</a:t>
            </a:r>
            <a:r>
              <a:rPr lang="zh-TW" altLang="en-US" sz="200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</a:p>
        </p:txBody>
      </p:sp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928" y="3240000"/>
            <a:ext cx="1603058" cy="27260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8" name="群組 7"/>
          <p:cNvGrpSpPr/>
          <p:nvPr/>
        </p:nvGrpSpPr>
        <p:grpSpPr>
          <a:xfrm>
            <a:off x="1223928" y="2700000"/>
            <a:ext cx="360000" cy="648000"/>
            <a:chOff x="755576" y="5076000"/>
            <a:chExt cx="360000" cy="648000"/>
          </a:xfrm>
        </p:grpSpPr>
        <p:sp>
          <p:nvSpPr>
            <p:cNvPr id="9" name="文字方塊 8"/>
            <p:cNvSpPr txBox="1"/>
            <p:nvPr/>
          </p:nvSpPr>
          <p:spPr>
            <a:xfrm>
              <a:off x="755576" y="5076000"/>
              <a:ext cx="360000" cy="432000"/>
            </a:xfrm>
            <a:prstGeom prst="rect">
              <a:avLst/>
            </a:prstGeom>
            <a:noFill/>
          </p:spPr>
          <p:txBody>
            <a:bodyPr vert="eaVert" wrap="square" lIns="36000" tIns="36000" rIns="36000" bIns="36000" rtlCol="0">
              <a:noAutofit/>
            </a:bodyPr>
            <a:lstStyle/>
            <a:p>
              <a:pPr algn="ctr"/>
              <a:r>
                <a:rPr lang="en-US" altLang="zh-TW" sz="1800" dirty="0" smtClean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標楷體" pitchFamily="65" charset="-120"/>
                </a:rPr>
                <a:t>…</a:t>
              </a:r>
              <a:endParaRPr lang="zh-TW" altLang="en-US" sz="1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標楷體" pitchFamily="65" charset="-120"/>
              </a:endParaRPr>
            </a:p>
          </p:txBody>
        </p:sp>
        <p:sp>
          <p:nvSpPr>
            <p:cNvPr id="10" name="文字方塊 9"/>
            <p:cNvSpPr txBox="1"/>
            <p:nvPr/>
          </p:nvSpPr>
          <p:spPr>
            <a:xfrm>
              <a:off x="755576" y="5292000"/>
              <a:ext cx="360000" cy="432000"/>
            </a:xfrm>
            <a:prstGeom prst="rect">
              <a:avLst/>
            </a:prstGeom>
            <a:noFill/>
          </p:spPr>
          <p:txBody>
            <a:bodyPr vert="eaVert" wrap="square" lIns="36000" tIns="36000" rIns="36000" bIns="36000" rtlCol="0">
              <a:noAutofit/>
            </a:bodyPr>
            <a:lstStyle/>
            <a:p>
              <a:pPr algn="ctr"/>
              <a:r>
                <a:rPr lang="en-US" altLang="zh-TW" sz="1800" dirty="0" smtClean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標楷體" pitchFamily="65" charset="-120"/>
                </a:rPr>
                <a:t>…</a:t>
              </a:r>
              <a:endParaRPr lang="zh-TW" altLang="en-US" sz="1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標楷體" pitchFamily="65" charset="-120"/>
              </a:endParaRPr>
            </a:p>
          </p:txBody>
        </p:sp>
      </p:grpSp>
      <p:grpSp>
        <p:nvGrpSpPr>
          <p:cNvPr id="11" name="群組 10"/>
          <p:cNvGrpSpPr/>
          <p:nvPr/>
        </p:nvGrpSpPr>
        <p:grpSpPr>
          <a:xfrm>
            <a:off x="503928" y="3744000"/>
            <a:ext cx="504000" cy="360000"/>
            <a:chOff x="360000" y="3420000"/>
            <a:chExt cx="504000" cy="360000"/>
          </a:xfrm>
        </p:grpSpPr>
        <p:sp>
          <p:nvSpPr>
            <p:cNvPr id="12" name="圓角矩形 11"/>
            <p:cNvSpPr/>
            <p:nvPr/>
          </p:nvSpPr>
          <p:spPr>
            <a:xfrm>
              <a:off x="360000" y="342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rgbClr val="D2232B"/>
              </a:solidFill>
            </a:ln>
          </p:spPr>
          <p:txBody>
            <a:bodyPr lIns="36000" tIns="36000" rIns="36000" bIns="36000" rtlCol="0" anchor="ctr"/>
            <a:lstStyle/>
            <a:p>
              <a:pPr algn="ctr"/>
              <a:r>
                <a:rPr lang="en-US" altLang="zh-TW" sz="1800" dirty="0" smtClean="0">
                  <a:solidFill>
                    <a:srgbClr val="D2232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3</a:t>
              </a:r>
              <a:endParaRPr lang="zh-TW" altLang="en-US" sz="1800" dirty="0">
                <a:solidFill>
                  <a:srgbClr val="D223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13" name="等腰三角形 12"/>
            <p:cNvSpPr/>
            <p:nvPr/>
          </p:nvSpPr>
          <p:spPr>
            <a:xfrm rot="5400000">
              <a:off x="738000" y="3528000"/>
              <a:ext cx="108000" cy="144000"/>
            </a:xfrm>
            <a:prstGeom prst="triangle">
              <a:avLst/>
            </a:prstGeom>
            <a:solidFill>
              <a:srgbClr val="D2232B"/>
            </a:solidFill>
            <a:ln w="25400">
              <a:solidFill>
                <a:srgbClr val="D2232B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14" name="文字方塊 13"/>
          <p:cNvSpPr txBox="1"/>
          <p:nvPr/>
        </p:nvSpPr>
        <p:spPr>
          <a:xfrm>
            <a:off x="2699928" y="3672000"/>
            <a:ext cx="1080000" cy="648032"/>
          </a:xfrm>
          <a:prstGeom prst="rect">
            <a:avLst/>
          </a:prstGeom>
          <a:noFill/>
        </p:spPr>
        <p:txBody>
          <a:bodyPr wrap="square" lIns="36000" tIns="36000" rIns="36000" bIns="36000" rtlCol="0" anchor="t" anchorCtr="0">
            <a:noAutofit/>
          </a:bodyPr>
          <a:lstStyle/>
          <a:p>
            <a:pPr>
              <a:lnSpc>
                <a:spcPct val="120000"/>
              </a:lnSpc>
            </a:pPr>
            <a:r>
              <a:rPr lang="zh-TW" altLang="en-US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重複執行</a:t>
            </a:r>
            <a:endParaRPr lang="en-US" altLang="zh-TW" sz="1800" b="0" dirty="0" smtClean="0">
              <a:solidFill>
                <a:schemeClr val="tx1"/>
              </a:solidFill>
              <a:latin typeface="+mj-lt"/>
              <a:ea typeface="標楷體" pitchFamily="65" charset="-120"/>
            </a:endParaRPr>
          </a:p>
          <a:p>
            <a:pPr>
              <a:lnSpc>
                <a:spcPct val="120000"/>
              </a:lnSpc>
            </a:pPr>
            <a:r>
              <a:rPr lang="zh-TW" altLang="en-US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第</a:t>
            </a:r>
            <a:r>
              <a:rPr lang="en-US" altLang="zh-TW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3</a:t>
            </a:r>
            <a:r>
              <a:rPr lang="zh-TW" altLang="en-US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次</a:t>
            </a:r>
            <a:endParaRPr lang="zh-TW" altLang="en-US" sz="18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15" name="文字方塊 14"/>
          <p:cNvSpPr txBox="1"/>
          <p:nvPr/>
        </p:nvSpPr>
        <p:spPr>
          <a:xfrm>
            <a:off x="4572000" y="1980000"/>
            <a:ext cx="4320000" cy="504000"/>
          </a:xfrm>
          <a:prstGeom prst="rect">
            <a:avLst/>
          </a:prstGeom>
          <a:noFill/>
        </p:spPr>
        <p:txBody>
          <a:bodyPr wrap="square" lIns="36000" tIns="36000" rIns="36000" bIns="36000" rtlCol="0" anchor="t" anchorCtr="0">
            <a:noAutofit/>
          </a:bodyPr>
          <a:lstStyle/>
          <a:p>
            <a:pPr>
              <a:lnSpc>
                <a:spcPts val="2800"/>
              </a:lnSpc>
            </a:pPr>
            <a:r>
              <a:rPr lang="zh-TW" altLang="en-US" sz="24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舞臺區繪圖</a:t>
            </a:r>
            <a:r>
              <a:rPr lang="zh-TW" altLang="en-US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步驟拆解</a:t>
            </a:r>
            <a:r>
              <a:rPr lang="zh-TW" altLang="en-US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－執行第</a:t>
            </a:r>
            <a:r>
              <a:rPr lang="en-US" altLang="zh-TW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3</a:t>
            </a:r>
            <a:r>
              <a:rPr lang="zh-TW" altLang="en-US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次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pic>
        <p:nvPicPr>
          <p:cNvPr id="20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18"/>
          <a:stretch/>
        </p:blipFill>
        <p:spPr bwMode="auto">
          <a:xfrm>
            <a:off x="4572000" y="2520001"/>
            <a:ext cx="3960000" cy="396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28843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>
                <a:solidFill>
                  <a:srgbClr val="000000"/>
                </a:solidFill>
                <a:latin typeface="+mn-lt"/>
                <a:ea typeface="標楷體" pitchFamily="65" charset="-120"/>
              </a:rPr>
              <a:t>220</a:t>
            </a:r>
          </a:p>
        </p:txBody>
      </p:sp>
      <p:sp>
        <p:nvSpPr>
          <p:cNvPr id="13314" name="文字方塊 3"/>
          <p:cNvSpPr txBox="1">
            <a:spLocks noChangeArrowheads="1"/>
          </p:cNvSpPr>
          <p:nvPr/>
        </p:nvSpPr>
        <p:spPr bwMode="auto">
          <a:xfrm>
            <a:off x="539750" y="1260000"/>
            <a:ext cx="8064500" cy="252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b="0" dirty="0">
                <a:solidFill>
                  <a:schemeClr val="tx1"/>
                </a:solidFill>
                <a:ea typeface="標楷體" pitchFamily="65" charset="-120"/>
              </a:rPr>
              <a:t>　　</a:t>
            </a:r>
            <a:r>
              <a:rPr lang="en-US" altLang="zh-TW" b="0" dirty="0" smtClean="0">
                <a:solidFill>
                  <a:schemeClr val="tx1"/>
                </a:solidFill>
                <a:ea typeface="標楷體" pitchFamily="65" charset="-120"/>
              </a:rPr>
              <a:t>Scratch</a:t>
            </a:r>
            <a:r>
              <a:rPr lang="zh-TW" altLang="en-US" b="0" dirty="0" smtClean="0">
                <a:solidFill>
                  <a:schemeClr val="tx1"/>
                </a:solidFill>
                <a:ea typeface="標楷體" pitchFamily="65" charset="-120"/>
              </a:rPr>
              <a:t>提供</a:t>
            </a:r>
            <a:r>
              <a:rPr lang="zh-TW" altLang="en-US" b="0" dirty="0">
                <a:solidFill>
                  <a:schemeClr val="tx1"/>
                </a:solidFill>
                <a:ea typeface="標楷體" pitchFamily="65" charset="-120"/>
              </a:rPr>
              <a:t>一個很方便且易學的繪圖環境，如下圖，它的舞臺畫面</a:t>
            </a:r>
            <a:r>
              <a:rPr lang="zh-TW" altLang="en-US" b="0" dirty="0" smtClean="0">
                <a:solidFill>
                  <a:schemeClr val="tx1"/>
                </a:solidFill>
                <a:ea typeface="標楷體" pitchFamily="65" charset="-120"/>
              </a:rPr>
              <a:t>寬</a:t>
            </a:r>
            <a:r>
              <a:rPr lang="en-US" altLang="zh-TW" b="0" dirty="0" smtClean="0">
                <a:solidFill>
                  <a:schemeClr val="tx1"/>
                </a:solidFill>
                <a:ea typeface="標楷體" pitchFamily="65" charset="-120"/>
              </a:rPr>
              <a:t>480</a:t>
            </a:r>
            <a:r>
              <a:rPr lang="zh-TW" altLang="en-US" b="0" dirty="0" smtClean="0">
                <a:solidFill>
                  <a:schemeClr val="tx1"/>
                </a:solidFill>
                <a:ea typeface="標楷體" pitchFamily="65" charset="-120"/>
              </a:rPr>
              <a:t>點</a:t>
            </a:r>
            <a:r>
              <a:rPr lang="zh-TW" altLang="en-US" b="0" dirty="0">
                <a:solidFill>
                  <a:schemeClr val="tx1"/>
                </a:solidFill>
                <a:ea typeface="標楷體" pitchFamily="65" charset="-120"/>
              </a:rPr>
              <a:t>，高</a:t>
            </a:r>
            <a:r>
              <a:rPr lang="en-US" altLang="zh-TW" b="0" dirty="0" smtClean="0">
                <a:solidFill>
                  <a:schemeClr val="tx1"/>
                </a:solidFill>
                <a:ea typeface="標楷體" pitchFamily="65" charset="-120"/>
              </a:rPr>
              <a:t>360</a:t>
            </a:r>
            <a:r>
              <a:rPr lang="zh-TW" altLang="en-US" b="0" dirty="0" smtClean="0">
                <a:solidFill>
                  <a:schemeClr val="tx1"/>
                </a:solidFill>
                <a:ea typeface="標楷體" pitchFamily="65" charset="-120"/>
              </a:rPr>
              <a:t>點</a:t>
            </a:r>
            <a:r>
              <a:rPr lang="zh-TW" altLang="en-US" b="0" dirty="0">
                <a:solidFill>
                  <a:schemeClr val="tx1"/>
                </a:solidFill>
                <a:ea typeface="標楷體" pitchFamily="65" charset="-120"/>
              </a:rPr>
              <a:t>。在畫面的正中央是坐標系統的原點（</a:t>
            </a:r>
            <a:r>
              <a:rPr lang="en-US" altLang="zh-TW" b="0" dirty="0" smtClean="0">
                <a:solidFill>
                  <a:schemeClr val="tx1"/>
                </a:solidFill>
                <a:ea typeface="標楷體" pitchFamily="65" charset="-120"/>
              </a:rPr>
              <a:t>0,0</a:t>
            </a:r>
            <a:r>
              <a:rPr lang="zh-TW" altLang="en-US" b="0" dirty="0">
                <a:solidFill>
                  <a:schemeClr val="tx1"/>
                </a:solidFill>
                <a:ea typeface="標楷體" pitchFamily="65" charset="-120"/>
              </a:rPr>
              <a:t>）。原點往右</a:t>
            </a:r>
            <a:r>
              <a:rPr lang="zh-TW" altLang="en-US" b="0" dirty="0" smtClean="0">
                <a:solidFill>
                  <a:schemeClr val="tx1"/>
                </a:solidFill>
                <a:ea typeface="標楷體" pitchFamily="65" charset="-120"/>
              </a:rPr>
              <a:t>的</a:t>
            </a:r>
            <a:r>
              <a:rPr lang="en-US" altLang="zh-TW" b="0" dirty="0" smtClean="0">
                <a:solidFill>
                  <a:schemeClr val="tx1"/>
                </a:solidFill>
                <a:ea typeface="標楷體" pitchFamily="65" charset="-120"/>
              </a:rPr>
              <a:t>x</a:t>
            </a:r>
            <a:r>
              <a:rPr lang="zh-TW" altLang="en-US" b="0" dirty="0" smtClean="0">
                <a:solidFill>
                  <a:schemeClr val="tx1"/>
                </a:solidFill>
                <a:ea typeface="標楷體" pitchFamily="65" charset="-120"/>
              </a:rPr>
              <a:t>軸</a:t>
            </a:r>
            <a:r>
              <a:rPr lang="zh-TW" altLang="en-US" b="0" dirty="0">
                <a:solidFill>
                  <a:schemeClr val="tx1"/>
                </a:solidFill>
                <a:ea typeface="標楷體" pitchFamily="65" charset="-120"/>
              </a:rPr>
              <a:t>坐標是正數，往左是負數；原點往上</a:t>
            </a:r>
            <a:r>
              <a:rPr lang="zh-TW" altLang="en-US" b="0" dirty="0" smtClean="0">
                <a:solidFill>
                  <a:schemeClr val="tx1"/>
                </a:solidFill>
                <a:ea typeface="標楷體" pitchFamily="65" charset="-120"/>
              </a:rPr>
              <a:t>的</a:t>
            </a:r>
            <a:r>
              <a:rPr lang="en-US" altLang="zh-TW" b="0" dirty="0" smtClean="0">
                <a:solidFill>
                  <a:schemeClr val="tx1"/>
                </a:solidFill>
                <a:ea typeface="標楷體" pitchFamily="65" charset="-120"/>
              </a:rPr>
              <a:t>y</a:t>
            </a:r>
            <a:r>
              <a:rPr lang="zh-TW" altLang="en-US" b="0" dirty="0" smtClean="0">
                <a:solidFill>
                  <a:schemeClr val="tx1"/>
                </a:solidFill>
                <a:ea typeface="標楷體" pitchFamily="65" charset="-120"/>
              </a:rPr>
              <a:t>軸</a:t>
            </a:r>
            <a:r>
              <a:rPr lang="zh-TW" altLang="en-US" b="0" dirty="0">
                <a:solidFill>
                  <a:schemeClr val="tx1"/>
                </a:solidFill>
                <a:ea typeface="標楷體" pitchFamily="65" charset="-120"/>
              </a:rPr>
              <a:t>坐標是正數，往下是負數</a:t>
            </a:r>
            <a:r>
              <a:rPr lang="zh-TW" altLang="en-US" b="0" dirty="0" smtClean="0">
                <a:solidFill>
                  <a:schemeClr val="tx1"/>
                </a:solidFill>
                <a:ea typeface="標楷體" pitchFamily="65" charset="-120"/>
              </a:rPr>
              <a:t>。</a:t>
            </a:r>
            <a:endParaRPr lang="zh-TW" altLang="en-US" b="0" dirty="0">
              <a:solidFill>
                <a:schemeClr val="tx1"/>
              </a:solidFill>
              <a:ea typeface="標楷體" pitchFamily="65" charset="-120"/>
            </a:endParaRPr>
          </a:p>
        </p:txBody>
      </p:sp>
      <p:sp>
        <p:nvSpPr>
          <p:cNvPr id="4" name="文字方塊 3"/>
          <p:cNvSpPr txBox="1">
            <a:spLocks noChangeArrowheads="1"/>
          </p:cNvSpPr>
          <p:nvPr/>
        </p:nvSpPr>
        <p:spPr bwMode="auto">
          <a:xfrm>
            <a:off x="539750" y="3960000"/>
            <a:ext cx="8064500" cy="252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b="0" dirty="0" smtClean="0">
                <a:solidFill>
                  <a:schemeClr val="tx1"/>
                </a:solidFill>
                <a:ea typeface="標楷體" pitchFamily="65" charset="-120"/>
              </a:rPr>
              <a:t>　　透過</a:t>
            </a:r>
            <a:r>
              <a:rPr lang="en-US" altLang="zh-TW" b="0" dirty="0" smtClean="0">
                <a:solidFill>
                  <a:schemeClr val="tx1"/>
                </a:solidFill>
                <a:ea typeface="標楷體" pitchFamily="65" charset="-120"/>
              </a:rPr>
              <a:t>Scratch</a:t>
            </a:r>
            <a:r>
              <a:rPr lang="zh-TW" altLang="en-US" b="0" dirty="0" smtClean="0">
                <a:solidFill>
                  <a:schemeClr val="tx1"/>
                </a:solidFill>
                <a:ea typeface="標楷體" pitchFamily="65" charset="-120"/>
              </a:rPr>
              <a:t>的</a:t>
            </a:r>
            <a:r>
              <a:rPr lang="zh-TW" altLang="en-US" b="0" dirty="0">
                <a:solidFill>
                  <a:schemeClr val="tx1"/>
                </a:solidFill>
                <a:ea typeface="標楷體" pitchFamily="65" charset="-120"/>
              </a:rPr>
              <a:t>畫筆，可以繪製出很多種有趣的幾何圖案。接下來就要實際體驗，如何</a:t>
            </a:r>
            <a:r>
              <a:rPr lang="zh-TW" altLang="en-US" b="0" dirty="0" smtClean="0">
                <a:solidFill>
                  <a:schemeClr val="tx1"/>
                </a:solidFill>
                <a:ea typeface="標楷體" pitchFamily="65" charset="-120"/>
              </a:rPr>
              <a:t>運用</a:t>
            </a:r>
            <a:r>
              <a:rPr lang="en-US" altLang="zh-TW" b="0" dirty="0" smtClean="0">
                <a:solidFill>
                  <a:schemeClr val="tx1"/>
                </a:solidFill>
                <a:ea typeface="標楷體" pitchFamily="65" charset="-120"/>
              </a:rPr>
              <a:t>Scratch</a:t>
            </a:r>
            <a:r>
              <a:rPr lang="zh-TW" altLang="en-US" b="0" dirty="0" smtClean="0">
                <a:solidFill>
                  <a:schemeClr val="tx1"/>
                </a:solidFill>
                <a:ea typeface="標楷體" pitchFamily="65" charset="-120"/>
              </a:rPr>
              <a:t>程式設計</a:t>
            </a:r>
            <a:r>
              <a:rPr lang="zh-TW" altLang="en-US" b="0" dirty="0">
                <a:solidFill>
                  <a:schemeClr val="tx1"/>
                </a:solidFill>
                <a:ea typeface="標楷體" pitchFamily="65" charset="-120"/>
              </a:rPr>
              <a:t>來繪圖。在使用畫筆前，需要先從擴展功能中新增相關積木。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>
                <a:solidFill>
                  <a:srgbClr val="000000"/>
                </a:solidFill>
                <a:latin typeface="+mn-lt"/>
                <a:ea typeface="標楷體" pitchFamily="65" charset="-120"/>
              </a:rPr>
              <a:t>224</a:t>
            </a:r>
          </a:p>
        </p:txBody>
      </p:sp>
      <p:sp>
        <p:nvSpPr>
          <p:cNvPr id="17" name="矩形 16"/>
          <p:cNvSpPr/>
          <p:nvPr/>
        </p:nvSpPr>
        <p:spPr>
          <a:xfrm>
            <a:off x="647928" y="1980001"/>
            <a:ext cx="72000" cy="4500000"/>
          </a:xfrm>
          <a:prstGeom prst="rect">
            <a:avLst/>
          </a:prstGeom>
          <a:solidFill>
            <a:srgbClr val="B9B9B9"/>
          </a:solidFill>
          <a:ln w="12700">
            <a:solidFill>
              <a:srgbClr val="DCDCDC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8" name="圓角矩形 17"/>
          <p:cNvSpPr/>
          <p:nvPr/>
        </p:nvSpPr>
        <p:spPr>
          <a:xfrm>
            <a:off x="143928" y="1836000"/>
            <a:ext cx="900000" cy="432000"/>
          </a:xfrm>
          <a:prstGeom prst="roundRect">
            <a:avLst>
              <a:gd name="adj" fmla="val 50000"/>
            </a:avLst>
          </a:prstGeom>
          <a:solidFill>
            <a:srgbClr val="D2232B"/>
          </a:solidFill>
          <a:ln w="25400">
            <a:noFill/>
          </a:ln>
        </p:spPr>
        <p:txBody>
          <a:bodyPr lIns="36000" tIns="36000" rIns="36000" bIns="36000" rtlCol="0" anchor="ctr"/>
          <a:lstStyle/>
          <a:p>
            <a:pPr algn="ctr"/>
            <a:r>
              <a:rPr lang="zh-TW" altLang="en-US" sz="1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rPr>
              <a:t>步驟</a:t>
            </a:r>
            <a:r>
              <a:rPr lang="en-US" altLang="zh-TW" sz="1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rPr>
              <a:t>1</a:t>
            </a:r>
            <a:endParaRPr lang="zh-TW" altLang="en-US" sz="18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ea typeface="標楷體" pitchFamily="65" charset="-120"/>
              <a:cs typeface="Arial" pitchFamily="34" charset="0"/>
            </a:endParaRPr>
          </a:p>
        </p:txBody>
      </p:sp>
      <p:sp>
        <p:nvSpPr>
          <p:cNvPr id="19" name="文字方塊 3"/>
          <p:cNvSpPr txBox="1">
            <a:spLocks noChangeArrowheads="1"/>
          </p:cNvSpPr>
          <p:nvPr/>
        </p:nvSpPr>
        <p:spPr bwMode="auto">
          <a:xfrm>
            <a:off x="1043928" y="1836000"/>
            <a:ext cx="2880000" cy="72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設定計次式迴圈，</a:t>
            </a:r>
            <a:r>
              <a:rPr lang="zh-TW" altLang="en-US" sz="200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取代前一頁範例</a:t>
            </a:r>
            <a:r>
              <a:rPr lang="zh-TW" altLang="en-US" sz="200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中重複的</a:t>
            </a:r>
            <a:r>
              <a:rPr lang="zh-TW" altLang="en-US" sz="200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部份</a:t>
            </a:r>
            <a:r>
              <a:rPr lang="zh-TW" altLang="en-US" sz="200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</a:p>
        </p:txBody>
      </p:sp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928" y="3240000"/>
            <a:ext cx="1603058" cy="27260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8" name="群組 7"/>
          <p:cNvGrpSpPr/>
          <p:nvPr/>
        </p:nvGrpSpPr>
        <p:grpSpPr>
          <a:xfrm>
            <a:off x="1223928" y="2700000"/>
            <a:ext cx="360000" cy="648000"/>
            <a:chOff x="755576" y="5076000"/>
            <a:chExt cx="360000" cy="648000"/>
          </a:xfrm>
        </p:grpSpPr>
        <p:sp>
          <p:nvSpPr>
            <p:cNvPr id="9" name="文字方塊 8"/>
            <p:cNvSpPr txBox="1"/>
            <p:nvPr/>
          </p:nvSpPr>
          <p:spPr>
            <a:xfrm>
              <a:off x="755576" y="5076000"/>
              <a:ext cx="360000" cy="432000"/>
            </a:xfrm>
            <a:prstGeom prst="rect">
              <a:avLst/>
            </a:prstGeom>
            <a:noFill/>
          </p:spPr>
          <p:txBody>
            <a:bodyPr vert="eaVert" wrap="square" lIns="36000" tIns="36000" rIns="36000" bIns="36000" rtlCol="0">
              <a:noAutofit/>
            </a:bodyPr>
            <a:lstStyle/>
            <a:p>
              <a:pPr algn="ctr"/>
              <a:r>
                <a:rPr lang="en-US" altLang="zh-TW" sz="1800" dirty="0" smtClean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標楷體" pitchFamily="65" charset="-120"/>
                </a:rPr>
                <a:t>…</a:t>
              </a:r>
              <a:endParaRPr lang="zh-TW" altLang="en-US" sz="1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標楷體" pitchFamily="65" charset="-120"/>
              </a:endParaRPr>
            </a:p>
          </p:txBody>
        </p:sp>
        <p:sp>
          <p:nvSpPr>
            <p:cNvPr id="10" name="文字方塊 9"/>
            <p:cNvSpPr txBox="1"/>
            <p:nvPr/>
          </p:nvSpPr>
          <p:spPr>
            <a:xfrm>
              <a:off x="755576" y="5292000"/>
              <a:ext cx="360000" cy="432000"/>
            </a:xfrm>
            <a:prstGeom prst="rect">
              <a:avLst/>
            </a:prstGeom>
            <a:noFill/>
          </p:spPr>
          <p:txBody>
            <a:bodyPr vert="eaVert" wrap="square" lIns="36000" tIns="36000" rIns="36000" bIns="36000" rtlCol="0">
              <a:noAutofit/>
            </a:bodyPr>
            <a:lstStyle/>
            <a:p>
              <a:pPr algn="ctr"/>
              <a:r>
                <a:rPr lang="en-US" altLang="zh-TW" sz="1800" dirty="0" smtClean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標楷體" pitchFamily="65" charset="-120"/>
                </a:rPr>
                <a:t>…</a:t>
              </a:r>
              <a:endParaRPr lang="zh-TW" altLang="en-US" sz="1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標楷體" pitchFamily="65" charset="-120"/>
              </a:endParaRPr>
            </a:p>
          </p:txBody>
        </p:sp>
      </p:grpSp>
      <p:grpSp>
        <p:nvGrpSpPr>
          <p:cNvPr id="11" name="群組 10"/>
          <p:cNvGrpSpPr/>
          <p:nvPr/>
        </p:nvGrpSpPr>
        <p:grpSpPr>
          <a:xfrm>
            <a:off x="503928" y="3744000"/>
            <a:ext cx="504000" cy="360000"/>
            <a:chOff x="360000" y="3420000"/>
            <a:chExt cx="504000" cy="360000"/>
          </a:xfrm>
        </p:grpSpPr>
        <p:sp>
          <p:nvSpPr>
            <p:cNvPr id="12" name="圓角矩形 11"/>
            <p:cNvSpPr/>
            <p:nvPr/>
          </p:nvSpPr>
          <p:spPr>
            <a:xfrm>
              <a:off x="360000" y="342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rgbClr val="D2232B"/>
              </a:solidFill>
            </a:ln>
          </p:spPr>
          <p:txBody>
            <a:bodyPr lIns="36000" tIns="36000" rIns="36000" bIns="36000" rtlCol="0" anchor="ctr"/>
            <a:lstStyle/>
            <a:p>
              <a:pPr algn="ctr"/>
              <a:r>
                <a:rPr lang="en-US" altLang="zh-TW" sz="1800" dirty="0" smtClean="0">
                  <a:solidFill>
                    <a:srgbClr val="D2232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4</a:t>
              </a:r>
              <a:endParaRPr lang="zh-TW" altLang="en-US" sz="1800" dirty="0">
                <a:solidFill>
                  <a:srgbClr val="D223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13" name="等腰三角形 12"/>
            <p:cNvSpPr/>
            <p:nvPr/>
          </p:nvSpPr>
          <p:spPr>
            <a:xfrm rot="5400000">
              <a:off x="738000" y="3528000"/>
              <a:ext cx="108000" cy="144000"/>
            </a:xfrm>
            <a:prstGeom prst="triangle">
              <a:avLst/>
            </a:prstGeom>
            <a:solidFill>
              <a:srgbClr val="D2232B"/>
            </a:solidFill>
            <a:ln w="25400">
              <a:solidFill>
                <a:srgbClr val="D2232B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14" name="文字方塊 13"/>
          <p:cNvSpPr txBox="1"/>
          <p:nvPr/>
        </p:nvSpPr>
        <p:spPr>
          <a:xfrm>
            <a:off x="2699928" y="3672000"/>
            <a:ext cx="1080000" cy="648032"/>
          </a:xfrm>
          <a:prstGeom prst="rect">
            <a:avLst/>
          </a:prstGeom>
          <a:noFill/>
        </p:spPr>
        <p:txBody>
          <a:bodyPr wrap="square" lIns="36000" tIns="36000" rIns="36000" bIns="36000" rtlCol="0" anchor="t" anchorCtr="0">
            <a:noAutofit/>
          </a:bodyPr>
          <a:lstStyle/>
          <a:p>
            <a:pPr>
              <a:lnSpc>
                <a:spcPct val="120000"/>
              </a:lnSpc>
            </a:pPr>
            <a:r>
              <a:rPr lang="zh-TW" altLang="en-US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重複執行</a:t>
            </a:r>
            <a:endParaRPr lang="en-US" altLang="zh-TW" sz="1800" b="0" dirty="0" smtClean="0">
              <a:solidFill>
                <a:schemeClr val="tx1"/>
              </a:solidFill>
              <a:latin typeface="+mj-lt"/>
              <a:ea typeface="標楷體" pitchFamily="65" charset="-120"/>
            </a:endParaRPr>
          </a:p>
          <a:p>
            <a:pPr>
              <a:lnSpc>
                <a:spcPct val="120000"/>
              </a:lnSpc>
            </a:pPr>
            <a:r>
              <a:rPr lang="zh-TW" altLang="en-US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第</a:t>
            </a:r>
            <a:r>
              <a:rPr lang="en-US" altLang="zh-TW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4</a:t>
            </a:r>
            <a:r>
              <a:rPr lang="zh-TW" altLang="en-US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次</a:t>
            </a:r>
            <a:endParaRPr lang="zh-TW" altLang="en-US" sz="18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15" name="文字方塊 14"/>
          <p:cNvSpPr txBox="1"/>
          <p:nvPr/>
        </p:nvSpPr>
        <p:spPr>
          <a:xfrm>
            <a:off x="4572000" y="1980000"/>
            <a:ext cx="4320000" cy="504000"/>
          </a:xfrm>
          <a:prstGeom prst="rect">
            <a:avLst/>
          </a:prstGeom>
          <a:noFill/>
        </p:spPr>
        <p:txBody>
          <a:bodyPr wrap="square" lIns="36000" tIns="36000" rIns="36000" bIns="36000" rtlCol="0" anchor="t" anchorCtr="0">
            <a:noAutofit/>
          </a:bodyPr>
          <a:lstStyle/>
          <a:p>
            <a:pPr>
              <a:lnSpc>
                <a:spcPts val="2800"/>
              </a:lnSpc>
            </a:pPr>
            <a:r>
              <a:rPr lang="zh-TW" altLang="en-US" sz="24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舞臺區繪圖</a:t>
            </a:r>
            <a:r>
              <a:rPr lang="zh-TW" altLang="en-US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步驟拆解</a:t>
            </a:r>
            <a:r>
              <a:rPr lang="zh-TW" altLang="en-US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－執行第</a:t>
            </a:r>
            <a:r>
              <a:rPr lang="en-US" altLang="zh-TW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4</a:t>
            </a:r>
            <a:r>
              <a:rPr lang="zh-TW" altLang="en-US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次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pic>
        <p:nvPicPr>
          <p:cNvPr id="20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18"/>
          <a:stretch/>
        </p:blipFill>
        <p:spPr bwMode="auto">
          <a:xfrm>
            <a:off x="4572000" y="2520000"/>
            <a:ext cx="3960000" cy="396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28843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>
                <a:solidFill>
                  <a:srgbClr val="000000"/>
                </a:solidFill>
                <a:latin typeface="+mn-lt"/>
                <a:ea typeface="標楷體" pitchFamily="65" charset="-120"/>
              </a:rPr>
              <a:t>224</a:t>
            </a:r>
          </a:p>
        </p:txBody>
      </p:sp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3600000"/>
            <a:ext cx="1603058" cy="27260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3" name="群組 2"/>
          <p:cNvGrpSpPr/>
          <p:nvPr/>
        </p:nvGrpSpPr>
        <p:grpSpPr>
          <a:xfrm>
            <a:off x="4067944" y="4104000"/>
            <a:ext cx="1439936" cy="1008000"/>
            <a:chOff x="5867968" y="4149032"/>
            <a:chExt cx="1439936" cy="1008000"/>
          </a:xfrm>
        </p:grpSpPr>
        <p:sp>
          <p:nvSpPr>
            <p:cNvPr id="14" name="文字方塊 13"/>
            <p:cNvSpPr txBox="1"/>
            <p:nvPr/>
          </p:nvSpPr>
          <p:spPr>
            <a:xfrm>
              <a:off x="5867968" y="4149032"/>
              <a:ext cx="1439936" cy="1008000"/>
            </a:xfrm>
            <a:prstGeom prst="rect">
              <a:avLst/>
            </a:prstGeom>
            <a:noFill/>
          </p:spPr>
          <p:txBody>
            <a:bodyPr wrap="square" lIns="36000" tIns="36000" rIns="36000" bIns="36000" rtlCol="0" anchor="t" anchorCtr="0">
              <a:noAutofit/>
            </a:bodyPr>
            <a:lstStyle/>
            <a:p>
              <a:pPr>
                <a:lnSpc>
                  <a:spcPct val="120000"/>
                </a:lnSpc>
              </a:pPr>
              <a:r>
                <a:rPr lang="zh-TW" altLang="en-US" sz="1800" b="0" dirty="0" smtClean="0">
                  <a:solidFill>
                    <a:schemeClr val="tx1"/>
                  </a:solidFill>
                  <a:latin typeface="+mj-lt"/>
                  <a:ea typeface="標楷體" pitchFamily="65" charset="-120"/>
                </a:rPr>
                <a:t>重複執行</a:t>
              </a:r>
              <a:endParaRPr lang="en-US" altLang="zh-TW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endParaRPr>
            </a:p>
            <a:p>
              <a:pPr>
                <a:lnSpc>
                  <a:spcPct val="120000"/>
                </a:lnSpc>
              </a:pPr>
              <a:r>
                <a:rPr lang="en-US" altLang="zh-TW" sz="1800" b="0" dirty="0" smtClean="0">
                  <a:solidFill>
                    <a:schemeClr val="tx1"/>
                  </a:solidFill>
                  <a:latin typeface="+mj-lt"/>
                  <a:ea typeface="標楷體" pitchFamily="65" charset="-120"/>
                </a:rPr>
                <a:t>4</a:t>
              </a:r>
              <a:r>
                <a:rPr lang="zh-TW" altLang="en-US" sz="1800" b="0" dirty="0" smtClean="0">
                  <a:solidFill>
                    <a:schemeClr val="tx1"/>
                  </a:solidFill>
                  <a:latin typeface="+mj-lt"/>
                  <a:ea typeface="標楷體" pitchFamily="65" charset="-120"/>
                </a:rPr>
                <a:t>次，如右</a:t>
              </a:r>
              <a:endParaRPr lang="en-US" altLang="zh-TW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endParaRPr>
            </a:p>
            <a:p>
              <a:pPr>
                <a:lnSpc>
                  <a:spcPct val="120000"/>
                </a:lnSpc>
              </a:pPr>
              <a:r>
                <a:rPr lang="zh-TW" altLang="en-US" sz="1800" b="0" dirty="0" smtClean="0">
                  <a:solidFill>
                    <a:schemeClr val="tx1"/>
                  </a:solidFill>
                  <a:latin typeface="+mj-lt"/>
                  <a:ea typeface="標楷體" pitchFamily="65" charset="-120"/>
                </a:rPr>
                <a:t>圖的　～　。</a:t>
              </a:r>
              <a:endParaRPr lang="zh-TW" altLang="en-US" sz="1800" b="0" dirty="0">
                <a:solidFill>
                  <a:schemeClr val="tx1"/>
                </a:solidFill>
                <a:latin typeface="+mj-lt"/>
                <a:ea typeface="標楷體" pitchFamily="65" charset="-120"/>
              </a:endParaRPr>
            </a:p>
          </p:txBody>
        </p:sp>
        <p:sp>
          <p:nvSpPr>
            <p:cNvPr id="21" name="橢圓 20"/>
            <p:cNvSpPr/>
            <p:nvPr/>
          </p:nvSpPr>
          <p:spPr>
            <a:xfrm>
              <a:off x="6816093" y="4905032"/>
              <a:ext cx="216000" cy="216000"/>
            </a:xfrm>
            <a:prstGeom prst="ellipse">
              <a:avLst/>
            </a:prstGeom>
            <a:solidFill>
              <a:schemeClr val="bg1"/>
            </a:solidFill>
            <a:ln w="25400">
              <a:solidFill>
                <a:srgbClr val="FF0000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1200" dirty="0" smtClean="0">
                  <a:solidFill>
                    <a:srgbClr val="FF0000"/>
                  </a:solidFill>
                  <a:latin typeface="Arial" pitchFamily="34" charset="0"/>
                  <a:cs typeface="Arial" pitchFamily="34" charset="0"/>
                </a:rPr>
                <a:t>4</a:t>
              </a:r>
              <a:endParaRPr lang="zh-TW" altLang="en-US" sz="12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2" name="橢圓 21"/>
            <p:cNvSpPr/>
            <p:nvPr/>
          </p:nvSpPr>
          <p:spPr>
            <a:xfrm>
              <a:off x="6371968" y="4905032"/>
              <a:ext cx="216000" cy="216000"/>
            </a:xfrm>
            <a:prstGeom prst="ellipse">
              <a:avLst/>
            </a:prstGeom>
            <a:solidFill>
              <a:schemeClr val="bg1"/>
            </a:solidFill>
            <a:ln w="25400">
              <a:solidFill>
                <a:srgbClr val="FF0000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1200" dirty="0" smtClean="0">
                  <a:solidFill>
                    <a:srgbClr val="FF0000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zh-TW" altLang="en-US" sz="12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" name="群組 1"/>
          <p:cNvGrpSpPr/>
          <p:nvPr/>
        </p:nvGrpSpPr>
        <p:grpSpPr>
          <a:xfrm>
            <a:off x="360000" y="1800000"/>
            <a:ext cx="2040255" cy="3240000"/>
            <a:chOff x="-2484784" y="3356992"/>
            <a:chExt cx="2040255" cy="3240000"/>
          </a:xfrm>
        </p:grpSpPr>
        <p:pic>
          <p:nvPicPr>
            <p:cNvPr id="23" name="Picture 3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2484784" y="3356992"/>
              <a:ext cx="2040255" cy="264890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grpSp>
          <p:nvGrpSpPr>
            <p:cNvPr id="24" name="群組 23"/>
            <p:cNvGrpSpPr/>
            <p:nvPr/>
          </p:nvGrpSpPr>
          <p:grpSpPr>
            <a:xfrm>
              <a:off x="-2376784" y="5948992"/>
              <a:ext cx="360000" cy="648000"/>
              <a:chOff x="755576" y="5076000"/>
              <a:chExt cx="360000" cy="648000"/>
            </a:xfrm>
          </p:grpSpPr>
          <p:sp>
            <p:nvSpPr>
              <p:cNvPr id="25" name="文字方塊 24"/>
              <p:cNvSpPr txBox="1"/>
              <p:nvPr/>
            </p:nvSpPr>
            <p:spPr>
              <a:xfrm>
                <a:off x="755576" y="5076000"/>
                <a:ext cx="360000" cy="432000"/>
              </a:xfrm>
              <a:prstGeom prst="rect">
                <a:avLst/>
              </a:prstGeom>
              <a:noFill/>
            </p:spPr>
            <p:txBody>
              <a:bodyPr vert="eaVert" wrap="square" lIns="36000" tIns="36000" rIns="36000" bIns="36000" rtlCol="0">
                <a:noAutofit/>
              </a:bodyPr>
              <a:lstStyle/>
              <a:p>
                <a:pPr algn="ctr"/>
                <a:r>
                  <a:rPr lang="en-US" altLang="zh-TW" sz="1800" dirty="0" smtClean="0">
                    <a:solidFill>
                      <a:schemeClr val="tx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標楷體" pitchFamily="65" charset="-120"/>
                  </a:rPr>
                  <a:t>…</a:t>
                </a:r>
                <a:endParaRPr lang="zh-TW" altLang="en-US" sz="1800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標楷體" pitchFamily="65" charset="-120"/>
                </a:endParaRPr>
              </a:p>
            </p:txBody>
          </p:sp>
          <p:sp>
            <p:nvSpPr>
              <p:cNvPr id="26" name="文字方塊 25"/>
              <p:cNvSpPr txBox="1"/>
              <p:nvPr/>
            </p:nvSpPr>
            <p:spPr>
              <a:xfrm>
                <a:off x="755576" y="5292000"/>
                <a:ext cx="360000" cy="432000"/>
              </a:xfrm>
              <a:prstGeom prst="rect">
                <a:avLst/>
              </a:prstGeom>
              <a:noFill/>
            </p:spPr>
            <p:txBody>
              <a:bodyPr vert="eaVert" wrap="square" lIns="36000" tIns="36000" rIns="36000" bIns="36000" rtlCol="0">
                <a:noAutofit/>
              </a:bodyPr>
              <a:lstStyle/>
              <a:p>
                <a:pPr algn="ctr"/>
                <a:r>
                  <a:rPr lang="en-US" altLang="zh-TW" sz="1800" dirty="0" smtClean="0">
                    <a:solidFill>
                      <a:schemeClr val="tx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標楷體" pitchFamily="65" charset="-120"/>
                  </a:rPr>
                  <a:t>…</a:t>
                </a:r>
                <a:endParaRPr lang="zh-TW" altLang="en-US" sz="1800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標楷體" pitchFamily="65" charset="-120"/>
                </a:endParaRPr>
              </a:p>
            </p:txBody>
          </p:sp>
        </p:grpSp>
      </p:grpSp>
      <p:pic>
        <p:nvPicPr>
          <p:cNvPr id="27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7999" y="2088000"/>
            <a:ext cx="3600000" cy="29744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691302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群組 2"/>
          <p:cNvGrpSpPr/>
          <p:nvPr/>
        </p:nvGrpSpPr>
        <p:grpSpPr>
          <a:xfrm>
            <a:off x="540000" y="1800000"/>
            <a:ext cx="8064448" cy="2592000"/>
            <a:chOff x="540000" y="2880000"/>
            <a:chExt cx="8064448" cy="2592000"/>
          </a:xfrm>
        </p:grpSpPr>
        <p:sp>
          <p:nvSpPr>
            <p:cNvPr id="4" name="矩形 3"/>
            <p:cNvSpPr/>
            <p:nvPr/>
          </p:nvSpPr>
          <p:spPr>
            <a:xfrm>
              <a:off x="540000" y="2880000"/>
              <a:ext cx="2160000" cy="432000"/>
            </a:xfrm>
            <a:prstGeom prst="rect">
              <a:avLst/>
            </a:prstGeom>
            <a:solidFill>
              <a:srgbClr val="D1DEF4"/>
            </a:solidFill>
            <a:ln w="25400">
              <a:solidFill>
                <a:srgbClr val="6FC0E6"/>
              </a:solidFill>
            </a:ln>
          </p:spPr>
          <p:txBody>
            <a:bodyPr lIns="36000" tIns="36000" rIns="36000" bIns="36000" rtlCol="0" anchor="ctr"/>
            <a:lstStyle/>
            <a:p>
              <a:pPr algn="ctr">
                <a:lnSpc>
                  <a:spcPct val="120000"/>
                </a:lnSpc>
              </a:pPr>
              <a:r>
                <a:rPr lang="zh-TW" altLang="en-US" sz="1800" b="0" dirty="0">
                  <a:solidFill>
                    <a:schemeClr val="tx1"/>
                  </a:solidFill>
                  <a:ea typeface="標楷體" pitchFamily="65" charset="-120"/>
                </a:rPr>
                <a:t>問題解析</a:t>
              </a:r>
              <a:endParaRPr lang="zh-TW" altLang="en-US" sz="1800" b="0" dirty="0">
                <a:solidFill>
                  <a:schemeClr val="tx1"/>
                </a:solidFill>
                <a:latin typeface="+mj-lt"/>
                <a:ea typeface="標楷體" pitchFamily="65" charset="-120"/>
              </a:endParaRPr>
            </a:p>
          </p:txBody>
        </p:sp>
        <p:sp>
          <p:nvSpPr>
            <p:cNvPr id="5" name="矩形 4"/>
            <p:cNvSpPr/>
            <p:nvPr/>
          </p:nvSpPr>
          <p:spPr>
            <a:xfrm>
              <a:off x="2700000" y="2880000"/>
              <a:ext cx="5904448" cy="432000"/>
            </a:xfrm>
            <a:prstGeom prst="rect">
              <a:avLst/>
            </a:prstGeom>
            <a:solidFill>
              <a:srgbClr val="D1DEF4"/>
            </a:solidFill>
            <a:ln w="25400">
              <a:solidFill>
                <a:srgbClr val="6FC0E6"/>
              </a:solidFill>
            </a:ln>
          </p:spPr>
          <p:txBody>
            <a:bodyPr lIns="36000" tIns="36000" rIns="36000" bIns="36000" rtlCol="0" anchor="ctr"/>
            <a:lstStyle/>
            <a:p>
              <a:pPr algn="ctr" fontAlgn="auto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zh-TW" altLang="en-US" sz="1800" b="0" dirty="0">
                  <a:solidFill>
                    <a:schemeClr val="tx1"/>
                  </a:solidFill>
                  <a:ea typeface="標楷體" pitchFamily="65" charset="-120"/>
                </a:rPr>
                <a:t>問題實作</a:t>
              </a:r>
            </a:p>
          </p:txBody>
        </p:sp>
        <p:sp>
          <p:nvSpPr>
            <p:cNvPr id="6" name="矩形 5"/>
            <p:cNvSpPr/>
            <p:nvPr/>
          </p:nvSpPr>
          <p:spPr>
            <a:xfrm>
              <a:off x="540000" y="3312000"/>
              <a:ext cx="2160000" cy="2160000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rgbClr val="6FC0E6"/>
              </a:solidFill>
            </a:ln>
          </p:spPr>
          <p:txBody>
            <a:bodyPr lIns="36000" tIns="36000" rIns="36000" bIns="36000" rtlCol="0" anchor="t" anchorCtr="0"/>
            <a:lstStyle/>
            <a:p>
              <a:pPr marL="360000" indent="-360000">
                <a:lnSpc>
                  <a:spcPts val="1200"/>
                </a:lnSpc>
              </a:pPr>
              <a:endParaRPr lang="en-US" altLang="zh-TW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endParaRPr>
            </a:p>
            <a:p>
              <a:pPr marL="432000" indent="-360000">
                <a:lnSpc>
                  <a:spcPct val="120000"/>
                </a:lnSpc>
              </a:pPr>
              <a:r>
                <a:rPr lang="en-US" altLang="zh-TW" sz="1800" b="0" dirty="0" smtClean="0">
                  <a:solidFill>
                    <a:schemeClr val="tx1"/>
                  </a:solidFill>
                  <a:latin typeface="+mj-lt"/>
                  <a:ea typeface="標楷體" pitchFamily="65" charset="-120"/>
                </a:rPr>
                <a:t>(</a:t>
              </a:r>
              <a:r>
                <a:rPr lang="en-US" altLang="zh-TW" sz="1800" b="0" dirty="0">
                  <a:solidFill>
                    <a:schemeClr val="tx1"/>
                  </a:solidFill>
                  <a:latin typeface="+mj-lt"/>
                  <a:ea typeface="標楷體" pitchFamily="65" charset="-120"/>
                </a:rPr>
                <a:t>A)	</a:t>
              </a:r>
              <a:r>
                <a:rPr lang="zh-TW" altLang="en-US" sz="1800" b="0" dirty="0">
                  <a:solidFill>
                    <a:schemeClr val="tx1"/>
                  </a:solidFill>
                  <a:latin typeface="+mj-lt"/>
                  <a:ea typeface="標楷體" pitchFamily="65" charset="-120"/>
                </a:rPr>
                <a:t>如何</a:t>
              </a:r>
              <a:r>
                <a:rPr lang="zh-TW" altLang="en-US" sz="1800" b="0" dirty="0" smtClean="0">
                  <a:solidFill>
                    <a:schemeClr val="tx1"/>
                  </a:solidFill>
                  <a:latin typeface="+mj-lt"/>
                  <a:ea typeface="標楷體" pitchFamily="65" charset="-120"/>
                </a:rPr>
                <a:t>設定計次式迴圈？</a:t>
              </a:r>
              <a:endParaRPr lang="zh-TW" altLang="en-US" sz="1800" b="0" dirty="0">
                <a:solidFill>
                  <a:schemeClr val="tx1"/>
                </a:solidFill>
                <a:latin typeface="+mj-lt"/>
                <a:ea typeface="標楷體" pitchFamily="65" charset="-120"/>
              </a:endParaRPr>
            </a:p>
          </p:txBody>
        </p:sp>
        <p:sp>
          <p:nvSpPr>
            <p:cNvPr id="7" name="矩形 6"/>
            <p:cNvSpPr/>
            <p:nvPr/>
          </p:nvSpPr>
          <p:spPr>
            <a:xfrm>
              <a:off x="2700000" y="3312000"/>
              <a:ext cx="5904448" cy="2160000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rgbClr val="6FC0E6"/>
              </a:solidFill>
            </a:ln>
          </p:spPr>
          <p:txBody>
            <a:bodyPr lIns="36000" tIns="36000" rIns="36000" bIns="36000" rtlCol="0" anchor="t" anchorCtr="0"/>
            <a:lstStyle/>
            <a:p>
              <a:pPr marL="360000" lvl="0" indent="-360000">
                <a:lnSpc>
                  <a:spcPts val="1200"/>
                </a:lnSpc>
              </a:pPr>
              <a:endParaRPr lang="en-US" altLang="zh-TW" sz="1800" b="0" dirty="0">
                <a:solidFill>
                  <a:prstClr val="black"/>
                </a:solidFill>
                <a:latin typeface="Times New Roman"/>
                <a:ea typeface="標楷體" pitchFamily="65" charset="-120"/>
              </a:endParaRPr>
            </a:p>
            <a:p>
              <a:pPr marL="360000" indent="-288000">
                <a:lnSpc>
                  <a:spcPct val="120000"/>
                </a:lnSpc>
              </a:pPr>
              <a:r>
                <a:rPr lang="zh-TW" altLang="en-US" sz="1800" b="0" dirty="0" smtClean="0">
                  <a:solidFill>
                    <a:schemeClr val="tx1"/>
                  </a:solidFill>
                  <a:latin typeface="+mj-lt"/>
                  <a:ea typeface="標楷體" pitchFamily="65" charset="-120"/>
                </a:rPr>
                <a:t>用</a:t>
              </a:r>
              <a:r>
                <a:rPr lang="zh-TW" altLang="en-US" sz="1800" b="0" dirty="0">
                  <a:solidFill>
                    <a:schemeClr val="tx1"/>
                  </a:solidFill>
                  <a:latin typeface="+mj-lt"/>
                  <a:ea typeface="標楷體" pitchFamily="65" charset="-120"/>
                </a:rPr>
                <a:t>此積木</a:t>
              </a:r>
              <a:r>
                <a:rPr lang="zh-TW" altLang="en-US" sz="1800" b="0" dirty="0" smtClean="0">
                  <a:solidFill>
                    <a:schemeClr val="tx1"/>
                  </a:solidFill>
                  <a:latin typeface="+mj-lt"/>
                  <a:ea typeface="標楷體" pitchFamily="65" charset="-120"/>
                </a:rPr>
                <a:t>，取代重複執行程式碼。</a:t>
              </a:r>
              <a:endParaRPr lang="zh-TW" altLang="en-US" sz="1800" b="0" dirty="0">
                <a:solidFill>
                  <a:schemeClr val="tx1"/>
                </a:solidFill>
                <a:latin typeface="+mj-lt"/>
                <a:ea typeface="標楷體" pitchFamily="65" charset="-120"/>
              </a:endParaRPr>
            </a:p>
          </p:txBody>
        </p:sp>
      </p:grp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2000" y="2808000"/>
            <a:ext cx="4176000" cy="144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45072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群組 8"/>
          <p:cNvGrpSpPr/>
          <p:nvPr/>
        </p:nvGrpSpPr>
        <p:grpSpPr>
          <a:xfrm>
            <a:off x="540000" y="1800000"/>
            <a:ext cx="8064448" cy="3240000"/>
            <a:chOff x="540000" y="1800000"/>
            <a:chExt cx="8064448" cy="3240000"/>
          </a:xfrm>
        </p:grpSpPr>
        <p:sp>
          <p:nvSpPr>
            <p:cNvPr id="4" name="矩形 3"/>
            <p:cNvSpPr/>
            <p:nvPr/>
          </p:nvSpPr>
          <p:spPr>
            <a:xfrm>
              <a:off x="540000" y="1800000"/>
              <a:ext cx="2160000" cy="432000"/>
            </a:xfrm>
            <a:prstGeom prst="rect">
              <a:avLst/>
            </a:prstGeom>
            <a:solidFill>
              <a:srgbClr val="D1DEF4"/>
            </a:solidFill>
            <a:ln w="25400">
              <a:solidFill>
                <a:srgbClr val="6FC0E6"/>
              </a:solidFill>
            </a:ln>
          </p:spPr>
          <p:txBody>
            <a:bodyPr lIns="36000" tIns="36000" rIns="36000" bIns="36000" rtlCol="0" anchor="ctr"/>
            <a:lstStyle/>
            <a:p>
              <a:pPr algn="ctr">
                <a:lnSpc>
                  <a:spcPct val="120000"/>
                </a:lnSpc>
              </a:pPr>
              <a:r>
                <a:rPr lang="zh-TW" altLang="en-US" sz="1800" b="0" dirty="0">
                  <a:solidFill>
                    <a:schemeClr val="tx1"/>
                  </a:solidFill>
                  <a:ea typeface="標楷體" pitchFamily="65" charset="-120"/>
                </a:rPr>
                <a:t>問題解析</a:t>
              </a:r>
              <a:endParaRPr lang="zh-TW" altLang="en-US" sz="1800" b="0" dirty="0">
                <a:solidFill>
                  <a:schemeClr val="tx1"/>
                </a:solidFill>
                <a:latin typeface="+mj-lt"/>
                <a:ea typeface="標楷體" pitchFamily="65" charset="-120"/>
              </a:endParaRPr>
            </a:p>
          </p:txBody>
        </p:sp>
        <p:sp>
          <p:nvSpPr>
            <p:cNvPr id="5" name="矩形 4"/>
            <p:cNvSpPr/>
            <p:nvPr/>
          </p:nvSpPr>
          <p:spPr>
            <a:xfrm>
              <a:off x="2700000" y="1800000"/>
              <a:ext cx="5904448" cy="432000"/>
            </a:xfrm>
            <a:prstGeom prst="rect">
              <a:avLst/>
            </a:prstGeom>
            <a:solidFill>
              <a:srgbClr val="D1DEF4"/>
            </a:solidFill>
            <a:ln w="25400">
              <a:solidFill>
                <a:srgbClr val="6FC0E6"/>
              </a:solidFill>
            </a:ln>
          </p:spPr>
          <p:txBody>
            <a:bodyPr lIns="36000" tIns="36000" rIns="36000" bIns="36000" rtlCol="0" anchor="ctr"/>
            <a:lstStyle/>
            <a:p>
              <a:pPr algn="ctr" fontAlgn="auto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zh-TW" altLang="en-US" sz="1800" b="0" dirty="0">
                  <a:solidFill>
                    <a:schemeClr val="tx1"/>
                  </a:solidFill>
                  <a:ea typeface="標楷體" pitchFamily="65" charset="-120"/>
                </a:rPr>
                <a:t>問題實作</a:t>
              </a:r>
            </a:p>
          </p:txBody>
        </p:sp>
        <p:sp>
          <p:nvSpPr>
            <p:cNvPr id="10" name="矩形 9"/>
            <p:cNvSpPr/>
            <p:nvPr/>
          </p:nvSpPr>
          <p:spPr>
            <a:xfrm>
              <a:off x="2700000" y="2232000"/>
              <a:ext cx="5904448" cy="1404000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rgbClr val="6FC0E6"/>
              </a:solidFill>
            </a:ln>
          </p:spPr>
          <p:txBody>
            <a:bodyPr lIns="36000" tIns="36000" rIns="36000" bIns="36000" rtlCol="0" anchor="t" anchorCtr="0"/>
            <a:lstStyle/>
            <a:p>
              <a:pPr marL="360000" indent="-360000">
                <a:lnSpc>
                  <a:spcPts val="1200"/>
                </a:lnSpc>
              </a:pPr>
              <a:endParaRPr lang="en-US" altLang="zh-TW" sz="1800" b="0" dirty="0">
                <a:solidFill>
                  <a:schemeClr val="tx1"/>
                </a:solidFill>
                <a:ea typeface="標楷體" pitchFamily="65" charset="-120"/>
              </a:endParaRPr>
            </a:p>
            <a:p>
              <a:pPr marL="360000" indent="-288000">
                <a:lnSpc>
                  <a:spcPct val="120000"/>
                </a:lnSpc>
              </a:pPr>
              <a:r>
                <a:rPr lang="zh-TW" altLang="en-US" sz="1800" b="0" dirty="0">
                  <a:solidFill>
                    <a:schemeClr val="tx1"/>
                  </a:solidFill>
                  <a:latin typeface="+mj-lt"/>
                  <a:ea typeface="標楷體" pitchFamily="65" charset="-120"/>
                </a:rPr>
                <a:t>用此積木</a:t>
              </a:r>
              <a:r>
                <a:rPr lang="zh-TW" altLang="en-US" sz="1800" b="0" dirty="0" smtClean="0">
                  <a:solidFill>
                    <a:schemeClr val="tx1"/>
                  </a:solidFill>
                  <a:latin typeface="+mj-lt"/>
                  <a:ea typeface="標楷體" pitchFamily="65" charset="-120"/>
                </a:rPr>
                <a:t>，輸入</a:t>
              </a:r>
              <a:r>
                <a:rPr lang="zh-TW" altLang="en-US" sz="1800" b="0" dirty="0">
                  <a:solidFill>
                    <a:schemeClr val="tx1"/>
                  </a:solidFill>
                  <a:latin typeface="+mj-lt"/>
                  <a:ea typeface="標楷體" pitchFamily="65" charset="-120"/>
                </a:rPr>
                <a:t>旋轉角度，向不同</a:t>
              </a:r>
              <a:r>
                <a:rPr lang="zh-TW" altLang="en-US" sz="1800" b="0" dirty="0" smtClean="0">
                  <a:solidFill>
                    <a:schemeClr val="tx1"/>
                  </a:solidFill>
                  <a:latin typeface="+mj-lt"/>
                  <a:ea typeface="標楷體" pitchFamily="65" charset="-120"/>
                </a:rPr>
                <a:t>方向</a:t>
              </a:r>
              <a:r>
                <a:rPr lang="zh-TW" altLang="en-US" sz="1800" b="0" dirty="0">
                  <a:solidFill>
                    <a:schemeClr val="tx1"/>
                  </a:solidFill>
                  <a:latin typeface="+mj-lt"/>
                  <a:ea typeface="標楷體" pitchFamily="65" charset="-120"/>
                </a:rPr>
                <a:t>旋轉</a:t>
              </a:r>
              <a:r>
                <a:rPr lang="zh-TW" altLang="en-US" sz="1800" b="0" dirty="0" smtClean="0">
                  <a:solidFill>
                    <a:schemeClr val="tx1"/>
                  </a:solidFill>
                  <a:latin typeface="+mj-lt"/>
                  <a:ea typeface="標楷體" pitchFamily="65" charset="-120"/>
                </a:rPr>
                <a:t>。</a:t>
              </a:r>
              <a:endParaRPr lang="zh-TW" altLang="en-US" sz="1800" b="0" dirty="0">
                <a:solidFill>
                  <a:schemeClr val="tx1"/>
                </a:solidFill>
                <a:latin typeface="+mj-lt"/>
                <a:ea typeface="標楷體" pitchFamily="65" charset="-120"/>
              </a:endParaRPr>
            </a:p>
          </p:txBody>
        </p:sp>
        <p:sp>
          <p:nvSpPr>
            <p:cNvPr id="12" name="矩形 11"/>
            <p:cNvSpPr/>
            <p:nvPr/>
          </p:nvSpPr>
          <p:spPr>
            <a:xfrm>
              <a:off x="540000" y="2232000"/>
              <a:ext cx="2160000" cy="1404000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rgbClr val="6FC0E6"/>
              </a:solidFill>
            </a:ln>
          </p:spPr>
          <p:txBody>
            <a:bodyPr lIns="36000" tIns="36000" rIns="36000" bIns="36000" rtlCol="0" anchor="t" anchorCtr="0"/>
            <a:lstStyle/>
            <a:p>
              <a:pPr marL="360000" indent="-360000">
                <a:lnSpc>
                  <a:spcPts val="1200"/>
                </a:lnSpc>
              </a:pPr>
              <a:endParaRPr lang="en-US" altLang="zh-TW" sz="1800" b="0" dirty="0">
                <a:solidFill>
                  <a:schemeClr val="tx1"/>
                </a:solidFill>
                <a:ea typeface="標楷體" pitchFamily="65" charset="-120"/>
              </a:endParaRPr>
            </a:p>
            <a:p>
              <a:pPr marL="432000" indent="-360000">
                <a:lnSpc>
                  <a:spcPct val="120000"/>
                </a:lnSpc>
              </a:pPr>
              <a:r>
                <a:rPr lang="en-US" altLang="zh-TW" sz="1800" b="0" dirty="0" smtClean="0">
                  <a:solidFill>
                    <a:schemeClr val="tx1"/>
                  </a:solidFill>
                  <a:latin typeface="+mj-lt"/>
                  <a:ea typeface="標楷體" pitchFamily="65" charset="-120"/>
                </a:rPr>
                <a:t>(B)</a:t>
              </a:r>
              <a:r>
                <a:rPr lang="en-US" altLang="zh-TW" sz="1800" b="0" dirty="0">
                  <a:solidFill>
                    <a:schemeClr val="tx1"/>
                  </a:solidFill>
                  <a:latin typeface="+mj-lt"/>
                  <a:ea typeface="標楷體" pitchFamily="65" charset="-120"/>
                </a:rPr>
                <a:t>	</a:t>
              </a:r>
              <a:r>
                <a:rPr lang="zh-TW" altLang="en-US" sz="1800" b="0" dirty="0">
                  <a:solidFill>
                    <a:schemeClr val="tx1"/>
                  </a:solidFill>
                  <a:ea typeface="標楷體" pitchFamily="65" charset="-120"/>
                </a:rPr>
                <a:t>如何控制角色的轉向</a:t>
              </a:r>
              <a:r>
                <a:rPr lang="zh-TW" altLang="en-US" sz="1800" b="0" dirty="0" smtClean="0">
                  <a:solidFill>
                    <a:schemeClr val="tx1"/>
                  </a:solidFill>
                  <a:latin typeface="+mj-lt"/>
                  <a:ea typeface="標楷體" pitchFamily="65" charset="-120"/>
                </a:rPr>
                <a:t>？</a:t>
              </a:r>
              <a:endParaRPr lang="zh-TW" altLang="en-US" sz="1800" b="0" dirty="0">
                <a:solidFill>
                  <a:schemeClr val="tx1"/>
                </a:solidFill>
                <a:latin typeface="+mj-lt"/>
                <a:ea typeface="標楷體" pitchFamily="65" charset="-120"/>
              </a:endParaRPr>
            </a:p>
          </p:txBody>
        </p:sp>
        <p:sp>
          <p:nvSpPr>
            <p:cNvPr id="11" name="矩形 10"/>
            <p:cNvSpPr/>
            <p:nvPr/>
          </p:nvSpPr>
          <p:spPr>
            <a:xfrm>
              <a:off x="2700000" y="3636000"/>
              <a:ext cx="5904448" cy="1404000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rgbClr val="6FC0E6"/>
              </a:solidFill>
            </a:ln>
          </p:spPr>
          <p:txBody>
            <a:bodyPr lIns="36000" tIns="36000" rIns="36000" bIns="36000" rtlCol="0" anchor="t" anchorCtr="0"/>
            <a:lstStyle/>
            <a:p>
              <a:pPr marL="360000" indent="-360000">
                <a:lnSpc>
                  <a:spcPts val="1200"/>
                </a:lnSpc>
              </a:pPr>
              <a:endParaRPr lang="en-US" altLang="zh-TW" sz="1800" b="0" dirty="0">
                <a:solidFill>
                  <a:schemeClr val="tx1"/>
                </a:solidFill>
                <a:ea typeface="標楷體" pitchFamily="65" charset="-120"/>
              </a:endParaRPr>
            </a:p>
            <a:p>
              <a:pPr marL="360000" indent="-288000">
                <a:lnSpc>
                  <a:spcPct val="120000"/>
                </a:lnSpc>
              </a:pPr>
              <a:r>
                <a:rPr lang="zh-TW" altLang="en-US" sz="1800" b="0" dirty="0">
                  <a:solidFill>
                    <a:schemeClr val="tx1"/>
                  </a:solidFill>
                  <a:latin typeface="+mj-lt"/>
                  <a:ea typeface="標楷體" pitchFamily="65" charset="-120"/>
                </a:rPr>
                <a:t>用此積木，輸入要往前移動幾個點</a:t>
              </a:r>
              <a:r>
                <a:rPr lang="zh-TW" altLang="en-US" sz="1800" b="0" dirty="0" smtClean="0">
                  <a:solidFill>
                    <a:schemeClr val="tx1"/>
                  </a:solidFill>
                  <a:latin typeface="+mj-lt"/>
                  <a:ea typeface="標楷體" pitchFamily="65" charset="-120"/>
                </a:rPr>
                <a:t>，代表</a:t>
              </a:r>
              <a:r>
                <a:rPr lang="zh-TW" altLang="en-US" sz="1800" b="0" dirty="0">
                  <a:solidFill>
                    <a:schemeClr val="tx1"/>
                  </a:solidFill>
                  <a:latin typeface="+mj-lt"/>
                  <a:ea typeface="標楷體" pitchFamily="65" charset="-120"/>
                </a:rPr>
                <a:t>移動幾個像素。</a:t>
              </a:r>
            </a:p>
          </p:txBody>
        </p:sp>
        <p:sp>
          <p:nvSpPr>
            <p:cNvPr id="13" name="矩形 12"/>
            <p:cNvSpPr/>
            <p:nvPr/>
          </p:nvSpPr>
          <p:spPr>
            <a:xfrm>
              <a:off x="540000" y="3636000"/>
              <a:ext cx="2160000" cy="1404000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rgbClr val="6FC0E6"/>
              </a:solidFill>
            </a:ln>
          </p:spPr>
          <p:txBody>
            <a:bodyPr lIns="36000" tIns="36000" rIns="36000" bIns="36000" rtlCol="0" anchor="t" anchorCtr="0"/>
            <a:lstStyle/>
            <a:p>
              <a:pPr marL="360000" indent="-360000">
                <a:lnSpc>
                  <a:spcPts val="1200"/>
                </a:lnSpc>
              </a:pPr>
              <a:endParaRPr lang="en-US" altLang="zh-TW" sz="1800" b="0" dirty="0">
                <a:solidFill>
                  <a:schemeClr val="tx1"/>
                </a:solidFill>
                <a:ea typeface="標楷體" pitchFamily="65" charset="-120"/>
              </a:endParaRPr>
            </a:p>
            <a:p>
              <a:pPr marL="432000" indent="-360000">
                <a:lnSpc>
                  <a:spcPct val="120000"/>
                </a:lnSpc>
              </a:pPr>
              <a:r>
                <a:rPr lang="en-US" altLang="zh-TW" sz="1800" b="0" dirty="0" smtClean="0">
                  <a:solidFill>
                    <a:schemeClr val="tx1"/>
                  </a:solidFill>
                  <a:latin typeface="+mj-lt"/>
                  <a:ea typeface="標楷體" pitchFamily="65" charset="-120"/>
                </a:rPr>
                <a:t>(C)	</a:t>
              </a:r>
              <a:r>
                <a:rPr lang="zh-TW" altLang="en-US" sz="1800" b="0" dirty="0">
                  <a:solidFill>
                    <a:schemeClr val="tx1"/>
                  </a:solidFill>
                  <a:latin typeface="+mj-lt"/>
                  <a:ea typeface="標楷體" pitchFamily="65" charset="-120"/>
                </a:rPr>
                <a:t>如何控制</a:t>
              </a:r>
              <a:r>
                <a:rPr lang="zh-TW" altLang="en-US" sz="1800" b="0" dirty="0" smtClean="0">
                  <a:solidFill>
                    <a:schemeClr val="tx1"/>
                  </a:solidFill>
                  <a:latin typeface="+mj-lt"/>
                  <a:ea typeface="標楷體" pitchFamily="65" charset="-120"/>
                </a:rPr>
                <a:t>角色移動</a:t>
              </a:r>
              <a:r>
                <a:rPr lang="zh-TW" altLang="en-US" sz="1800" b="0" dirty="0">
                  <a:solidFill>
                    <a:schemeClr val="tx1"/>
                  </a:solidFill>
                  <a:latin typeface="+mj-lt"/>
                  <a:ea typeface="標楷體" pitchFamily="65" charset="-120"/>
                </a:rPr>
                <a:t>的距離？</a:t>
              </a:r>
            </a:p>
          </p:txBody>
        </p:sp>
      </p:grpSp>
      <p:pic>
        <p:nvPicPr>
          <p:cNvPr id="1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253" r="-1"/>
          <a:stretch/>
        </p:blipFill>
        <p:spPr bwMode="auto">
          <a:xfrm>
            <a:off x="3132000" y="2808000"/>
            <a:ext cx="2556000" cy="72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41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2000" y="4212000"/>
            <a:ext cx="1633171" cy="72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084050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>
                <a:solidFill>
                  <a:srgbClr val="000000"/>
                </a:solidFill>
                <a:latin typeface="+mn-lt"/>
                <a:ea typeface="標楷體" pitchFamily="65" charset="-120"/>
              </a:rPr>
              <a:t>222</a:t>
            </a:r>
          </a:p>
        </p:txBody>
      </p:sp>
      <p:sp>
        <p:nvSpPr>
          <p:cNvPr id="22" name="文字方塊 3"/>
          <p:cNvSpPr txBox="1">
            <a:spLocks noChangeArrowheads="1"/>
          </p:cNvSpPr>
          <p:nvPr/>
        </p:nvSpPr>
        <p:spPr bwMode="auto">
          <a:xfrm>
            <a:off x="540000" y="1800000"/>
            <a:ext cx="1440000" cy="54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400" dirty="0" smtClean="0">
                <a:solidFill>
                  <a:srgbClr val="4C9A6C"/>
                </a:solidFill>
                <a:latin typeface="+mj-lt"/>
                <a:ea typeface="標楷體" pitchFamily="65" charset="-120"/>
              </a:rPr>
              <a:t>範　　例</a:t>
            </a:r>
            <a:endParaRPr lang="zh-TW" altLang="en-US" sz="2400" dirty="0">
              <a:solidFill>
                <a:srgbClr val="4C9A6C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23" name="文字方塊 3"/>
          <p:cNvSpPr txBox="1">
            <a:spLocks noChangeArrowheads="1"/>
          </p:cNvSpPr>
          <p:nvPr/>
        </p:nvSpPr>
        <p:spPr bwMode="auto">
          <a:xfrm>
            <a:off x="540000" y="2340000"/>
            <a:ext cx="5544208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利用</a:t>
            </a:r>
            <a:r>
              <a:rPr lang="zh-TW" altLang="en-US" sz="2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標楷體" pitchFamily="65" charset="-120"/>
              </a:rPr>
              <a:t>循序結構</a:t>
            </a:r>
            <a:r>
              <a:rPr lang="zh-TW" altLang="en-US" sz="200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畫出</a:t>
            </a:r>
            <a:r>
              <a:rPr lang="zh-TW" altLang="en-US" sz="200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一個擴散</a:t>
            </a:r>
            <a:r>
              <a:rPr lang="zh-TW" altLang="en-US" sz="200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的方形。</a:t>
            </a:r>
          </a:p>
        </p:txBody>
      </p:sp>
      <p:grpSp>
        <p:nvGrpSpPr>
          <p:cNvPr id="2" name="群組 1"/>
          <p:cNvGrpSpPr/>
          <p:nvPr/>
        </p:nvGrpSpPr>
        <p:grpSpPr>
          <a:xfrm>
            <a:off x="5040000" y="2340000"/>
            <a:ext cx="2160000" cy="4068000"/>
            <a:chOff x="360000" y="2340000"/>
            <a:chExt cx="2160000" cy="4068000"/>
          </a:xfrm>
        </p:grpSpPr>
        <p:sp>
          <p:nvSpPr>
            <p:cNvPr id="6" name="文字方塊 5"/>
            <p:cNvSpPr txBox="1"/>
            <p:nvPr/>
          </p:nvSpPr>
          <p:spPr>
            <a:xfrm>
              <a:off x="360000" y="2340000"/>
              <a:ext cx="2160000" cy="432000"/>
            </a:xfrm>
            <a:prstGeom prst="rect">
              <a:avLst/>
            </a:prstGeom>
            <a:noFill/>
          </p:spPr>
          <p:txBody>
            <a:bodyPr wrap="square" lIns="36000" tIns="36000" rIns="36000" bIns="36000" rtlCol="0" anchor="t" anchorCtr="0">
              <a:noAutofit/>
            </a:bodyPr>
            <a:lstStyle/>
            <a:p>
              <a:pPr>
                <a:lnSpc>
                  <a:spcPts val="2800"/>
                </a:lnSpc>
              </a:pPr>
              <a:r>
                <a:rPr lang="zh-TW" altLang="en-US" sz="2000" b="0" dirty="0" smtClean="0">
                  <a:solidFill>
                    <a:schemeClr val="tx1"/>
                  </a:solidFill>
                  <a:latin typeface="+mj-lt"/>
                  <a:ea typeface="標楷體" pitchFamily="65" charset="-120"/>
                </a:rPr>
                <a:t>循序結構－流程圖</a:t>
              </a:r>
              <a:endPara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endParaRPr>
            </a:p>
          </p:txBody>
        </p:sp>
        <p:sp>
          <p:nvSpPr>
            <p:cNvPr id="8" name="矩形 7"/>
            <p:cNvSpPr/>
            <p:nvPr/>
          </p:nvSpPr>
          <p:spPr>
            <a:xfrm>
              <a:off x="720000" y="3240000"/>
              <a:ext cx="1440000" cy="432000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txBody>
            <a:bodyPr lIns="36000" tIns="36000" rIns="36000" bIns="36000" rtlCol="0" anchor="ctr"/>
            <a:lstStyle/>
            <a:p>
              <a:pPr algn="ctr"/>
              <a:r>
                <a:rPr lang="zh-TW" altLang="en-US" sz="2000" b="0" dirty="0" smtClean="0">
                  <a:solidFill>
                    <a:schemeClr val="tx1"/>
                  </a:solidFill>
                  <a:latin typeface="+mj-lt"/>
                  <a:ea typeface="標楷體" pitchFamily="65" charset="-120"/>
                </a:rPr>
                <a:t>敘述</a:t>
              </a:r>
              <a:r>
                <a:rPr lang="en-US" altLang="zh-TW" sz="2000" b="0" dirty="0" smtClean="0">
                  <a:solidFill>
                    <a:schemeClr val="tx1"/>
                  </a:solidFill>
                  <a:latin typeface="+mj-lt"/>
                  <a:ea typeface="標楷體" pitchFamily="65" charset="-120"/>
                </a:rPr>
                <a:t>1</a:t>
              </a:r>
              <a:endPara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endParaRPr>
            </a:p>
          </p:txBody>
        </p:sp>
        <p:cxnSp>
          <p:nvCxnSpPr>
            <p:cNvPr id="9" name="直線單箭頭接點 8"/>
            <p:cNvCxnSpPr/>
            <p:nvPr/>
          </p:nvCxnSpPr>
          <p:spPr bwMode="auto">
            <a:xfrm flipV="1">
              <a:off x="1440000" y="2880000"/>
              <a:ext cx="0" cy="360000"/>
            </a:xfrm>
            <a:prstGeom prst="straightConnector1">
              <a:avLst/>
            </a:prstGeom>
            <a:noFill/>
            <a:ln w="25400" cap="flat" cmpd="sng" algn="ctr">
              <a:solidFill>
                <a:schemeClr val="tx1"/>
              </a:solidFill>
              <a:prstDash val="solid"/>
              <a:round/>
              <a:headEnd type="triangle" w="lg" len="lg"/>
              <a:tailEnd type="none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</p:cxnSp>
        <p:sp>
          <p:nvSpPr>
            <p:cNvPr id="10" name="矩形 9"/>
            <p:cNvSpPr/>
            <p:nvPr/>
          </p:nvSpPr>
          <p:spPr>
            <a:xfrm>
              <a:off x="720000" y="4032000"/>
              <a:ext cx="1440000" cy="432000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txBody>
            <a:bodyPr lIns="36000" tIns="36000" rIns="36000" bIns="36000" rtlCol="0" anchor="ctr"/>
            <a:lstStyle/>
            <a:p>
              <a:pPr algn="ctr"/>
              <a:r>
                <a:rPr lang="zh-TW" altLang="en-US" sz="2000" b="0" dirty="0" smtClean="0">
                  <a:solidFill>
                    <a:schemeClr val="tx1"/>
                  </a:solidFill>
                  <a:latin typeface="+mj-lt"/>
                  <a:ea typeface="標楷體" pitchFamily="65" charset="-120"/>
                </a:rPr>
                <a:t>敘述</a:t>
              </a:r>
              <a:r>
                <a:rPr lang="en-US" altLang="zh-TW" sz="2000" b="0" dirty="0" smtClean="0">
                  <a:solidFill>
                    <a:schemeClr val="tx1"/>
                  </a:solidFill>
                  <a:latin typeface="+mj-lt"/>
                  <a:ea typeface="標楷體" pitchFamily="65" charset="-120"/>
                </a:rPr>
                <a:t>2</a:t>
              </a:r>
              <a:endPara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endParaRPr>
            </a:p>
          </p:txBody>
        </p:sp>
        <p:cxnSp>
          <p:nvCxnSpPr>
            <p:cNvPr id="11" name="直線單箭頭接點 10"/>
            <p:cNvCxnSpPr/>
            <p:nvPr/>
          </p:nvCxnSpPr>
          <p:spPr bwMode="auto">
            <a:xfrm flipV="1">
              <a:off x="1440000" y="3672000"/>
              <a:ext cx="0" cy="360000"/>
            </a:xfrm>
            <a:prstGeom prst="straightConnector1">
              <a:avLst/>
            </a:prstGeom>
            <a:noFill/>
            <a:ln w="25400" cap="flat" cmpd="sng" algn="ctr">
              <a:solidFill>
                <a:schemeClr val="tx1"/>
              </a:solidFill>
              <a:prstDash val="solid"/>
              <a:round/>
              <a:headEnd type="triangle" w="lg" len="lg"/>
              <a:tailEnd type="none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</p:cxnSp>
        <p:sp>
          <p:nvSpPr>
            <p:cNvPr id="12" name="矩形 11"/>
            <p:cNvSpPr/>
            <p:nvPr/>
          </p:nvSpPr>
          <p:spPr>
            <a:xfrm>
              <a:off x="720000" y="4824000"/>
              <a:ext cx="1440000" cy="432000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txBody>
            <a:bodyPr lIns="36000" tIns="36000" rIns="36000" bIns="36000" rtlCol="0" anchor="ctr"/>
            <a:lstStyle/>
            <a:p>
              <a:pPr algn="ctr"/>
              <a:r>
                <a:rPr lang="zh-TW" altLang="en-US" sz="2000" b="0" dirty="0" smtClean="0">
                  <a:solidFill>
                    <a:schemeClr val="tx1"/>
                  </a:solidFill>
                  <a:latin typeface="+mj-lt"/>
                  <a:ea typeface="標楷體" pitchFamily="65" charset="-120"/>
                </a:rPr>
                <a:t>敘述</a:t>
              </a:r>
              <a:r>
                <a:rPr lang="en-US" altLang="zh-TW" sz="2000" b="0" dirty="0" smtClean="0">
                  <a:solidFill>
                    <a:schemeClr val="tx1"/>
                  </a:solidFill>
                  <a:latin typeface="+mj-lt"/>
                  <a:ea typeface="標楷體" pitchFamily="65" charset="-120"/>
                </a:rPr>
                <a:t>3</a:t>
              </a:r>
              <a:endPara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endParaRPr>
            </a:p>
          </p:txBody>
        </p:sp>
        <p:cxnSp>
          <p:nvCxnSpPr>
            <p:cNvPr id="13" name="直線單箭頭接點 12"/>
            <p:cNvCxnSpPr/>
            <p:nvPr/>
          </p:nvCxnSpPr>
          <p:spPr bwMode="auto">
            <a:xfrm flipV="1">
              <a:off x="1440000" y="4464000"/>
              <a:ext cx="0" cy="360000"/>
            </a:xfrm>
            <a:prstGeom prst="straightConnector1">
              <a:avLst/>
            </a:prstGeom>
            <a:noFill/>
            <a:ln w="25400" cap="flat" cmpd="sng" algn="ctr">
              <a:solidFill>
                <a:schemeClr val="tx1"/>
              </a:solidFill>
              <a:prstDash val="solid"/>
              <a:round/>
              <a:headEnd type="triangle" w="lg" len="lg"/>
              <a:tailEnd type="none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</p:cxnSp>
        <p:sp>
          <p:nvSpPr>
            <p:cNvPr id="14" name="矩形 13"/>
            <p:cNvSpPr/>
            <p:nvPr/>
          </p:nvSpPr>
          <p:spPr>
            <a:xfrm>
              <a:off x="720000" y="5616000"/>
              <a:ext cx="1440000" cy="432000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txBody>
            <a:bodyPr lIns="36000" tIns="36000" rIns="36000" bIns="36000" rtlCol="0" anchor="ctr"/>
            <a:lstStyle/>
            <a:p>
              <a:pPr algn="ctr"/>
              <a:r>
                <a:rPr lang="zh-TW" altLang="en-US" sz="2000" b="0" dirty="0" smtClean="0">
                  <a:solidFill>
                    <a:schemeClr val="tx1"/>
                  </a:solidFill>
                  <a:latin typeface="+mj-lt"/>
                  <a:ea typeface="標楷體" pitchFamily="65" charset="-120"/>
                </a:rPr>
                <a:t>敘述</a:t>
              </a:r>
              <a:r>
                <a:rPr lang="en-US" altLang="zh-TW" sz="2000" b="0" dirty="0" smtClean="0">
                  <a:solidFill>
                    <a:schemeClr val="tx1"/>
                  </a:solidFill>
                  <a:latin typeface="+mj-lt"/>
                  <a:ea typeface="標楷體" pitchFamily="65" charset="-120"/>
                </a:rPr>
                <a:t>4</a:t>
              </a:r>
              <a:endPara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endParaRPr>
            </a:p>
          </p:txBody>
        </p:sp>
        <p:cxnSp>
          <p:nvCxnSpPr>
            <p:cNvPr id="15" name="直線單箭頭接點 14"/>
            <p:cNvCxnSpPr/>
            <p:nvPr/>
          </p:nvCxnSpPr>
          <p:spPr bwMode="auto">
            <a:xfrm flipV="1">
              <a:off x="1440000" y="5256000"/>
              <a:ext cx="0" cy="360000"/>
            </a:xfrm>
            <a:prstGeom prst="straightConnector1">
              <a:avLst/>
            </a:prstGeom>
            <a:noFill/>
            <a:ln w="25400" cap="flat" cmpd="sng" algn="ctr">
              <a:solidFill>
                <a:schemeClr val="tx1"/>
              </a:solidFill>
              <a:prstDash val="solid"/>
              <a:round/>
              <a:headEnd type="triangle" w="lg" len="lg"/>
              <a:tailEnd type="none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</p:cxnSp>
        <p:cxnSp>
          <p:nvCxnSpPr>
            <p:cNvPr id="16" name="直線單箭頭接點 15"/>
            <p:cNvCxnSpPr/>
            <p:nvPr/>
          </p:nvCxnSpPr>
          <p:spPr bwMode="auto">
            <a:xfrm flipV="1">
              <a:off x="1440000" y="6048000"/>
              <a:ext cx="0" cy="360000"/>
            </a:xfrm>
            <a:prstGeom prst="straightConnector1">
              <a:avLst/>
            </a:prstGeom>
            <a:noFill/>
            <a:ln w="25400" cap="flat" cmpd="sng" algn="ctr">
              <a:solidFill>
                <a:schemeClr val="tx1"/>
              </a:solidFill>
              <a:prstDash val="solid"/>
              <a:round/>
              <a:headEnd type="triangle" w="lg" len="lg"/>
              <a:tailEnd type="none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</p:cxnSp>
      </p:grpSp>
    </p:spTree>
    <p:extLst>
      <p:ext uri="{BB962C8B-B14F-4D97-AF65-F5344CB8AC3E}">
        <p14:creationId xmlns:p14="http://schemas.microsoft.com/office/powerpoint/2010/main" val="325174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928" y="2448001"/>
            <a:ext cx="1576012" cy="334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0" name="矩形 39"/>
          <p:cNvSpPr/>
          <p:nvPr/>
        </p:nvSpPr>
        <p:spPr>
          <a:xfrm>
            <a:off x="647928" y="1980001"/>
            <a:ext cx="72000" cy="4500000"/>
          </a:xfrm>
          <a:prstGeom prst="rect">
            <a:avLst/>
          </a:prstGeom>
          <a:solidFill>
            <a:srgbClr val="B9B9B9"/>
          </a:solidFill>
          <a:ln w="12700">
            <a:solidFill>
              <a:srgbClr val="DCDCDC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1" name="圓角矩形 40"/>
          <p:cNvSpPr/>
          <p:nvPr/>
        </p:nvSpPr>
        <p:spPr>
          <a:xfrm>
            <a:off x="143928" y="1836000"/>
            <a:ext cx="900000" cy="432000"/>
          </a:xfrm>
          <a:prstGeom prst="roundRect">
            <a:avLst>
              <a:gd name="adj" fmla="val 50000"/>
            </a:avLst>
          </a:prstGeom>
          <a:solidFill>
            <a:srgbClr val="D2232B"/>
          </a:solidFill>
          <a:ln w="25400">
            <a:noFill/>
          </a:ln>
        </p:spPr>
        <p:txBody>
          <a:bodyPr lIns="36000" tIns="36000" rIns="36000" bIns="36000" rtlCol="0" anchor="ctr"/>
          <a:lstStyle/>
          <a:p>
            <a:pPr algn="ctr"/>
            <a:r>
              <a:rPr lang="zh-TW" altLang="en-US" sz="1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rPr>
              <a:t>步驟</a:t>
            </a:r>
            <a:r>
              <a:rPr lang="en-US" altLang="zh-TW" sz="1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rPr>
              <a:t>1</a:t>
            </a:r>
            <a:endParaRPr lang="zh-TW" altLang="en-US" sz="18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ea typeface="標楷體" pitchFamily="65" charset="-120"/>
              <a:cs typeface="Arial" pitchFamily="34" charset="0"/>
            </a:endParaRPr>
          </a:p>
        </p:txBody>
      </p:sp>
      <p:sp>
        <p:nvSpPr>
          <p:cNvPr id="42" name="文字方塊 3"/>
          <p:cNvSpPr txBox="1">
            <a:spLocks noChangeArrowheads="1"/>
          </p:cNvSpPr>
          <p:nvPr/>
        </p:nvSpPr>
        <p:spPr bwMode="auto">
          <a:xfrm>
            <a:off x="1043928" y="1836000"/>
            <a:ext cx="2880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設定前進方向與移動距離。</a:t>
            </a:r>
          </a:p>
        </p:txBody>
      </p:sp>
      <p:grpSp>
        <p:nvGrpSpPr>
          <p:cNvPr id="43" name="群組 42"/>
          <p:cNvGrpSpPr/>
          <p:nvPr/>
        </p:nvGrpSpPr>
        <p:grpSpPr>
          <a:xfrm>
            <a:off x="503928" y="4608000"/>
            <a:ext cx="504000" cy="360000"/>
            <a:chOff x="360000" y="3420000"/>
            <a:chExt cx="504000" cy="360000"/>
          </a:xfrm>
        </p:grpSpPr>
        <p:sp>
          <p:nvSpPr>
            <p:cNvPr id="44" name="圓角矩形 43"/>
            <p:cNvSpPr/>
            <p:nvPr/>
          </p:nvSpPr>
          <p:spPr>
            <a:xfrm>
              <a:off x="360000" y="342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rgbClr val="D2232B"/>
              </a:solidFill>
            </a:ln>
          </p:spPr>
          <p:txBody>
            <a:bodyPr lIns="36000" tIns="36000" rIns="36000" bIns="36000" rtlCol="0" anchor="ctr"/>
            <a:lstStyle/>
            <a:p>
              <a:pPr algn="ctr"/>
              <a:r>
                <a:rPr lang="en-US" altLang="zh-TW" sz="1800" dirty="0" smtClean="0">
                  <a:solidFill>
                    <a:srgbClr val="D2232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1</a:t>
              </a:r>
              <a:endParaRPr lang="zh-TW" altLang="en-US" sz="1800" dirty="0">
                <a:solidFill>
                  <a:srgbClr val="D223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45" name="等腰三角形 44"/>
            <p:cNvSpPr/>
            <p:nvPr/>
          </p:nvSpPr>
          <p:spPr>
            <a:xfrm rot="5400000">
              <a:off x="738000" y="3528000"/>
              <a:ext cx="108000" cy="144000"/>
            </a:xfrm>
            <a:prstGeom prst="triangle">
              <a:avLst/>
            </a:prstGeom>
            <a:solidFill>
              <a:srgbClr val="D2232B"/>
            </a:solidFill>
            <a:ln w="25400">
              <a:solidFill>
                <a:srgbClr val="D2232B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50" name="文字方塊 49"/>
          <p:cNvSpPr txBox="1"/>
          <p:nvPr/>
        </p:nvSpPr>
        <p:spPr>
          <a:xfrm>
            <a:off x="2519928" y="4824000"/>
            <a:ext cx="1224136" cy="648032"/>
          </a:xfrm>
          <a:prstGeom prst="rect">
            <a:avLst/>
          </a:prstGeom>
          <a:noFill/>
        </p:spPr>
        <p:txBody>
          <a:bodyPr wrap="square" lIns="36000" tIns="36000" rIns="36000" bIns="36000" rtlCol="0" anchor="t" anchorCtr="0">
            <a:noAutofit/>
          </a:bodyPr>
          <a:lstStyle/>
          <a:p>
            <a:pPr>
              <a:lnSpc>
                <a:spcPct val="120000"/>
              </a:lnSpc>
            </a:pPr>
            <a:r>
              <a:rPr lang="zh-TW" altLang="en-US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出現第</a:t>
            </a:r>
            <a:r>
              <a:rPr lang="en-US" altLang="zh-TW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1</a:t>
            </a:r>
            <a:r>
              <a:rPr lang="zh-TW" altLang="en-US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次</a:t>
            </a:r>
            <a:endParaRPr lang="en-US" altLang="zh-TW" sz="1800" b="0" dirty="0" smtClean="0">
              <a:solidFill>
                <a:schemeClr val="tx1"/>
              </a:solidFill>
              <a:latin typeface="+mj-lt"/>
              <a:ea typeface="標楷體" pitchFamily="65" charset="-120"/>
            </a:endParaRPr>
          </a:p>
          <a:p>
            <a:pPr>
              <a:lnSpc>
                <a:spcPct val="120000"/>
              </a:lnSpc>
            </a:pPr>
            <a:r>
              <a:rPr lang="zh-TW" altLang="en-US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移動</a:t>
            </a:r>
            <a:r>
              <a:rPr lang="en-US" altLang="zh-TW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10</a:t>
            </a:r>
            <a:r>
              <a:rPr lang="zh-TW" altLang="en-US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點</a:t>
            </a:r>
            <a:endParaRPr lang="zh-TW" altLang="en-US" sz="18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51" name="文字方塊 50"/>
          <p:cNvSpPr txBox="1"/>
          <p:nvPr/>
        </p:nvSpPr>
        <p:spPr>
          <a:xfrm>
            <a:off x="4572000" y="1980000"/>
            <a:ext cx="3960000" cy="504000"/>
          </a:xfrm>
          <a:prstGeom prst="rect">
            <a:avLst/>
          </a:prstGeom>
          <a:noFill/>
        </p:spPr>
        <p:txBody>
          <a:bodyPr wrap="square" lIns="36000" tIns="36000" rIns="36000" bIns="36000" rtlCol="0" anchor="t" anchorCtr="0">
            <a:noAutofit/>
          </a:bodyPr>
          <a:lstStyle/>
          <a:p>
            <a:pPr algn="ctr">
              <a:lnSpc>
                <a:spcPts val="2800"/>
              </a:lnSpc>
            </a:pPr>
            <a:r>
              <a:rPr lang="zh-TW" altLang="en-US" sz="24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舞臺區繪圖</a:t>
            </a:r>
            <a:r>
              <a:rPr lang="zh-TW" altLang="en-US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步驟拆解</a:t>
            </a:r>
            <a:endParaRPr lang="zh-TW" altLang="en-US" sz="24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pic>
        <p:nvPicPr>
          <p:cNvPr id="5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2520000"/>
            <a:ext cx="3960000" cy="396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矩形 1"/>
          <p:cNvSpPr/>
          <p:nvPr/>
        </p:nvSpPr>
        <p:spPr>
          <a:xfrm>
            <a:off x="2087928" y="4788000"/>
            <a:ext cx="432000" cy="756000"/>
          </a:xfrm>
          <a:custGeom>
            <a:avLst/>
            <a:gdLst>
              <a:gd name="connsiteX0" fmla="*/ 0 w 504056"/>
              <a:gd name="connsiteY0" fmla="*/ 0 h 864096"/>
              <a:gd name="connsiteX1" fmla="*/ 504056 w 504056"/>
              <a:gd name="connsiteY1" fmla="*/ 0 h 864096"/>
              <a:gd name="connsiteX2" fmla="*/ 504056 w 504056"/>
              <a:gd name="connsiteY2" fmla="*/ 864096 h 864096"/>
              <a:gd name="connsiteX3" fmla="*/ 0 w 504056"/>
              <a:gd name="connsiteY3" fmla="*/ 864096 h 864096"/>
              <a:gd name="connsiteX4" fmla="*/ 0 w 504056"/>
              <a:gd name="connsiteY4" fmla="*/ 0 h 864096"/>
              <a:gd name="connsiteX0" fmla="*/ 0 w 504056"/>
              <a:gd name="connsiteY0" fmla="*/ 0 h 864096"/>
              <a:gd name="connsiteX1" fmla="*/ 504056 w 504056"/>
              <a:gd name="connsiteY1" fmla="*/ 0 h 864096"/>
              <a:gd name="connsiteX2" fmla="*/ 504056 w 504056"/>
              <a:gd name="connsiteY2" fmla="*/ 864096 h 864096"/>
              <a:gd name="connsiteX3" fmla="*/ 0 w 504056"/>
              <a:gd name="connsiteY3" fmla="*/ 864096 h 864096"/>
              <a:gd name="connsiteX4" fmla="*/ 91440 w 504056"/>
              <a:gd name="connsiteY4" fmla="*/ 91440 h 864096"/>
              <a:gd name="connsiteX0" fmla="*/ 0 w 504056"/>
              <a:gd name="connsiteY0" fmla="*/ 0 h 864096"/>
              <a:gd name="connsiteX1" fmla="*/ 504056 w 504056"/>
              <a:gd name="connsiteY1" fmla="*/ 0 h 864096"/>
              <a:gd name="connsiteX2" fmla="*/ 504056 w 504056"/>
              <a:gd name="connsiteY2" fmla="*/ 864096 h 864096"/>
              <a:gd name="connsiteX3" fmla="*/ 0 w 504056"/>
              <a:gd name="connsiteY3" fmla="*/ 864096 h 8640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04056" h="864096">
                <a:moveTo>
                  <a:pt x="0" y="0"/>
                </a:moveTo>
                <a:lnTo>
                  <a:pt x="504056" y="0"/>
                </a:lnTo>
                <a:lnTo>
                  <a:pt x="504056" y="864096"/>
                </a:lnTo>
                <a:lnTo>
                  <a:pt x="0" y="864096"/>
                </a:lnTo>
              </a:path>
            </a:pathLst>
          </a:custGeom>
          <a:ln w="25400">
            <a:solidFill>
              <a:srgbClr val="FF0000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928" y="4896000"/>
            <a:ext cx="1220534" cy="11959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0" name="矩形 39"/>
          <p:cNvSpPr/>
          <p:nvPr/>
        </p:nvSpPr>
        <p:spPr>
          <a:xfrm>
            <a:off x="647928" y="1980001"/>
            <a:ext cx="72000" cy="4500000"/>
          </a:xfrm>
          <a:prstGeom prst="rect">
            <a:avLst/>
          </a:prstGeom>
          <a:solidFill>
            <a:srgbClr val="B9B9B9"/>
          </a:solidFill>
          <a:ln w="12700">
            <a:solidFill>
              <a:srgbClr val="DCDCDC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1" name="圓角矩形 40"/>
          <p:cNvSpPr/>
          <p:nvPr/>
        </p:nvSpPr>
        <p:spPr>
          <a:xfrm>
            <a:off x="143928" y="1836000"/>
            <a:ext cx="900000" cy="432000"/>
          </a:xfrm>
          <a:prstGeom prst="roundRect">
            <a:avLst>
              <a:gd name="adj" fmla="val 50000"/>
            </a:avLst>
          </a:prstGeom>
          <a:solidFill>
            <a:srgbClr val="D2232B"/>
          </a:solidFill>
          <a:ln w="25400">
            <a:noFill/>
          </a:ln>
        </p:spPr>
        <p:txBody>
          <a:bodyPr lIns="36000" tIns="36000" rIns="36000" bIns="36000" rtlCol="0" anchor="ctr"/>
          <a:lstStyle/>
          <a:p>
            <a:pPr algn="ctr"/>
            <a:r>
              <a:rPr lang="zh-TW" altLang="en-US" sz="1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rPr>
              <a:t>步驟</a:t>
            </a:r>
            <a:r>
              <a:rPr lang="en-US" altLang="zh-TW" sz="1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rPr>
              <a:t>1</a:t>
            </a:r>
            <a:endParaRPr lang="zh-TW" altLang="en-US" sz="18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ea typeface="標楷體" pitchFamily="65" charset="-120"/>
              <a:cs typeface="Arial" pitchFamily="34" charset="0"/>
            </a:endParaRPr>
          </a:p>
        </p:txBody>
      </p:sp>
      <p:sp>
        <p:nvSpPr>
          <p:cNvPr id="42" name="文字方塊 3"/>
          <p:cNvSpPr txBox="1">
            <a:spLocks noChangeArrowheads="1"/>
          </p:cNvSpPr>
          <p:nvPr/>
        </p:nvSpPr>
        <p:spPr bwMode="auto">
          <a:xfrm>
            <a:off x="1043928" y="1836000"/>
            <a:ext cx="2880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設定前進方向與移動距離。</a:t>
            </a:r>
          </a:p>
        </p:txBody>
      </p:sp>
      <p:sp>
        <p:nvSpPr>
          <p:cNvPr id="51" name="文字方塊 50"/>
          <p:cNvSpPr txBox="1"/>
          <p:nvPr/>
        </p:nvSpPr>
        <p:spPr>
          <a:xfrm>
            <a:off x="4572000" y="1980000"/>
            <a:ext cx="3960000" cy="504000"/>
          </a:xfrm>
          <a:prstGeom prst="rect">
            <a:avLst/>
          </a:prstGeom>
          <a:noFill/>
        </p:spPr>
        <p:txBody>
          <a:bodyPr wrap="square" lIns="36000" tIns="36000" rIns="36000" bIns="36000" rtlCol="0" anchor="t" anchorCtr="0">
            <a:noAutofit/>
          </a:bodyPr>
          <a:lstStyle/>
          <a:p>
            <a:pPr algn="ctr">
              <a:lnSpc>
                <a:spcPts val="2800"/>
              </a:lnSpc>
            </a:pPr>
            <a:r>
              <a:rPr lang="zh-TW" altLang="en-US" sz="24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舞臺區繪圖</a:t>
            </a:r>
            <a:r>
              <a:rPr lang="zh-TW" altLang="en-US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步驟拆解</a:t>
            </a:r>
            <a:endParaRPr lang="zh-TW" altLang="en-US" sz="24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pic>
        <p:nvPicPr>
          <p:cNvPr id="15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16"/>
          <a:stretch/>
        </p:blipFill>
        <p:spPr bwMode="auto">
          <a:xfrm>
            <a:off x="4572000" y="2520000"/>
            <a:ext cx="3960000" cy="396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17" name="群組 16"/>
          <p:cNvGrpSpPr/>
          <p:nvPr/>
        </p:nvGrpSpPr>
        <p:grpSpPr>
          <a:xfrm>
            <a:off x="503928" y="4896000"/>
            <a:ext cx="504000" cy="360000"/>
            <a:chOff x="360000" y="3420000"/>
            <a:chExt cx="504000" cy="360000"/>
          </a:xfrm>
        </p:grpSpPr>
        <p:sp>
          <p:nvSpPr>
            <p:cNvPr id="18" name="圓角矩形 17"/>
            <p:cNvSpPr/>
            <p:nvPr/>
          </p:nvSpPr>
          <p:spPr>
            <a:xfrm>
              <a:off x="360000" y="342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rgbClr val="D2232B"/>
              </a:solidFill>
            </a:ln>
          </p:spPr>
          <p:txBody>
            <a:bodyPr lIns="36000" tIns="36000" rIns="36000" bIns="36000" rtlCol="0" anchor="ctr"/>
            <a:lstStyle/>
            <a:p>
              <a:pPr algn="ctr"/>
              <a:r>
                <a:rPr lang="en-US" altLang="zh-TW" sz="1800" dirty="0" smtClean="0">
                  <a:solidFill>
                    <a:srgbClr val="D2232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2</a:t>
              </a:r>
              <a:endParaRPr lang="zh-TW" altLang="en-US" sz="1800" dirty="0">
                <a:solidFill>
                  <a:srgbClr val="D223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19" name="等腰三角形 18"/>
            <p:cNvSpPr/>
            <p:nvPr/>
          </p:nvSpPr>
          <p:spPr>
            <a:xfrm rot="5400000">
              <a:off x="738000" y="3528000"/>
              <a:ext cx="108000" cy="144000"/>
            </a:xfrm>
            <a:prstGeom prst="triangle">
              <a:avLst/>
            </a:prstGeom>
            <a:solidFill>
              <a:srgbClr val="D2232B"/>
            </a:solidFill>
            <a:ln w="25400">
              <a:solidFill>
                <a:srgbClr val="D2232B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20" name="文字方塊 19"/>
          <p:cNvSpPr txBox="1"/>
          <p:nvPr/>
        </p:nvSpPr>
        <p:spPr>
          <a:xfrm>
            <a:off x="2555688" y="5076000"/>
            <a:ext cx="1224136" cy="648032"/>
          </a:xfrm>
          <a:prstGeom prst="rect">
            <a:avLst/>
          </a:prstGeom>
          <a:noFill/>
        </p:spPr>
        <p:txBody>
          <a:bodyPr wrap="square" lIns="36000" tIns="36000" rIns="36000" bIns="36000" rtlCol="0" anchor="t" anchorCtr="0">
            <a:noAutofit/>
          </a:bodyPr>
          <a:lstStyle/>
          <a:p>
            <a:pPr>
              <a:lnSpc>
                <a:spcPct val="120000"/>
              </a:lnSpc>
            </a:pPr>
            <a:r>
              <a:rPr lang="zh-TW" altLang="en-US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出現第</a:t>
            </a:r>
            <a:r>
              <a:rPr lang="en-US" altLang="zh-TW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2</a:t>
            </a:r>
            <a:r>
              <a:rPr lang="zh-TW" altLang="en-US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次</a:t>
            </a:r>
            <a:endParaRPr lang="en-US" altLang="zh-TW" sz="1800" b="0" dirty="0" smtClean="0">
              <a:solidFill>
                <a:schemeClr val="tx1"/>
              </a:solidFill>
              <a:latin typeface="+mj-lt"/>
              <a:ea typeface="標楷體" pitchFamily="65" charset="-120"/>
            </a:endParaRPr>
          </a:p>
          <a:p>
            <a:pPr>
              <a:lnSpc>
                <a:spcPct val="120000"/>
              </a:lnSpc>
            </a:pPr>
            <a:r>
              <a:rPr lang="zh-TW" altLang="en-US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移動</a:t>
            </a:r>
            <a:r>
              <a:rPr lang="en-US" altLang="zh-TW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20</a:t>
            </a:r>
            <a:r>
              <a:rPr lang="zh-TW" altLang="en-US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點</a:t>
            </a:r>
            <a:endParaRPr lang="zh-TW" altLang="en-US" sz="18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21" name="矩形 1"/>
          <p:cNvSpPr/>
          <p:nvPr/>
        </p:nvSpPr>
        <p:spPr>
          <a:xfrm>
            <a:off x="2087928" y="5076000"/>
            <a:ext cx="432000" cy="756000"/>
          </a:xfrm>
          <a:custGeom>
            <a:avLst/>
            <a:gdLst>
              <a:gd name="connsiteX0" fmla="*/ 0 w 504056"/>
              <a:gd name="connsiteY0" fmla="*/ 0 h 864096"/>
              <a:gd name="connsiteX1" fmla="*/ 504056 w 504056"/>
              <a:gd name="connsiteY1" fmla="*/ 0 h 864096"/>
              <a:gd name="connsiteX2" fmla="*/ 504056 w 504056"/>
              <a:gd name="connsiteY2" fmla="*/ 864096 h 864096"/>
              <a:gd name="connsiteX3" fmla="*/ 0 w 504056"/>
              <a:gd name="connsiteY3" fmla="*/ 864096 h 864096"/>
              <a:gd name="connsiteX4" fmla="*/ 0 w 504056"/>
              <a:gd name="connsiteY4" fmla="*/ 0 h 864096"/>
              <a:gd name="connsiteX0" fmla="*/ 0 w 504056"/>
              <a:gd name="connsiteY0" fmla="*/ 0 h 864096"/>
              <a:gd name="connsiteX1" fmla="*/ 504056 w 504056"/>
              <a:gd name="connsiteY1" fmla="*/ 0 h 864096"/>
              <a:gd name="connsiteX2" fmla="*/ 504056 w 504056"/>
              <a:gd name="connsiteY2" fmla="*/ 864096 h 864096"/>
              <a:gd name="connsiteX3" fmla="*/ 0 w 504056"/>
              <a:gd name="connsiteY3" fmla="*/ 864096 h 864096"/>
              <a:gd name="connsiteX4" fmla="*/ 91440 w 504056"/>
              <a:gd name="connsiteY4" fmla="*/ 91440 h 864096"/>
              <a:gd name="connsiteX0" fmla="*/ 0 w 504056"/>
              <a:gd name="connsiteY0" fmla="*/ 0 h 864096"/>
              <a:gd name="connsiteX1" fmla="*/ 504056 w 504056"/>
              <a:gd name="connsiteY1" fmla="*/ 0 h 864096"/>
              <a:gd name="connsiteX2" fmla="*/ 504056 w 504056"/>
              <a:gd name="connsiteY2" fmla="*/ 864096 h 864096"/>
              <a:gd name="connsiteX3" fmla="*/ 0 w 504056"/>
              <a:gd name="connsiteY3" fmla="*/ 864096 h 8640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04056" h="864096">
                <a:moveTo>
                  <a:pt x="0" y="0"/>
                </a:moveTo>
                <a:lnTo>
                  <a:pt x="504056" y="0"/>
                </a:lnTo>
                <a:lnTo>
                  <a:pt x="504056" y="864096"/>
                </a:lnTo>
                <a:lnTo>
                  <a:pt x="0" y="864096"/>
                </a:lnTo>
              </a:path>
            </a:pathLst>
          </a:custGeom>
          <a:ln w="25400">
            <a:solidFill>
              <a:srgbClr val="FF0000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928" y="2448001"/>
            <a:ext cx="1580960" cy="22198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3" name="文字方塊 22"/>
          <p:cNvSpPr txBox="1"/>
          <p:nvPr/>
        </p:nvSpPr>
        <p:spPr>
          <a:xfrm>
            <a:off x="1187928" y="4608000"/>
            <a:ext cx="360000" cy="432000"/>
          </a:xfrm>
          <a:prstGeom prst="rect">
            <a:avLst/>
          </a:prstGeom>
          <a:noFill/>
        </p:spPr>
        <p:txBody>
          <a:bodyPr vert="eaVert" wrap="square" lIns="36000" tIns="36000" rIns="36000" bIns="36000" rtlCol="0">
            <a:noAutofit/>
          </a:bodyPr>
          <a:lstStyle/>
          <a:p>
            <a:pPr algn="ctr"/>
            <a:r>
              <a:rPr lang="en-US" altLang="zh-TW" sz="1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標楷體" pitchFamily="65" charset="-120"/>
              </a:rPr>
              <a:t>…</a:t>
            </a:r>
            <a:endParaRPr lang="zh-TW" altLang="en-US" sz="18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359416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928" y="4896001"/>
            <a:ext cx="1220534" cy="11877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1" name="文字方塊 50"/>
          <p:cNvSpPr txBox="1"/>
          <p:nvPr/>
        </p:nvSpPr>
        <p:spPr>
          <a:xfrm>
            <a:off x="4572000" y="1980000"/>
            <a:ext cx="3960000" cy="504000"/>
          </a:xfrm>
          <a:prstGeom prst="rect">
            <a:avLst/>
          </a:prstGeom>
          <a:noFill/>
        </p:spPr>
        <p:txBody>
          <a:bodyPr wrap="square" lIns="36000" tIns="36000" rIns="36000" bIns="36000" rtlCol="0" anchor="t" anchorCtr="0">
            <a:noAutofit/>
          </a:bodyPr>
          <a:lstStyle/>
          <a:p>
            <a:pPr algn="ctr">
              <a:lnSpc>
                <a:spcPts val="2800"/>
              </a:lnSpc>
            </a:pPr>
            <a:r>
              <a:rPr lang="zh-TW" altLang="en-US" sz="24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舞臺區繪圖</a:t>
            </a:r>
            <a:r>
              <a:rPr lang="zh-TW" altLang="en-US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步驟拆解</a:t>
            </a:r>
            <a:endParaRPr lang="zh-TW" altLang="en-US" sz="24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2520000"/>
            <a:ext cx="3960000" cy="396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8" name="矩形 37"/>
          <p:cNvSpPr/>
          <p:nvPr/>
        </p:nvSpPr>
        <p:spPr>
          <a:xfrm>
            <a:off x="647928" y="1980001"/>
            <a:ext cx="72000" cy="4500000"/>
          </a:xfrm>
          <a:prstGeom prst="rect">
            <a:avLst/>
          </a:prstGeom>
          <a:solidFill>
            <a:srgbClr val="B9B9B9"/>
          </a:solidFill>
          <a:ln w="12700">
            <a:solidFill>
              <a:srgbClr val="DCDCDC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9" name="圓角矩形 38"/>
          <p:cNvSpPr/>
          <p:nvPr/>
        </p:nvSpPr>
        <p:spPr>
          <a:xfrm>
            <a:off x="143928" y="1836000"/>
            <a:ext cx="900000" cy="432000"/>
          </a:xfrm>
          <a:prstGeom prst="roundRect">
            <a:avLst>
              <a:gd name="adj" fmla="val 50000"/>
            </a:avLst>
          </a:prstGeom>
          <a:solidFill>
            <a:srgbClr val="D2232B"/>
          </a:solidFill>
          <a:ln w="25400">
            <a:noFill/>
          </a:ln>
        </p:spPr>
        <p:txBody>
          <a:bodyPr lIns="36000" tIns="36000" rIns="36000" bIns="36000" rtlCol="0" anchor="ctr"/>
          <a:lstStyle/>
          <a:p>
            <a:pPr algn="ctr"/>
            <a:r>
              <a:rPr lang="zh-TW" altLang="en-US" sz="1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rPr>
              <a:t>步驟</a:t>
            </a:r>
            <a:r>
              <a:rPr lang="en-US" altLang="zh-TW" sz="1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rPr>
              <a:t>1</a:t>
            </a:r>
            <a:endParaRPr lang="zh-TW" altLang="en-US" sz="18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ea typeface="標楷體" pitchFamily="65" charset="-120"/>
              <a:cs typeface="Arial" pitchFamily="34" charset="0"/>
            </a:endParaRPr>
          </a:p>
        </p:txBody>
      </p:sp>
      <p:sp>
        <p:nvSpPr>
          <p:cNvPr id="53" name="文字方塊 3"/>
          <p:cNvSpPr txBox="1">
            <a:spLocks noChangeArrowheads="1"/>
          </p:cNvSpPr>
          <p:nvPr/>
        </p:nvSpPr>
        <p:spPr bwMode="auto">
          <a:xfrm>
            <a:off x="1043928" y="1836000"/>
            <a:ext cx="2880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設定前進方向與移動距離。</a:t>
            </a:r>
          </a:p>
        </p:txBody>
      </p:sp>
      <p:grpSp>
        <p:nvGrpSpPr>
          <p:cNvPr id="54" name="群組 53"/>
          <p:cNvGrpSpPr/>
          <p:nvPr/>
        </p:nvGrpSpPr>
        <p:grpSpPr>
          <a:xfrm>
            <a:off x="503928" y="4896000"/>
            <a:ext cx="504000" cy="360000"/>
            <a:chOff x="360000" y="3420000"/>
            <a:chExt cx="504000" cy="360000"/>
          </a:xfrm>
        </p:grpSpPr>
        <p:sp>
          <p:nvSpPr>
            <p:cNvPr id="55" name="圓角矩形 54"/>
            <p:cNvSpPr/>
            <p:nvPr/>
          </p:nvSpPr>
          <p:spPr>
            <a:xfrm>
              <a:off x="360000" y="342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rgbClr val="D2232B"/>
              </a:solidFill>
            </a:ln>
          </p:spPr>
          <p:txBody>
            <a:bodyPr lIns="36000" tIns="36000" rIns="36000" bIns="36000" rtlCol="0" anchor="ctr"/>
            <a:lstStyle/>
            <a:p>
              <a:pPr algn="ctr"/>
              <a:r>
                <a:rPr lang="en-US" altLang="zh-TW" sz="1800" dirty="0" smtClean="0">
                  <a:solidFill>
                    <a:srgbClr val="D2232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3</a:t>
              </a:r>
              <a:endParaRPr lang="zh-TW" altLang="en-US" sz="1800" dirty="0">
                <a:solidFill>
                  <a:srgbClr val="D223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56" name="等腰三角形 55"/>
            <p:cNvSpPr/>
            <p:nvPr/>
          </p:nvSpPr>
          <p:spPr>
            <a:xfrm rot="5400000">
              <a:off x="738000" y="3528000"/>
              <a:ext cx="108000" cy="144000"/>
            </a:xfrm>
            <a:prstGeom prst="triangle">
              <a:avLst/>
            </a:prstGeom>
            <a:solidFill>
              <a:srgbClr val="D2232B"/>
            </a:solidFill>
            <a:ln w="25400">
              <a:solidFill>
                <a:srgbClr val="D2232B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57" name="文字方塊 56"/>
          <p:cNvSpPr txBox="1"/>
          <p:nvPr/>
        </p:nvSpPr>
        <p:spPr>
          <a:xfrm>
            <a:off x="2555688" y="5076000"/>
            <a:ext cx="1224136" cy="648032"/>
          </a:xfrm>
          <a:prstGeom prst="rect">
            <a:avLst/>
          </a:prstGeom>
          <a:noFill/>
        </p:spPr>
        <p:txBody>
          <a:bodyPr wrap="square" lIns="36000" tIns="36000" rIns="36000" bIns="36000" rtlCol="0" anchor="t" anchorCtr="0">
            <a:noAutofit/>
          </a:bodyPr>
          <a:lstStyle/>
          <a:p>
            <a:pPr>
              <a:lnSpc>
                <a:spcPct val="120000"/>
              </a:lnSpc>
            </a:pPr>
            <a:r>
              <a:rPr lang="zh-TW" altLang="en-US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出現第</a:t>
            </a:r>
            <a:r>
              <a:rPr lang="en-US" altLang="zh-TW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3</a:t>
            </a:r>
            <a:r>
              <a:rPr lang="zh-TW" altLang="en-US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次</a:t>
            </a:r>
            <a:endParaRPr lang="en-US" altLang="zh-TW" sz="1800" b="0" dirty="0" smtClean="0">
              <a:solidFill>
                <a:schemeClr val="tx1"/>
              </a:solidFill>
              <a:latin typeface="+mj-lt"/>
              <a:ea typeface="標楷體" pitchFamily="65" charset="-120"/>
            </a:endParaRPr>
          </a:p>
          <a:p>
            <a:pPr>
              <a:lnSpc>
                <a:spcPct val="120000"/>
              </a:lnSpc>
            </a:pPr>
            <a:r>
              <a:rPr lang="zh-TW" altLang="en-US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移動</a:t>
            </a:r>
            <a:r>
              <a:rPr lang="en-US" altLang="zh-TW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30</a:t>
            </a:r>
            <a:r>
              <a:rPr lang="zh-TW" altLang="en-US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點</a:t>
            </a:r>
            <a:endParaRPr lang="zh-TW" altLang="en-US" sz="18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58" name="矩形 1"/>
          <p:cNvSpPr/>
          <p:nvPr/>
        </p:nvSpPr>
        <p:spPr>
          <a:xfrm>
            <a:off x="2087928" y="5076000"/>
            <a:ext cx="432000" cy="756000"/>
          </a:xfrm>
          <a:custGeom>
            <a:avLst/>
            <a:gdLst>
              <a:gd name="connsiteX0" fmla="*/ 0 w 504056"/>
              <a:gd name="connsiteY0" fmla="*/ 0 h 864096"/>
              <a:gd name="connsiteX1" fmla="*/ 504056 w 504056"/>
              <a:gd name="connsiteY1" fmla="*/ 0 h 864096"/>
              <a:gd name="connsiteX2" fmla="*/ 504056 w 504056"/>
              <a:gd name="connsiteY2" fmla="*/ 864096 h 864096"/>
              <a:gd name="connsiteX3" fmla="*/ 0 w 504056"/>
              <a:gd name="connsiteY3" fmla="*/ 864096 h 864096"/>
              <a:gd name="connsiteX4" fmla="*/ 0 w 504056"/>
              <a:gd name="connsiteY4" fmla="*/ 0 h 864096"/>
              <a:gd name="connsiteX0" fmla="*/ 0 w 504056"/>
              <a:gd name="connsiteY0" fmla="*/ 0 h 864096"/>
              <a:gd name="connsiteX1" fmla="*/ 504056 w 504056"/>
              <a:gd name="connsiteY1" fmla="*/ 0 h 864096"/>
              <a:gd name="connsiteX2" fmla="*/ 504056 w 504056"/>
              <a:gd name="connsiteY2" fmla="*/ 864096 h 864096"/>
              <a:gd name="connsiteX3" fmla="*/ 0 w 504056"/>
              <a:gd name="connsiteY3" fmla="*/ 864096 h 864096"/>
              <a:gd name="connsiteX4" fmla="*/ 91440 w 504056"/>
              <a:gd name="connsiteY4" fmla="*/ 91440 h 864096"/>
              <a:gd name="connsiteX0" fmla="*/ 0 w 504056"/>
              <a:gd name="connsiteY0" fmla="*/ 0 h 864096"/>
              <a:gd name="connsiteX1" fmla="*/ 504056 w 504056"/>
              <a:gd name="connsiteY1" fmla="*/ 0 h 864096"/>
              <a:gd name="connsiteX2" fmla="*/ 504056 w 504056"/>
              <a:gd name="connsiteY2" fmla="*/ 864096 h 864096"/>
              <a:gd name="connsiteX3" fmla="*/ 0 w 504056"/>
              <a:gd name="connsiteY3" fmla="*/ 864096 h 8640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04056" h="864096">
                <a:moveTo>
                  <a:pt x="0" y="0"/>
                </a:moveTo>
                <a:lnTo>
                  <a:pt x="504056" y="0"/>
                </a:lnTo>
                <a:lnTo>
                  <a:pt x="504056" y="864096"/>
                </a:lnTo>
                <a:lnTo>
                  <a:pt x="0" y="864096"/>
                </a:lnTo>
              </a:path>
            </a:pathLst>
          </a:custGeom>
          <a:ln w="25400">
            <a:solidFill>
              <a:srgbClr val="FF0000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59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928" y="2448001"/>
            <a:ext cx="1580960" cy="22198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0" name="文字方塊 59"/>
          <p:cNvSpPr txBox="1"/>
          <p:nvPr/>
        </p:nvSpPr>
        <p:spPr>
          <a:xfrm>
            <a:off x="1187928" y="4608000"/>
            <a:ext cx="360000" cy="432000"/>
          </a:xfrm>
          <a:prstGeom prst="rect">
            <a:avLst/>
          </a:prstGeom>
          <a:noFill/>
        </p:spPr>
        <p:txBody>
          <a:bodyPr vert="eaVert" wrap="square" lIns="36000" tIns="36000" rIns="36000" bIns="36000" rtlCol="0">
            <a:noAutofit/>
          </a:bodyPr>
          <a:lstStyle/>
          <a:p>
            <a:pPr algn="ctr"/>
            <a:r>
              <a:rPr lang="en-US" altLang="zh-TW" sz="1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標楷體" pitchFamily="65" charset="-120"/>
              </a:rPr>
              <a:t>…</a:t>
            </a:r>
            <a:endParaRPr lang="zh-TW" altLang="en-US" sz="18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359416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928" y="4896001"/>
            <a:ext cx="1220534" cy="11959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1" name="文字方塊 50"/>
          <p:cNvSpPr txBox="1"/>
          <p:nvPr/>
        </p:nvSpPr>
        <p:spPr>
          <a:xfrm>
            <a:off x="4572000" y="1980000"/>
            <a:ext cx="3960000" cy="504000"/>
          </a:xfrm>
          <a:prstGeom prst="rect">
            <a:avLst/>
          </a:prstGeom>
          <a:noFill/>
        </p:spPr>
        <p:txBody>
          <a:bodyPr wrap="square" lIns="36000" tIns="36000" rIns="36000" bIns="36000" rtlCol="0" anchor="t" anchorCtr="0">
            <a:noAutofit/>
          </a:bodyPr>
          <a:lstStyle/>
          <a:p>
            <a:pPr algn="ctr">
              <a:lnSpc>
                <a:spcPts val="2800"/>
              </a:lnSpc>
            </a:pPr>
            <a:r>
              <a:rPr lang="zh-TW" altLang="en-US" sz="24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舞臺區繪圖</a:t>
            </a:r>
            <a:r>
              <a:rPr lang="zh-TW" altLang="en-US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步驟拆解</a:t>
            </a:r>
            <a:endParaRPr lang="zh-TW" altLang="en-US" sz="24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pic>
        <p:nvPicPr>
          <p:cNvPr id="15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08" b="108"/>
          <a:stretch/>
        </p:blipFill>
        <p:spPr bwMode="auto">
          <a:xfrm>
            <a:off x="4572000" y="2520000"/>
            <a:ext cx="3960000" cy="396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8" name="矩形 27"/>
          <p:cNvSpPr/>
          <p:nvPr/>
        </p:nvSpPr>
        <p:spPr>
          <a:xfrm>
            <a:off x="647928" y="1980001"/>
            <a:ext cx="72000" cy="4500000"/>
          </a:xfrm>
          <a:prstGeom prst="rect">
            <a:avLst/>
          </a:prstGeom>
          <a:solidFill>
            <a:srgbClr val="B9B9B9"/>
          </a:solidFill>
          <a:ln w="12700">
            <a:solidFill>
              <a:srgbClr val="DCDCDC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9" name="圓角矩形 28"/>
          <p:cNvSpPr/>
          <p:nvPr/>
        </p:nvSpPr>
        <p:spPr>
          <a:xfrm>
            <a:off x="143928" y="1836000"/>
            <a:ext cx="900000" cy="432000"/>
          </a:xfrm>
          <a:prstGeom prst="roundRect">
            <a:avLst>
              <a:gd name="adj" fmla="val 50000"/>
            </a:avLst>
          </a:prstGeom>
          <a:solidFill>
            <a:srgbClr val="D2232B"/>
          </a:solidFill>
          <a:ln w="25400">
            <a:noFill/>
          </a:ln>
        </p:spPr>
        <p:txBody>
          <a:bodyPr lIns="36000" tIns="36000" rIns="36000" bIns="36000" rtlCol="0" anchor="ctr"/>
          <a:lstStyle/>
          <a:p>
            <a:pPr algn="ctr"/>
            <a:r>
              <a:rPr lang="zh-TW" altLang="en-US" sz="1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rPr>
              <a:t>步驟</a:t>
            </a:r>
            <a:r>
              <a:rPr lang="en-US" altLang="zh-TW" sz="1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rPr>
              <a:t>1</a:t>
            </a:r>
            <a:endParaRPr lang="zh-TW" altLang="en-US" sz="18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ea typeface="標楷體" pitchFamily="65" charset="-120"/>
              <a:cs typeface="Arial" pitchFamily="34" charset="0"/>
            </a:endParaRPr>
          </a:p>
        </p:txBody>
      </p:sp>
      <p:sp>
        <p:nvSpPr>
          <p:cNvPr id="30" name="文字方塊 3"/>
          <p:cNvSpPr txBox="1">
            <a:spLocks noChangeArrowheads="1"/>
          </p:cNvSpPr>
          <p:nvPr/>
        </p:nvSpPr>
        <p:spPr bwMode="auto">
          <a:xfrm>
            <a:off x="1043928" y="1836000"/>
            <a:ext cx="2880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設定前進方向與移動距離。</a:t>
            </a:r>
          </a:p>
        </p:txBody>
      </p:sp>
      <p:grpSp>
        <p:nvGrpSpPr>
          <p:cNvPr id="31" name="群組 30"/>
          <p:cNvGrpSpPr/>
          <p:nvPr/>
        </p:nvGrpSpPr>
        <p:grpSpPr>
          <a:xfrm>
            <a:off x="503928" y="4896000"/>
            <a:ext cx="504000" cy="360000"/>
            <a:chOff x="360000" y="3420000"/>
            <a:chExt cx="504000" cy="360000"/>
          </a:xfrm>
        </p:grpSpPr>
        <p:sp>
          <p:nvSpPr>
            <p:cNvPr id="32" name="圓角矩形 31"/>
            <p:cNvSpPr/>
            <p:nvPr/>
          </p:nvSpPr>
          <p:spPr>
            <a:xfrm>
              <a:off x="360000" y="342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rgbClr val="D2232B"/>
              </a:solidFill>
            </a:ln>
          </p:spPr>
          <p:txBody>
            <a:bodyPr lIns="36000" tIns="36000" rIns="36000" bIns="36000" rtlCol="0" anchor="ctr"/>
            <a:lstStyle/>
            <a:p>
              <a:pPr algn="ctr"/>
              <a:r>
                <a:rPr lang="en-US" altLang="zh-TW" sz="1800" dirty="0" smtClean="0">
                  <a:solidFill>
                    <a:srgbClr val="D2232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4</a:t>
              </a:r>
              <a:endParaRPr lang="zh-TW" altLang="en-US" sz="1800" dirty="0">
                <a:solidFill>
                  <a:srgbClr val="D223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33" name="等腰三角形 32"/>
            <p:cNvSpPr/>
            <p:nvPr/>
          </p:nvSpPr>
          <p:spPr>
            <a:xfrm rot="5400000">
              <a:off x="738000" y="3528000"/>
              <a:ext cx="108000" cy="144000"/>
            </a:xfrm>
            <a:prstGeom prst="triangle">
              <a:avLst/>
            </a:prstGeom>
            <a:solidFill>
              <a:srgbClr val="D2232B"/>
            </a:solidFill>
            <a:ln w="25400">
              <a:solidFill>
                <a:srgbClr val="D2232B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34" name="文字方塊 33"/>
          <p:cNvSpPr txBox="1"/>
          <p:nvPr/>
        </p:nvSpPr>
        <p:spPr>
          <a:xfrm>
            <a:off x="2555688" y="5076000"/>
            <a:ext cx="1224136" cy="648032"/>
          </a:xfrm>
          <a:prstGeom prst="rect">
            <a:avLst/>
          </a:prstGeom>
          <a:noFill/>
        </p:spPr>
        <p:txBody>
          <a:bodyPr wrap="square" lIns="36000" tIns="36000" rIns="36000" bIns="36000" rtlCol="0" anchor="t" anchorCtr="0">
            <a:noAutofit/>
          </a:bodyPr>
          <a:lstStyle/>
          <a:p>
            <a:pPr>
              <a:lnSpc>
                <a:spcPct val="120000"/>
              </a:lnSpc>
            </a:pPr>
            <a:r>
              <a:rPr lang="zh-TW" altLang="en-US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出現第</a:t>
            </a:r>
            <a:r>
              <a:rPr lang="en-US" altLang="zh-TW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4</a:t>
            </a:r>
            <a:r>
              <a:rPr lang="zh-TW" altLang="en-US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次</a:t>
            </a:r>
            <a:endParaRPr lang="en-US" altLang="zh-TW" sz="1800" b="0" dirty="0" smtClean="0">
              <a:solidFill>
                <a:schemeClr val="tx1"/>
              </a:solidFill>
              <a:latin typeface="+mj-lt"/>
              <a:ea typeface="標楷體" pitchFamily="65" charset="-120"/>
            </a:endParaRPr>
          </a:p>
          <a:p>
            <a:pPr>
              <a:lnSpc>
                <a:spcPct val="120000"/>
              </a:lnSpc>
            </a:pPr>
            <a:r>
              <a:rPr lang="zh-TW" altLang="en-US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移動</a:t>
            </a:r>
            <a:r>
              <a:rPr lang="en-US" altLang="zh-TW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40</a:t>
            </a:r>
            <a:r>
              <a:rPr lang="zh-TW" altLang="en-US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點</a:t>
            </a:r>
            <a:endParaRPr lang="zh-TW" altLang="en-US" sz="18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35" name="矩形 1"/>
          <p:cNvSpPr/>
          <p:nvPr/>
        </p:nvSpPr>
        <p:spPr>
          <a:xfrm>
            <a:off x="2087928" y="5076000"/>
            <a:ext cx="432000" cy="756000"/>
          </a:xfrm>
          <a:custGeom>
            <a:avLst/>
            <a:gdLst>
              <a:gd name="connsiteX0" fmla="*/ 0 w 504056"/>
              <a:gd name="connsiteY0" fmla="*/ 0 h 864096"/>
              <a:gd name="connsiteX1" fmla="*/ 504056 w 504056"/>
              <a:gd name="connsiteY1" fmla="*/ 0 h 864096"/>
              <a:gd name="connsiteX2" fmla="*/ 504056 w 504056"/>
              <a:gd name="connsiteY2" fmla="*/ 864096 h 864096"/>
              <a:gd name="connsiteX3" fmla="*/ 0 w 504056"/>
              <a:gd name="connsiteY3" fmla="*/ 864096 h 864096"/>
              <a:gd name="connsiteX4" fmla="*/ 0 w 504056"/>
              <a:gd name="connsiteY4" fmla="*/ 0 h 864096"/>
              <a:gd name="connsiteX0" fmla="*/ 0 w 504056"/>
              <a:gd name="connsiteY0" fmla="*/ 0 h 864096"/>
              <a:gd name="connsiteX1" fmla="*/ 504056 w 504056"/>
              <a:gd name="connsiteY1" fmla="*/ 0 h 864096"/>
              <a:gd name="connsiteX2" fmla="*/ 504056 w 504056"/>
              <a:gd name="connsiteY2" fmla="*/ 864096 h 864096"/>
              <a:gd name="connsiteX3" fmla="*/ 0 w 504056"/>
              <a:gd name="connsiteY3" fmla="*/ 864096 h 864096"/>
              <a:gd name="connsiteX4" fmla="*/ 91440 w 504056"/>
              <a:gd name="connsiteY4" fmla="*/ 91440 h 864096"/>
              <a:gd name="connsiteX0" fmla="*/ 0 w 504056"/>
              <a:gd name="connsiteY0" fmla="*/ 0 h 864096"/>
              <a:gd name="connsiteX1" fmla="*/ 504056 w 504056"/>
              <a:gd name="connsiteY1" fmla="*/ 0 h 864096"/>
              <a:gd name="connsiteX2" fmla="*/ 504056 w 504056"/>
              <a:gd name="connsiteY2" fmla="*/ 864096 h 864096"/>
              <a:gd name="connsiteX3" fmla="*/ 0 w 504056"/>
              <a:gd name="connsiteY3" fmla="*/ 864096 h 8640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04056" h="864096">
                <a:moveTo>
                  <a:pt x="0" y="0"/>
                </a:moveTo>
                <a:lnTo>
                  <a:pt x="504056" y="0"/>
                </a:lnTo>
                <a:lnTo>
                  <a:pt x="504056" y="864096"/>
                </a:lnTo>
                <a:lnTo>
                  <a:pt x="0" y="864096"/>
                </a:lnTo>
              </a:path>
            </a:pathLst>
          </a:custGeom>
          <a:ln w="25400">
            <a:solidFill>
              <a:srgbClr val="FF0000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3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928" y="2448001"/>
            <a:ext cx="1580960" cy="22198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7" name="文字方塊 36"/>
          <p:cNvSpPr txBox="1"/>
          <p:nvPr/>
        </p:nvSpPr>
        <p:spPr>
          <a:xfrm>
            <a:off x="1187928" y="4608000"/>
            <a:ext cx="360000" cy="432000"/>
          </a:xfrm>
          <a:prstGeom prst="rect">
            <a:avLst/>
          </a:prstGeom>
          <a:noFill/>
        </p:spPr>
        <p:txBody>
          <a:bodyPr vert="eaVert" wrap="square" lIns="36000" tIns="36000" rIns="36000" bIns="36000" rtlCol="0">
            <a:noAutofit/>
          </a:bodyPr>
          <a:lstStyle/>
          <a:p>
            <a:pPr algn="ctr"/>
            <a:r>
              <a:rPr lang="en-US" altLang="zh-TW" sz="1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標楷體" pitchFamily="65" charset="-120"/>
              </a:rPr>
              <a:t>…</a:t>
            </a:r>
            <a:endParaRPr lang="zh-TW" altLang="en-US" sz="18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359416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928" y="4896002"/>
            <a:ext cx="1220534" cy="16301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1" name="文字方塊 50"/>
          <p:cNvSpPr txBox="1"/>
          <p:nvPr/>
        </p:nvSpPr>
        <p:spPr>
          <a:xfrm>
            <a:off x="4572000" y="1980000"/>
            <a:ext cx="3960000" cy="504000"/>
          </a:xfrm>
          <a:prstGeom prst="rect">
            <a:avLst/>
          </a:prstGeom>
          <a:noFill/>
        </p:spPr>
        <p:txBody>
          <a:bodyPr wrap="square" lIns="36000" tIns="36000" rIns="36000" bIns="36000" rtlCol="0" anchor="t" anchorCtr="0">
            <a:noAutofit/>
          </a:bodyPr>
          <a:lstStyle/>
          <a:p>
            <a:pPr algn="ctr">
              <a:lnSpc>
                <a:spcPts val="2800"/>
              </a:lnSpc>
            </a:pPr>
            <a:r>
              <a:rPr lang="zh-TW" altLang="en-US" sz="24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舞臺區繪圖</a:t>
            </a:r>
            <a:r>
              <a:rPr lang="zh-TW" altLang="en-US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步驟拆解</a:t>
            </a:r>
            <a:endParaRPr lang="zh-TW" altLang="en-US" sz="24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2520000"/>
            <a:ext cx="3960000" cy="396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8" name="矩形 27"/>
          <p:cNvSpPr/>
          <p:nvPr/>
        </p:nvSpPr>
        <p:spPr>
          <a:xfrm>
            <a:off x="647928" y="1980001"/>
            <a:ext cx="72000" cy="4500000"/>
          </a:xfrm>
          <a:prstGeom prst="rect">
            <a:avLst/>
          </a:prstGeom>
          <a:solidFill>
            <a:srgbClr val="B9B9B9"/>
          </a:solidFill>
          <a:ln w="12700">
            <a:solidFill>
              <a:srgbClr val="DCDCDC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9" name="圓角矩形 28"/>
          <p:cNvSpPr/>
          <p:nvPr/>
        </p:nvSpPr>
        <p:spPr>
          <a:xfrm>
            <a:off x="143928" y="1836000"/>
            <a:ext cx="900000" cy="432000"/>
          </a:xfrm>
          <a:prstGeom prst="roundRect">
            <a:avLst>
              <a:gd name="adj" fmla="val 50000"/>
            </a:avLst>
          </a:prstGeom>
          <a:solidFill>
            <a:srgbClr val="D2232B"/>
          </a:solidFill>
          <a:ln w="25400">
            <a:noFill/>
          </a:ln>
        </p:spPr>
        <p:txBody>
          <a:bodyPr lIns="36000" tIns="36000" rIns="36000" bIns="36000" rtlCol="0" anchor="ctr"/>
          <a:lstStyle/>
          <a:p>
            <a:pPr algn="ctr"/>
            <a:r>
              <a:rPr lang="zh-TW" altLang="en-US" sz="1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rPr>
              <a:t>步驟</a:t>
            </a:r>
            <a:r>
              <a:rPr lang="en-US" altLang="zh-TW" sz="1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rPr>
              <a:t>1</a:t>
            </a:r>
            <a:endParaRPr lang="zh-TW" altLang="en-US" sz="18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ea typeface="標楷體" pitchFamily="65" charset="-120"/>
              <a:cs typeface="Arial" pitchFamily="34" charset="0"/>
            </a:endParaRPr>
          </a:p>
        </p:txBody>
      </p:sp>
      <p:sp>
        <p:nvSpPr>
          <p:cNvPr id="30" name="文字方塊 3"/>
          <p:cNvSpPr txBox="1">
            <a:spLocks noChangeArrowheads="1"/>
          </p:cNvSpPr>
          <p:nvPr/>
        </p:nvSpPr>
        <p:spPr bwMode="auto">
          <a:xfrm>
            <a:off x="1043928" y="1836000"/>
            <a:ext cx="2880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設定前進方向與移動距離。</a:t>
            </a:r>
          </a:p>
        </p:txBody>
      </p:sp>
      <p:grpSp>
        <p:nvGrpSpPr>
          <p:cNvPr id="31" name="群組 30"/>
          <p:cNvGrpSpPr/>
          <p:nvPr/>
        </p:nvGrpSpPr>
        <p:grpSpPr>
          <a:xfrm>
            <a:off x="503928" y="4896000"/>
            <a:ext cx="504000" cy="360000"/>
            <a:chOff x="360000" y="3420000"/>
            <a:chExt cx="504000" cy="360000"/>
          </a:xfrm>
        </p:grpSpPr>
        <p:sp>
          <p:nvSpPr>
            <p:cNvPr id="32" name="圓角矩形 31"/>
            <p:cNvSpPr/>
            <p:nvPr/>
          </p:nvSpPr>
          <p:spPr>
            <a:xfrm>
              <a:off x="360000" y="342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rgbClr val="D2232B"/>
              </a:solidFill>
            </a:ln>
          </p:spPr>
          <p:txBody>
            <a:bodyPr lIns="36000" tIns="36000" rIns="36000" bIns="36000" rtlCol="0" anchor="ctr"/>
            <a:lstStyle/>
            <a:p>
              <a:pPr algn="ctr"/>
              <a:r>
                <a:rPr lang="en-US" altLang="zh-TW" sz="1800" dirty="0" smtClean="0">
                  <a:solidFill>
                    <a:srgbClr val="D2232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5</a:t>
              </a:r>
              <a:endParaRPr lang="zh-TW" altLang="en-US" sz="1800" dirty="0">
                <a:solidFill>
                  <a:srgbClr val="D223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33" name="等腰三角形 32"/>
            <p:cNvSpPr/>
            <p:nvPr/>
          </p:nvSpPr>
          <p:spPr>
            <a:xfrm rot="5400000">
              <a:off x="738000" y="3528000"/>
              <a:ext cx="108000" cy="144000"/>
            </a:xfrm>
            <a:prstGeom prst="triangle">
              <a:avLst/>
            </a:prstGeom>
            <a:solidFill>
              <a:srgbClr val="D2232B"/>
            </a:solidFill>
            <a:ln w="25400">
              <a:solidFill>
                <a:srgbClr val="D2232B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34" name="文字方塊 33"/>
          <p:cNvSpPr txBox="1"/>
          <p:nvPr/>
        </p:nvSpPr>
        <p:spPr>
          <a:xfrm>
            <a:off x="2555688" y="5076000"/>
            <a:ext cx="1224136" cy="648032"/>
          </a:xfrm>
          <a:prstGeom prst="rect">
            <a:avLst/>
          </a:prstGeom>
          <a:noFill/>
        </p:spPr>
        <p:txBody>
          <a:bodyPr wrap="square" lIns="36000" tIns="36000" rIns="36000" bIns="36000" rtlCol="0" anchor="t" anchorCtr="0">
            <a:noAutofit/>
          </a:bodyPr>
          <a:lstStyle/>
          <a:p>
            <a:pPr>
              <a:lnSpc>
                <a:spcPct val="120000"/>
              </a:lnSpc>
            </a:pPr>
            <a:r>
              <a:rPr lang="zh-TW" altLang="en-US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出現第</a:t>
            </a:r>
            <a:r>
              <a:rPr lang="en-US" altLang="zh-TW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5</a:t>
            </a:r>
            <a:r>
              <a:rPr lang="zh-TW" altLang="en-US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次</a:t>
            </a:r>
            <a:endParaRPr lang="en-US" altLang="zh-TW" sz="1800" b="0" dirty="0" smtClean="0">
              <a:solidFill>
                <a:schemeClr val="tx1"/>
              </a:solidFill>
              <a:latin typeface="+mj-lt"/>
              <a:ea typeface="標楷體" pitchFamily="65" charset="-120"/>
            </a:endParaRPr>
          </a:p>
          <a:p>
            <a:pPr>
              <a:lnSpc>
                <a:spcPct val="120000"/>
              </a:lnSpc>
            </a:pPr>
            <a:r>
              <a:rPr lang="zh-TW" altLang="en-US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移動</a:t>
            </a:r>
            <a:r>
              <a:rPr lang="en-US" altLang="zh-TW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50</a:t>
            </a:r>
            <a:r>
              <a:rPr lang="zh-TW" altLang="en-US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點</a:t>
            </a:r>
            <a:endParaRPr lang="zh-TW" altLang="en-US" sz="18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35" name="矩形 1"/>
          <p:cNvSpPr/>
          <p:nvPr/>
        </p:nvSpPr>
        <p:spPr>
          <a:xfrm>
            <a:off x="2087928" y="5076000"/>
            <a:ext cx="432000" cy="756000"/>
          </a:xfrm>
          <a:custGeom>
            <a:avLst/>
            <a:gdLst>
              <a:gd name="connsiteX0" fmla="*/ 0 w 504056"/>
              <a:gd name="connsiteY0" fmla="*/ 0 h 864096"/>
              <a:gd name="connsiteX1" fmla="*/ 504056 w 504056"/>
              <a:gd name="connsiteY1" fmla="*/ 0 h 864096"/>
              <a:gd name="connsiteX2" fmla="*/ 504056 w 504056"/>
              <a:gd name="connsiteY2" fmla="*/ 864096 h 864096"/>
              <a:gd name="connsiteX3" fmla="*/ 0 w 504056"/>
              <a:gd name="connsiteY3" fmla="*/ 864096 h 864096"/>
              <a:gd name="connsiteX4" fmla="*/ 0 w 504056"/>
              <a:gd name="connsiteY4" fmla="*/ 0 h 864096"/>
              <a:gd name="connsiteX0" fmla="*/ 0 w 504056"/>
              <a:gd name="connsiteY0" fmla="*/ 0 h 864096"/>
              <a:gd name="connsiteX1" fmla="*/ 504056 w 504056"/>
              <a:gd name="connsiteY1" fmla="*/ 0 h 864096"/>
              <a:gd name="connsiteX2" fmla="*/ 504056 w 504056"/>
              <a:gd name="connsiteY2" fmla="*/ 864096 h 864096"/>
              <a:gd name="connsiteX3" fmla="*/ 0 w 504056"/>
              <a:gd name="connsiteY3" fmla="*/ 864096 h 864096"/>
              <a:gd name="connsiteX4" fmla="*/ 91440 w 504056"/>
              <a:gd name="connsiteY4" fmla="*/ 91440 h 864096"/>
              <a:gd name="connsiteX0" fmla="*/ 0 w 504056"/>
              <a:gd name="connsiteY0" fmla="*/ 0 h 864096"/>
              <a:gd name="connsiteX1" fmla="*/ 504056 w 504056"/>
              <a:gd name="connsiteY1" fmla="*/ 0 h 864096"/>
              <a:gd name="connsiteX2" fmla="*/ 504056 w 504056"/>
              <a:gd name="connsiteY2" fmla="*/ 864096 h 864096"/>
              <a:gd name="connsiteX3" fmla="*/ 0 w 504056"/>
              <a:gd name="connsiteY3" fmla="*/ 864096 h 8640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04056" h="864096">
                <a:moveTo>
                  <a:pt x="0" y="0"/>
                </a:moveTo>
                <a:lnTo>
                  <a:pt x="504056" y="0"/>
                </a:lnTo>
                <a:lnTo>
                  <a:pt x="504056" y="864096"/>
                </a:lnTo>
                <a:lnTo>
                  <a:pt x="0" y="864096"/>
                </a:lnTo>
              </a:path>
            </a:pathLst>
          </a:custGeom>
          <a:ln w="25400">
            <a:solidFill>
              <a:srgbClr val="FF0000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3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928" y="2448001"/>
            <a:ext cx="1580960" cy="22198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7" name="文字方塊 36"/>
          <p:cNvSpPr txBox="1"/>
          <p:nvPr/>
        </p:nvSpPr>
        <p:spPr>
          <a:xfrm>
            <a:off x="1187928" y="4608000"/>
            <a:ext cx="360000" cy="432000"/>
          </a:xfrm>
          <a:prstGeom prst="rect">
            <a:avLst/>
          </a:prstGeom>
          <a:noFill/>
        </p:spPr>
        <p:txBody>
          <a:bodyPr vert="eaVert" wrap="square" lIns="36000" tIns="36000" rIns="36000" bIns="36000" rtlCol="0">
            <a:noAutofit/>
          </a:bodyPr>
          <a:lstStyle/>
          <a:p>
            <a:pPr algn="ctr"/>
            <a:r>
              <a:rPr lang="en-US" altLang="zh-TW" sz="1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標楷體" pitchFamily="65" charset="-120"/>
              </a:rPr>
              <a:t>…</a:t>
            </a:r>
            <a:endParaRPr lang="zh-TW" altLang="en-US" sz="18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359416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矩形 2"/>
          <p:cNvSpPr>
            <a:spLocks noChangeArrowheads="1"/>
          </p:cNvSpPr>
          <p:nvPr/>
        </p:nvSpPr>
        <p:spPr bwMode="auto">
          <a:xfrm>
            <a:off x="2340000" y="5616000"/>
            <a:ext cx="449262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36000" tIns="36000" rIns="36000" bIns="36000">
            <a:noAutofit/>
          </a:bodyPr>
          <a:lstStyle/>
          <a:p>
            <a:pPr>
              <a:lnSpc>
                <a:spcPct val="120000"/>
              </a:lnSpc>
            </a:pPr>
            <a:r>
              <a:rPr lang="zh-TW" altLang="en-US" b="0" dirty="0">
                <a:solidFill>
                  <a:schemeClr val="tx1"/>
                </a:solidFill>
                <a:ea typeface="標楷體" pitchFamily="65" charset="-120"/>
              </a:rPr>
              <a:t>舞臺區標示出坐標軸與原點</a:t>
            </a:r>
          </a:p>
        </p:txBody>
      </p:sp>
      <p:sp>
        <p:nvSpPr>
          <p:cNvPr id="2" name="矩形 1"/>
          <p:cNvSpPr/>
          <p:nvPr/>
        </p:nvSpPr>
        <p:spPr>
          <a:xfrm>
            <a:off x="6732000" y="2286000"/>
            <a:ext cx="1080000" cy="3600000"/>
          </a:xfrm>
          <a:custGeom>
            <a:avLst/>
            <a:gdLst>
              <a:gd name="connsiteX0" fmla="*/ 0 w 1872208"/>
              <a:gd name="connsiteY0" fmla="*/ 0 h 1728192"/>
              <a:gd name="connsiteX1" fmla="*/ 1872208 w 1872208"/>
              <a:gd name="connsiteY1" fmla="*/ 0 h 1728192"/>
              <a:gd name="connsiteX2" fmla="*/ 1872208 w 1872208"/>
              <a:gd name="connsiteY2" fmla="*/ 1728192 h 1728192"/>
              <a:gd name="connsiteX3" fmla="*/ 0 w 1872208"/>
              <a:gd name="connsiteY3" fmla="*/ 1728192 h 1728192"/>
              <a:gd name="connsiteX4" fmla="*/ 0 w 1872208"/>
              <a:gd name="connsiteY4" fmla="*/ 0 h 1728192"/>
              <a:gd name="connsiteX0" fmla="*/ 0 w 1872208"/>
              <a:gd name="connsiteY0" fmla="*/ 0 h 1728192"/>
              <a:gd name="connsiteX1" fmla="*/ 1872208 w 1872208"/>
              <a:gd name="connsiteY1" fmla="*/ 0 h 1728192"/>
              <a:gd name="connsiteX2" fmla="*/ 1872208 w 1872208"/>
              <a:gd name="connsiteY2" fmla="*/ 1728192 h 1728192"/>
              <a:gd name="connsiteX3" fmla="*/ 0 w 1872208"/>
              <a:gd name="connsiteY3" fmla="*/ 1728192 h 1728192"/>
              <a:gd name="connsiteX4" fmla="*/ 91440 w 1872208"/>
              <a:gd name="connsiteY4" fmla="*/ 91440 h 1728192"/>
              <a:gd name="connsiteX0" fmla="*/ 0 w 1872208"/>
              <a:gd name="connsiteY0" fmla="*/ 0 h 1728192"/>
              <a:gd name="connsiteX1" fmla="*/ 1872208 w 1872208"/>
              <a:gd name="connsiteY1" fmla="*/ 0 h 1728192"/>
              <a:gd name="connsiteX2" fmla="*/ 1872208 w 1872208"/>
              <a:gd name="connsiteY2" fmla="*/ 1728192 h 1728192"/>
              <a:gd name="connsiteX3" fmla="*/ 0 w 1872208"/>
              <a:gd name="connsiteY3" fmla="*/ 1728192 h 17281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872208" h="1728192">
                <a:moveTo>
                  <a:pt x="0" y="0"/>
                </a:moveTo>
                <a:lnTo>
                  <a:pt x="1872208" y="0"/>
                </a:lnTo>
                <a:lnTo>
                  <a:pt x="1872208" y="1728192"/>
                </a:lnTo>
                <a:lnTo>
                  <a:pt x="0" y="1728192"/>
                </a:lnTo>
              </a:path>
            </a:pathLst>
          </a:custGeom>
          <a:ln w="50800">
            <a:solidFill>
              <a:srgbClr val="49A472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8" name="Picture 4"/>
          <p:cNvPicPr>
            <a:picLocks noChangeAspect="1" noChangeArrowheads="1"/>
          </p:cNvPicPr>
          <p:nvPr/>
        </p:nvPicPr>
        <p:blipFill rotWithShape="1">
          <a:blip r:embed="rId2"/>
          <a:srcRect t="846" r="6756" b="227"/>
          <a:stretch/>
        </p:blipFill>
        <p:spPr bwMode="auto">
          <a:xfrm>
            <a:off x="540000" y="1260000"/>
            <a:ext cx="6732000" cy="421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群組 8"/>
          <p:cNvGrpSpPr/>
          <p:nvPr/>
        </p:nvGrpSpPr>
        <p:grpSpPr>
          <a:xfrm>
            <a:off x="540000" y="1800000"/>
            <a:ext cx="8064448" cy="3240000"/>
            <a:chOff x="540000" y="1800000"/>
            <a:chExt cx="8064448" cy="3240000"/>
          </a:xfrm>
        </p:grpSpPr>
        <p:sp>
          <p:nvSpPr>
            <p:cNvPr id="4" name="矩形 3"/>
            <p:cNvSpPr/>
            <p:nvPr/>
          </p:nvSpPr>
          <p:spPr>
            <a:xfrm>
              <a:off x="540000" y="1800000"/>
              <a:ext cx="2160000" cy="432000"/>
            </a:xfrm>
            <a:prstGeom prst="rect">
              <a:avLst/>
            </a:prstGeom>
            <a:solidFill>
              <a:srgbClr val="D1DEF4"/>
            </a:solidFill>
            <a:ln w="25400">
              <a:solidFill>
                <a:srgbClr val="6FC0E6"/>
              </a:solidFill>
            </a:ln>
          </p:spPr>
          <p:txBody>
            <a:bodyPr lIns="36000" tIns="36000" rIns="36000" bIns="36000" rtlCol="0" anchor="ctr"/>
            <a:lstStyle/>
            <a:p>
              <a:pPr algn="ctr">
                <a:lnSpc>
                  <a:spcPct val="120000"/>
                </a:lnSpc>
              </a:pPr>
              <a:r>
                <a:rPr lang="zh-TW" altLang="en-US" sz="1800" b="0" dirty="0">
                  <a:solidFill>
                    <a:schemeClr val="tx1"/>
                  </a:solidFill>
                  <a:ea typeface="標楷體" pitchFamily="65" charset="-120"/>
                </a:rPr>
                <a:t>問題解析</a:t>
              </a:r>
              <a:endParaRPr lang="zh-TW" altLang="en-US" sz="1800" b="0" dirty="0">
                <a:solidFill>
                  <a:schemeClr val="tx1"/>
                </a:solidFill>
                <a:latin typeface="+mj-lt"/>
                <a:ea typeface="標楷體" pitchFamily="65" charset="-120"/>
              </a:endParaRPr>
            </a:p>
          </p:txBody>
        </p:sp>
        <p:sp>
          <p:nvSpPr>
            <p:cNvPr id="5" name="矩形 4"/>
            <p:cNvSpPr/>
            <p:nvPr/>
          </p:nvSpPr>
          <p:spPr>
            <a:xfrm>
              <a:off x="2700000" y="1800000"/>
              <a:ext cx="5904448" cy="432000"/>
            </a:xfrm>
            <a:prstGeom prst="rect">
              <a:avLst/>
            </a:prstGeom>
            <a:solidFill>
              <a:srgbClr val="D1DEF4"/>
            </a:solidFill>
            <a:ln w="25400">
              <a:solidFill>
                <a:srgbClr val="6FC0E6"/>
              </a:solidFill>
            </a:ln>
          </p:spPr>
          <p:txBody>
            <a:bodyPr lIns="36000" tIns="36000" rIns="36000" bIns="36000" rtlCol="0" anchor="ctr"/>
            <a:lstStyle/>
            <a:p>
              <a:pPr algn="ctr" fontAlgn="auto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zh-TW" altLang="en-US" sz="1800" b="0" dirty="0">
                  <a:solidFill>
                    <a:schemeClr val="tx1"/>
                  </a:solidFill>
                  <a:ea typeface="標楷體" pitchFamily="65" charset="-120"/>
                </a:rPr>
                <a:t>問題實作</a:t>
              </a:r>
            </a:p>
          </p:txBody>
        </p:sp>
        <p:sp>
          <p:nvSpPr>
            <p:cNvPr id="10" name="矩形 9"/>
            <p:cNvSpPr/>
            <p:nvPr/>
          </p:nvSpPr>
          <p:spPr>
            <a:xfrm>
              <a:off x="2700000" y="2232000"/>
              <a:ext cx="5904448" cy="1404000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rgbClr val="6FC0E6"/>
              </a:solidFill>
            </a:ln>
          </p:spPr>
          <p:txBody>
            <a:bodyPr lIns="36000" tIns="36000" rIns="36000" bIns="36000" rtlCol="0" anchor="t" anchorCtr="0"/>
            <a:lstStyle/>
            <a:p>
              <a:pPr marL="360000" indent="-360000">
                <a:lnSpc>
                  <a:spcPts val="1200"/>
                </a:lnSpc>
              </a:pPr>
              <a:endParaRPr lang="en-US" altLang="zh-TW" sz="1800" b="0" dirty="0">
                <a:solidFill>
                  <a:schemeClr val="tx1"/>
                </a:solidFill>
                <a:ea typeface="標楷體" pitchFamily="65" charset="-120"/>
              </a:endParaRPr>
            </a:p>
            <a:p>
              <a:pPr marL="360000" indent="-288000">
                <a:lnSpc>
                  <a:spcPct val="120000"/>
                </a:lnSpc>
              </a:pPr>
              <a:r>
                <a:rPr lang="zh-TW" altLang="en-US" sz="1800" b="0" dirty="0">
                  <a:solidFill>
                    <a:schemeClr val="tx1"/>
                  </a:solidFill>
                  <a:latin typeface="+mj-lt"/>
                  <a:ea typeface="標楷體" pitchFamily="65" charset="-120"/>
                </a:rPr>
                <a:t>用此積木</a:t>
              </a:r>
              <a:r>
                <a:rPr lang="zh-TW" altLang="en-US" sz="1800" b="0" dirty="0" smtClean="0">
                  <a:solidFill>
                    <a:schemeClr val="tx1"/>
                  </a:solidFill>
                  <a:latin typeface="+mj-lt"/>
                  <a:ea typeface="標楷體" pitchFamily="65" charset="-120"/>
                </a:rPr>
                <a:t>，輸入往前移動</a:t>
              </a:r>
              <a:r>
                <a:rPr lang="zh-TW" altLang="en-US" sz="1800" b="0" dirty="0">
                  <a:solidFill>
                    <a:schemeClr val="tx1"/>
                  </a:solidFill>
                  <a:latin typeface="+mj-lt"/>
                  <a:ea typeface="標楷體" pitchFamily="65" charset="-120"/>
                </a:rPr>
                <a:t>幾個點</a:t>
              </a:r>
              <a:r>
                <a:rPr lang="zh-TW" altLang="en-US" sz="1800" b="0" dirty="0" smtClean="0">
                  <a:solidFill>
                    <a:schemeClr val="tx1"/>
                  </a:solidFill>
                  <a:latin typeface="+mj-lt"/>
                  <a:ea typeface="標楷體" pitchFamily="65" charset="-120"/>
                </a:rPr>
                <a:t>，逐漸增加</a:t>
              </a:r>
              <a:r>
                <a:rPr lang="zh-TW" altLang="en-US" sz="1800" b="0" dirty="0">
                  <a:solidFill>
                    <a:schemeClr val="tx1"/>
                  </a:solidFill>
                  <a:latin typeface="+mj-lt"/>
                  <a:ea typeface="標楷體" pitchFamily="65" charset="-120"/>
                </a:rPr>
                <a:t>移動的距離。</a:t>
              </a:r>
            </a:p>
          </p:txBody>
        </p:sp>
        <p:sp>
          <p:nvSpPr>
            <p:cNvPr id="12" name="矩形 11"/>
            <p:cNvSpPr/>
            <p:nvPr/>
          </p:nvSpPr>
          <p:spPr>
            <a:xfrm>
              <a:off x="540000" y="2232000"/>
              <a:ext cx="2160000" cy="1404000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rgbClr val="6FC0E6"/>
              </a:solidFill>
            </a:ln>
          </p:spPr>
          <p:txBody>
            <a:bodyPr lIns="36000" tIns="36000" rIns="36000" bIns="36000" rtlCol="0" anchor="t" anchorCtr="0"/>
            <a:lstStyle/>
            <a:p>
              <a:pPr marL="360000" indent="-360000">
                <a:lnSpc>
                  <a:spcPts val="1200"/>
                </a:lnSpc>
              </a:pPr>
              <a:endParaRPr lang="en-US" altLang="zh-TW" sz="1800" b="0" dirty="0">
                <a:solidFill>
                  <a:schemeClr val="tx1"/>
                </a:solidFill>
                <a:ea typeface="標楷體" pitchFamily="65" charset="-120"/>
              </a:endParaRPr>
            </a:p>
            <a:p>
              <a:pPr marL="432000" indent="-360000">
                <a:lnSpc>
                  <a:spcPct val="120000"/>
                </a:lnSpc>
              </a:pPr>
              <a:r>
                <a:rPr lang="en-US" altLang="zh-TW" sz="1800" b="0" dirty="0" smtClean="0">
                  <a:solidFill>
                    <a:schemeClr val="tx1"/>
                  </a:solidFill>
                  <a:latin typeface="+mj-lt"/>
                  <a:ea typeface="標楷體" pitchFamily="65" charset="-120"/>
                </a:rPr>
                <a:t>(A)	</a:t>
              </a:r>
              <a:r>
                <a:rPr lang="zh-TW" altLang="en-US" sz="1800" b="0" dirty="0">
                  <a:solidFill>
                    <a:schemeClr val="tx1"/>
                  </a:solidFill>
                  <a:ea typeface="標楷體" pitchFamily="65" charset="-120"/>
                </a:rPr>
                <a:t>如何控制</a:t>
              </a:r>
              <a:r>
                <a:rPr lang="zh-TW" altLang="en-US" sz="1800" b="0" dirty="0" smtClean="0">
                  <a:solidFill>
                    <a:schemeClr val="tx1"/>
                  </a:solidFill>
                  <a:ea typeface="標楷體" pitchFamily="65" charset="-120"/>
                </a:rPr>
                <a:t>角色移動</a:t>
              </a:r>
              <a:r>
                <a:rPr lang="zh-TW" altLang="en-US" sz="1800" b="0" dirty="0">
                  <a:solidFill>
                    <a:schemeClr val="tx1"/>
                  </a:solidFill>
                  <a:ea typeface="標楷體" pitchFamily="65" charset="-120"/>
                </a:rPr>
                <a:t>的距離</a:t>
              </a:r>
              <a:r>
                <a:rPr lang="zh-TW" altLang="en-US" sz="1800" b="0" dirty="0" smtClean="0">
                  <a:solidFill>
                    <a:schemeClr val="tx1"/>
                  </a:solidFill>
                  <a:latin typeface="+mj-lt"/>
                  <a:ea typeface="標楷體" pitchFamily="65" charset="-120"/>
                </a:rPr>
                <a:t>？</a:t>
              </a:r>
              <a:endParaRPr lang="zh-TW" altLang="en-US" sz="1800" b="0" dirty="0">
                <a:solidFill>
                  <a:schemeClr val="tx1"/>
                </a:solidFill>
                <a:latin typeface="+mj-lt"/>
                <a:ea typeface="標楷體" pitchFamily="65" charset="-120"/>
              </a:endParaRPr>
            </a:p>
          </p:txBody>
        </p:sp>
        <p:sp>
          <p:nvSpPr>
            <p:cNvPr id="11" name="矩形 10"/>
            <p:cNvSpPr/>
            <p:nvPr/>
          </p:nvSpPr>
          <p:spPr>
            <a:xfrm>
              <a:off x="2700000" y="3636000"/>
              <a:ext cx="5904448" cy="1404000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rgbClr val="6FC0E6"/>
              </a:solidFill>
            </a:ln>
          </p:spPr>
          <p:txBody>
            <a:bodyPr lIns="36000" tIns="36000" rIns="36000" bIns="36000" rtlCol="0" anchor="t" anchorCtr="0"/>
            <a:lstStyle/>
            <a:p>
              <a:pPr marL="360000" indent="-360000">
                <a:lnSpc>
                  <a:spcPts val="1200"/>
                </a:lnSpc>
              </a:pPr>
              <a:endParaRPr lang="en-US" altLang="zh-TW" sz="1800" b="0" dirty="0">
                <a:solidFill>
                  <a:schemeClr val="tx1"/>
                </a:solidFill>
                <a:ea typeface="標楷體" pitchFamily="65" charset="-120"/>
              </a:endParaRPr>
            </a:p>
            <a:p>
              <a:pPr marL="360000" indent="-288000">
                <a:lnSpc>
                  <a:spcPct val="120000"/>
                </a:lnSpc>
              </a:pPr>
              <a:r>
                <a:rPr lang="zh-TW" altLang="en-US" sz="1800" b="0" dirty="0">
                  <a:solidFill>
                    <a:schemeClr val="tx1"/>
                  </a:solidFill>
                  <a:latin typeface="+mj-lt"/>
                  <a:ea typeface="標楷體" pitchFamily="65" charset="-120"/>
                </a:rPr>
                <a:t>用此積木</a:t>
              </a:r>
              <a:r>
                <a:rPr lang="zh-TW" altLang="en-US" sz="1800" b="0" dirty="0" smtClean="0">
                  <a:solidFill>
                    <a:schemeClr val="tx1"/>
                  </a:solidFill>
                  <a:latin typeface="+mj-lt"/>
                  <a:ea typeface="標楷體" pitchFamily="65" charset="-120"/>
                </a:rPr>
                <a:t>，</a:t>
              </a:r>
              <a:r>
                <a:rPr lang="zh-TW" altLang="en-US" sz="1800" b="0" dirty="0">
                  <a:solidFill>
                    <a:schemeClr val="tx1"/>
                  </a:solidFill>
                  <a:ea typeface="標楷體" pitchFamily="65" charset="-120"/>
                </a:rPr>
                <a:t>輸入旋轉角度，向不同方向旋轉。</a:t>
              </a:r>
              <a:endParaRPr lang="zh-TW" altLang="en-US" sz="1800" b="0" dirty="0">
                <a:solidFill>
                  <a:schemeClr val="tx1"/>
                </a:solidFill>
                <a:latin typeface="+mj-lt"/>
                <a:ea typeface="標楷體" pitchFamily="65" charset="-120"/>
              </a:endParaRPr>
            </a:p>
          </p:txBody>
        </p:sp>
        <p:sp>
          <p:nvSpPr>
            <p:cNvPr id="13" name="矩形 12"/>
            <p:cNvSpPr/>
            <p:nvPr/>
          </p:nvSpPr>
          <p:spPr>
            <a:xfrm>
              <a:off x="540000" y="3636000"/>
              <a:ext cx="2160000" cy="1404000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rgbClr val="6FC0E6"/>
              </a:solidFill>
            </a:ln>
          </p:spPr>
          <p:txBody>
            <a:bodyPr lIns="36000" tIns="36000" rIns="36000" bIns="36000" rtlCol="0" anchor="t" anchorCtr="0"/>
            <a:lstStyle/>
            <a:p>
              <a:pPr marL="360000" indent="-360000">
                <a:lnSpc>
                  <a:spcPts val="1200"/>
                </a:lnSpc>
              </a:pPr>
              <a:endParaRPr lang="en-US" altLang="zh-TW" sz="1800" b="0" dirty="0">
                <a:solidFill>
                  <a:schemeClr val="tx1"/>
                </a:solidFill>
                <a:ea typeface="標楷體" pitchFamily="65" charset="-120"/>
              </a:endParaRPr>
            </a:p>
            <a:p>
              <a:pPr marL="432000" indent="-360000">
                <a:lnSpc>
                  <a:spcPct val="120000"/>
                </a:lnSpc>
              </a:pPr>
              <a:r>
                <a:rPr lang="en-US" altLang="zh-TW" sz="1800" b="0" dirty="0" smtClean="0">
                  <a:solidFill>
                    <a:schemeClr val="tx1"/>
                  </a:solidFill>
                  <a:latin typeface="+mj-lt"/>
                  <a:ea typeface="標楷體" pitchFamily="65" charset="-120"/>
                </a:rPr>
                <a:t>(B)	</a:t>
              </a:r>
              <a:r>
                <a:rPr lang="zh-TW" altLang="en-US" sz="1800" b="0" dirty="0">
                  <a:solidFill>
                    <a:schemeClr val="tx1"/>
                  </a:solidFill>
                  <a:latin typeface="+mj-lt"/>
                  <a:ea typeface="標楷體" pitchFamily="65" charset="-120"/>
                </a:rPr>
                <a:t>如何控制</a:t>
              </a:r>
              <a:r>
                <a:rPr lang="zh-TW" altLang="en-US" sz="1800" b="0" dirty="0" smtClean="0">
                  <a:solidFill>
                    <a:schemeClr val="tx1"/>
                  </a:solidFill>
                  <a:latin typeface="+mj-lt"/>
                  <a:ea typeface="標楷體" pitchFamily="65" charset="-120"/>
                </a:rPr>
                <a:t>角色的</a:t>
              </a:r>
              <a:r>
                <a:rPr lang="zh-TW" altLang="en-US" sz="1800" b="0" dirty="0">
                  <a:solidFill>
                    <a:schemeClr val="tx1"/>
                  </a:solidFill>
                  <a:latin typeface="+mj-lt"/>
                  <a:ea typeface="標楷體" pitchFamily="65" charset="-120"/>
                </a:rPr>
                <a:t>轉向？</a:t>
              </a:r>
            </a:p>
          </p:txBody>
        </p:sp>
      </p:grpSp>
      <p:pic>
        <p:nvPicPr>
          <p:cNvPr id="1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253" r="-1"/>
          <a:stretch/>
        </p:blipFill>
        <p:spPr bwMode="auto">
          <a:xfrm>
            <a:off x="3132000" y="4212000"/>
            <a:ext cx="2556000" cy="72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2000" y="2808000"/>
            <a:ext cx="1506000" cy="72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14404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文字方塊 3"/>
          <p:cNvSpPr txBox="1">
            <a:spLocks noChangeArrowheads="1"/>
          </p:cNvSpPr>
          <p:nvPr/>
        </p:nvSpPr>
        <p:spPr bwMode="auto">
          <a:xfrm>
            <a:off x="540000" y="1800000"/>
            <a:ext cx="1440000" cy="54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400" dirty="0" smtClean="0">
                <a:solidFill>
                  <a:srgbClr val="4C9A6C"/>
                </a:solidFill>
                <a:latin typeface="+mj-lt"/>
                <a:ea typeface="標楷體" pitchFamily="65" charset="-120"/>
              </a:rPr>
              <a:t>範　　例</a:t>
            </a:r>
            <a:endParaRPr lang="zh-TW" altLang="en-US" sz="2400" dirty="0">
              <a:solidFill>
                <a:srgbClr val="4C9A6C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9" name="文字方塊 3"/>
          <p:cNvSpPr txBox="1">
            <a:spLocks noChangeArrowheads="1"/>
          </p:cNvSpPr>
          <p:nvPr/>
        </p:nvSpPr>
        <p:spPr bwMode="auto">
          <a:xfrm>
            <a:off x="540000" y="2340000"/>
            <a:ext cx="5544208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利用</a:t>
            </a:r>
            <a:r>
              <a:rPr lang="zh-TW" altLang="en-US" sz="2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標楷體" pitchFamily="65" charset="-120"/>
              </a:rPr>
              <a:t>計次式迴圈</a:t>
            </a:r>
            <a:r>
              <a:rPr lang="zh-TW" altLang="en-US" sz="200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與</a:t>
            </a:r>
            <a:r>
              <a:rPr lang="zh-TW" altLang="en-US" sz="2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標楷體" pitchFamily="65" charset="-120"/>
              </a:rPr>
              <a:t>變數</a:t>
            </a:r>
            <a:r>
              <a:rPr lang="zh-TW" altLang="en-US" sz="200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畫</a:t>
            </a:r>
            <a:r>
              <a:rPr lang="zh-TW" altLang="en-US" sz="200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出一個擴散的</a:t>
            </a:r>
            <a:r>
              <a:rPr lang="zh-TW" altLang="en-US" sz="200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方形。</a:t>
            </a:r>
            <a:endParaRPr lang="zh-TW" altLang="en-US" sz="200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647848" y="1980000"/>
            <a:ext cx="72000" cy="4500000"/>
          </a:xfrm>
          <a:prstGeom prst="rect">
            <a:avLst/>
          </a:prstGeom>
          <a:solidFill>
            <a:srgbClr val="B9B9B9"/>
          </a:solidFill>
          <a:ln w="12700">
            <a:solidFill>
              <a:srgbClr val="DCDCDC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2" name="圓角矩形 11"/>
          <p:cNvSpPr/>
          <p:nvPr/>
        </p:nvSpPr>
        <p:spPr>
          <a:xfrm>
            <a:off x="143848" y="1800000"/>
            <a:ext cx="900000" cy="432000"/>
          </a:xfrm>
          <a:prstGeom prst="roundRect">
            <a:avLst>
              <a:gd name="adj" fmla="val 50000"/>
            </a:avLst>
          </a:prstGeom>
          <a:solidFill>
            <a:srgbClr val="D2232B"/>
          </a:solidFill>
          <a:ln w="25400">
            <a:noFill/>
          </a:ln>
        </p:spPr>
        <p:txBody>
          <a:bodyPr lIns="0" tIns="0" rIns="0" bIns="0" rtlCol="0" anchor="ctr"/>
          <a:lstStyle/>
          <a:p>
            <a:pPr algn="ctr"/>
            <a:r>
              <a:rPr lang="zh-TW" altLang="en-US" sz="1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rPr>
              <a:t>步驟</a:t>
            </a:r>
            <a:r>
              <a:rPr lang="en-US" altLang="zh-TW" sz="1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rPr>
              <a:t>1</a:t>
            </a:r>
            <a:endParaRPr lang="zh-TW" altLang="en-US" sz="18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ea typeface="標楷體" pitchFamily="65" charset="-120"/>
              <a:cs typeface="Arial" pitchFamily="34" charset="0"/>
            </a:endParaRPr>
          </a:p>
        </p:txBody>
      </p:sp>
      <p:sp>
        <p:nvSpPr>
          <p:cNvPr id="13" name="文字方塊 3"/>
          <p:cNvSpPr txBox="1">
            <a:spLocks noChangeArrowheads="1"/>
          </p:cNvSpPr>
          <p:nvPr/>
        </p:nvSpPr>
        <p:spPr bwMode="auto">
          <a:xfrm>
            <a:off x="1043848" y="1800000"/>
            <a:ext cx="2160000" cy="72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開始設定新變數。</a:t>
            </a:r>
          </a:p>
        </p:txBody>
      </p:sp>
      <p:sp>
        <p:nvSpPr>
          <p:cNvPr id="14" name="文字方塊 3"/>
          <p:cNvSpPr txBox="1">
            <a:spLocks noChangeArrowheads="1"/>
          </p:cNvSpPr>
          <p:nvPr/>
        </p:nvSpPr>
        <p:spPr bwMode="auto">
          <a:xfrm>
            <a:off x="1043848" y="2700000"/>
            <a:ext cx="2160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點選</a:t>
            </a:r>
            <a:r>
              <a:rPr lang="zh-TW" altLang="en-US" sz="2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標楷體" pitchFamily="65" charset="-120"/>
              </a:rPr>
              <a:t>變數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15" name="文字方塊 3"/>
          <p:cNvSpPr txBox="1">
            <a:spLocks noChangeArrowheads="1"/>
          </p:cNvSpPr>
          <p:nvPr/>
        </p:nvSpPr>
        <p:spPr bwMode="auto">
          <a:xfrm>
            <a:off x="1043848" y="3420000"/>
            <a:ext cx="2160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按</a:t>
            </a:r>
            <a:r>
              <a:rPr lang="zh-TW" altLang="en-US" sz="2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標楷體" pitchFamily="65" charset="-120"/>
              </a:rPr>
              <a:t>建立一個變數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grpSp>
        <p:nvGrpSpPr>
          <p:cNvPr id="17" name="群組 16"/>
          <p:cNvGrpSpPr/>
          <p:nvPr/>
        </p:nvGrpSpPr>
        <p:grpSpPr>
          <a:xfrm>
            <a:off x="503848" y="2736000"/>
            <a:ext cx="504000" cy="360000"/>
            <a:chOff x="360000" y="3420000"/>
            <a:chExt cx="504000" cy="360000"/>
          </a:xfrm>
        </p:grpSpPr>
        <p:sp>
          <p:nvSpPr>
            <p:cNvPr id="18" name="圓角矩形 17"/>
            <p:cNvSpPr/>
            <p:nvPr/>
          </p:nvSpPr>
          <p:spPr>
            <a:xfrm>
              <a:off x="360000" y="342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rgbClr val="D2232B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1800" dirty="0" smtClean="0">
                  <a:solidFill>
                    <a:srgbClr val="D2232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1</a:t>
              </a:r>
              <a:endParaRPr lang="zh-TW" altLang="en-US" sz="1800" dirty="0">
                <a:solidFill>
                  <a:srgbClr val="D223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19" name="等腰三角形 18"/>
            <p:cNvSpPr/>
            <p:nvPr/>
          </p:nvSpPr>
          <p:spPr>
            <a:xfrm rot="5400000">
              <a:off x="738000" y="3528000"/>
              <a:ext cx="108000" cy="144000"/>
            </a:xfrm>
            <a:prstGeom prst="triangle">
              <a:avLst/>
            </a:prstGeom>
            <a:solidFill>
              <a:srgbClr val="D2232B"/>
            </a:solidFill>
            <a:ln w="25400">
              <a:solidFill>
                <a:srgbClr val="D2232B"/>
              </a:solidFill>
            </a:ln>
          </p:spPr>
          <p:txBody>
            <a:bodyPr lIns="0" tIns="0" rIns="0" bIns="0"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20" name="群組 19"/>
          <p:cNvGrpSpPr/>
          <p:nvPr/>
        </p:nvGrpSpPr>
        <p:grpSpPr>
          <a:xfrm>
            <a:off x="503848" y="3456000"/>
            <a:ext cx="504000" cy="360000"/>
            <a:chOff x="360000" y="3420000"/>
            <a:chExt cx="504000" cy="360000"/>
          </a:xfrm>
        </p:grpSpPr>
        <p:sp>
          <p:nvSpPr>
            <p:cNvPr id="22" name="圓角矩形 21"/>
            <p:cNvSpPr/>
            <p:nvPr/>
          </p:nvSpPr>
          <p:spPr>
            <a:xfrm>
              <a:off x="360000" y="342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rgbClr val="D2232B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1800" dirty="0" smtClean="0">
                  <a:solidFill>
                    <a:srgbClr val="D2232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2</a:t>
              </a:r>
              <a:endParaRPr lang="zh-TW" altLang="en-US" sz="1800" dirty="0">
                <a:solidFill>
                  <a:srgbClr val="D223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24" name="等腰三角形 23"/>
            <p:cNvSpPr/>
            <p:nvPr/>
          </p:nvSpPr>
          <p:spPr>
            <a:xfrm rot="5400000">
              <a:off x="738000" y="3528000"/>
              <a:ext cx="108000" cy="144000"/>
            </a:xfrm>
            <a:prstGeom prst="triangle">
              <a:avLst/>
            </a:prstGeom>
            <a:solidFill>
              <a:srgbClr val="D2232B"/>
            </a:solidFill>
            <a:ln w="25400">
              <a:solidFill>
                <a:srgbClr val="D2232B"/>
              </a:solidFill>
            </a:ln>
          </p:spPr>
          <p:txBody>
            <a:bodyPr lIns="0" tIns="0" rIns="0" bIns="0"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16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205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0040" y="1739814"/>
            <a:ext cx="3888264" cy="50641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46261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647848" y="1980000"/>
            <a:ext cx="72000" cy="4500000"/>
          </a:xfrm>
          <a:prstGeom prst="rect">
            <a:avLst/>
          </a:prstGeom>
          <a:solidFill>
            <a:srgbClr val="B9B9B9"/>
          </a:solidFill>
          <a:ln w="12700">
            <a:solidFill>
              <a:srgbClr val="DCDCDC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2" name="圓角矩形 11"/>
          <p:cNvSpPr/>
          <p:nvPr/>
        </p:nvSpPr>
        <p:spPr>
          <a:xfrm>
            <a:off x="143848" y="1800000"/>
            <a:ext cx="900000" cy="432000"/>
          </a:xfrm>
          <a:prstGeom prst="roundRect">
            <a:avLst>
              <a:gd name="adj" fmla="val 50000"/>
            </a:avLst>
          </a:prstGeom>
          <a:solidFill>
            <a:srgbClr val="D2232B"/>
          </a:solidFill>
          <a:ln w="25400">
            <a:noFill/>
          </a:ln>
        </p:spPr>
        <p:txBody>
          <a:bodyPr lIns="0" tIns="0" rIns="0" bIns="0" rtlCol="0" anchor="ctr"/>
          <a:lstStyle/>
          <a:p>
            <a:pPr algn="ctr"/>
            <a:r>
              <a:rPr lang="zh-TW" altLang="en-US" sz="1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rPr>
              <a:t>步驟</a:t>
            </a:r>
            <a:r>
              <a:rPr lang="en-US" altLang="zh-TW" sz="1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rPr>
              <a:t>2</a:t>
            </a:r>
            <a:endParaRPr lang="zh-TW" altLang="en-US" sz="18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ea typeface="標楷體" pitchFamily="65" charset="-120"/>
              <a:cs typeface="Arial" pitchFamily="34" charset="0"/>
            </a:endParaRPr>
          </a:p>
        </p:txBody>
      </p:sp>
      <p:sp>
        <p:nvSpPr>
          <p:cNvPr id="13" name="文字方塊 3"/>
          <p:cNvSpPr txBox="1">
            <a:spLocks noChangeArrowheads="1"/>
          </p:cNvSpPr>
          <p:nvPr/>
        </p:nvSpPr>
        <p:spPr bwMode="auto">
          <a:xfrm>
            <a:off x="1043848" y="1800000"/>
            <a:ext cx="2160000" cy="72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選擇名稱與</a:t>
            </a:r>
            <a:r>
              <a:rPr lang="zh-TW" altLang="en-US" sz="200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適用範圍。</a:t>
            </a:r>
            <a:endParaRPr lang="zh-TW" altLang="en-US" sz="200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14" name="文字方塊 3"/>
          <p:cNvSpPr txBox="1">
            <a:spLocks noChangeArrowheads="1"/>
          </p:cNvSpPr>
          <p:nvPr/>
        </p:nvSpPr>
        <p:spPr bwMode="auto">
          <a:xfrm>
            <a:off x="1043848" y="2700000"/>
            <a:ext cx="2160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跳出視窗。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15" name="文字方塊 3"/>
          <p:cNvSpPr txBox="1">
            <a:spLocks noChangeArrowheads="1"/>
          </p:cNvSpPr>
          <p:nvPr/>
        </p:nvSpPr>
        <p:spPr bwMode="auto">
          <a:xfrm>
            <a:off x="1043848" y="3420000"/>
            <a:ext cx="2160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輸入</a:t>
            </a:r>
            <a:r>
              <a:rPr lang="zh-TW" altLang="en-US" sz="2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標楷體" pitchFamily="65" charset="-120"/>
              </a:rPr>
              <a:t>名稱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grpSp>
        <p:nvGrpSpPr>
          <p:cNvPr id="17" name="群組 16"/>
          <p:cNvGrpSpPr/>
          <p:nvPr/>
        </p:nvGrpSpPr>
        <p:grpSpPr>
          <a:xfrm>
            <a:off x="503848" y="2736000"/>
            <a:ext cx="504000" cy="360000"/>
            <a:chOff x="360000" y="3420000"/>
            <a:chExt cx="504000" cy="360000"/>
          </a:xfrm>
        </p:grpSpPr>
        <p:sp>
          <p:nvSpPr>
            <p:cNvPr id="18" name="圓角矩形 17"/>
            <p:cNvSpPr/>
            <p:nvPr/>
          </p:nvSpPr>
          <p:spPr>
            <a:xfrm>
              <a:off x="360000" y="342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rgbClr val="D2232B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1800" dirty="0" smtClean="0">
                  <a:solidFill>
                    <a:srgbClr val="D2232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3</a:t>
              </a:r>
              <a:endParaRPr lang="zh-TW" altLang="en-US" sz="1800" dirty="0">
                <a:solidFill>
                  <a:srgbClr val="D223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19" name="等腰三角形 18"/>
            <p:cNvSpPr/>
            <p:nvPr/>
          </p:nvSpPr>
          <p:spPr>
            <a:xfrm rot="5400000">
              <a:off x="738000" y="3528000"/>
              <a:ext cx="108000" cy="144000"/>
            </a:xfrm>
            <a:prstGeom prst="triangle">
              <a:avLst/>
            </a:prstGeom>
            <a:solidFill>
              <a:srgbClr val="D2232B"/>
            </a:solidFill>
            <a:ln w="25400">
              <a:solidFill>
                <a:srgbClr val="D2232B"/>
              </a:solidFill>
            </a:ln>
          </p:spPr>
          <p:txBody>
            <a:bodyPr lIns="0" tIns="0" rIns="0" bIns="0"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20" name="群組 19"/>
          <p:cNvGrpSpPr/>
          <p:nvPr/>
        </p:nvGrpSpPr>
        <p:grpSpPr>
          <a:xfrm>
            <a:off x="503848" y="3456000"/>
            <a:ext cx="504000" cy="360000"/>
            <a:chOff x="360000" y="3420000"/>
            <a:chExt cx="504000" cy="360000"/>
          </a:xfrm>
        </p:grpSpPr>
        <p:sp>
          <p:nvSpPr>
            <p:cNvPr id="22" name="圓角矩形 21"/>
            <p:cNvSpPr/>
            <p:nvPr/>
          </p:nvSpPr>
          <p:spPr>
            <a:xfrm>
              <a:off x="360000" y="342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rgbClr val="D2232B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1800" dirty="0" smtClean="0">
                  <a:solidFill>
                    <a:srgbClr val="D2232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4</a:t>
              </a:r>
              <a:endParaRPr lang="zh-TW" altLang="en-US" sz="1800" dirty="0">
                <a:solidFill>
                  <a:srgbClr val="D223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24" name="等腰三角形 23"/>
            <p:cNvSpPr/>
            <p:nvPr/>
          </p:nvSpPr>
          <p:spPr>
            <a:xfrm rot="5400000">
              <a:off x="738000" y="3528000"/>
              <a:ext cx="108000" cy="144000"/>
            </a:xfrm>
            <a:prstGeom prst="triangle">
              <a:avLst/>
            </a:prstGeom>
            <a:solidFill>
              <a:srgbClr val="D2232B"/>
            </a:solidFill>
            <a:ln w="25400">
              <a:solidFill>
                <a:srgbClr val="D2232B"/>
              </a:solidFill>
            </a:ln>
          </p:spPr>
          <p:txBody>
            <a:bodyPr lIns="0" tIns="0" rIns="0" bIns="0"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16" name="群組 15"/>
          <p:cNvGrpSpPr/>
          <p:nvPr/>
        </p:nvGrpSpPr>
        <p:grpSpPr>
          <a:xfrm>
            <a:off x="503848" y="4176000"/>
            <a:ext cx="504000" cy="360000"/>
            <a:chOff x="360000" y="3420000"/>
            <a:chExt cx="504000" cy="360000"/>
          </a:xfrm>
        </p:grpSpPr>
        <p:sp>
          <p:nvSpPr>
            <p:cNvPr id="23" name="圓角矩形 22"/>
            <p:cNvSpPr/>
            <p:nvPr/>
          </p:nvSpPr>
          <p:spPr>
            <a:xfrm>
              <a:off x="360000" y="342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rgbClr val="D2232B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1800" dirty="0" smtClean="0">
                  <a:solidFill>
                    <a:srgbClr val="D2232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5</a:t>
              </a:r>
              <a:endParaRPr lang="zh-TW" altLang="en-US" sz="1800" dirty="0">
                <a:solidFill>
                  <a:srgbClr val="D223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25" name="等腰三角形 24"/>
            <p:cNvSpPr/>
            <p:nvPr/>
          </p:nvSpPr>
          <p:spPr>
            <a:xfrm rot="5400000">
              <a:off x="738000" y="3528000"/>
              <a:ext cx="108000" cy="144000"/>
            </a:xfrm>
            <a:prstGeom prst="triangle">
              <a:avLst/>
            </a:prstGeom>
            <a:solidFill>
              <a:srgbClr val="D2232B"/>
            </a:solidFill>
            <a:ln w="25400">
              <a:solidFill>
                <a:srgbClr val="D2232B"/>
              </a:solidFill>
            </a:ln>
          </p:spPr>
          <p:txBody>
            <a:bodyPr lIns="0" tIns="0" rIns="0" bIns="0"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26" name="群組 25"/>
          <p:cNvGrpSpPr/>
          <p:nvPr/>
        </p:nvGrpSpPr>
        <p:grpSpPr>
          <a:xfrm>
            <a:off x="503848" y="4896000"/>
            <a:ext cx="504000" cy="360000"/>
            <a:chOff x="360000" y="3420000"/>
            <a:chExt cx="504000" cy="360000"/>
          </a:xfrm>
        </p:grpSpPr>
        <p:sp>
          <p:nvSpPr>
            <p:cNvPr id="27" name="圓角矩形 26"/>
            <p:cNvSpPr/>
            <p:nvPr/>
          </p:nvSpPr>
          <p:spPr>
            <a:xfrm>
              <a:off x="360000" y="342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rgbClr val="D2232B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1800" dirty="0" smtClean="0">
                  <a:solidFill>
                    <a:srgbClr val="D2232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6</a:t>
              </a:r>
              <a:endParaRPr lang="zh-TW" altLang="en-US" sz="1800" dirty="0">
                <a:solidFill>
                  <a:srgbClr val="D223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28" name="等腰三角形 27"/>
            <p:cNvSpPr/>
            <p:nvPr/>
          </p:nvSpPr>
          <p:spPr>
            <a:xfrm rot="5400000">
              <a:off x="738000" y="3528000"/>
              <a:ext cx="108000" cy="144000"/>
            </a:xfrm>
            <a:prstGeom prst="triangle">
              <a:avLst/>
            </a:prstGeom>
            <a:solidFill>
              <a:srgbClr val="D2232B"/>
            </a:solidFill>
            <a:ln w="25400">
              <a:solidFill>
                <a:srgbClr val="D2232B"/>
              </a:solidFill>
            </a:ln>
          </p:spPr>
          <p:txBody>
            <a:bodyPr lIns="0" tIns="0" rIns="0" bIns="0"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29" name="文字方塊 3"/>
          <p:cNvSpPr txBox="1">
            <a:spLocks noChangeArrowheads="1"/>
          </p:cNvSpPr>
          <p:nvPr/>
        </p:nvSpPr>
        <p:spPr bwMode="auto">
          <a:xfrm>
            <a:off x="1043848" y="4140000"/>
            <a:ext cx="2160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選擇</a:t>
            </a:r>
            <a:r>
              <a:rPr lang="zh-TW" altLang="en-US" sz="2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標楷體" pitchFamily="65" charset="-120"/>
              </a:rPr>
              <a:t>適用範圍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30" name="文字方塊 3"/>
          <p:cNvSpPr txBox="1">
            <a:spLocks noChangeArrowheads="1"/>
          </p:cNvSpPr>
          <p:nvPr/>
        </p:nvSpPr>
        <p:spPr bwMode="auto">
          <a:xfrm>
            <a:off x="1043848" y="4860000"/>
            <a:ext cx="2160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按</a:t>
            </a:r>
            <a:r>
              <a:rPr lang="zh-TW" altLang="en-US" sz="2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標楷體" pitchFamily="65" charset="-120"/>
              </a:rPr>
              <a:t>確定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32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205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0000" y="2700000"/>
            <a:ext cx="4572000" cy="32500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2383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647848" y="1980000"/>
            <a:ext cx="72000" cy="4500000"/>
          </a:xfrm>
          <a:prstGeom prst="rect">
            <a:avLst/>
          </a:prstGeom>
          <a:solidFill>
            <a:srgbClr val="B9B9B9"/>
          </a:solidFill>
          <a:ln w="12700">
            <a:solidFill>
              <a:srgbClr val="DCDCDC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2" name="圓角矩形 11"/>
          <p:cNvSpPr/>
          <p:nvPr/>
        </p:nvSpPr>
        <p:spPr>
          <a:xfrm>
            <a:off x="143848" y="1800000"/>
            <a:ext cx="900000" cy="432000"/>
          </a:xfrm>
          <a:prstGeom prst="roundRect">
            <a:avLst>
              <a:gd name="adj" fmla="val 50000"/>
            </a:avLst>
          </a:prstGeom>
          <a:solidFill>
            <a:srgbClr val="D2232B"/>
          </a:solidFill>
          <a:ln w="25400">
            <a:noFill/>
          </a:ln>
        </p:spPr>
        <p:txBody>
          <a:bodyPr lIns="0" tIns="0" rIns="0" bIns="0" rtlCol="0" anchor="ctr"/>
          <a:lstStyle/>
          <a:p>
            <a:pPr algn="ctr"/>
            <a:r>
              <a:rPr lang="zh-TW" altLang="en-US" sz="1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rPr>
              <a:t>步驟</a:t>
            </a:r>
            <a:r>
              <a:rPr lang="en-US" altLang="zh-TW" sz="1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rPr>
              <a:t>3</a:t>
            </a:r>
            <a:endParaRPr lang="zh-TW" altLang="en-US" sz="18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ea typeface="標楷體" pitchFamily="65" charset="-120"/>
              <a:cs typeface="Arial" pitchFamily="34" charset="0"/>
            </a:endParaRPr>
          </a:p>
        </p:txBody>
      </p:sp>
      <p:sp>
        <p:nvSpPr>
          <p:cNvPr id="13" name="文字方塊 3"/>
          <p:cNvSpPr txBox="1">
            <a:spLocks noChangeArrowheads="1"/>
          </p:cNvSpPr>
          <p:nvPr/>
        </p:nvSpPr>
        <p:spPr bwMode="auto">
          <a:xfrm>
            <a:off x="1043848" y="1800000"/>
            <a:ext cx="2160000" cy="72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產生變數積木群組。</a:t>
            </a:r>
          </a:p>
        </p:txBody>
      </p:sp>
      <p:sp>
        <p:nvSpPr>
          <p:cNvPr id="14" name="文字方塊 3"/>
          <p:cNvSpPr txBox="1">
            <a:spLocks noChangeArrowheads="1"/>
          </p:cNvSpPr>
          <p:nvPr/>
        </p:nvSpPr>
        <p:spPr bwMode="auto">
          <a:xfrm>
            <a:off x="1043848" y="2700000"/>
            <a:ext cx="2160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產生變數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積木。</a:t>
            </a:r>
          </a:p>
        </p:txBody>
      </p:sp>
      <p:grpSp>
        <p:nvGrpSpPr>
          <p:cNvPr id="17" name="群組 16"/>
          <p:cNvGrpSpPr/>
          <p:nvPr/>
        </p:nvGrpSpPr>
        <p:grpSpPr>
          <a:xfrm>
            <a:off x="503848" y="2736000"/>
            <a:ext cx="504000" cy="360000"/>
            <a:chOff x="360000" y="3420000"/>
            <a:chExt cx="504000" cy="360000"/>
          </a:xfrm>
        </p:grpSpPr>
        <p:sp>
          <p:nvSpPr>
            <p:cNvPr id="18" name="圓角矩形 17"/>
            <p:cNvSpPr/>
            <p:nvPr/>
          </p:nvSpPr>
          <p:spPr>
            <a:xfrm>
              <a:off x="360000" y="342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rgbClr val="D2232B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1800" dirty="0" smtClean="0">
                  <a:solidFill>
                    <a:srgbClr val="D2232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7</a:t>
              </a:r>
              <a:endParaRPr lang="zh-TW" altLang="en-US" sz="1800" dirty="0">
                <a:solidFill>
                  <a:srgbClr val="D223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19" name="等腰三角形 18"/>
            <p:cNvSpPr/>
            <p:nvPr/>
          </p:nvSpPr>
          <p:spPr>
            <a:xfrm rot="5400000">
              <a:off x="738000" y="3528000"/>
              <a:ext cx="108000" cy="144000"/>
            </a:xfrm>
            <a:prstGeom prst="triangle">
              <a:avLst/>
            </a:prstGeom>
            <a:solidFill>
              <a:srgbClr val="D2232B"/>
            </a:solidFill>
            <a:ln w="25400">
              <a:solidFill>
                <a:srgbClr val="D2232B"/>
              </a:solidFill>
            </a:ln>
          </p:spPr>
          <p:txBody>
            <a:bodyPr lIns="0" tIns="0" rIns="0" bIns="0"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15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205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23232" y="1728363"/>
            <a:ext cx="3628919" cy="48689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37532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矩形 16"/>
          <p:cNvSpPr/>
          <p:nvPr/>
        </p:nvSpPr>
        <p:spPr>
          <a:xfrm>
            <a:off x="647928" y="1980000"/>
            <a:ext cx="72000" cy="4500000"/>
          </a:xfrm>
          <a:prstGeom prst="rect">
            <a:avLst/>
          </a:prstGeom>
          <a:solidFill>
            <a:srgbClr val="B9B9B9"/>
          </a:solidFill>
          <a:ln w="12700">
            <a:solidFill>
              <a:srgbClr val="DCDCDC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8" name="圓角矩形 17"/>
          <p:cNvSpPr/>
          <p:nvPr/>
        </p:nvSpPr>
        <p:spPr>
          <a:xfrm>
            <a:off x="143928" y="1800000"/>
            <a:ext cx="900000" cy="432000"/>
          </a:xfrm>
          <a:prstGeom prst="roundRect">
            <a:avLst>
              <a:gd name="adj" fmla="val 50000"/>
            </a:avLst>
          </a:prstGeom>
          <a:solidFill>
            <a:srgbClr val="D2232B"/>
          </a:solidFill>
          <a:ln w="25400">
            <a:noFill/>
          </a:ln>
        </p:spPr>
        <p:txBody>
          <a:bodyPr lIns="0" tIns="0" rIns="0" bIns="0" rtlCol="0" anchor="ctr"/>
          <a:lstStyle/>
          <a:p>
            <a:pPr algn="ctr"/>
            <a:r>
              <a:rPr lang="zh-TW" altLang="en-US" sz="1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rPr>
              <a:t>步驟</a:t>
            </a:r>
            <a:r>
              <a:rPr lang="en-US" altLang="zh-TW" sz="1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rPr>
              <a:t>4</a:t>
            </a:r>
            <a:endParaRPr lang="zh-TW" altLang="en-US" sz="18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ea typeface="標楷體" pitchFamily="65" charset="-120"/>
              <a:cs typeface="Arial" pitchFamily="34" charset="0"/>
            </a:endParaRPr>
          </a:p>
        </p:txBody>
      </p:sp>
      <p:sp>
        <p:nvSpPr>
          <p:cNvPr id="19" name="文字方塊 3"/>
          <p:cNvSpPr txBox="1">
            <a:spLocks noChangeArrowheads="1"/>
          </p:cNvSpPr>
          <p:nvPr/>
        </p:nvSpPr>
        <p:spPr bwMode="auto">
          <a:xfrm>
            <a:off x="1043928" y="1800000"/>
            <a:ext cx="2880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利用迴圈積木撰寫</a:t>
            </a:r>
            <a:r>
              <a:rPr lang="zh-TW" altLang="en-US" sz="200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程式。</a:t>
            </a:r>
            <a:endParaRPr lang="zh-TW" altLang="en-US" sz="200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20" name="文字方塊 3"/>
          <p:cNvSpPr txBox="1">
            <a:spLocks noChangeArrowheads="1"/>
          </p:cNvSpPr>
          <p:nvPr/>
        </p:nvSpPr>
        <p:spPr bwMode="auto">
          <a:xfrm>
            <a:off x="1043928" y="2520000"/>
            <a:ext cx="2160000" cy="144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加入變數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積木，再利用迴圈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積木取代上一個範例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中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重複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的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部分，並執行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</a:p>
        </p:txBody>
      </p:sp>
      <p:pic>
        <p:nvPicPr>
          <p:cNvPr id="307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7068" y="2520000"/>
            <a:ext cx="5416932" cy="38613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Text Box 17"/>
          <p:cNvSpPr txBox="1">
            <a:spLocks noChangeArrowheads="1"/>
          </p:cNvSpPr>
          <p:nvPr/>
        </p:nvSpPr>
        <p:spPr bwMode="auto">
          <a:xfrm>
            <a:off x="7596336" y="395372"/>
            <a:ext cx="74612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0" tIns="0" rIns="0" bIns="0" anchor="t" anchorCtr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zh-TW" sz="2400" dirty="0" smtClean="0">
                <a:solidFill>
                  <a:srgbClr val="000000"/>
                </a:solidFill>
                <a:latin typeface="+mj-lt"/>
                <a:ea typeface="標楷體" pitchFamily="65" charset="-120"/>
              </a:rPr>
              <a:t>227</a:t>
            </a:r>
            <a:endParaRPr lang="en-US" altLang="zh-TW" sz="2400" dirty="0">
              <a:solidFill>
                <a:srgbClr val="000000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26" name="文字方塊 25"/>
          <p:cNvSpPr txBox="1"/>
          <p:nvPr/>
        </p:nvSpPr>
        <p:spPr>
          <a:xfrm>
            <a:off x="3240000" y="2880000"/>
            <a:ext cx="1800000" cy="432000"/>
          </a:xfrm>
          <a:prstGeom prst="rect">
            <a:avLst/>
          </a:prstGeom>
          <a:noFill/>
        </p:spPr>
        <p:txBody>
          <a:bodyPr wrap="none" lIns="36000" tIns="36000" rIns="36000" bIns="36000" rtlCol="0" anchor="t" anchorCtr="0">
            <a:noAutofit/>
          </a:bodyPr>
          <a:lstStyle/>
          <a:p>
            <a:pPr>
              <a:lnSpc>
                <a:spcPct val="120000"/>
              </a:lnSpc>
            </a:pPr>
            <a:r>
              <a:rPr lang="zh-TW" altLang="en-US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一開始，變數中</a:t>
            </a:r>
          </a:p>
          <a:p>
            <a:pPr>
              <a:lnSpc>
                <a:spcPct val="120000"/>
              </a:lnSpc>
            </a:pPr>
            <a:r>
              <a:rPr lang="zh-TW" altLang="en-US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沒有任何數值。</a:t>
            </a:r>
          </a:p>
        </p:txBody>
      </p:sp>
      <p:pic>
        <p:nvPicPr>
          <p:cNvPr id="27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00" y="2952000"/>
            <a:ext cx="593530" cy="43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8" name="文字方塊 27"/>
          <p:cNvSpPr txBox="1"/>
          <p:nvPr/>
        </p:nvSpPr>
        <p:spPr>
          <a:xfrm>
            <a:off x="5076000" y="2484000"/>
            <a:ext cx="432000" cy="432000"/>
          </a:xfrm>
          <a:prstGeom prst="rect">
            <a:avLst/>
          </a:prstGeom>
          <a:noFill/>
          <a:ln w="38100">
            <a:solidFill>
              <a:srgbClr val="0070C0"/>
            </a:solidFill>
          </a:ln>
        </p:spPr>
        <p:txBody>
          <a:bodyPr wrap="none" lIns="36000" tIns="36000" rIns="36000" bIns="36000" rtlCol="0" anchor="ctr" anchorCtr="0">
            <a:noAutofit/>
          </a:bodyPr>
          <a:lstStyle/>
          <a:p>
            <a:pPr algn="ctr"/>
            <a:endParaRPr lang="zh-TW" altLang="en-US" sz="18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39" name="矩形 38"/>
          <p:cNvSpPr/>
          <p:nvPr/>
        </p:nvSpPr>
        <p:spPr>
          <a:xfrm>
            <a:off x="647928" y="1980000"/>
            <a:ext cx="72000" cy="4500000"/>
          </a:xfrm>
          <a:prstGeom prst="rect">
            <a:avLst/>
          </a:prstGeom>
          <a:solidFill>
            <a:srgbClr val="B9B9B9"/>
          </a:solidFill>
          <a:ln w="12700">
            <a:solidFill>
              <a:srgbClr val="DCDCDC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2" name="圓角矩形 41"/>
          <p:cNvSpPr/>
          <p:nvPr/>
        </p:nvSpPr>
        <p:spPr>
          <a:xfrm>
            <a:off x="143928" y="1800000"/>
            <a:ext cx="900000" cy="432000"/>
          </a:xfrm>
          <a:prstGeom prst="roundRect">
            <a:avLst>
              <a:gd name="adj" fmla="val 50000"/>
            </a:avLst>
          </a:prstGeom>
          <a:solidFill>
            <a:srgbClr val="D2232B"/>
          </a:solidFill>
          <a:ln w="25400">
            <a:noFill/>
          </a:ln>
        </p:spPr>
        <p:txBody>
          <a:bodyPr lIns="0" tIns="0" rIns="0" bIns="0" rtlCol="0" anchor="ctr"/>
          <a:lstStyle/>
          <a:p>
            <a:pPr algn="ctr"/>
            <a:r>
              <a:rPr lang="zh-TW" altLang="en-US" sz="1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rPr>
              <a:t>步驟</a:t>
            </a:r>
            <a:r>
              <a:rPr lang="en-US" altLang="zh-TW" sz="1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rPr>
              <a:t>4</a:t>
            </a:r>
            <a:endParaRPr lang="zh-TW" altLang="en-US" sz="18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ea typeface="標楷體" pitchFamily="65" charset="-120"/>
              <a:cs typeface="Arial" pitchFamily="34" charset="0"/>
            </a:endParaRPr>
          </a:p>
        </p:txBody>
      </p:sp>
      <p:sp>
        <p:nvSpPr>
          <p:cNvPr id="43" name="文字方塊 3"/>
          <p:cNvSpPr txBox="1">
            <a:spLocks noChangeArrowheads="1"/>
          </p:cNvSpPr>
          <p:nvPr/>
        </p:nvSpPr>
        <p:spPr bwMode="auto">
          <a:xfrm>
            <a:off x="1043928" y="1800000"/>
            <a:ext cx="2880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利用迴圈積木撰寫</a:t>
            </a:r>
            <a:r>
              <a:rPr lang="zh-TW" altLang="en-US" sz="200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程式。</a:t>
            </a:r>
            <a:endParaRPr lang="zh-TW" altLang="en-US" sz="200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pic>
        <p:nvPicPr>
          <p:cNvPr id="3379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928" y="2340000"/>
            <a:ext cx="2019600" cy="17432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02687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928" y="2340001"/>
            <a:ext cx="2019600" cy="20497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8" name="Text Box 17"/>
          <p:cNvSpPr txBox="1">
            <a:spLocks noChangeArrowheads="1"/>
          </p:cNvSpPr>
          <p:nvPr/>
        </p:nvSpPr>
        <p:spPr bwMode="auto">
          <a:xfrm>
            <a:off x="7596336" y="395372"/>
            <a:ext cx="74612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0" tIns="0" rIns="0" bIns="0" anchor="t" anchorCtr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zh-TW" sz="2400" dirty="0" smtClean="0">
                <a:solidFill>
                  <a:srgbClr val="000000"/>
                </a:solidFill>
                <a:latin typeface="+mj-lt"/>
                <a:ea typeface="標楷體" pitchFamily="65" charset="-120"/>
              </a:rPr>
              <a:t>227</a:t>
            </a:r>
            <a:endParaRPr lang="en-US" altLang="zh-TW" sz="2400" dirty="0">
              <a:solidFill>
                <a:srgbClr val="000000"/>
              </a:solidFill>
              <a:latin typeface="+mj-lt"/>
              <a:ea typeface="標楷體" pitchFamily="65" charset="-120"/>
            </a:endParaRPr>
          </a:p>
        </p:txBody>
      </p:sp>
      <p:cxnSp>
        <p:nvCxnSpPr>
          <p:cNvPr id="9" name="直線單箭頭接點 8"/>
          <p:cNvCxnSpPr/>
          <p:nvPr/>
        </p:nvCxnSpPr>
        <p:spPr bwMode="auto">
          <a:xfrm>
            <a:off x="2339928" y="4176000"/>
            <a:ext cx="1008000" cy="0"/>
          </a:xfrm>
          <a:prstGeom prst="straightConnector1">
            <a:avLst/>
          </a:prstGeom>
          <a:noFill/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cxnSp>
      <p:sp>
        <p:nvSpPr>
          <p:cNvPr id="11" name="文字方塊 10"/>
          <p:cNvSpPr txBox="1"/>
          <p:nvPr/>
        </p:nvSpPr>
        <p:spPr>
          <a:xfrm>
            <a:off x="3348464" y="3960000"/>
            <a:ext cx="5400000" cy="432000"/>
          </a:xfrm>
          <a:prstGeom prst="rect">
            <a:avLst/>
          </a:prstGeom>
          <a:noFill/>
        </p:spPr>
        <p:txBody>
          <a:bodyPr wrap="none" lIns="36000" tIns="36000" rIns="36000" bIns="36000" rtlCol="0" anchor="t" anchorCtr="0">
            <a:noAutofit/>
          </a:bodyPr>
          <a:lstStyle/>
          <a:p>
            <a:pPr>
              <a:lnSpc>
                <a:spcPct val="120000"/>
              </a:lnSpc>
            </a:pPr>
            <a:r>
              <a:rPr lang="zh-TW" altLang="en-US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設定變數初始</a:t>
            </a:r>
            <a:r>
              <a:rPr lang="zh-TW" altLang="en-US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值　 　　＝ </a:t>
            </a:r>
            <a:r>
              <a:rPr lang="en-US" altLang="zh-TW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0</a:t>
            </a:r>
            <a:r>
              <a:rPr lang="zh-TW" altLang="en-US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  ，</a:t>
            </a:r>
            <a:r>
              <a:rPr lang="zh-TW" altLang="en-US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儲存後數值為　　　</a:t>
            </a:r>
            <a:r>
              <a:rPr lang="zh-TW" altLang="en-US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  <a:endParaRPr lang="zh-TW" altLang="en-US" sz="18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pic>
        <p:nvPicPr>
          <p:cNvPr id="12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2464" y="3960000"/>
            <a:ext cx="593530" cy="43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文字方塊 12"/>
          <p:cNvSpPr txBox="1"/>
          <p:nvPr/>
        </p:nvSpPr>
        <p:spPr>
          <a:xfrm>
            <a:off x="5184464" y="3492000"/>
            <a:ext cx="432000" cy="432000"/>
          </a:xfrm>
          <a:prstGeom prst="rect">
            <a:avLst/>
          </a:prstGeom>
          <a:noFill/>
          <a:ln w="38100">
            <a:solidFill>
              <a:srgbClr val="0070C0"/>
            </a:solidFill>
          </a:ln>
        </p:spPr>
        <p:txBody>
          <a:bodyPr wrap="none" lIns="36000" tIns="36000" rIns="36000" bIns="36000" rtlCol="0" anchor="ctr" anchorCtr="0">
            <a:noAutofit/>
          </a:bodyPr>
          <a:lstStyle/>
          <a:p>
            <a:pPr algn="ctr"/>
            <a:endParaRPr lang="zh-TW" altLang="en-US" sz="18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pic>
        <p:nvPicPr>
          <p:cNvPr id="15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4464" y="3960000"/>
            <a:ext cx="593530" cy="43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6" name="文字方塊 15"/>
          <p:cNvSpPr txBox="1"/>
          <p:nvPr/>
        </p:nvSpPr>
        <p:spPr>
          <a:xfrm>
            <a:off x="7956464" y="3492000"/>
            <a:ext cx="432000" cy="432000"/>
          </a:xfrm>
          <a:prstGeom prst="rect">
            <a:avLst/>
          </a:prstGeom>
          <a:noFill/>
          <a:ln w="38100">
            <a:solidFill>
              <a:srgbClr val="0070C0"/>
            </a:solidFill>
          </a:ln>
        </p:spPr>
        <p:txBody>
          <a:bodyPr wrap="none" lIns="36000" tIns="36000" rIns="36000" bIns="36000" rtlCol="0" anchor="ctr" anchorCtr="0">
            <a:noAutofit/>
          </a:bodyPr>
          <a:lstStyle/>
          <a:p>
            <a:pPr algn="ctr"/>
            <a:r>
              <a:rPr lang="en-US" altLang="zh-TW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0</a:t>
            </a:r>
            <a:endParaRPr lang="zh-TW" altLang="en-US" sz="18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26" name="文字方塊 25"/>
          <p:cNvSpPr txBox="1"/>
          <p:nvPr/>
        </p:nvSpPr>
        <p:spPr>
          <a:xfrm>
            <a:off x="3348464" y="2880000"/>
            <a:ext cx="1800000" cy="432000"/>
          </a:xfrm>
          <a:prstGeom prst="rect">
            <a:avLst/>
          </a:prstGeom>
          <a:noFill/>
        </p:spPr>
        <p:txBody>
          <a:bodyPr wrap="none" lIns="36000" tIns="36000" rIns="36000" bIns="36000" rtlCol="0" anchor="t" anchorCtr="0">
            <a:noAutofit/>
          </a:bodyPr>
          <a:lstStyle/>
          <a:p>
            <a:pPr>
              <a:lnSpc>
                <a:spcPct val="120000"/>
              </a:lnSpc>
            </a:pPr>
            <a:r>
              <a:rPr lang="zh-TW" altLang="en-US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一開始，變數中</a:t>
            </a:r>
          </a:p>
          <a:p>
            <a:pPr>
              <a:lnSpc>
                <a:spcPct val="120000"/>
              </a:lnSpc>
            </a:pPr>
            <a:r>
              <a:rPr lang="zh-TW" altLang="en-US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沒有任何數值。</a:t>
            </a:r>
          </a:p>
        </p:txBody>
      </p:sp>
      <p:pic>
        <p:nvPicPr>
          <p:cNvPr id="27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2464" y="2952000"/>
            <a:ext cx="593530" cy="43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8" name="文字方塊 27"/>
          <p:cNvSpPr txBox="1"/>
          <p:nvPr/>
        </p:nvSpPr>
        <p:spPr>
          <a:xfrm>
            <a:off x="5184464" y="2484000"/>
            <a:ext cx="432000" cy="432000"/>
          </a:xfrm>
          <a:prstGeom prst="rect">
            <a:avLst/>
          </a:prstGeom>
          <a:noFill/>
          <a:ln w="38100">
            <a:solidFill>
              <a:srgbClr val="0070C0"/>
            </a:solidFill>
          </a:ln>
        </p:spPr>
        <p:txBody>
          <a:bodyPr wrap="none" lIns="36000" tIns="36000" rIns="36000" bIns="36000" rtlCol="0" anchor="ctr" anchorCtr="0">
            <a:noAutofit/>
          </a:bodyPr>
          <a:lstStyle/>
          <a:p>
            <a:pPr algn="ctr"/>
            <a:endParaRPr lang="zh-TW" altLang="en-US" sz="18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39" name="矩形 38"/>
          <p:cNvSpPr/>
          <p:nvPr/>
        </p:nvSpPr>
        <p:spPr>
          <a:xfrm>
            <a:off x="647928" y="1980000"/>
            <a:ext cx="72000" cy="4500000"/>
          </a:xfrm>
          <a:prstGeom prst="rect">
            <a:avLst/>
          </a:prstGeom>
          <a:solidFill>
            <a:srgbClr val="B9B9B9"/>
          </a:solidFill>
          <a:ln w="12700">
            <a:solidFill>
              <a:srgbClr val="DCDCDC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2" name="圓角矩形 41"/>
          <p:cNvSpPr/>
          <p:nvPr/>
        </p:nvSpPr>
        <p:spPr>
          <a:xfrm>
            <a:off x="143928" y="1800000"/>
            <a:ext cx="900000" cy="432000"/>
          </a:xfrm>
          <a:prstGeom prst="roundRect">
            <a:avLst>
              <a:gd name="adj" fmla="val 50000"/>
            </a:avLst>
          </a:prstGeom>
          <a:solidFill>
            <a:srgbClr val="D2232B"/>
          </a:solidFill>
          <a:ln w="25400">
            <a:noFill/>
          </a:ln>
        </p:spPr>
        <p:txBody>
          <a:bodyPr lIns="0" tIns="0" rIns="0" bIns="0" rtlCol="0" anchor="ctr"/>
          <a:lstStyle/>
          <a:p>
            <a:pPr algn="ctr"/>
            <a:r>
              <a:rPr lang="zh-TW" altLang="en-US" sz="1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rPr>
              <a:t>步驟</a:t>
            </a:r>
            <a:r>
              <a:rPr lang="en-US" altLang="zh-TW" sz="1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rPr>
              <a:t>4</a:t>
            </a:r>
            <a:endParaRPr lang="zh-TW" altLang="en-US" sz="18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ea typeface="標楷體" pitchFamily="65" charset="-120"/>
              <a:cs typeface="Arial" pitchFamily="34" charset="0"/>
            </a:endParaRPr>
          </a:p>
        </p:txBody>
      </p:sp>
      <p:sp>
        <p:nvSpPr>
          <p:cNvPr id="43" name="文字方塊 3"/>
          <p:cNvSpPr txBox="1">
            <a:spLocks noChangeArrowheads="1"/>
          </p:cNvSpPr>
          <p:nvPr/>
        </p:nvSpPr>
        <p:spPr bwMode="auto">
          <a:xfrm>
            <a:off x="1043928" y="1800000"/>
            <a:ext cx="2880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利用迴圈積木撰寫</a:t>
            </a:r>
            <a:r>
              <a:rPr lang="zh-TW" altLang="en-US" sz="200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程式。</a:t>
            </a:r>
            <a:endParaRPr lang="zh-TW" altLang="en-US" sz="200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8322010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6465" y="2340000"/>
            <a:ext cx="2019757" cy="414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8" name="Text Box 17"/>
          <p:cNvSpPr txBox="1">
            <a:spLocks noChangeArrowheads="1"/>
          </p:cNvSpPr>
          <p:nvPr/>
        </p:nvSpPr>
        <p:spPr bwMode="auto">
          <a:xfrm>
            <a:off x="7596336" y="395372"/>
            <a:ext cx="74612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0" tIns="0" rIns="0" bIns="0" anchor="t" anchorCtr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zh-TW" sz="2400" dirty="0" smtClean="0">
                <a:solidFill>
                  <a:srgbClr val="000000"/>
                </a:solidFill>
                <a:latin typeface="+mj-lt"/>
                <a:ea typeface="標楷體" pitchFamily="65" charset="-120"/>
              </a:rPr>
              <a:t>227</a:t>
            </a:r>
            <a:endParaRPr lang="en-US" altLang="zh-TW" sz="2400" dirty="0">
              <a:solidFill>
                <a:srgbClr val="000000"/>
              </a:solidFill>
              <a:latin typeface="+mj-lt"/>
              <a:ea typeface="標楷體" pitchFamily="65" charset="-120"/>
            </a:endParaRPr>
          </a:p>
        </p:txBody>
      </p:sp>
      <p:cxnSp>
        <p:nvCxnSpPr>
          <p:cNvPr id="9" name="直線單箭頭接點 8"/>
          <p:cNvCxnSpPr/>
          <p:nvPr/>
        </p:nvCxnSpPr>
        <p:spPr bwMode="auto">
          <a:xfrm>
            <a:off x="2304464" y="4176000"/>
            <a:ext cx="1008000" cy="0"/>
          </a:xfrm>
          <a:prstGeom prst="straightConnector1">
            <a:avLst/>
          </a:prstGeom>
          <a:noFill/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cxnSp>
      <p:sp>
        <p:nvSpPr>
          <p:cNvPr id="11" name="文字方塊 10"/>
          <p:cNvSpPr txBox="1"/>
          <p:nvPr/>
        </p:nvSpPr>
        <p:spPr>
          <a:xfrm>
            <a:off x="3348464" y="3960000"/>
            <a:ext cx="5400000" cy="432000"/>
          </a:xfrm>
          <a:prstGeom prst="rect">
            <a:avLst/>
          </a:prstGeom>
          <a:noFill/>
        </p:spPr>
        <p:txBody>
          <a:bodyPr wrap="none" lIns="36000" tIns="36000" rIns="36000" bIns="36000" rtlCol="0" anchor="t" anchorCtr="0">
            <a:noAutofit/>
          </a:bodyPr>
          <a:lstStyle/>
          <a:p>
            <a:pPr>
              <a:lnSpc>
                <a:spcPct val="120000"/>
              </a:lnSpc>
            </a:pPr>
            <a:r>
              <a:rPr lang="zh-TW" altLang="en-US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設定變數初始</a:t>
            </a:r>
            <a:r>
              <a:rPr lang="zh-TW" altLang="en-US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值　 　　＝ </a:t>
            </a:r>
            <a:r>
              <a:rPr lang="en-US" altLang="zh-TW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0</a:t>
            </a:r>
            <a:r>
              <a:rPr lang="zh-TW" altLang="en-US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  ，</a:t>
            </a:r>
            <a:r>
              <a:rPr lang="zh-TW" altLang="en-US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儲存後數值為　　　</a:t>
            </a:r>
            <a:r>
              <a:rPr lang="zh-TW" altLang="en-US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  <a:endParaRPr lang="zh-TW" altLang="en-US" sz="18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pic>
        <p:nvPicPr>
          <p:cNvPr id="12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2464" y="3960000"/>
            <a:ext cx="593530" cy="43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文字方塊 12"/>
          <p:cNvSpPr txBox="1"/>
          <p:nvPr/>
        </p:nvSpPr>
        <p:spPr>
          <a:xfrm>
            <a:off x="5184464" y="3492000"/>
            <a:ext cx="432000" cy="432000"/>
          </a:xfrm>
          <a:prstGeom prst="rect">
            <a:avLst/>
          </a:prstGeom>
          <a:noFill/>
          <a:ln w="38100">
            <a:solidFill>
              <a:srgbClr val="0070C0"/>
            </a:solidFill>
          </a:ln>
        </p:spPr>
        <p:txBody>
          <a:bodyPr wrap="none" lIns="36000" tIns="36000" rIns="36000" bIns="36000" rtlCol="0" anchor="ctr" anchorCtr="0">
            <a:noAutofit/>
          </a:bodyPr>
          <a:lstStyle/>
          <a:p>
            <a:pPr algn="ctr"/>
            <a:endParaRPr lang="zh-TW" altLang="en-US" sz="18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pic>
        <p:nvPicPr>
          <p:cNvPr id="15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4464" y="3960000"/>
            <a:ext cx="593530" cy="43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6" name="文字方塊 15"/>
          <p:cNvSpPr txBox="1"/>
          <p:nvPr/>
        </p:nvSpPr>
        <p:spPr>
          <a:xfrm>
            <a:off x="7956464" y="3492000"/>
            <a:ext cx="432000" cy="432000"/>
          </a:xfrm>
          <a:prstGeom prst="rect">
            <a:avLst/>
          </a:prstGeom>
          <a:noFill/>
          <a:ln w="38100">
            <a:solidFill>
              <a:srgbClr val="0070C0"/>
            </a:solidFill>
          </a:ln>
        </p:spPr>
        <p:txBody>
          <a:bodyPr wrap="none" lIns="36000" tIns="36000" rIns="36000" bIns="36000" rtlCol="0" anchor="ctr" anchorCtr="0">
            <a:noAutofit/>
          </a:bodyPr>
          <a:lstStyle/>
          <a:p>
            <a:pPr algn="ctr"/>
            <a:r>
              <a:rPr lang="en-US" altLang="zh-TW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0</a:t>
            </a:r>
            <a:endParaRPr lang="zh-TW" altLang="en-US" sz="18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2" name="手繪多邊形 1"/>
          <p:cNvSpPr/>
          <p:nvPr/>
        </p:nvSpPr>
        <p:spPr>
          <a:xfrm>
            <a:off x="2952464" y="4824000"/>
            <a:ext cx="108000" cy="396000"/>
          </a:xfrm>
          <a:custGeom>
            <a:avLst/>
            <a:gdLst>
              <a:gd name="connsiteX0" fmla="*/ 0 w 1038225"/>
              <a:gd name="connsiteY0" fmla="*/ 0 h 1562100"/>
              <a:gd name="connsiteX1" fmla="*/ 1038225 w 1038225"/>
              <a:gd name="connsiteY1" fmla="*/ 0 h 1562100"/>
              <a:gd name="connsiteX2" fmla="*/ 1038225 w 1038225"/>
              <a:gd name="connsiteY2" fmla="*/ 1562100 h 1562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38225" h="1562100">
                <a:moveTo>
                  <a:pt x="0" y="0"/>
                </a:moveTo>
                <a:lnTo>
                  <a:pt x="1038225" y="0"/>
                </a:lnTo>
                <a:lnTo>
                  <a:pt x="1038225" y="1562100"/>
                </a:lnTo>
              </a:path>
            </a:pathLst>
          </a:custGeom>
          <a:ln w="25400">
            <a:solidFill>
              <a:srgbClr val="FF0000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" name="手繪多邊形 2"/>
          <p:cNvSpPr/>
          <p:nvPr/>
        </p:nvSpPr>
        <p:spPr>
          <a:xfrm>
            <a:off x="3060464" y="4860000"/>
            <a:ext cx="252000" cy="396000"/>
          </a:xfrm>
          <a:custGeom>
            <a:avLst/>
            <a:gdLst>
              <a:gd name="connsiteX0" fmla="*/ 0 w 1066800"/>
              <a:gd name="connsiteY0" fmla="*/ 0 h 1190625"/>
              <a:gd name="connsiteX1" fmla="*/ 0 w 1066800"/>
              <a:gd name="connsiteY1" fmla="*/ 1190625 h 1190625"/>
              <a:gd name="connsiteX2" fmla="*/ 1066800 w 1066800"/>
              <a:gd name="connsiteY2" fmla="*/ 1190625 h 1190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66800" h="1190625">
                <a:moveTo>
                  <a:pt x="0" y="0"/>
                </a:moveTo>
                <a:lnTo>
                  <a:pt x="0" y="1190625"/>
                </a:lnTo>
                <a:lnTo>
                  <a:pt x="1066800" y="1190625"/>
                </a:lnTo>
              </a:path>
            </a:pathLst>
          </a:custGeom>
          <a:ln w="25400">
            <a:solidFill>
              <a:srgbClr val="FF0000"/>
            </a:solidFill>
            <a:tailEnd type="triangle" w="lg" len="lg"/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8" name="文字方塊 17"/>
          <p:cNvSpPr txBox="1"/>
          <p:nvPr/>
        </p:nvSpPr>
        <p:spPr>
          <a:xfrm>
            <a:off x="3348464" y="5040000"/>
            <a:ext cx="5400000" cy="432000"/>
          </a:xfrm>
          <a:prstGeom prst="rect">
            <a:avLst/>
          </a:prstGeom>
          <a:noFill/>
        </p:spPr>
        <p:txBody>
          <a:bodyPr wrap="none" lIns="36000" tIns="36000" rIns="36000" bIns="36000" rtlCol="0" anchor="t" anchorCtr="0">
            <a:noAutofit/>
          </a:bodyPr>
          <a:lstStyle/>
          <a:p>
            <a:pPr>
              <a:lnSpc>
                <a:spcPct val="120000"/>
              </a:lnSpc>
            </a:pPr>
            <a:r>
              <a:rPr lang="zh-TW" altLang="en-US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重複第</a:t>
            </a:r>
            <a:r>
              <a:rPr lang="en-US" altLang="zh-TW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1</a:t>
            </a:r>
            <a:r>
              <a:rPr lang="zh-TW" altLang="en-US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次，執行　　　　　，</a:t>
            </a:r>
            <a:r>
              <a:rPr lang="zh-TW" altLang="en-US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儲存後數值為　　　</a:t>
            </a:r>
            <a:r>
              <a:rPr lang="zh-TW" altLang="en-US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  <a:endParaRPr lang="zh-TW" altLang="en-US" sz="18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20" name="文字方塊 19"/>
          <p:cNvSpPr txBox="1"/>
          <p:nvPr/>
        </p:nvSpPr>
        <p:spPr>
          <a:xfrm>
            <a:off x="5184464" y="4572000"/>
            <a:ext cx="432000" cy="432000"/>
          </a:xfrm>
          <a:prstGeom prst="rect">
            <a:avLst/>
          </a:prstGeom>
          <a:noFill/>
          <a:ln w="38100">
            <a:solidFill>
              <a:srgbClr val="0070C0"/>
            </a:solidFill>
          </a:ln>
        </p:spPr>
        <p:txBody>
          <a:bodyPr wrap="none" lIns="36000" tIns="36000" rIns="36000" bIns="36000" rtlCol="0" anchor="ctr" anchorCtr="0">
            <a:noAutofit/>
          </a:bodyPr>
          <a:lstStyle/>
          <a:p>
            <a:pPr algn="ctr"/>
            <a:r>
              <a:rPr lang="en-US" altLang="zh-TW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0</a:t>
            </a:r>
            <a:endParaRPr lang="zh-TW" altLang="en-US" sz="18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pic>
        <p:nvPicPr>
          <p:cNvPr id="21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4464" y="5040000"/>
            <a:ext cx="593530" cy="43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2" name="文字方塊 21"/>
          <p:cNvSpPr txBox="1"/>
          <p:nvPr/>
        </p:nvSpPr>
        <p:spPr>
          <a:xfrm>
            <a:off x="7956464" y="4572000"/>
            <a:ext cx="432000" cy="432000"/>
          </a:xfrm>
          <a:prstGeom prst="rect">
            <a:avLst/>
          </a:prstGeom>
          <a:noFill/>
          <a:ln w="38100">
            <a:solidFill>
              <a:srgbClr val="0070C0"/>
            </a:solidFill>
          </a:ln>
        </p:spPr>
        <p:txBody>
          <a:bodyPr wrap="none" lIns="36000" tIns="36000" rIns="36000" bIns="36000" rtlCol="0" anchor="ctr" anchorCtr="0">
            <a:noAutofit/>
          </a:bodyPr>
          <a:lstStyle/>
          <a:p>
            <a:pPr algn="ctr"/>
            <a:r>
              <a:rPr lang="en-US" altLang="zh-TW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1</a:t>
            </a:r>
            <a:r>
              <a:rPr lang="en-US" altLang="zh-TW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0</a:t>
            </a:r>
            <a:endParaRPr lang="zh-TW" altLang="en-US" sz="18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2464" y="5040000"/>
            <a:ext cx="1135149" cy="43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6" name="文字方塊 25"/>
          <p:cNvSpPr txBox="1"/>
          <p:nvPr/>
        </p:nvSpPr>
        <p:spPr>
          <a:xfrm>
            <a:off x="3348464" y="2880000"/>
            <a:ext cx="1800000" cy="432000"/>
          </a:xfrm>
          <a:prstGeom prst="rect">
            <a:avLst/>
          </a:prstGeom>
          <a:noFill/>
        </p:spPr>
        <p:txBody>
          <a:bodyPr wrap="none" lIns="36000" tIns="36000" rIns="36000" bIns="36000" rtlCol="0" anchor="t" anchorCtr="0">
            <a:noAutofit/>
          </a:bodyPr>
          <a:lstStyle/>
          <a:p>
            <a:pPr>
              <a:lnSpc>
                <a:spcPct val="120000"/>
              </a:lnSpc>
            </a:pPr>
            <a:r>
              <a:rPr lang="zh-TW" altLang="en-US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一開始，變數中</a:t>
            </a:r>
          </a:p>
          <a:p>
            <a:pPr>
              <a:lnSpc>
                <a:spcPct val="120000"/>
              </a:lnSpc>
            </a:pPr>
            <a:r>
              <a:rPr lang="zh-TW" altLang="en-US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沒有任何數值。</a:t>
            </a:r>
          </a:p>
        </p:txBody>
      </p:sp>
      <p:pic>
        <p:nvPicPr>
          <p:cNvPr id="27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2464" y="2952000"/>
            <a:ext cx="593530" cy="43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8" name="文字方塊 27"/>
          <p:cNvSpPr txBox="1"/>
          <p:nvPr/>
        </p:nvSpPr>
        <p:spPr>
          <a:xfrm>
            <a:off x="5184464" y="2484000"/>
            <a:ext cx="432000" cy="432000"/>
          </a:xfrm>
          <a:prstGeom prst="rect">
            <a:avLst/>
          </a:prstGeom>
          <a:noFill/>
          <a:ln w="38100">
            <a:solidFill>
              <a:srgbClr val="0070C0"/>
            </a:solidFill>
          </a:ln>
        </p:spPr>
        <p:txBody>
          <a:bodyPr wrap="none" lIns="36000" tIns="36000" rIns="36000" bIns="36000" rtlCol="0" anchor="ctr" anchorCtr="0">
            <a:noAutofit/>
          </a:bodyPr>
          <a:lstStyle/>
          <a:p>
            <a:pPr algn="ctr"/>
            <a:endParaRPr lang="zh-TW" altLang="en-US" sz="18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39" name="矩形 38"/>
          <p:cNvSpPr/>
          <p:nvPr/>
        </p:nvSpPr>
        <p:spPr>
          <a:xfrm>
            <a:off x="612464" y="1980000"/>
            <a:ext cx="72000" cy="4500000"/>
          </a:xfrm>
          <a:prstGeom prst="rect">
            <a:avLst/>
          </a:prstGeom>
          <a:solidFill>
            <a:srgbClr val="B9B9B9"/>
          </a:solidFill>
          <a:ln w="12700">
            <a:solidFill>
              <a:srgbClr val="DCDCDC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2" name="圓角矩形 41"/>
          <p:cNvSpPr/>
          <p:nvPr/>
        </p:nvSpPr>
        <p:spPr>
          <a:xfrm>
            <a:off x="108464" y="1800000"/>
            <a:ext cx="900000" cy="432000"/>
          </a:xfrm>
          <a:prstGeom prst="roundRect">
            <a:avLst>
              <a:gd name="adj" fmla="val 50000"/>
            </a:avLst>
          </a:prstGeom>
          <a:solidFill>
            <a:srgbClr val="D2232B"/>
          </a:solidFill>
          <a:ln w="25400">
            <a:noFill/>
          </a:ln>
        </p:spPr>
        <p:txBody>
          <a:bodyPr lIns="0" tIns="0" rIns="0" bIns="0" rtlCol="0" anchor="ctr"/>
          <a:lstStyle/>
          <a:p>
            <a:pPr algn="ctr"/>
            <a:r>
              <a:rPr lang="zh-TW" altLang="en-US" sz="1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rPr>
              <a:t>步驟</a:t>
            </a:r>
            <a:r>
              <a:rPr lang="en-US" altLang="zh-TW" sz="1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rPr>
              <a:t>4</a:t>
            </a:r>
            <a:endParaRPr lang="zh-TW" altLang="en-US" sz="18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ea typeface="標楷體" pitchFamily="65" charset="-120"/>
              <a:cs typeface="Arial" pitchFamily="34" charset="0"/>
            </a:endParaRPr>
          </a:p>
        </p:txBody>
      </p:sp>
      <p:sp>
        <p:nvSpPr>
          <p:cNvPr id="43" name="文字方塊 3"/>
          <p:cNvSpPr txBox="1">
            <a:spLocks noChangeArrowheads="1"/>
          </p:cNvSpPr>
          <p:nvPr/>
        </p:nvSpPr>
        <p:spPr bwMode="auto">
          <a:xfrm>
            <a:off x="1008464" y="1800000"/>
            <a:ext cx="2880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利用迴圈積木撰寫</a:t>
            </a:r>
            <a:r>
              <a:rPr lang="zh-TW" altLang="en-US" sz="200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程式。</a:t>
            </a:r>
            <a:endParaRPr lang="zh-TW" altLang="en-US" sz="200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3580077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6465" y="2340000"/>
            <a:ext cx="2019757" cy="414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8" name="Text Box 17"/>
          <p:cNvSpPr txBox="1">
            <a:spLocks noChangeArrowheads="1"/>
          </p:cNvSpPr>
          <p:nvPr/>
        </p:nvSpPr>
        <p:spPr bwMode="auto">
          <a:xfrm>
            <a:off x="7596336" y="395372"/>
            <a:ext cx="74612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0" tIns="0" rIns="0" bIns="0" anchor="t" anchorCtr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zh-TW" sz="2400" dirty="0" smtClean="0">
                <a:solidFill>
                  <a:srgbClr val="000000"/>
                </a:solidFill>
                <a:latin typeface="+mj-lt"/>
                <a:ea typeface="標楷體" pitchFamily="65" charset="-120"/>
              </a:rPr>
              <a:t>227</a:t>
            </a:r>
            <a:endParaRPr lang="en-US" altLang="zh-TW" sz="2400" dirty="0">
              <a:solidFill>
                <a:srgbClr val="000000"/>
              </a:solidFill>
              <a:latin typeface="+mj-lt"/>
              <a:ea typeface="標楷體" pitchFamily="65" charset="-120"/>
            </a:endParaRPr>
          </a:p>
        </p:txBody>
      </p:sp>
      <p:cxnSp>
        <p:nvCxnSpPr>
          <p:cNvPr id="9" name="直線單箭頭接點 8"/>
          <p:cNvCxnSpPr/>
          <p:nvPr/>
        </p:nvCxnSpPr>
        <p:spPr bwMode="auto">
          <a:xfrm>
            <a:off x="2304464" y="4176000"/>
            <a:ext cx="1008000" cy="0"/>
          </a:xfrm>
          <a:prstGeom prst="straightConnector1">
            <a:avLst/>
          </a:prstGeom>
          <a:noFill/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cxnSp>
      <p:sp>
        <p:nvSpPr>
          <p:cNvPr id="11" name="文字方塊 10"/>
          <p:cNvSpPr txBox="1"/>
          <p:nvPr/>
        </p:nvSpPr>
        <p:spPr>
          <a:xfrm>
            <a:off x="3348464" y="3960000"/>
            <a:ext cx="5400000" cy="432000"/>
          </a:xfrm>
          <a:prstGeom prst="rect">
            <a:avLst/>
          </a:prstGeom>
          <a:noFill/>
        </p:spPr>
        <p:txBody>
          <a:bodyPr wrap="none" lIns="36000" tIns="36000" rIns="36000" bIns="36000" rtlCol="0" anchor="t" anchorCtr="0">
            <a:noAutofit/>
          </a:bodyPr>
          <a:lstStyle/>
          <a:p>
            <a:pPr>
              <a:lnSpc>
                <a:spcPct val="120000"/>
              </a:lnSpc>
            </a:pPr>
            <a:r>
              <a:rPr lang="zh-TW" altLang="en-US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設定變數初始</a:t>
            </a:r>
            <a:r>
              <a:rPr lang="zh-TW" altLang="en-US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值　 　　＝ </a:t>
            </a:r>
            <a:r>
              <a:rPr lang="en-US" altLang="zh-TW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0</a:t>
            </a:r>
            <a:r>
              <a:rPr lang="zh-TW" altLang="en-US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  ，</a:t>
            </a:r>
            <a:r>
              <a:rPr lang="zh-TW" altLang="en-US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儲存後數值為　　　</a:t>
            </a:r>
            <a:r>
              <a:rPr lang="zh-TW" altLang="en-US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  <a:endParaRPr lang="zh-TW" altLang="en-US" sz="18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pic>
        <p:nvPicPr>
          <p:cNvPr id="12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2464" y="3960000"/>
            <a:ext cx="593530" cy="43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文字方塊 12"/>
          <p:cNvSpPr txBox="1"/>
          <p:nvPr/>
        </p:nvSpPr>
        <p:spPr>
          <a:xfrm>
            <a:off x="5184464" y="3492000"/>
            <a:ext cx="432000" cy="432000"/>
          </a:xfrm>
          <a:prstGeom prst="rect">
            <a:avLst/>
          </a:prstGeom>
          <a:noFill/>
          <a:ln w="38100">
            <a:solidFill>
              <a:srgbClr val="0070C0"/>
            </a:solidFill>
          </a:ln>
        </p:spPr>
        <p:txBody>
          <a:bodyPr wrap="none" lIns="36000" tIns="36000" rIns="36000" bIns="36000" rtlCol="0" anchor="ctr" anchorCtr="0">
            <a:noAutofit/>
          </a:bodyPr>
          <a:lstStyle/>
          <a:p>
            <a:pPr algn="ctr"/>
            <a:endParaRPr lang="zh-TW" altLang="en-US" sz="18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pic>
        <p:nvPicPr>
          <p:cNvPr id="15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4464" y="3960000"/>
            <a:ext cx="593530" cy="43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6" name="文字方塊 15"/>
          <p:cNvSpPr txBox="1"/>
          <p:nvPr/>
        </p:nvSpPr>
        <p:spPr>
          <a:xfrm>
            <a:off x="7956464" y="3492000"/>
            <a:ext cx="432000" cy="432000"/>
          </a:xfrm>
          <a:prstGeom prst="rect">
            <a:avLst/>
          </a:prstGeom>
          <a:noFill/>
          <a:ln w="38100">
            <a:solidFill>
              <a:srgbClr val="0070C0"/>
            </a:solidFill>
          </a:ln>
        </p:spPr>
        <p:txBody>
          <a:bodyPr wrap="none" lIns="36000" tIns="36000" rIns="36000" bIns="36000" rtlCol="0" anchor="ctr" anchorCtr="0">
            <a:noAutofit/>
          </a:bodyPr>
          <a:lstStyle/>
          <a:p>
            <a:pPr algn="ctr"/>
            <a:r>
              <a:rPr lang="en-US" altLang="zh-TW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0</a:t>
            </a:r>
            <a:endParaRPr lang="zh-TW" altLang="en-US" sz="18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2" name="手繪多邊形 1"/>
          <p:cNvSpPr/>
          <p:nvPr/>
        </p:nvSpPr>
        <p:spPr>
          <a:xfrm>
            <a:off x="2952464" y="4824000"/>
            <a:ext cx="108000" cy="396000"/>
          </a:xfrm>
          <a:custGeom>
            <a:avLst/>
            <a:gdLst>
              <a:gd name="connsiteX0" fmla="*/ 0 w 1038225"/>
              <a:gd name="connsiteY0" fmla="*/ 0 h 1562100"/>
              <a:gd name="connsiteX1" fmla="*/ 1038225 w 1038225"/>
              <a:gd name="connsiteY1" fmla="*/ 0 h 1562100"/>
              <a:gd name="connsiteX2" fmla="*/ 1038225 w 1038225"/>
              <a:gd name="connsiteY2" fmla="*/ 1562100 h 1562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38225" h="1562100">
                <a:moveTo>
                  <a:pt x="0" y="0"/>
                </a:moveTo>
                <a:lnTo>
                  <a:pt x="1038225" y="0"/>
                </a:lnTo>
                <a:lnTo>
                  <a:pt x="1038225" y="1562100"/>
                </a:lnTo>
              </a:path>
            </a:pathLst>
          </a:custGeom>
          <a:ln w="25400">
            <a:solidFill>
              <a:srgbClr val="FF0000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" name="手繪多邊形 2"/>
          <p:cNvSpPr/>
          <p:nvPr/>
        </p:nvSpPr>
        <p:spPr>
          <a:xfrm>
            <a:off x="3060464" y="4860000"/>
            <a:ext cx="252000" cy="396000"/>
          </a:xfrm>
          <a:custGeom>
            <a:avLst/>
            <a:gdLst>
              <a:gd name="connsiteX0" fmla="*/ 0 w 1066800"/>
              <a:gd name="connsiteY0" fmla="*/ 0 h 1190625"/>
              <a:gd name="connsiteX1" fmla="*/ 0 w 1066800"/>
              <a:gd name="connsiteY1" fmla="*/ 1190625 h 1190625"/>
              <a:gd name="connsiteX2" fmla="*/ 1066800 w 1066800"/>
              <a:gd name="connsiteY2" fmla="*/ 1190625 h 1190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66800" h="1190625">
                <a:moveTo>
                  <a:pt x="0" y="0"/>
                </a:moveTo>
                <a:lnTo>
                  <a:pt x="0" y="1190625"/>
                </a:lnTo>
                <a:lnTo>
                  <a:pt x="1066800" y="1190625"/>
                </a:lnTo>
              </a:path>
            </a:pathLst>
          </a:custGeom>
          <a:ln w="25400">
            <a:solidFill>
              <a:srgbClr val="FF0000"/>
            </a:solidFill>
            <a:tailEnd type="triangle" w="lg" len="lg"/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8" name="文字方塊 17"/>
          <p:cNvSpPr txBox="1"/>
          <p:nvPr/>
        </p:nvSpPr>
        <p:spPr>
          <a:xfrm>
            <a:off x="3348464" y="5040000"/>
            <a:ext cx="5400000" cy="432000"/>
          </a:xfrm>
          <a:prstGeom prst="rect">
            <a:avLst/>
          </a:prstGeom>
          <a:noFill/>
        </p:spPr>
        <p:txBody>
          <a:bodyPr wrap="none" lIns="36000" tIns="36000" rIns="36000" bIns="36000" rtlCol="0" anchor="t" anchorCtr="0">
            <a:noAutofit/>
          </a:bodyPr>
          <a:lstStyle/>
          <a:p>
            <a:pPr>
              <a:lnSpc>
                <a:spcPct val="120000"/>
              </a:lnSpc>
            </a:pPr>
            <a:r>
              <a:rPr lang="zh-TW" altLang="en-US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重複第</a:t>
            </a:r>
            <a:r>
              <a:rPr lang="en-US" altLang="zh-TW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1</a:t>
            </a:r>
            <a:r>
              <a:rPr lang="zh-TW" altLang="en-US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次，執行　　　　　，</a:t>
            </a:r>
            <a:r>
              <a:rPr lang="zh-TW" altLang="en-US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儲存後數值為　　　</a:t>
            </a:r>
            <a:r>
              <a:rPr lang="zh-TW" altLang="en-US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  <a:endParaRPr lang="zh-TW" altLang="en-US" sz="18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20" name="文字方塊 19"/>
          <p:cNvSpPr txBox="1"/>
          <p:nvPr/>
        </p:nvSpPr>
        <p:spPr>
          <a:xfrm>
            <a:off x="5184464" y="4572000"/>
            <a:ext cx="432000" cy="432000"/>
          </a:xfrm>
          <a:prstGeom prst="rect">
            <a:avLst/>
          </a:prstGeom>
          <a:noFill/>
          <a:ln w="38100">
            <a:solidFill>
              <a:srgbClr val="0070C0"/>
            </a:solidFill>
          </a:ln>
        </p:spPr>
        <p:txBody>
          <a:bodyPr wrap="none" lIns="36000" tIns="36000" rIns="36000" bIns="36000" rtlCol="0" anchor="ctr" anchorCtr="0">
            <a:noAutofit/>
          </a:bodyPr>
          <a:lstStyle/>
          <a:p>
            <a:pPr algn="ctr"/>
            <a:r>
              <a:rPr lang="en-US" altLang="zh-TW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0</a:t>
            </a:r>
            <a:endParaRPr lang="zh-TW" altLang="en-US" sz="18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pic>
        <p:nvPicPr>
          <p:cNvPr id="21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4464" y="5040000"/>
            <a:ext cx="593530" cy="43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2" name="文字方塊 21"/>
          <p:cNvSpPr txBox="1"/>
          <p:nvPr/>
        </p:nvSpPr>
        <p:spPr>
          <a:xfrm>
            <a:off x="7956464" y="4572000"/>
            <a:ext cx="432000" cy="432000"/>
          </a:xfrm>
          <a:prstGeom prst="rect">
            <a:avLst/>
          </a:prstGeom>
          <a:noFill/>
          <a:ln w="38100">
            <a:solidFill>
              <a:srgbClr val="0070C0"/>
            </a:solidFill>
          </a:ln>
        </p:spPr>
        <p:txBody>
          <a:bodyPr wrap="none" lIns="36000" tIns="36000" rIns="36000" bIns="36000" rtlCol="0" anchor="ctr" anchorCtr="0">
            <a:noAutofit/>
          </a:bodyPr>
          <a:lstStyle/>
          <a:p>
            <a:pPr algn="ctr"/>
            <a:r>
              <a:rPr lang="en-US" altLang="zh-TW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1</a:t>
            </a:r>
            <a:r>
              <a:rPr lang="en-US" altLang="zh-TW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0</a:t>
            </a:r>
            <a:endParaRPr lang="zh-TW" altLang="en-US" sz="18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2464" y="5040000"/>
            <a:ext cx="1135149" cy="43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6" name="文字方塊 25"/>
          <p:cNvSpPr txBox="1"/>
          <p:nvPr/>
        </p:nvSpPr>
        <p:spPr>
          <a:xfrm>
            <a:off x="3348464" y="2880000"/>
            <a:ext cx="1800000" cy="432000"/>
          </a:xfrm>
          <a:prstGeom prst="rect">
            <a:avLst/>
          </a:prstGeom>
          <a:noFill/>
        </p:spPr>
        <p:txBody>
          <a:bodyPr wrap="none" lIns="36000" tIns="36000" rIns="36000" bIns="36000" rtlCol="0" anchor="t" anchorCtr="0">
            <a:noAutofit/>
          </a:bodyPr>
          <a:lstStyle/>
          <a:p>
            <a:pPr>
              <a:lnSpc>
                <a:spcPct val="120000"/>
              </a:lnSpc>
            </a:pPr>
            <a:r>
              <a:rPr lang="zh-TW" altLang="en-US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一開始，變數中</a:t>
            </a:r>
          </a:p>
          <a:p>
            <a:pPr>
              <a:lnSpc>
                <a:spcPct val="120000"/>
              </a:lnSpc>
            </a:pPr>
            <a:r>
              <a:rPr lang="zh-TW" altLang="en-US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沒有任何數值。</a:t>
            </a:r>
          </a:p>
        </p:txBody>
      </p:sp>
      <p:pic>
        <p:nvPicPr>
          <p:cNvPr id="27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2464" y="2952000"/>
            <a:ext cx="593530" cy="43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8" name="文字方塊 27"/>
          <p:cNvSpPr txBox="1"/>
          <p:nvPr/>
        </p:nvSpPr>
        <p:spPr>
          <a:xfrm>
            <a:off x="5184464" y="2484000"/>
            <a:ext cx="432000" cy="432000"/>
          </a:xfrm>
          <a:prstGeom prst="rect">
            <a:avLst/>
          </a:prstGeom>
          <a:noFill/>
          <a:ln w="38100">
            <a:solidFill>
              <a:srgbClr val="0070C0"/>
            </a:solidFill>
          </a:ln>
        </p:spPr>
        <p:txBody>
          <a:bodyPr wrap="none" lIns="36000" tIns="36000" rIns="36000" bIns="36000" rtlCol="0" anchor="ctr" anchorCtr="0">
            <a:noAutofit/>
          </a:bodyPr>
          <a:lstStyle/>
          <a:p>
            <a:pPr algn="ctr"/>
            <a:endParaRPr lang="zh-TW" altLang="en-US" sz="18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24" name="手繪多邊形 23"/>
          <p:cNvSpPr/>
          <p:nvPr/>
        </p:nvSpPr>
        <p:spPr>
          <a:xfrm>
            <a:off x="3060464" y="5220000"/>
            <a:ext cx="252000" cy="1116000"/>
          </a:xfrm>
          <a:custGeom>
            <a:avLst/>
            <a:gdLst>
              <a:gd name="connsiteX0" fmla="*/ 0 w 1066800"/>
              <a:gd name="connsiteY0" fmla="*/ 0 h 1190625"/>
              <a:gd name="connsiteX1" fmla="*/ 0 w 1066800"/>
              <a:gd name="connsiteY1" fmla="*/ 1190625 h 1190625"/>
              <a:gd name="connsiteX2" fmla="*/ 1066800 w 1066800"/>
              <a:gd name="connsiteY2" fmla="*/ 1190625 h 1190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66800" h="1190625">
                <a:moveTo>
                  <a:pt x="0" y="0"/>
                </a:moveTo>
                <a:lnTo>
                  <a:pt x="0" y="1190625"/>
                </a:lnTo>
                <a:lnTo>
                  <a:pt x="1066800" y="1190625"/>
                </a:lnTo>
              </a:path>
            </a:pathLst>
          </a:custGeom>
          <a:ln w="25400">
            <a:solidFill>
              <a:srgbClr val="FF0000"/>
            </a:solidFill>
            <a:tailEnd type="triangle" w="lg" len="lg"/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1" name="文字方塊 30"/>
          <p:cNvSpPr txBox="1"/>
          <p:nvPr/>
        </p:nvSpPr>
        <p:spPr>
          <a:xfrm>
            <a:off x="3348464" y="6120000"/>
            <a:ext cx="5400000" cy="432000"/>
          </a:xfrm>
          <a:prstGeom prst="rect">
            <a:avLst/>
          </a:prstGeom>
          <a:noFill/>
        </p:spPr>
        <p:txBody>
          <a:bodyPr wrap="none" lIns="36000" tIns="36000" rIns="36000" bIns="36000" rtlCol="0" anchor="t" anchorCtr="0">
            <a:noAutofit/>
          </a:bodyPr>
          <a:lstStyle/>
          <a:p>
            <a:pPr>
              <a:lnSpc>
                <a:spcPct val="120000"/>
              </a:lnSpc>
            </a:pPr>
            <a:r>
              <a:rPr lang="zh-TW" altLang="en-US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重複第</a:t>
            </a:r>
            <a:r>
              <a:rPr lang="en-US" altLang="zh-TW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2</a:t>
            </a:r>
            <a:r>
              <a:rPr lang="zh-TW" altLang="en-US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次，執行　　　　　，</a:t>
            </a:r>
            <a:r>
              <a:rPr lang="zh-TW" altLang="en-US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儲存後數值為　　　</a:t>
            </a:r>
            <a:r>
              <a:rPr lang="zh-TW" altLang="en-US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  <a:endParaRPr lang="zh-TW" altLang="en-US" sz="18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32" name="文字方塊 31"/>
          <p:cNvSpPr txBox="1"/>
          <p:nvPr/>
        </p:nvSpPr>
        <p:spPr>
          <a:xfrm>
            <a:off x="5184464" y="5652000"/>
            <a:ext cx="432000" cy="432000"/>
          </a:xfrm>
          <a:prstGeom prst="rect">
            <a:avLst/>
          </a:prstGeom>
          <a:noFill/>
          <a:ln w="38100">
            <a:solidFill>
              <a:srgbClr val="0070C0"/>
            </a:solidFill>
          </a:ln>
        </p:spPr>
        <p:txBody>
          <a:bodyPr wrap="none" lIns="36000" tIns="36000" rIns="36000" bIns="36000" rtlCol="0" anchor="ctr" anchorCtr="0">
            <a:noAutofit/>
          </a:bodyPr>
          <a:lstStyle/>
          <a:p>
            <a:pPr algn="ctr"/>
            <a:r>
              <a:rPr lang="en-US" altLang="zh-TW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10</a:t>
            </a:r>
            <a:endParaRPr lang="zh-TW" altLang="en-US" sz="18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pic>
        <p:nvPicPr>
          <p:cNvPr id="33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4464" y="6120000"/>
            <a:ext cx="593530" cy="43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4" name="文字方塊 33"/>
          <p:cNvSpPr txBox="1"/>
          <p:nvPr/>
        </p:nvSpPr>
        <p:spPr>
          <a:xfrm>
            <a:off x="7956464" y="5652000"/>
            <a:ext cx="432000" cy="432000"/>
          </a:xfrm>
          <a:prstGeom prst="rect">
            <a:avLst/>
          </a:prstGeom>
          <a:noFill/>
          <a:ln w="38100">
            <a:solidFill>
              <a:srgbClr val="0070C0"/>
            </a:solidFill>
          </a:ln>
        </p:spPr>
        <p:txBody>
          <a:bodyPr wrap="none" lIns="36000" tIns="36000" rIns="36000" bIns="36000" rtlCol="0" anchor="ctr" anchorCtr="0">
            <a:noAutofit/>
          </a:bodyPr>
          <a:lstStyle/>
          <a:p>
            <a:pPr algn="ctr"/>
            <a:r>
              <a:rPr lang="en-US" altLang="zh-TW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20</a:t>
            </a:r>
            <a:endParaRPr lang="zh-TW" altLang="en-US" sz="18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pic>
        <p:nvPicPr>
          <p:cNvPr id="35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464" y="6120000"/>
            <a:ext cx="1135149" cy="43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9" name="矩形 38"/>
          <p:cNvSpPr/>
          <p:nvPr/>
        </p:nvSpPr>
        <p:spPr>
          <a:xfrm>
            <a:off x="612464" y="1980000"/>
            <a:ext cx="72000" cy="4500000"/>
          </a:xfrm>
          <a:prstGeom prst="rect">
            <a:avLst/>
          </a:prstGeom>
          <a:solidFill>
            <a:srgbClr val="B9B9B9"/>
          </a:solidFill>
          <a:ln w="12700">
            <a:solidFill>
              <a:srgbClr val="DCDCDC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2" name="圓角矩形 41"/>
          <p:cNvSpPr/>
          <p:nvPr/>
        </p:nvSpPr>
        <p:spPr>
          <a:xfrm>
            <a:off x="108464" y="1800000"/>
            <a:ext cx="900000" cy="432000"/>
          </a:xfrm>
          <a:prstGeom prst="roundRect">
            <a:avLst>
              <a:gd name="adj" fmla="val 50000"/>
            </a:avLst>
          </a:prstGeom>
          <a:solidFill>
            <a:srgbClr val="D2232B"/>
          </a:solidFill>
          <a:ln w="25400">
            <a:noFill/>
          </a:ln>
        </p:spPr>
        <p:txBody>
          <a:bodyPr lIns="0" tIns="0" rIns="0" bIns="0" rtlCol="0" anchor="ctr"/>
          <a:lstStyle/>
          <a:p>
            <a:pPr algn="ctr"/>
            <a:r>
              <a:rPr lang="zh-TW" altLang="en-US" sz="1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rPr>
              <a:t>步驟</a:t>
            </a:r>
            <a:r>
              <a:rPr lang="en-US" altLang="zh-TW" sz="1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rPr>
              <a:t>4</a:t>
            </a:r>
            <a:endParaRPr lang="zh-TW" altLang="en-US" sz="18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ea typeface="標楷體" pitchFamily="65" charset="-120"/>
              <a:cs typeface="Arial" pitchFamily="34" charset="0"/>
            </a:endParaRPr>
          </a:p>
        </p:txBody>
      </p:sp>
      <p:sp>
        <p:nvSpPr>
          <p:cNvPr id="43" name="文字方塊 3"/>
          <p:cNvSpPr txBox="1">
            <a:spLocks noChangeArrowheads="1"/>
          </p:cNvSpPr>
          <p:nvPr/>
        </p:nvSpPr>
        <p:spPr bwMode="auto">
          <a:xfrm>
            <a:off x="1008464" y="1800000"/>
            <a:ext cx="2880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利用迴圈積木撰寫</a:t>
            </a:r>
            <a:r>
              <a:rPr lang="zh-TW" altLang="en-US" sz="200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程式。</a:t>
            </a:r>
            <a:endParaRPr lang="zh-TW" altLang="en-US" sz="200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236982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1" name="Picture 4"/>
          <p:cNvPicPr>
            <a:picLocks noChangeAspect="1" noChangeArrowheads="1"/>
          </p:cNvPicPr>
          <p:nvPr/>
        </p:nvPicPr>
        <p:blipFill rotWithShape="1">
          <a:blip r:embed="rId2"/>
          <a:srcRect l="3" t="3422" r="11668" b="87691"/>
          <a:stretch/>
        </p:blipFill>
        <p:spPr bwMode="auto">
          <a:xfrm>
            <a:off x="539552" y="1440000"/>
            <a:ext cx="6048000" cy="46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4"/>
          <p:cNvPicPr>
            <a:picLocks noChangeAspect="1" noChangeArrowheads="1"/>
          </p:cNvPicPr>
          <p:nvPr/>
        </p:nvPicPr>
        <p:blipFill rotWithShape="1">
          <a:blip r:embed="rId3"/>
          <a:srcRect l="-1" t="91342" r="6756" b="202"/>
          <a:stretch/>
        </p:blipFill>
        <p:spPr bwMode="auto">
          <a:xfrm>
            <a:off x="540000" y="1080000"/>
            <a:ext cx="6732000" cy="36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6000" y="1908000"/>
            <a:ext cx="5752421" cy="4320000"/>
          </a:xfrm>
          <a:prstGeom prst="rect">
            <a:avLst/>
          </a:prstGeom>
          <a:noFill/>
          <a:ln w="50800">
            <a:solidFill>
              <a:srgbClr val="49A472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矩形 2"/>
          <p:cNvSpPr>
            <a:spLocks noChangeArrowheads="1"/>
          </p:cNvSpPr>
          <p:nvPr/>
        </p:nvSpPr>
        <p:spPr bwMode="auto">
          <a:xfrm>
            <a:off x="6732000" y="3240000"/>
            <a:ext cx="2160000" cy="180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36000" tIns="36000" rIns="36000" bIns="36000">
            <a:noAutofit/>
          </a:bodyPr>
          <a:lstStyle/>
          <a:p>
            <a:pPr>
              <a:lnSpc>
                <a:spcPct val="120000"/>
              </a:lnSpc>
            </a:pPr>
            <a:r>
              <a:rPr lang="zh-TW" altLang="en-US" sz="2400" b="0" dirty="0">
                <a:solidFill>
                  <a:schemeClr val="tx1"/>
                </a:solidFill>
                <a:ea typeface="標楷體" pitchFamily="65" charset="-120"/>
              </a:rPr>
              <a:t>腳本區下方可以添加擴展許多功能，本節使用畫筆功能。</a:t>
            </a:r>
          </a:p>
        </p:txBody>
      </p:sp>
      <p:sp>
        <p:nvSpPr>
          <p:cNvPr id="7" name="矩形 1"/>
          <p:cNvSpPr/>
          <p:nvPr/>
        </p:nvSpPr>
        <p:spPr>
          <a:xfrm>
            <a:off x="6732000" y="2160000"/>
            <a:ext cx="1080000" cy="1080000"/>
          </a:xfrm>
          <a:custGeom>
            <a:avLst/>
            <a:gdLst>
              <a:gd name="connsiteX0" fmla="*/ 0 w 1872208"/>
              <a:gd name="connsiteY0" fmla="*/ 0 h 1728192"/>
              <a:gd name="connsiteX1" fmla="*/ 1872208 w 1872208"/>
              <a:gd name="connsiteY1" fmla="*/ 0 h 1728192"/>
              <a:gd name="connsiteX2" fmla="*/ 1872208 w 1872208"/>
              <a:gd name="connsiteY2" fmla="*/ 1728192 h 1728192"/>
              <a:gd name="connsiteX3" fmla="*/ 0 w 1872208"/>
              <a:gd name="connsiteY3" fmla="*/ 1728192 h 1728192"/>
              <a:gd name="connsiteX4" fmla="*/ 0 w 1872208"/>
              <a:gd name="connsiteY4" fmla="*/ 0 h 1728192"/>
              <a:gd name="connsiteX0" fmla="*/ 0 w 1872208"/>
              <a:gd name="connsiteY0" fmla="*/ 0 h 1728192"/>
              <a:gd name="connsiteX1" fmla="*/ 1872208 w 1872208"/>
              <a:gd name="connsiteY1" fmla="*/ 0 h 1728192"/>
              <a:gd name="connsiteX2" fmla="*/ 1872208 w 1872208"/>
              <a:gd name="connsiteY2" fmla="*/ 1728192 h 1728192"/>
              <a:gd name="connsiteX3" fmla="*/ 0 w 1872208"/>
              <a:gd name="connsiteY3" fmla="*/ 1728192 h 1728192"/>
              <a:gd name="connsiteX4" fmla="*/ 91440 w 1872208"/>
              <a:gd name="connsiteY4" fmla="*/ 91440 h 1728192"/>
              <a:gd name="connsiteX0" fmla="*/ 0 w 1872208"/>
              <a:gd name="connsiteY0" fmla="*/ 0 h 1728192"/>
              <a:gd name="connsiteX1" fmla="*/ 1872208 w 1872208"/>
              <a:gd name="connsiteY1" fmla="*/ 0 h 1728192"/>
              <a:gd name="connsiteX2" fmla="*/ 1872208 w 1872208"/>
              <a:gd name="connsiteY2" fmla="*/ 1728192 h 1728192"/>
              <a:gd name="connsiteX3" fmla="*/ 0 w 1872208"/>
              <a:gd name="connsiteY3" fmla="*/ 1728192 h 1728192"/>
              <a:gd name="connsiteX0" fmla="*/ 0 w 1872208"/>
              <a:gd name="connsiteY0" fmla="*/ 0 h 1728192"/>
              <a:gd name="connsiteX1" fmla="*/ 1872208 w 1872208"/>
              <a:gd name="connsiteY1" fmla="*/ 0 h 1728192"/>
              <a:gd name="connsiteX2" fmla="*/ 1872208 w 1872208"/>
              <a:gd name="connsiteY2" fmla="*/ 1728192 h 17281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872208" h="1728192">
                <a:moveTo>
                  <a:pt x="0" y="0"/>
                </a:moveTo>
                <a:lnTo>
                  <a:pt x="1872208" y="0"/>
                </a:lnTo>
                <a:lnTo>
                  <a:pt x="1872208" y="1728192"/>
                </a:lnTo>
              </a:path>
            </a:pathLst>
          </a:custGeom>
          <a:ln w="50800">
            <a:solidFill>
              <a:srgbClr val="49A472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" name="圓角矩形 3"/>
          <p:cNvSpPr/>
          <p:nvPr/>
        </p:nvSpPr>
        <p:spPr>
          <a:xfrm>
            <a:off x="2843808" y="2304000"/>
            <a:ext cx="1656184" cy="1584176"/>
          </a:xfrm>
          <a:prstGeom prst="roundRect">
            <a:avLst>
              <a:gd name="adj" fmla="val 0"/>
            </a:avLst>
          </a:prstGeom>
          <a:ln w="25400">
            <a:solidFill>
              <a:srgbClr val="FF0000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6465" y="2340000"/>
            <a:ext cx="2019757" cy="414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8" name="Text Box 17"/>
          <p:cNvSpPr txBox="1">
            <a:spLocks noChangeArrowheads="1"/>
          </p:cNvSpPr>
          <p:nvPr/>
        </p:nvSpPr>
        <p:spPr bwMode="auto">
          <a:xfrm>
            <a:off x="7596336" y="395372"/>
            <a:ext cx="74612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0" tIns="0" rIns="0" bIns="0" anchor="t" anchorCtr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zh-TW" sz="2400" dirty="0" smtClean="0">
                <a:solidFill>
                  <a:srgbClr val="000000"/>
                </a:solidFill>
                <a:latin typeface="+mj-lt"/>
                <a:ea typeface="標楷體" pitchFamily="65" charset="-120"/>
              </a:rPr>
              <a:t>227</a:t>
            </a:r>
            <a:endParaRPr lang="en-US" altLang="zh-TW" sz="2400" dirty="0">
              <a:solidFill>
                <a:srgbClr val="000000"/>
              </a:solidFill>
              <a:latin typeface="+mj-lt"/>
              <a:ea typeface="標楷體" pitchFamily="65" charset="-120"/>
            </a:endParaRPr>
          </a:p>
        </p:txBody>
      </p:sp>
      <p:cxnSp>
        <p:nvCxnSpPr>
          <p:cNvPr id="9" name="直線單箭頭接點 8"/>
          <p:cNvCxnSpPr/>
          <p:nvPr/>
        </p:nvCxnSpPr>
        <p:spPr bwMode="auto">
          <a:xfrm>
            <a:off x="2304464" y="4176000"/>
            <a:ext cx="1008000" cy="0"/>
          </a:xfrm>
          <a:prstGeom prst="straightConnector1">
            <a:avLst/>
          </a:prstGeom>
          <a:noFill/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cxnSp>
      <p:sp>
        <p:nvSpPr>
          <p:cNvPr id="11" name="文字方塊 10"/>
          <p:cNvSpPr txBox="1"/>
          <p:nvPr/>
        </p:nvSpPr>
        <p:spPr>
          <a:xfrm>
            <a:off x="3348464" y="3960000"/>
            <a:ext cx="5400000" cy="432000"/>
          </a:xfrm>
          <a:prstGeom prst="rect">
            <a:avLst/>
          </a:prstGeom>
          <a:noFill/>
        </p:spPr>
        <p:txBody>
          <a:bodyPr wrap="none" lIns="36000" tIns="36000" rIns="36000" bIns="36000" rtlCol="0" anchor="t" anchorCtr="0">
            <a:noAutofit/>
          </a:bodyPr>
          <a:lstStyle/>
          <a:p>
            <a:pPr>
              <a:lnSpc>
                <a:spcPct val="120000"/>
              </a:lnSpc>
            </a:pPr>
            <a:r>
              <a:rPr lang="zh-TW" altLang="en-US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設定變數初始</a:t>
            </a:r>
            <a:r>
              <a:rPr lang="zh-TW" altLang="en-US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值　 　　＝ </a:t>
            </a:r>
            <a:r>
              <a:rPr lang="en-US" altLang="zh-TW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0</a:t>
            </a:r>
            <a:r>
              <a:rPr lang="zh-TW" altLang="en-US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  ，</a:t>
            </a:r>
            <a:r>
              <a:rPr lang="zh-TW" altLang="en-US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儲存後數值為　　　</a:t>
            </a:r>
            <a:r>
              <a:rPr lang="zh-TW" altLang="en-US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  <a:endParaRPr lang="zh-TW" altLang="en-US" sz="18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pic>
        <p:nvPicPr>
          <p:cNvPr id="12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2464" y="3960000"/>
            <a:ext cx="593530" cy="43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文字方塊 12"/>
          <p:cNvSpPr txBox="1"/>
          <p:nvPr/>
        </p:nvSpPr>
        <p:spPr>
          <a:xfrm>
            <a:off x="5184464" y="3492000"/>
            <a:ext cx="432000" cy="432000"/>
          </a:xfrm>
          <a:prstGeom prst="rect">
            <a:avLst/>
          </a:prstGeom>
          <a:noFill/>
          <a:ln w="38100">
            <a:solidFill>
              <a:srgbClr val="0070C0"/>
            </a:solidFill>
          </a:ln>
        </p:spPr>
        <p:txBody>
          <a:bodyPr wrap="none" lIns="36000" tIns="36000" rIns="36000" bIns="36000" rtlCol="0" anchor="ctr" anchorCtr="0">
            <a:noAutofit/>
          </a:bodyPr>
          <a:lstStyle/>
          <a:p>
            <a:pPr algn="ctr"/>
            <a:endParaRPr lang="zh-TW" altLang="en-US" sz="18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pic>
        <p:nvPicPr>
          <p:cNvPr id="15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4464" y="3960000"/>
            <a:ext cx="593530" cy="43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6" name="文字方塊 15"/>
          <p:cNvSpPr txBox="1"/>
          <p:nvPr/>
        </p:nvSpPr>
        <p:spPr>
          <a:xfrm>
            <a:off x="7956464" y="3492000"/>
            <a:ext cx="432000" cy="432000"/>
          </a:xfrm>
          <a:prstGeom prst="rect">
            <a:avLst/>
          </a:prstGeom>
          <a:noFill/>
          <a:ln w="38100">
            <a:solidFill>
              <a:srgbClr val="0070C0"/>
            </a:solidFill>
          </a:ln>
        </p:spPr>
        <p:txBody>
          <a:bodyPr wrap="none" lIns="36000" tIns="36000" rIns="36000" bIns="36000" rtlCol="0" anchor="ctr" anchorCtr="0">
            <a:noAutofit/>
          </a:bodyPr>
          <a:lstStyle/>
          <a:p>
            <a:pPr algn="ctr"/>
            <a:r>
              <a:rPr lang="en-US" altLang="zh-TW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0</a:t>
            </a:r>
            <a:endParaRPr lang="zh-TW" altLang="en-US" sz="18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2" name="手繪多邊形 1"/>
          <p:cNvSpPr/>
          <p:nvPr/>
        </p:nvSpPr>
        <p:spPr>
          <a:xfrm>
            <a:off x="2952464" y="4824000"/>
            <a:ext cx="108000" cy="396000"/>
          </a:xfrm>
          <a:custGeom>
            <a:avLst/>
            <a:gdLst>
              <a:gd name="connsiteX0" fmla="*/ 0 w 1038225"/>
              <a:gd name="connsiteY0" fmla="*/ 0 h 1562100"/>
              <a:gd name="connsiteX1" fmla="*/ 1038225 w 1038225"/>
              <a:gd name="connsiteY1" fmla="*/ 0 h 1562100"/>
              <a:gd name="connsiteX2" fmla="*/ 1038225 w 1038225"/>
              <a:gd name="connsiteY2" fmla="*/ 1562100 h 1562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38225" h="1562100">
                <a:moveTo>
                  <a:pt x="0" y="0"/>
                </a:moveTo>
                <a:lnTo>
                  <a:pt x="1038225" y="0"/>
                </a:lnTo>
                <a:lnTo>
                  <a:pt x="1038225" y="1562100"/>
                </a:lnTo>
              </a:path>
            </a:pathLst>
          </a:custGeom>
          <a:ln w="25400">
            <a:solidFill>
              <a:srgbClr val="FF0000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" name="手繪多邊形 2"/>
          <p:cNvSpPr/>
          <p:nvPr/>
        </p:nvSpPr>
        <p:spPr>
          <a:xfrm>
            <a:off x="3060464" y="4860000"/>
            <a:ext cx="252000" cy="396000"/>
          </a:xfrm>
          <a:custGeom>
            <a:avLst/>
            <a:gdLst>
              <a:gd name="connsiteX0" fmla="*/ 0 w 1066800"/>
              <a:gd name="connsiteY0" fmla="*/ 0 h 1190625"/>
              <a:gd name="connsiteX1" fmla="*/ 0 w 1066800"/>
              <a:gd name="connsiteY1" fmla="*/ 1190625 h 1190625"/>
              <a:gd name="connsiteX2" fmla="*/ 1066800 w 1066800"/>
              <a:gd name="connsiteY2" fmla="*/ 1190625 h 1190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66800" h="1190625">
                <a:moveTo>
                  <a:pt x="0" y="0"/>
                </a:moveTo>
                <a:lnTo>
                  <a:pt x="0" y="1190625"/>
                </a:lnTo>
                <a:lnTo>
                  <a:pt x="1066800" y="1190625"/>
                </a:lnTo>
              </a:path>
            </a:pathLst>
          </a:custGeom>
          <a:ln w="25400">
            <a:solidFill>
              <a:srgbClr val="FF0000"/>
            </a:solidFill>
            <a:tailEnd type="triangle" w="lg" len="lg"/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8" name="文字方塊 17"/>
          <p:cNvSpPr txBox="1"/>
          <p:nvPr/>
        </p:nvSpPr>
        <p:spPr>
          <a:xfrm>
            <a:off x="3348464" y="5040000"/>
            <a:ext cx="5400000" cy="432000"/>
          </a:xfrm>
          <a:prstGeom prst="rect">
            <a:avLst/>
          </a:prstGeom>
          <a:noFill/>
        </p:spPr>
        <p:txBody>
          <a:bodyPr wrap="none" lIns="36000" tIns="36000" rIns="36000" bIns="36000" rtlCol="0" anchor="t" anchorCtr="0">
            <a:noAutofit/>
          </a:bodyPr>
          <a:lstStyle/>
          <a:p>
            <a:pPr>
              <a:lnSpc>
                <a:spcPct val="120000"/>
              </a:lnSpc>
            </a:pPr>
            <a:r>
              <a:rPr lang="zh-TW" altLang="en-US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重複第</a:t>
            </a:r>
            <a:r>
              <a:rPr lang="en-US" altLang="zh-TW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3</a:t>
            </a:r>
            <a:r>
              <a:rPr lang="zh-TW" altLang="en-US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次，執行　　　　　，</a:t>
            </a:r>
            <a:r>
              <a:rPr lang="zh-TW" altLang="en-US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儲存後數值為　　　</a:t>
            </a:r>
            <a:r>
              <a:rPr lang="zh-TW" altLang="en-US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  <a:endParaRPr lang="zh-TW" altLang="en-US" sz="18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20" name="文字方塊 19"/>
          <p:cNvSpPr txBox="1"/>
          <p:nvPr/>
        </p:nvSpPr>
        <p:spPr>
          <a:xfrm>
            <a:off x="5184464" y="4572000"/>
            <a:ext cx="432000" cy="432000"/>
          </a:xfrm>
          <a:prstGeom prst="rect">
            <a:avLst/>
          </a:prstGeom>
          <a:noFill/>
          <a:ln w="38100">
            <a:solidFill>
              <a:srgbClr val="0070C0"/>
            </a:solidFill>
          </a:ln>
        </p:spPr>
        <p:txBody>
          <a:bodyPr wrap="none" lIns="36000" tIns="36000" rIns="36000" bIns="36000" rtlCol="0" anchor="ctr" anchorCtr="0">
            <a:noAutofit/>
          </a:bodyPr>
          <a:lstStyle/>
          <a:p>
            <a:pPr algn="ctr"/>
            <a:r>
              <a:rPr lang="en-US" altLang="zh-TW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20</a:t>
            </a:r>
            <a:endParaRPr lang="zh-TW" altLang="en-US" sz="18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pic>
        <p:nvPicPr>
          <p:cNvPr id="21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4464" y="5040000"/>
            <a:ext cx="593530" cy="43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2" name="文字方塊 21"/>
          <p:cNvSpPr txBox="1"/>
          <p:nvPr/>
        </p:nvSpPr>
        <p:spPr>
          <a:xfrm>
            <a:off x="7956464" y="4572000"/>
            <a:ext cx="432000" cy="432000"/>
          </a:xfrm>
          <a:prstGeom prst="rect">
            <a:avLst/>
          </a:prstGeom>
          <a:noFill/>
          <a:ln w="38100">
            <a:solidFill>
              <a:srgbClr val="0070C0"/>
            </a:solidFill>
          </a:ln>
        </p:spPr>
        <p:txBody>
          <a:bodyPr wrap="none" lIns="36000" tIns="36000" rIns="36000" bIns="36000" rtlCol="0" anchor="ctr" anchorCtr="0">
            <a:noAutofit/>
          </a:bodyPr>
          <a:lstStyle/>
          <a:p>
            <a:pPr algn="ctr"/>
            <a:r>
              <a:rPr lang="en-US" altLang="zh-TW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30</a:t>
            </a:r>
            <a:endParaRPr lang="zh-TW" altLang="en-US" sz="18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2464" y="5040000"/>
            <a:ext cx="1135149" cy="43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6" name="文字方塊 25"/>
          <p:cNvSpPr txBox="1"/>
          <p:nvPr/>
        </p:nvSpPr>
        <p:spPr>
          <a:xfrm>
            <a:off x="3348464" y="2880000"/>
            <a:ext cx="1800000" cy="432000"/>
          </a:xfrm>
          <a:prstGeom prst="rect">
            <a:avLst/>
          </a:prstGeom>
          <a:noFill/>
        </p:spPr>
        <p:txBody>
          <a:bodyPr wrap="none" lIns="36000" tIns="36000" rIns="36000" bIns="36000" rtlCol="0" anchor="t" anchorCtr="0">
            <a:noAutofit/>
          </a:bodyPr>
          <a:lstStyle/>
          <a:p>
            <a:pPr>
              <a:lnSpc>
                <a:spcPct val="120000"/>
              </a:lnSpc>
            </a:pPr>
            <a:r>
              <a:rPr lang="zh-TW" altLang="en-US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一開始，變數中</a:t>
            </a:r>
          </a:p>
          <a:p>
            <a:pPr>
              <a:lnSpc>
                <a:spcPct val="120000"/>
              </a:lnSpc>
            </a:pPr>
            <a:r>
              <a:rPr lang="zh-TW" altLang="en-US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沒有任何數值。</a:t>
            </a:r>
          </a:p>
        </p:txBody>
      </p:sp>
      <p:pic>
        <p:nvPicPr>
          <p:cNvPr id="27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2464" y="2952000"/>
            <a:ext cx="593530" cy="43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8" name="文字方塊 27"/>
          <p:cNvSpPr txBox="1"/>
          <p:nvPr/>
        </p:nvSpPr>
        <p:spPr>
          <a:xfrm>
            <a:off x="5184464" y="2484000"/>
            <a:ext cx="432000" cy="432000"/>
          </a:xfrm>
          <a:prstGeom prst="rect">
            <a:avLst/>
          </a:prstGeom>
          <a:noFill/>
          <a:ln w="38100">
            <a:solidFill>
              <a:srgbClr val="0070C0"/>
            </a:solidFill>
          </a:ln>
        </p:spPr>
        <p:txBody>
          <a:bodyPr wrap="none" lIns="36000" tIns="36000" rIns="36000" bIns="36000" rtlCol="0" anchor="ctr" anchorCtr="0">
            <a:noAutofit/>
          </a:bodyPr>
          <a:lstStyle/>
          <a:p>
            <a:pPr algn="ctr"/>
            <a:endParaRPr lang="zh-TW" altLang="en-US" sz="18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39" name="矩形 38"/>
          <p:cNvSpPr/>
          <p:nvPr/>
        </p:nvSpPr>
        <p:spPr>
          <a:xfrm>
            <a:off x="612464" y="1980000"/>
            <a:ext cx="72000" cy="4500000"/>
          </a:xfrm>
          <a:prstGeom prst="rect">
            <a:avLst/>
          </a:prstGeom>
          <a:solidFill>
            <a:srgbClr val="B9B9B9"/>
          </a:solidFill>
          <a:ln w="12700">
            <a:solidFill>
              <a:srgbClr val="DCDCDC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2" name="圓角矩形 41"/>
          <p:cNvSpPr/>
          <p:nvPr/>
        </p:nvSpPr>
        <p:spPr>
          <a:xfrm>
            <a:off x="108464" y="1800000"/>
            <a:ext cx="900000" cy="432000"/>
          </a:xfrm>
          <a:prstGeom prst="roundRect">
            <a:avLst>
              <a:gd name="adj" fmla="val 50000"/>
            </a:avLst>
          </a:prstGeom>
          <a:solidFill>
            <a:srgbClr val="D2232B"/>
          </a:solidFill>
          <a:ln w="25400">
            <a:noFill/>
          </a:ln>
        </p:spPr>
        <p:txBody>
          <a:bodyPr lIns="0" tIns="0" rIns="0" bIns="0" rtlCol="0" anchor="ctr"/>
          <a:lstStyle/>
          <a:p>
            <a:pPr algn="ctr"/>
            <a:r>
              <a:rPr lang="zh-TW" altLang="en-US" sz="1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rPr>
              <a:t>步驟</a:t>
            </a:r>
            <a:r>
              <a:rPr lang="en-US" altLang="zh-TW" sz="1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rPr>
              <a:t>4</a:t>
            </a:r>
            <a:endParaRPr lang="zh-TW" altLang="en-US" sz="18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ea typeface="標楷體" pitchFamily="65" charset="-120"/>
              <a:cs typeface="Arial" pitchFamily="34" charset="0"/>
            </a:endParaRPr>
          </a:p>
        </p:txBody>
      </p:sp>
      <p:sp>
        <p:nvSpPr>
          <p:cNvPr id="43" name="文字方塊 3"/>
          <p:cNvSpPr txBox="1">
            <a:spLocks noChangeArrowheads="1"/>
          </p:cNvSpPr>
          <p:nvPr/>
        </p:nvSpPr>
        <p:spPr bwMode="auto">
          <a:xfrm>
            <a:off x="1008464" y="1800000"/>
            <a:ext cx="2880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利用迴圈積木撰寫</a:t>
            </a:r>
            <a:r>
              <a:rPr lang="zh-TW" altLang="en-US" sz="200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程式。</a:t>
            </a:r>
            <a:endParaRPr lang="zh-TW" altLang="en-US" sz="200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852614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4457" y="2340000"/>
            <a:ext cx="2019757" cy="414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8" name="Text Box 17"/>
          <p:cNvSpPr txBox="1">
            <a:spLocks noChangeArrowheads="1"/>
          </p:cNvSpPr>
          <p:nvPr/>
        </p:nvSpPr>
        <p:spPr bwMode="auto">
          <a:xfrm>
            <a:off x="7596336" y="395372"/>
            <a:ext cx="74612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0" tIns="0" rIns="0" bIns="0" anchor="t" anchorCtr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zh-TW" sz="2400" dirty="0" smtClean="0">
                <a:solidFill>
                  <a:srgbClr val="000000"/>
                </a:solidFill>
                <a:latin typeface="+mj-lt"/>
                <a:ea typeface="標楷體" pitchFamily="65" charset="-120"/>
              </a:rPr>
              <a:t>227</a:t>
            </a:r>
            <a:endParaRPr lang="en-US" altLang="zh-TW" sz="2400" dirty="0">
              <a:solidFill>
                <a:srgbClr val="000000"/>
              </a:solidFill>
              <a:latin typeface="+mj-lt"/>
              <a:ea typeface="標楷體" pitchFamily="65" charset="-120"/>
            </a:endParaRPr>
          </a:p>
        </p:txBody>
      </p:sp>
      <p:cxnSp>
        <p:nvCxnSpPr>
          <p:cNvPr id="9" name="直線單箭頭接點 8"/>
          <p:cNvCxnSpPr/>
          <p:nvPr/>
        </p:nvCxnSpPr>
        <p:spPr bwMode="auto">
          <a:xfrm>
            <a:off x="2232456" y="4176000"/>
            <a:ext cx="1008000" cy="0"/>
          </a:xfrm>
          <a:prstGeom prst="straightConnector1">
            <a:avLst/>
          </a:prstGeom>
          <a:noFill/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cxnSp>
      <p:sp>
        <p:nvSpPr>
          <p:cNvPr id="11" name="文字方塊 10"/>
          <p:cNvSpPr txBox="1"/>
          <p:nvPr/>
        </p:nvSpPr>
        <p:spPr>
          <a:xfrm>
            <a:off x="3276456" y="3960000"/>
            <a:ext cx="5400000" cy="432000"/>
          </a:xfrm>
          <a:prstGeom prst="rect">
            <a:avLst/>
          </a:prstGeom>
          <a:noFill/>
        </p:spPr>
        <p:txBody>
          <a:bodyPr wrap="none" lIns="36000" tIns="36000" rIns="36000" bIns="36000" rtlCol="0" anchor="t" anchorCtr="0">
            <a:noAutofit/>
          </a:bodyPr>
          <a:lstStyle/>
          <a:p>
            <a:pPr>
              <a:lnSpc>
                <a:spcPct val="120000"/>
              </a:lnSpc>
            </a:pPr>
            <a:r>
              <a:rPr lang="zh-TW" altLang="en-US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設定變數初始</a:t>
            </a:r>
            <a:r>
              <a:rPr lang="zh-TW" altLang="en-US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值　 　　＝ </a:t>
            </a:r>
            <a:r>
              <a:rPr lang="en-US" altLang="zh-TW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0</a:t>
            </a:r>
            <a:r>
              <a:rPr lang="zh-TW" altLang="en-US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  ，</a:t>
            </a:r>
            <a:r>
              <a:rPr lang="zh-TW" altLang="en-US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儲存後數值為　　　</a:t>
            </a:r>
            <a:r>
              <a:rPr lang="zh-TW" altLang="en-US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  <a:endParaRPr lang="zh-TW" altLang="en-US" sz="18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pic>
        <p:nvPicPr>
          <p:cNvPr id="12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0456" y="3960000"/>
            <a:ext cx="593530" cy="43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文字方塊 12"/>
          <p:cNvSpPr txBox="1"/>
          <p:nvPr/>
        </p:nvSpPr>
        <p:spPr>
          <a:xfrm>
            <a:off x="5112456" y="3492000"/>
            <a:ext cx="432000" cy="432000"/>
          </a:xfrm>
          <a:prstGeom prst="rect">
            <a:avLst/>
          </a:prstGeom>
          <a:noFill/>
          <a:ln w="38100">
            <a:solidFill>
              <a:srgbClr val="0070C0"/>
            </a:solidFill>
          </a:ln>
        </p:spPr>
        <p:txBody>
          <a:bodyPr wrap="none" lIns="36000" tIns="36000" rIns="36000" bIns="36000" rtlCol="0" anchor="ctr" anchorCtr="0">
            <a:noAutofit/>
          </a:bodyPr>
          <a:lstStyle/>
          <a:p>
            <a:pPr algn="ctr"/>
            <a:endParaRPr lang="zh-TW" altLang="en-US" sz="18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pic>
        <p:nvPicPr>
          <p:cNvPr id="15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2456" y="3960000"/>
            <a:ext cx="593530" cy="43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6" name="文字方塊 15"/>
          <p:cNvSpPr txBox="1"/>
          <p:nvPr/>
        </p:nvSpPr>
        <p:spPr>
          <a:xfrm>
            <a:off x="7884456" y="3492000"/>
            <a:ext cx="432000" cy="432000"/>
          </a:xfrm>
          <a:prstGeom prst="rect">
            <a:avLst/>
          </a:prstGeom>
          <a:noFill/>
          <a:ln w="38100">
            <a:solidFill>
              <a:srgbClr val="0070C0"/>
            </a:solidFill>
          </a:ln>
        </p:spPr>
        <p:txBody>
          <a:bodyPr wrap="none" lIns="36000" tIns="36000" rIns="36000" bIns="36000" rtlCol="0" anchor="ctr" anchorCtr="0">
            <a:noAutofit/>
          </a:bodyPr>
          <a:lstStyle/>
          <a:p>
            <a:pPr algn="ctr"/>
            <a:r>
              <a:rPr lang="en-US" altLang="zh-TW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0</a:t>
            </a:r>
            <a:endParaRPr lang="zh-TW" altLang="en-US" sz="18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2" name="手繪多邊形 1"/>
          <p:cNvSpPr/>
          <p:nvPr/>
        </p:nvSpPr>
        <p:spPr>
          <a:xfrm>
            <a:off x="2880456" y="4824000"/>
            <a:ext cx="108000" cy="396000"/>
          </a:xfrm>
          <a:custGeom>
            <a:avLst/>
            <a:gdLst>
              <a:gd name="connsiteX0" fmla="*/ 0 w 1038225"/>
              <a:gd name="connsiteY0" fmla="*/ 0 h 1562100"/>
              <a:gd name="connsiteX1" fmla="*/ 1038225 w 1038225"/>
              <a:gd name="connsiteY1" fmla="*/ 0 h 1562100"/>
              <a:gd name="connsiteX2" fmla="*/ 1038225 w 1038225"/>
              <a:gd name="connsiteY2" fmla="*/ 1562100 h 1562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38225" h="1562100">
                <a:moveTo>
                  <a:pt x="0" y="0"/>
                </a:moveTo>
                <a:lnTo>
                  <a:pt x="1038225" y="0"/>
                </a:lnTo>
                <a:lnTo>
                  <a:pt x="1038225" y="1562100"/>
                </a:lnTo>
              </a:path>
            </a:pathLst>
          </a:custGeom>
          <a:ln w="25400">
            <a:solidFill>
              <a:srgbClr val="FF0000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" name="手繪多邊形 2"/>
          <p:cNvSpPr/>
          <p:nvPr/>
        </p:nvSpPr>
        <p:spPr>
          <a:xfrm>
            <a:off x="2988456" y="4860000"/>
            <a:ext cx="252000" cy="396000"/>
          </a:xfrm>
          <a:custGeom>
            <a:avLst/>
            <a:gdLst>
              <a:gd name="connsiteX0" fmla="*/ 0 w 1066800"/>
              <a:gd name="connsiteY0" fmla="*/ 0 h 1190625"/>
              <a:gd name="connsiteX1" fmla="*/ 0 w 1066800"/>
              <a:gd name="connsiteY1" fmla="*/ 1190625 h 1190625"/>
              <a:gd name="connsiteX2" fmla="*/ 1066800 w 1066800"/>
              <a:gd name="connsiteY2" fmla="*/ 1190625 h 1190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66800" h="1190625">
                <a:moveTo>
                  <a:pt x="0" y="0"/>
                </a:moveTo>
                <a:lnTo>
                  <a:pt x="0" y="1190625"/>
                </a:lnTo>
                <a:lnTo>
                  <a:pt x="1066800" y="1190625"/>
                </a:lnTo>
              </a:path>
            </a:pathLst>
          </a:custGeom>
          <a:ln w="25400">
            <a:solidFill>
              <a:srgbClr val="FF0000"/>
            </a:solidFill>
            <a:tailEnd type="triangle" w="lg" len="lg"/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8" name="文字方塊 17"/>
          <p:cNvSpPr txBox="1"/>
          <p:nvPr/>
        </p:nvSpPr>
        <p:spPr>
          <a:xfrm>
            <a:off x="3276456" y="5040000"/>
            <a:ext cx="5400000" cy="432000"/>
          </a:xfrm>
          <a:prstGeom prst="rect">
            <a:avLst/>
          </a:prstGeom>
          <a:noFill/>
        </p:spPr>
        <p:txBody>
          <a:bodyPr wrap="none" lIns="36000" tIns="36000" rIns="36000" bIns="36000" rtlCol="0" anchor="t" anchorCtr="0">
            <a:noAutofit/>
          </a:bodyPr>
          <a:lstStyle/>
          <a:p>
            <a:pPr>
              <a:lnSpc>
                <a:spcPct val="120000"/>
              </a:lnSpc>
            </a:pPr>
            <a:r>
              <a:rPr lang="zh-TW" altLang="en-US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重複第</a:t>
            </a:r>
            <a:r>
              <a:rPr lang="en-US" altLang="zh-TW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3</a:t>
            </a:r>
            <a:r>
              <a:rPr lang="zh-TW" altLang="en-US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次，執行　　　　　，</a:t>
            </a:r>
            <a:r>
              <a:rPr lang="zh-TW" altLang="en-US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儲存後數值為　　　</a:t>
            </a:r>
            <a:r>
              <a:rPr lang="zh-TW" altLang="en-US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  <a:endParaRPr lang="zh-TW" altLang="en-US" sz="18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20" name="文字方塊 19"/>
          <p:cNvSpPr txBox="1"/>
          <p:nvPr/>
        </p:nvSpPr>
        <p:spPr>
          <a:xfrm>
            <a:off x="5112456" y="4572000"/>
            <a:ext cx="432000" cy="432000"/>
          </a:xfrm>
          <a:prstGeom prst="rect">
            <a:avLst/>
          </a:prstGeom>
          <a:noFill/>
          <a:ln w="38100">
            <a:solidFill>
              <a:srgbClr val="0070C0"/>
            </a:solidFill>
          </a:ln>
        </p:spPr>
        <p:txBody>
          <a:bodyPr wrap="none" lIns="36000" tIns="36000" rIns="36000" bIns="36000" rtlCol="0" anchor="ctr" anchorCtr="0">
            <a:noAutofit/>
          </a:bodyPr>
          <a:lstStyle/>
          <a:p>
            <a:pPr algn="ctr"/>
            <a:r>
              <a:rPr lang="en-US" altLang="zh-TW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20</a:t>
            </a:r>
            <a:endParaRPr lang="zh-TW" altLang="en-US" sz="18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pic>
        <p:nvPicPr>
          <p:cNvPr id="21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2456" y="5040000"/>
            <a:ext cx="593530" cy="43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2" name="文字方塊 21"/>
          <p:cNvSpPr txBox="1"/>
          <p:nvPr/>
        </p:nvSpPr>
        <p:spPr>
          <a:xfrm>
            <a:off x="7884456" y="4572000"/>
            <a:ext cx="432000" cy="432000"/>
          </a:xfrm>
          <a:prstGeom prst="rect">
            <a:avLst/>
          </a:prstGeom>
          <a:noFill/>
          <a:ln w="38100">
            <a:solidFill>
              <a:srgbClr val="0070C0"/>
            </a:solidFill>
          </a:ln>
        </p:spPr>
        <p:txBody>
          <a:bodyPr wrap="none" lIns="36000" tIns="36000" rIns="36000" bIns="36000" rtlCol="0" anchor="ctr" anchorCtr="0">
            <a:noAutofit/>
          </a:bodyPr>
          <a:lstStyle/>
          <a:p>
            <a:pPr algn="ctr"/>
            <a:r>
              <a:rPr lang="en-US" altLang="zh-TW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30</a:t>
            </a:r>
            <a:endParaRPr lang="zh-TW" altLang="en-US" sz="18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0456" y="5040000"/>
            <a:ext cx="1135149" cy="43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6" name="文字方塊 25"/>
          <p:cNvSpPr txBox="1"/>
          <p:nvPr/>
        </p:nvSpPr>
        <p:spPr>
          <a:xfrm>
            <a:off x="3276456" y="2880000"/>
            <a:ext cx="1800000" cy="432000"/>
          </a:xfrm>
          <a:prstGeom prst="rect">
            <a:avLst/>
          </a:prstGeom>
          <a:noFill/>
        </p:spPr>
        <p:txBody>
          <a:bodyPr wrap="none" lIns="36000" tIns="36000" rIns="36000" bIns="36000" rtlCol="0" anchor="t" anchorCtr="0">
            <a:noAutofit/>
          </a:bodyPr>
          <a:lstStyle/>
          <a:p>
            <a:pPr>
              <a:lnSpc>
                <a:spcPct val="120000"/>
              </a:lnSpc>
            </a:pPr>
            <a:r>
              <a:rPr lang="zh-TW" altLang="en-US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一開始，變數中</a:t>
            </a:r>
          </a:p>
          <a:p>
            <a:pPr>
              <a:lnSpc>
                <a:spcPct val="120000"/>
              </a:lnSpc>
            </a:pPr>
            <a:r>
              <a:rPr lang="zh-TW" altLang="en-US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沒有任何數值。</a:t>
            </a:r>
          </a:p>
        </p:txBody>
      </p:sp>
      <p:pic>
        <p:nvPicPr>
          <p:cNvPr id="27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0456" y="2952000"/>
            <a:ext cx="593530" cy="43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8" name="文字方塊 27"/>
          <p:cNvSpPr txBox="1"/>
          <p:nvPr/>
        </p:nvSpPr>
        <p:spPr>
          <a:xfrm>
            <a:off x="5112456" y="2484000"/>
            <a:ext cx="432000" cy="432000"/>
          </a:xfrm>
          <a:prstGeom prst="rect">
            <a:avLst/>
          </a:prstGeom>
          <a:noFill/>
          <a:ln w="38100">
            <a:solidFill>
              <a:srgbClr val="0070C0"/>
            </a:solidFill>
          </a:ln>
        </p:spPr>
        <p:txBody>
          <a:bodyPr wrap="none" lIns="36000" tIns="36000" rIns="36000" bIns="36000" rtlCol="0" anchor="ctr" anchorCtr="0">
            <a:noAutofit/>
          </a:bodyPr>
          <a:lstStyle/>
          <a:p>
            <a:pPr algn="ctr"/>
            <a:endParaRPr lang="zh-TW" altLang="en-US" sz="18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24" name="手繪多邊形 23"/>
          <p:cNvSpPr/>
          <p:nvPr/>
        </p:nvSpPr>
        <p:spPr>
          <a:xfrm>
            <a:off x="2988456" y="5220000"/>
            <a:ext cx="252000" cy="1368000"/>
          </a:xfrm>
          <a:custGeom>
            <a:avLst/>
            <a:gdLst>
              <a:gd name="connsiteX0" fmla="*/ 0 w 1066800"/>
              <a:gd name="connsiteY0" fmla="*/ 0 h 1190625"/>
              <a:gd name="connsiteX1" fmla="*/ 0 w 1066800"/>
              <a:gd name="connsiteY1" fmla="*/ 1190625 h 1190625"/>
              <a:gd name="connsiteX2" fmla="*/ 1066800 w 1066800"/>
              <a:gd name="connsiteY2" fmla="*/ 1190625 h 1190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66800" h="1190625">
                <a:moveTo>
                  <a:pt x="0" y="0"/>
                </a:moveTo>
                <a:lnTo>
                  <a:pt x="0" y="1190625"/>
                </a:lnTo>
                <a:lnTo>
                  <a:pt x="1066800" y="1190625"/>
                </a:lnTo>
              </a:path>
            </a:pathLst>
          </a:custGeom>
          <a:ln w="25400">
            <a:solidFill>
              <a:srgbClr val="FF0000"/>
            </a:solidFill>
            <a:tailEnd type="triangle" w="lg" len="lg"/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1" name="文字方塊 30"/>
          <p:cNvSpPr txBox="1"/>
          <p:nvPr/>
        </p:nvSpPr>
        <p:spPr>
          <a:xfrm>
            <a:off x="3240456" y="6372000"/>
            <a:ext cx="5400000" cy="432000"/>
          </a:xfrm>
          <a:prstGeom prst="rect">
            <a:avLst/>
          </a:prstGeom>
          <a:noFill/>
        </p:spPr>
        <p:txBody>
          <a:bodyPr wrap="none" lIns="36000" tIns="36000" rIns="36000" bIns="36000" rtlCol="0" anchor="t" anchorCtr="0">
            <a:noAutofit/>
          </a:bodyPr>
          <a:lstStyle/>
          <a:p>
            <a:pPr>
              <a:lnSpc>
                <a:spcPct val="120000"/>
              </a:lnSpc>
            </a:pPr>
            <a:r>
              <a:rPr lang="zh-TW" altLang="en-US" sz="1800" b="0" spc="-10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重複第</a:t>
            </a:r>
            <a:r>
              <a:rPr lang="en-US" altLang="zh-TW" sz="1800" b="0" spc="-10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20</a:t>
            </a:r>
            <a:r>
              <a:rPr lang="zh-TW" altLang="en-US" sz="1800" b="0" spc="-10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次，</a:t>
            </a:r>
            <a:r>
              <a:rPr lang="zh-TW" altLang="en-US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執行　　　　　，</a:t>
            </a:r>
            <a:r>
              <a:rPr lang="zh-TW" altLang="en-US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儲存後數值為　　　</a:t>
            </a:r>
            <a:r>
              <a:rPr lang="zh-TW" altLang="en-US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  <a:endParaRPr lang="zh-TW" altLang="en-US" sz="18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32" name="文字方塊 31"/>
          <p:cNvSpPr txBox="1"/>
          <p:nvPr/>
        </p:nvSpPr>
        <p:spPr>
          <a:xfrm>
            <a:off x="5112456" y="5904000"/>
            <a:ext cx="432000" cy="432000"/>
          </a:xfrm>
          <a:prstGeom prst="rect">
            <a:avLst/>
          </a:prstGeom>
          <a:noFill/>
          <a:ln w="38100">
            <a:solidFill>
              <a:srgbClr val="0070C0"/>
            </a:solidFill>
          </a:ln>
        </p:spPr>
        <p:txBody>
          <a:bodyPr wrap="none" lIns="36000" tIns="36000" rIns="36000" bIns="36000" rtlCol="0" anchor="ctr" anchorCtr="0">
            <a:noAutofit/>
          </a:bodyPr>
          <a:lstStyle/>
          <a:p>
            <a:pPr algn="ctr"/>
            <a:r>
              <a:rPr lang="en-US" altLang="zh-TW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190</a:t>
            </a:r>
            <a:endParaRPr lang="zh-TW" altLang="en-US" sz="18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pic>
        <p:nvPicPr>
          <p:cNvPr id="33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2456" y="6372000"/>
            <a:ext cx="593530" cy="43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4" name="文字方塊 33"/>
          <p:cNvSpPr txBox="1"/>
          <p:nvPr/>
        </p:nvSpPr>
        <p:spPr>
          <a:xfrm>
            <a:off x="7884456" y="5904000"/>
            <a:ext cx="432000" cy="432000"/>
          </a:xfrm>
          <a:prstGeom prst="rect">
            <a:avLst/>
          </a:prstGeom>
          <a:noFill/>
          <a:ln w="38100">
            <a:solidFill>
              <a:srgbClr val="0070C0"/>
            </a:solidFill>
          </a:ln>
        </p:spPr>
        <p:txBody>
          <a:bodyPr wrap="none" lIns="36000" tIns="36000" rIns="36000" bIns="36000" rtlCol="0" anchor="ctr" anchorCtr="0">
            <a:noAutofit/>
          </a:bodyPr>
          <a:lstStyle/>
          <a:p>
            <a:pPr algn="ctr"/>
            <a:r>
              <a:rPr lang="en-US" altLang="zh-TW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200</a:t>
            </a:r>
            <a:endParaRPr lang="zh-TW" altLang="en-US" sz="18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pic>
        <p:nvPicPr>
          <p:cNvPr id="35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456" y="6372000"/>
            <a:ext cx="1135149" cy="43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文字方塊 4"/>
          <p:cNvSpPr txBox="1"/>
          <p:nvPr/>
        </p:nvSpPr>
        <p:spPr>
          <a:xfrm>
            <a:off x="3276456" y="5400000"/>
            <a:ext cx="360000" cy="648072"/>
          </a:xfrm>
          <a:prstGeom prst="rect">
            <a:avLst/>
          </a:prstGeom>
          <a:noFill/>
        </p:spPr>
        <p:txBody>
          <a:bodyPr vert="eaVert" wrap="square" lIns="36000" tIns="36000" rIns="36000" bIns="36000" rtlCol="0">
            <a:noAutofit/>
          </a:bodyPr>
          <a:lstStyle/>
          <a:p>
            <a:pPr algn="ctr"/>
            <a:r>
              <a:rPr lang="en-US" altLang="zh-TW" sz="1800" b="0" dirty="0" smtClean="0">
                <a:solidFill>
                  <a:schemeClr val="tx1"/>
                </a:solidFill>
              </a:rPr>
              <a:t>……</a:t>
            </a:r>
            <a:endParaRPr lang="zh-TW" altLang="en-US" sz="1800" b="0" dirty="0">
              <a:solidFill>
                <a:schemeClr val="tx1"/>
              </a:solidFill>
            </a:endParaRPr>
          </a:p>
        </p:txBody>
      </p:sp>
      <p:sp>
        <p:nvSpPr>
          <p:cNvPr id="36" name="文字方塊 35"/>
          <p:cNvSpPr txBox="1"/>
          <p:nvPr/>
        </p:nvSpPr>
        <p:spPr>
          <a:xfrm>
            <a:off x="6552456" y="5400000"/>
            <a:ext cx="360000" cy="648072"/>
          </a:xfrm>
          <a:prstGeom prst="rect">
            <a:avLst/>
          </a:prstGeom>
          <a:noFill/>
        </p:spPr>
        <p:txBody>
          <a:bodyPr vert="eaVert" wrap="square" lIns="36000" tIns="36000" rIns="36000" bIns="36000" rtlCol="0">
            <a:noAutofit/>
          </a:bodyPr>
          <a:lstStyle/>
          <a:p>
            <a:pPr algn="ctr"/>
            <a:r>
              <a:rPr lang="en-US" altLang="zh-TW" sz="1800" b="0" dirty="0" smtClean="0">
                <a:solidFill>
                  <a:schemeClr val="tx1"/>
                </a:solidFill>
              </a:rPr>
              <a:t>……</a:t>
            </a:r>
            <a:endParaRPr lang="zh-TW" altLang="en-US" sz="1800" b="0" dirty="0">
              <a:solidFill>
                <a:schemeClr val="tx1"/>
              </a:solidFill>
            </a:endParaRPr>
          </a:p>
        </p:txBody>
      </p:sp>
      <p:sp>
        <p:nvSpPr>
          <p:cNvPr id="37" name="文字方塊 36"/>
          <p:cNvSpPr txBox="1"/>
          <p:nvPr/>
        </p:nvSpPr>
        <p:spPr>
          <a:xfrm>
            <a:off x="3564456" y="5508000"/>
            <a:ext cx="1440000" cy="432000"/>
          </a:xfrm>
          <a:prstGeom prst="rect">
            <a:avLst/>
          </a:prstGeom>
          <a:noFill/>
        </p:spPr>
        <p:txBody>
          <a:bodyPr wrap="none" lIns="36000" tIns="36000" rIns="36000" bIns="36000" rtlCol="0" anchor="t" anchorCtr="0">
            <a:noAutofit/>
          </a:bodyPr>
          <a:lstStyle/>
          <a:p>
            <a:pPr>
              <a:lnSpc>
                <a:spcPct val="120000"/>
              </a:lnSpc>
            </a:pPr>
            <a:r>
              <a:rPr lang="zh-TW" altLang="en-US" sz="1600" b="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標楷體" pitchFamily="65" charset="-120"/>
              </a:rPr>
              <a:t>不斷重複計算</a:t>
            </a:r>
            <a:endParaRPr lang="zh-TW" altLang="en-US" sz="1600" b="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標楷體" pitchFamily="65" charset="-120"/>
            </a:endParaRPr>
          </a:p>
        </p:txBody>
      </p:sp>
      <p:sp>
        <p:nvSpPr>
          <p:cNvPr id="38" name="文字方塊 37"/>
          <p:cNvSpPr txBox="1"/>
          <p:nvPr/>
        </p:nvSpPr>
        <p:spPr>
          <a:xfrm>
            <a:off x="6840456" y="5508000"/>
            <a:ext cx="1440000" cy="432000"/>
          </a:xfrm>
          <a:prstGeom prst="rect">
            <a:avLst/>
          </a:prstGeom>
          <a:noFill/>
        </p:spPr>
        <p:txBody>
          <a:bodyPr wrap="none" lIns="36000" tIns="36000" rIns="36000" bIns="36000" rtlCol="0" anchor="t" anchorCtr="0">
            <a:noAutofit/>
          </a:bodyPr>
          <a:lstStyle/>
          <a:p>
            <a:pPr>
              <a:lnSpc>
                <a:spcPct val="120000"/>
              </a:lnSpc>
            </a:pPr>
            <a:r>
              <a:rPr lang="zh-TW" altLang="en-US" sz="1600" b="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標楷體" pitchFamily="65" charset="-120"/>
              </a:rPr>
              <a:t>隨時指定新數值</a:t>
            </a:r>
            <a:endParaRPr lang="zh-TW" altLang="en-US" sz="1600" b="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標楷體" pitchFamily="65" charset="-120"/>
            </a:endParaRPr>
          </a:p>
        </p:txBody>
      </p:sp>
      <p:sp>
        <p:nvSpPr>
          <p:cNvPr id="39" name="矩形 38"/>
          <p:cNvSpPr/>
          <p:nvPr/>
        </p:nvSpPr>
        <p:spPr>
          <a:xfrm>
            <a:off x="540456" y="1980000"/>
            <a:ext cx="72000" cy="4500000"/>
          </a:xfrm>
          <a:prstGeom prst="rect">
            <a:avLst/>
          </a:prstGeom>
          <a:solidFill>
            <a:srgbClr val="B9B9B9"/>
          </a:solidFill>
          <a:ln w="12700">
            <a:solidFill>
              <a:srgbClr val="DCDCDC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2" name="圓角矩形 41"/>
          <p:cNvSpPr/>
          <p:nvPr/>
        </p:nvSpPr>
        <p:spPr>
          <a:xfrm>
            <a:off x="36456" y="1800000"/>
            <a:ext cx="900000" cy="432000"/>
          </a:xfrm>
          <a:prstGeom prst="roundRect">
            <a:avLst>
              <a:gd name="adj" fmla="val 50000"/>
            </a:avLst>
          </a:prstGeom>
          <a:solidFill>
            <a:srgbClr val="D2232B"/>
          </a:solidFill>
          <a:ln w="25400">
            <a:noFill/>
          </a:ln>
        </p:spPr>
        <p:txBody>
          <a:bodyPr lIns="0" tIns="0" rIns="0" bIns="0" rtlCol="0" anchor="ctr"/>
          <a:lstStyle/>
          <a:p>
            <a:pPr algn="ctr"/>
            <a:r>
              <a:rPr lang="zh-TW" altLang="en-US" sz="1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rPr>
              <a:t>步驟</a:t>
            </a:r>
            <a:r>
              <a:rPr lang="en-US" altLang="zh-TW" sz="1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rPr>
              <a:t>4</a:t>
            </a:r>
            <a:endParaRPr lang="zh-TW" altLang="en-US" sz="18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ea typeface="標楷體" pitchFamily="65" charset="-120"/>
              <a:cs typeface="Arial" pitchFamily="34" charset="0"/>
            </a:endParaRPr>
          </a:p>
        </p:txBody>
      </p:sp>
      <p:sp>
        <p:nvSpPr>
          <p:cNvPr id="43" name="文字方塊 3"/>
          <p:cNvSpPr txBox="1">
            <a:spLocks noChangeArrowheads="1"/>
          </p:cNvSpPr>
          <p:nvPr/>
        </p:nvSpPr>
        <p:spPr bwMode="auto">
          <a:xfrm>
            <a:off x="936456" y="1800000"/>
            <a:ext cx="2880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利用迴圈積木撰寫</a:t>
            </a:r>
            <a:r>
              <a:rPr lang="zh-TW" altLang="en-US" sz="200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程式。</a:t>
            </a:r>
            <a:endParaRPr lang="zh-TW" altLang="en-US" sz="200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281479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群組 8"/>
          <p:cNvGrpSpPr/>
          <p:nvPr/>
        </p:nvGrpSpPr>
        <p:grpSpPr>
          <a:xfrm>
            <a:off x="540000" y="1800000"/>
            <a:ext cx="8064448" cy="4644000"/>
            <a:chOff x="540000" y="1800000"/>
            <a:chExt cx="8064448" cy="4644000"/>
          </a:xfrm>
        </p:grpSpPr>
        <p:sp>
          <p:nvSpPr>
            <p:cNvPr id="4" name="矩形 3"/>
            <p:cNvSpPr/>
            <p:nvPr/>
          </p:nvSpPr>
          <p:spPr>
            <a:xfrm>
              <a:off x="540000" y="1800000"/>
              <a:ext cx="2160000" cy="432000"/>
            </a:xfrm>
            <a:prstGeom prst="rect">
              <a:avLst/>
            </a:prstGeom>
            <a:solidFill>
              <a:srgbClr val="D1DEF4"/>
            </a:solidFill>
            <a:ln w="25400">
              <a:solidFill>
                <a:srgbClr val="6FC0E6"/>
              </a:solidFill>
            </a:ln>
          </p:spPr>
          <p:txBody>
            <a:bodyPr lIns="36000" tIns="36000" rIns="36000" bIns="36000" rtlCol="0" anchor="ctr"/>
            <a:lstStyle/>
            <a:p>
              <a:pPr algn="ctr">
                <a:lnSpc>
                  <a:spcPct val="120000"/>
                </a:lnSpc>
              </a:pPr>
              <a:r>
                <a:rPr lang="zh-TW" altLang="en-US" sz="1800" b="0" dirty="0">
                  <a:solidFill>
                    <a:schemeClr val="tx1"/>
                  </a:solidFill>
                  <a:ea typeface="標楷體" pitchFamily="65" charset="-120"/>
                </a:rPr>
                <a:t>問題解析</a:t>
              </a:r>
              <a:endParaRPr lang="zh-TW" altLang="en-US" sz="1800" b="0" dirty="0">
                <a:solidFill>
                  <a:schemeClr val="tx1"/>
                </a:solidFill>
                <a:latin typeface="+mj-lt"/>
                <a:ea typeface="標楷體" pitchFamily="65" charset="-120"/>
              </a:endParaRPr>
            </a:p>
          </p:txBody>
        </p:sp>
        <p:sp>
          <p:nvSpPr>
            <p:cNvPr id="5" name="矩形 4"/>
            <p:cNvSpPr/>
            <p:nvPr/>
          </p:nvSpPr>
          <p:spPr>
            <a:xfrm>
              <a:off x="2700000" y="1800000"/>
              <a:ext cx="5904448" cy="432000"/>
            </a:xfrm>
            <a:prstGeom prst="rect">
              <a:avLst/>
            </a:prstGeom>
            <a:solidFill>
              <a:srgbClr val="D1DEF4"/>
            </a:solidFill>
            <a:ln w="25400">
              <a:solidFill>
                <a:srgbClr val="6FC0E6"/>
              </a:solidFill>
            </a:ln>
          </p:spPr>
          <p:txBody>
            <a:bodyPr lIns="36000" tIns="36000" rIns="36000" bIns="36000" rtlCol="0" anchor="ctr"/>
            <a:lstStyle/>
            <a:p>
              <a:pPr algn="ctr" fontAlgn="auto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zh-TW" altLang="en-US" sz="1800" b="0" dirty="0">
                  <a:solidFill>
                    <a:schemeClr val="tx1"/>
                  </a:solidFill>
                  <a:ea typeface="標楷體" pitchFamily="65" charset="-120"/>
                </a:rPr>
                <a:t>問題實作</a:t>
              </a:r>
            </a:p>
          </p:txBody>
        </p:sp>
        <p:sp>
          <p:nvSpPr>
            <p:cNvPr id="10" name="矩形 9"/>
            <p:cNvSpPr/>
            <p:nvPr/>
          </p:nvSpPr>
          <p:spPr>
            <a:xfrm>
              <a:off x="2700000" y="2232000"/>
              <a:ext cx="5904448" cy="1404000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rgbClr val="6FC0E6"/>
              </a:solidFill>
            </a:ln>
          </p:spPr>
          <p:txBody>
            <a:bodyPr lIns="36000" tIns="36000" rIns="36000" bIns="36000" rtlCol="0" anchor="t" anchorCtr="0"/>
            <a:lstStyle/>
            <a:p>
              <a:pPr marL="360000" indent="-360000">
                <a:lnSpc>
                  <a:spcPts val="1200"/>
                </a:lnSpc>
              </a:pPr>
              <a:endParaRPr lang="en-US" altLang="zh-TW" sz="1800" b="0" dirty="0">
                <a:solidFill>
                  <a:schemeClr val="tx1"/>
                </a:solidFill>
                <a:ea typeface="標楷體" pitchFamily="65" charset="-120"/>
              </a:endParaRPr>
            </a:p>
            <a:p>
              <a:pPr marL="360000" indent="-288000">
                <a:lnSpc>
                  <a:spcPct val="120000"/>
                </a:lnSpc>
              </a:pPr>
              <a:r>
                <a:rPr lang="zh-TW" altLang="en-US" sz="1800" b="0" dirty="0">
                  <a:solidFill>
                    <a:schemeClr val="tx1"/>
                  </a:solidFill>
                  <a:latin typeface="+mj-lt"/>
                  <a:ea typeface="標楷體" pitchFamily="65" charset="-120"/>
                </a:rPr>
                <a:t>用此積木，輸入變數一開始的數值</a:t>
              </a:r>
              <a:r>
                <a:rPr lang="zh-TW" altLang="en-US" sz="1800" b="0" dirty="0" smtClean="0">
                  <a:solidFill>
                    <a:schemeClr val="tx1"/>
                  </a:solidFill>
                  <a:latin typeface="+mj-lt"/>
                  <a:ea typeface="標楷體" pitchFamily="65" charset="-120"/>
                </a:rPr>
                <a:t>。</a:t>
              </a:r>
              <a:endParaRPr lang="zh-TW" altLang="en-US" sz="1800" b="0" dirty="0">
                <a:solidFill>
                  <a:schemeClr val="tx1"/>
                </a:solidFill>
                <a:latin typeface="+mj-lt"/>
                <a:ea typeface="標楷體" pitchFamily="65" charset="-120"/>
              </a:endParaRPr>
            </a:p>
          </p:txBody>
        </p:sp>
        <p:sp>
          <p:nvSpPr>
            <p:cNvPr id="12" name="矩形 11"/>
            <p:cNvSpPr/>
            <p:nvPr/>
          </p:nvSpPr>
          <p:spPr>
            <a:xfrm>
              <a:off x="540000" y="2232000"/>
              <a:ext cx="2160000" cy="1404000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rgbClr val="6FC0E6"/>
              </a:solidFill>
            </a:ln>
          </p:spPr>
          <p:txBody>
            <a:bodyPr lIns="36000" tIns="36000" rIns="36000" bIns="36000" rtlCol="0" anchor="t" anchorCtr="0"/>
            <a:lstStyle/>
            <a:p>
              <a:pPr marL="360000" indent="-360000">
                <a:lnSpc>
                  <a:spcPts val="1200"/>
                </a:lnSpc>
              </a:pPr>
              <a:endParaRPr lang="en-US" altLang="zh-TW" sz="1800" b="0" dirty="0">
                <a:solidFill>
                  <a:schemeClr val="tx1"/>
                </a:solidFill>
                <a:ea typeface="標楷體" pitchFamily="65" charset="-120"/>
              </a:endParaRPr>
            </a:p>
            <a:p>
              <a:pPr marL="432000" indent="-360000">
                <a:lnSpc>
                  <a:spcPct val="120000"/>
                </a:lnSpc>
              </a:pPr>
              <a:r>
                <a:rPr lang="en-US" altLang="zh-TW" sz="1800" b="0" dirty="0" smtClean="0">
                  <a:solidFill>
                    <a:schemeClr val="tx1"/>
                  </a:solidFill>
                  <a:latin typeface="+mj-lt"/>
                  <a:ea typeface="標楷體" pitchFamily="65" charset="-120"/>
                </a:rPr>
                <a:t>(A)	</a:t>
              </a:r>
              <a:r>
                <a:rPr lang="zh-TW" altLang="en-US" sz="1800" b="0" dirty="0">
                  <a:solidFill>
                    <a:schemeClr val="tx1"/>
                  </a:solidFill>
                  <a:ea typeface="標楷體" pitchFamily="65" charset="-120"/>
                </a:rPr>
                <a:t>如何設定</a:t>
              </a:r>
              <a:r>
                <a:rPr lang="zh-TW" altLang="en-US" sz="1800" b="0" dirty="0" smtClean="0">
                  <a:solidFill>
                    <a:schemeClr val="tx1"/>
                  </a:solidFill>
                  <a:ea typeface="標楷體" pitchFamily="65" charset="-120"/>
                </a:rPr>
                <a:t>變數的</a:t>
              </a:r>
              <a:r>
                <a:rPr lang="zh-TW" altLang="en-US" sz="1800" b="0" dirty="0">
                  <a:solidFill>
                    <a:schemeClr val="tx1"/>
                  </a:solidFill>
                  <a:ea typeface="標楷體" pitchFamily="65" charset="-120"/>
                </a:rPr>
                <a:t>初始值</a:t>
              </a:r>
              <a:r>
                <a:rPr lang="zh-TW" altLang="en-US" sz="1800" b="0" dirty="0" smtClean="0">
                  <a:solidFill>
                    <a:schemeClr val="tx1"/>
                  </a:solidFill>
                  <a:latin typeface="+mj-lt"/>
                  <a:ea typeface="標楷體" pitchFamily="65" charset="-120"/>
                </a:rPr>
                <a:t>？</a:t>
              </a:r>
              <a:endParaRPr lang="zh-TW" altLang="en-US" sz="1800" b="0" dirty="0">
                <a:solidFill>
                  <a:schemeClr val="tx1"/>
                </a:solidFill>
                <a:latin typeface="+mj-lt"/>
                <a:ea typeface="標楷體" pitchFamily="65" charset="-120"/>
              </a:endParaRPr>
            </a:p>
          </p:txBody>
        </p:sp>
        <p:sp>
          <p:nvSpPr>
            <p:cNvPr id="11" name="矩形 10"/>
            <p:cNvSpPr/>
            <p:nvPr/>
          </p:nvSpPr>
          <p:spPr>
            <a:xfrm>
              <a:off x="2700000" y="3636000"/>
              <a:ext cx="5904448" cy="1404000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rgbClr val="6FC0E6"/>
              </a:solidFill>
            </a:ln>
          </p:spPr>
          <p:txBody>
            <a:bodyPr lIns="36000" tIns="36000" rIns="36000" bIns="36000" rtlCol="0" anchor="t" anchorCtr="0"/>
            <a:lstStyle/>
            <a:p>
              <a:pPr marL="360000" indent="-360000">
                <a:lnSpc>
                  <a:spcPts val="1200"/>
                </a:lnSpc>
              </a:pPr>
              <a:endParaRPr lang="en-US" altLang="zh-TW" sz="1800" b="0" dirty="0">
                <a:solidFill>
                  <a:schemeClr val="tx1"/>
                </a:solidFill>
                <a:ea typeface="標楷體" pitchFamily="65" charset="-120"/>
              </a:endParaRPr>
            </a:p>
            <a:p>
              <a:pPr marL="360000" indent="-288000">
                <a:lnSpc>
                  <a:spcPct val="120000"/>
                </a:lnSpc>
              </a:pPr>
              <a:r>
                <a:rPr lang="zh-TW" altLang="en-US" sz="1800" b="0" dirty="0" smtClean="0">
                  <a:solidFill>
                    <a:schemeClr val="tx1"/>
                  </a:solidFill>
                  <a:latin typeface="+mj-lt"/>
                  <a:ea typeface="標楷體" pitchFamily="65" charset="-120"/>
                </a:rPr>
                <a:t>輸入</a:t>
              </a:r>
              <a:r>
                <a:rPr lang="zh-TW" altLang="en-US" sz="1800" b="0" dirty="0">
                  <a:solidFill>
                    <a:schemeClr val="tx1"/>
                  </a:solidFill>
                  <a:latin typeface="+mj-lt"/>
                  <a:ea typeface="標楷體" pitchFamily="65" charset="-120"/>
                </a:rPr>
                <a:t>每次執行</a:t>
              </a:r>
              <a:r>
                <a:rPr lang="zh-TW" altLang="en-US" sz="1800" b="0" dirty="0" smtClean="0">
                  <a:solidFill>
                    <a:schemeClr val="tx1"/>
                  </a:solidFill>
                  <a:latin typeface="+mj-lt"/>
                  <a:ea typeface="標楷體" pitchFamily="65" charset="-120"/>
                </a:rPr>
                <a:t>到此</a:t>
              </a:r>
              <a:r>
                <a:rPr lang="zh-TW" altLang="en-US" sz="1800" b="0" dirty="0">
                  <a:solidFill>
                    <a:schemeClr val="tx1"/>
                  </a:solidFill>
                  <a:latin typeface="+mj-lt"/>
                  <a:ea typeface="標楷體" pitchFamily="65" charset="-120"/>
                </a:rPr>
                <a:t>積木時，要重新儲存到變數的數值</a:t>
              </a:r>
              <a:r>
                <a:rPr lang="zh-TW" altLang="en-US" sz="1800" b="0" dirty="0" smtClean="0">
                  <a:solidFill>
                    <a:schemeClr val="tx1"/>
                  </a:solidFill>
                  <a:ea typeface="標楷體" pitchFamily="65" charset="-120"/>
                </a:rPr>
                <a:t>。</a:t>
              </a:r>
              <a:endParaRPr lang="zh-TW" altLang="en-US" sz="1800" b="0" dirty="0">
                <a:solidFill>
                  <a:schemeClr val="tx1"/>
                </a:solidFill>
                <a:latin typeface="+mj-lt"/>
                <a:ea typeface="標楷體" pitchFamily="65" charset="-120"/>
              </a:endParaRPr>
            </a:p>
          </p:txBody>
        </p:sp>
        <p:sp>
          <p:nvSpPr>
            <p:cNvPr id="13" name="矩形 12"/>
            <p:cNvSpPr/>
            <p:nvPr/>
          </p:nvSpPr>
          <p:spPr>
            <a:xfrm>
              <a:off x="540000" y="3636000"/>
              <a:ext cx="2160000" cy="1404000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rgbClr val="6FC0E6"/>
              </a:solidFill>
            </a:ln>
          </p:spPr>
          <p:txBody>
            <a:bodyPr lIns="36000" tIns="36000" rIns="36000" bIns="36000" rtlCol="0" anchor="t" anchorCtr="0"/>
            <a:lstStyle/>
            <a:p>
              <a:pPr marL="360000" indent="-360000">
                <a:lnSpc>
                  <a:spcPts val="1200"/>
                </a:lnSpc>
              </a:pPr>
              <a:endParaRPr lang="en-US" altLang="zh-TW" sz="1800" b="0" dirty="0">
                <a:solidFill>
                  <a:schemeClr val="tx1"/>
                </a:solidFill>
                <a:ea typeface="標楷體" pitchFamily="65" charset="-120"/>
              </a:endParaRPr>
            </a:p>
            <a:p>
              <a:pPr marL="432000" indent="-360000">
                <a:lnSpc>
                  <a:spcPct val="120000"/>
                </a:lnSpc>
              </a:pPr>
              <a:r>
                <a:rPr lang="en-US" altLang="zh-TW" sz="1800" b="0" dirty="0" smtClean="0">
                  <a:solidFill>
                    <a:schemeClr val="tx1"/>
                  </a:solidFill>
                  <a:latin typeface="+mj-lt"/>
                  <a:ea typeface="標楷體" pitchFamily="65" charset="-120"/>
                </a:rPr>
                <a:t>(B)	</a:t>
              </a:r>
              <a:r>
                <a:rPr lang="zh-TW" altLang="en-US" sz="1800" b="0" dirty="0">
                  <a:solidFill>
                    <a:schemeClr val="tx1"/>
                  </a:solidFill>
                  <a:latin typeface="+mj-lt"/>
                  <a:ea typeface="標楷體" pitchFamily="65" charset="-120"/>
                </a:rPr>
                <a:t>如何改變</a:t>
              </a:r>
              <a:r>
                <a:rPr lang="zh-TW" altLang="en-US" sz="1800" b="0" dirty="0" smtClean="0">
                  <a:solidFill>
                    <a:schemeClr val="tx1"/>
                  </a:solidFill>
                  <a:latin typeface="+mj-lt"/>
                  <a:ea typeface="標楷體" pitchFamily="65" charset="-120"/>
                </a:rPr>
                <a:t>變數的數值？</a:t>
              </a:r>
              <a:endParaRPr lang="zh-TW" altLang="en-US" sz="1800" b="0" dirty="0">
                <a:solidFill>
                  <a:schemeClr val="tx1"/>
                </a:solidFill>
                <a:latin typeface="+mj-lt"/>
                <a:ea typeface="標楷體" pitchFamily="65" charset="-120"/>
              </a:endParaRPr>
            </a:p>
          </p:txBody>
        </p:sp>
        <p:sp>
          <p:nvSpPr>
            <p:cNvPr id="15" name="矩形 14"/>
            <p:cNvSpPr/>
            <p:nvPr/>
          </p:nvSpPr>
          <p:spPr>
            <a:xfrm>
              <a:off x="2700000" y="5040000"/>
              <a:ext cx="5904448" cy="1404000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rgbClr val="6FC0E6"/>
              </a:solidFill>
            </a:ln>
          </p:spPr>
          <p:txBody>
            <a:bodyPr lIns="36000" tIns="36000" rIns="36000" bIns="36000" rtlCol="0" anchor="t" anchorCtr="0"/>
            <a:lstStyle/>
            <a:p>
              <a:pPr marL="360000" indent="-360000">
                <a:lnSpc>
                  <a:spcPts val="1200"/>
                </a:lnSpc>
              </a:pPr>
              <a:endParaRPr lang="en-US" altLang="zh-TW" sz="1800" b="0" dirty="0">
                <a:solidFill>
                  <a:schemeClr val="tx1"/>
                </a:solidFill>
                <a:ea typeface="標楷體" pitchFamily="65" charset="-120"/>
              </a:endParaRPr>
            </a:p>
            <a:p>
              <a:pPr marL="360000" indent="-288000">
                <a:lnSpc>
                  <a:spcPct val="120000"/>
                </a:lnSpc>
              </a:pPr>
              <a:r>
                <a:rPr lang="zh-TW" altLang="en-US" sz="1800" b="0" dirty="0">
                  <a:solidFill>
                    <a:schemeClr val="tx1"/>
                  </a:solidFill>
                  <a:latin typeface="+mj-lt"/>
                  <a:ea typeface="標楷體" pitchFamily="65" charset="-120"/>
                </a:rPr>
                <a:t>用變數取代固定數值，改變每次移動</a:t>
              </a:r>
              <a:r>
                <a:rPr lang="zh-TW" altLang="en-US" sz="1800" b="0" dirty="0" smtClean="0">
                  <a:solidFill>
                    <a:schemeClr val="tx1"/>
                  </a:solidFill>
                  <a:latin typeface="+mj-lt"/>
                  <a:ea typeface="標楷體" pitchFamily="65" charset="-120"/>
                </a:rPr>
                <a:t>的距離</a:t>
              </a:r>
              <a:r>
                <a:rPr lang="zh-TW" altLang="en-US" sz="1800" b="0" dirty="0" smtClean="0">
                  <a:solidFill>
                    <a:schemeClr val="tx1"/>
                  </a:solidFill>
                  <a:ea typeface="標楷體" pitchFamily="65" charset="-120"/>
                </a:rPr>
                <a:t>。</a:t>
              </a:r>
              <a:endParaRPr lang="zh-TW" altLang="en-US" sz="1800" b="0" dirty="0">
                <a:solidFill>
                  <a:schemeClr val="tx1"/>
                </a:solidFill>
                <a:latin typeface="+mj-lt"/>
                <a:ea typeface="標楷體" pitchFamily="65" charset="-120"/>
              </a:endParaRPr>
            </a:p>
          </p:txBody>
        </p:sp>
        <p:sp>
          <p:nvSpPr>
            <p:cNvPr id="16" name="矩形 15"/>
            <p:cNvSpPr/>
            <p:nvPr/>
          </p:nvSpPr>
          <p:spPr>
            <a:xfrm>
              <a:off x="540000" y="5040000"/>
              <a:ext cx="2160000" cy="1404000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rgbClr val="6FC0E6"/>
              </a:solidFill>
            </a:ln>
          </p:spPr>
          <p:txBody>
            <a:bodyPr lIns="36000" tIns="36000" rIns="36000" bIns="36000" rtlCol="0" anchor="t" anchorCtr="0"/>
            <a:lstStyle/>
            <a:p>
              <a:pPr marL="360000" indent="-360000">
                <a:lnSpc>
                  <a:spcPts val="1200"/>
                </a:lnSpc>
              </a:pPr>
              <a:endParaRPr lang="en-US" altLang="zh-TW" sz="1800" b="0" dirty="0">
                <a:solidFill>
                  <a:schemeClr val="tx1"/>
                </a:solidFill>
                <a:ea typeface="標楷體" pitchFamily="65" charset="-120"/>
              </a:endParaRPr>
            </a:p>
            <a:p>
              <a:pPr marL="432000" indent="-360000">
                <a:lnSpc>
                  <a:spcPct val="120000"/>
                </a:lnSpc>
              </a:pPr>
              <a:r>
                <a:rPr lang="en-US" altLang="zh-TW" sz="1800" b="0" dirty="0" smtClean="0">
                  <a:solidFill>
                    <a:schemeClr val="tx1"/>
                  </a:solidFill>
                  <a:latin typeface="+mj-lt"/>
                  <a:ea typeface="標楷體" pitchFamily="65" charset="-120"/>
                </a:rPr>
                <a:t>(C)	</a:t>
              </a:r>
              <a:r>
                <a:rPr lang="zh-TW" altLang="en-US" sz="1800" b="0" dirty="0">
                  <a:solidFill>
                    <a:schemeClr val="tx1"/>
                  </a:solidFill>
                  <a:latin typeface="+mj-lt"/>
                  <a:ea typeface="標楷體" pitchFamily="65" charset="-120"/>
                </a:rPr>
                <a:t>如何改變</a:t>
              </a:r>
              <a:r>
                <a:rPr lang="zh-TW" altLang="en-US" sz="1800" b="0" dirty="0" smtClean="0">
                  <a:solidFill>
                    <a:schemeClr val="tx1"/>
                  </a:solidFill>
                  <a:latin typeface="+mj-lt"/>
                  <a:ea typeface="標楷體" pitchFamily="65" charset="-120"/>
                </a:rPr>
                <a:t>每次移動</a:t>
              </a:r>
              <a:r>
                <a:rPr lang="zh-TW" altLang="en-US" sz="1800" b="0" dirty="0">
                  <a:solidFill>
                    <a:schemeClr val="tx1"/>
                  </a:solidFill>
                  <a:latin typeface="+mj-lt"/>
                  <a:ea typeface="標楷體" pitchFamily="65" charset="-120"/>
                </a:rPr>
                <a:t>的距離</a:t>
              </a:r>
              <a:r>
                <a:rPr lang="zh-TW" altLang="en-US" sz="1800" b="0" dirty="0" smtClean="0">
                  <a:solidFill>
                    <a:schemeClr val="tx1"/>
                  </a:solidFill>
                  <a:latin typeface="+mj-lt"/>
                  <a:ea typeface="標楷體" pitchFamily="65" charset="-120"/>
                </a:rPr>
                <a:t>？</a:t>
              </a:r>
              <a:endParaRPr lang="zh-TW" altLang="en-US" sz="1800" b="0" dirty="0">
                <a:solidFill>
                  <a:schemeClr val="tx1"/>
                </a:solidFill>
                <a:latin typeface="+mj-lt"/>
                <a:ea typeface="標楷體" pitchFamily="65" charset="-120"/>
              </a:endParaRPr>
            </a:p>
          </p:txBody>
        </p:sp>
      </p:grpSp>
      <p:pic>
        <p:nvPicPr>
          <p:cNvPr id="348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2006" y="5616000"/>
            <a:ext cx="3254170" cy="72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481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2000" y="2808000"/>
            <a:ext cx="4818462" cy="72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482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2000" y="4212000"/>
            <a:ext cx="2804908" cy="72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78367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文字方塊 3"/>
          <p:cNvSpPr txBox="1">
            <a:spLocks noChangeArrowheads="1"/>
          </p:cNvSpPr>
          <p:nvPr/>
        </p:nvSpPr>
        <p:spPr bwMode="auto">
          <a:xfrm>
            <a:off x="540000" y="1800000"/>
            <a:ext cx="1440000" cy="54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400" dirty="0" smtClean="0">
                <a:solidFill>
                  <a:srgbClr val="4C9A6C"/>
                </a:solidFill>
                <a:latin typeface="+mj-lt"/>
                <a:ea typeface="標楷體" pitchFamily="65" charset="-120"/>
              </a:rPr>
              <a:t>範　　例</a:t>
            </a:r>
            <a:endParaRPr lang="zh-TW" altLang="en-US" sz="2400" dirty="0">
              <a:solidFill>
                <a:srgbClr val="4C9A6C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21" name="文字方塊 3"/>
          <p:cNvSpPr txBox="1">
            <a:spLocks noChangeArrowheads="1"/>
          </p:cNvSpPr>
          <p:nvPr/>
        </p:nvSpPr>
        <p:spPr bwMode="auto">
          <a:xfrm>
            <a:off x="540000" y="2340000"/>
            <a:ext cx="5544208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利用巢狀結構畫</a:t>
            </a:r>
            <a:r>
              <a:rPr lang="zh-TW" altLang="en-US" sz="200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出</a:t>
            </a:r>
            <a:r>
              <a:rPr lang="en-US" altLang="zh-TW" sz="200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12</a:t>
            </a:r>
            <a:r>
              <a:rPr lang="zh-TW" altLang="en-US" sz="200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個旋轉</a:t>
            </a:r>
            <a:r>
              <a:rPr lang="zh-TW" altLang="en-US" sz="200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的</a:t>
            </a:r>
            <a:r>
              <a:rPr lang="zh-TW" altLang="en-US" sz="200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正方形。</a:t>
            </a:r>
            <a:endParaRPr lang="zh-TW" altLang="en-US" sz="200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22" name="圓角矩形 21"/>
          <p:cNvSpPr/>
          <p:nvPr/>
        </p:nvSpPr>
        <p:spPr>
          <a:xfrm>
            <a:off x="6444000" y="1800000"/>
            <a:ext cx="2160000" cy="504000"/>
          </a:xfrm>
          <a:prstGeom prst="roundRect">
            <a:avLst>
              <a:gd name="adj" fmla="val 0"/>
            </a:avLst>
          </a:prstGeom>
          <a:solidFill>
            <a:srgbClr val="4C9A6C"/>
          </a:solidFill>
          <a:ln w="25400">
            <a:noFill/>
          </a:ln>
        </p:spPr>
        <p:txBody>
          <a:bodyPr lIns="36000" tIns="36000" rIns="36000" bIns="36000" rtlCol="0" anchor="ctr"/>
          <a:lstStyle/>
          <a:p>
            <a:pPr algn="ctr"/>
            <a:r>
              <a:rPr lang="zh-TW" altLang="en-US" sz="2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標楷體" pitchFamily="65" charset="-120"/>
              </a:rPr>
              <a:t>對應習作第</a:t>
            </a:r>
            <a:r>
              <a:rPr lang="en-US" altLang="zh-TW" sz="2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標楷體" pitchFamily="65" charset="-120"/>
              </a:rPr>
              <a:t>42</a:t>
            </a:r>
            <a:r>
              <a:rPr lang="zh-TW" altLang="en-US" sz="2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標楷體" pitchFamily="65" charset="-120"/>
              </a:rPr>
              <a:t>頁</a:t>
            </a:r>
            <a:endParaRPr lang="zh-TW" altLang="en-US" sz="2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105393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>
                <a:solidFill>
                  <a:srgbClr val="000000"/>
                </a:solidFill>
                <a:latin typeface="+mj-lt"/>
                <a:ea typeface="標楷體" pitchFamily="65" charset="-120"/>
              </a:rPr>
              <a:t>228</a:t>
            </a:r>
          </a:p>
        </p:txBody>
      </p:sp>
      <p:sp>
        <p:nvSpPr>
          <p:cNvPr id="4" name="文字方塊 1"/>
          <p:cNvSpPr txBox="1">
            <a:spLocks noChangeArrowheads="1"/>
          </p:cNvSpPr>
          <p:nvPr/>
        </p:nvSpPr>
        <p:spPr bwMode="auto">
          <a:xfrm>
            <a:off x="539750" y="1799999"/>
            <a:ext cx="8064500" cy="90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400" b="0" dirty="0">
                <a:solidFill>
                  <a:schemeClr val="tx1"/>
                </a:solidFill>
                <a:ea typeface="標楷體" pitchFamily="65" charset="-120"/>
              </a:rPr>
              <a:t>　　巢狀結構指的是結構裡面還有結構。巢狀</a:t>
            </a:r>
            <a:r>
              <a:rPr lang="zh-TW" altLang="en-US" sz="2400" b="0" dirty="0" smtClean="0">
                <a:solidFill>
                  <a:schemeClr val="tx1"/>
                </a:solidFill>
                <a:ea typeface="標楷體" pitchFamily="65" charset="-120"/>
              </a:rPr>
              <a:t>結構的原理就像時鐘的秒針和分針。</a:t>
            </a:r>
            <a:endParaRPr lang="zh-TW" altLang="en-US" sz="2400" b="0" dirty="0">
              <a:solidFill>
                <a:schemeClr val="tx1"/>
              </a:solidFill>
              <a:ea typeface="標楷體" pitchFamily="65" charset="-120"/>
            </a:endParaRPr>
          </a:p>
        </p:txBody>
      </p:sp>
      <p:pic>
        <p:nvPicPr>
          <p:cNvPr id="3584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0000" y="2880000"/>
            <a:ext cx="3810000" cy="381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文字方塊 1"/>
          <p:cNvSpPr txBox="1">
            <a:spLocks noChangeArrowheads="1"/>
          </p:cNvSpPr>
          <p:nvPr/>
        </p:nvSpPr>
        <p:spPr bwMode="auto">
          <a:xfrm>
            <a:off x="180000" y="4608072"/>
            <a:ext cx="2160000" cy="108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1800" b="0" dirty="0" smtClean="0">
                <a:solidFill>
                  <a:schemeClr val="tx1"/>
                </a:solidFill>
                <a:ea typeface="標楷體" pitchFamily="65" charset="-120"/>
              </a:rPr>
              <a:t>秒針轉一圈，分針才會加</a:t>
            </a:r>
            <a:r>
              <a:rPr lang="en-US" altLang="zh-TW" sz="1800" b="0" dirty="0" smtClean="0">
                <a:solidFill>
                  <a:schemeClr val="tx1"/>
                </a:solidFill>
                <a:ea typeface="標楷體" pitchFamily="65" charset="-120"/>
              </a:rPr>
              <a:t>1</a:t>
            </a:r>
            <a:r>
              <a:rPr lang="zh-TW" altLang="en-US" sz="1800" b="0" dirty="0" smtClean="0">
                <a:solidFill>
                  <a:schemeClr val="tx1"/>
                </a:solidFill>
                <a:ea typeface="標楷體" pitchFamily="65" charset="-120"/>
              </a:rPr>
              <a:t>，秒針等同於</a:t>
            </a:r>
            <a:r>
              <a:rPr lang="zh-TW" altLang="en-US" sz="18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標楷體" pitchFamily="65" charset="-120"/>
              </a:rPr>
              <a:t>內層迴圈</a:t>
            </a:r>
            <a:r>
              <a:rPr lang="zh-TW" altLang="en-US" sz="1800" b="0" dirty="0" smtClean="0">
                <a:solidFill>
                  <a:schemeClr val="tx1"/>
                </a:solidFill>
                <a:ea typeface="標楷體" pitchFamily="65" charset="-120"/>
              </a:rPr>
              <a:t>。</a:t>
            </a:r>
            <a:endParaRPr lang="zh-TW" altLang="en-US" sz="1800" b="0" dirty="0">
              <a:solidFill>
                <a:schemeClr val="tx1"/>
              </a:solidFill>
              <a:ea typeface="標楷體" pitchFamily="65" charset="-120"/>
            </a:endParaRPr>
          </a:p>
        </p:txBody>
      </p:sp>
      <p:sp>
        <p:nvSpPr>
          <p:cNvPr id="8" name="手繪多邊形 7"/>
          <p:cNvSpPr/>
          <p:nvPr/>
        </p:nvSpPr>
        <p:spPr>
          <a:xfrm>
            <a:off x="540000" y="3960000"/>
            <a:ext cx="3384000" cy="684000"/>
          </a:xfrm>
          <a:custGeom>
            <a:avLst/>
            <a:gdLst>
              <a:gd name="connsiteX0" fmla="*/ 0 w 1672045"/>
              <a:gd name="connsiteY0" fmla="*/ 644434 h 644434"/>
              <a:gd name="connsiteX1" fmla="*/ 0 w 1672045"/>
              <a:gd name="connsiteY1" fmla="*/ 0 h 644434"/>
              <a:gd name="connsiteX2" fmla="*/ 1672045 w 1672045"/>
              <a:gd name="connsiteY2" fmla="*/ 0 h 6444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72045" h="644434">
                <a:moveTo>
                  <a:pt x="0" y="644434"/>
                </a:moveTo>
                <a:lnTo>
                  <a:pt x="0" y="0"/>
                </a:lnTo>
                <a:lnTo>
                  <a:pt x="1672045" y="0"/>
                </a:lnTo>
              </a:path>
            </a:pathLst>
          </a:custGeom>
          <a:ln w="25400">
            <a:solidFill>
              <a:srgbClr val="FF0000"/>
            </a:solidFill>
            <a:tailEnd type="triangle" w="lg" len="lg"/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2" name="文字方塊 1"/>
          <p:cNvSpPr txBox="1">
            <a:spLocks noChangeArrowheads="1"/>
          </p:cNvSpPr>
          <p:nvPr/>
        </p:nvSpPr>
        <p:spPr bwMode="auto">
          <a:xfrm flipH="1">
            <a:off x="6480000" y="3780000"/>
            <a:ext cx="2160000" cy="108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1800" b="0" dirty="0" smtClean="0">
                <a:solidFill>
                  <a:schemeClr val="tx1"/>
                </a:solidFill>
                <a:ea typeface="標楷體" pitchFamily="65" charset="-120"/>
              </a:rPr>
              <a:t>分針要等秒針轉一圈後，才會加</a:t>
            </a:r>
            <a:r>
              <a:rPr lang="en-US" altLang="zh-TW" sz="1800" b="0" dirty="0" smtClean="0">
                <a:solidFill>
                  <a:schemeClr val="tx1"/>
                </a:solidFill>
                <a:ea typeface="標楷體" pitchFamily="65" charset="-120"/>
              </a:rPr>
              <a:t>1</a:t>
            </a:r>
            <a:r>
              <a:rPr lang="zh-TW" altLang="en-US" sz="1800" b="0" dirty="0" smtClean="0">
                <a:solidFill>
                  <a:schemeClr val="tx1"/>
                </a:solidFill>
                <a:ea typeface="標楷體" pitchFamily="65" charset="-120"/>
              </a:rPr>
              <a:t>，分針等同於</a:t>
            </a:r>
            <a:r>
              <a:rPr lang="zh-TW" altLang="en-US" sz="1800" dirty="0" smtClean="0">
                <a:solidFill>
                  <a:srgbClr val="007DC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標楷體" pitchFamily="65" charset="-120"/>
              </a:rPr>
              <a:t>外層迴圈</a:t>
            </a:r>
            <a:r>
              <a:rPr lang="zh-TW" altLang="en-US" sz="1800" b="0" dirty="0" smtClean="0">
                <a:solidFill>
                  <a:schemeClr val="tx1"/>
                </a:solidFill>
                <a:ea typeface="標楷體" pitchFamily="65" charset="-120"/>
              </a:rPr>
              <a:t>。</a:t>
            </a:r>
            <a:endParaRPr lang="zh-TW" altLang="en-US" sz="1800" b="0" dirty="0">
              <a:solidFill>
                <a:schemeClr val="tx1"/>
              </a:solidFill>
              <a:ea typeface="標楷體" pitchFamily="65" charset="-120"/>
            </a:endParaRPr>
          </a:p>
        </p:txBody>
      </p:sp>
      <p:sp>
        <p:nvSpPr>
          <p:cNvPr id="10" name="手繪多邊形 9"/>
          <p:cNvSpPr/>
          <p:nvPr/>
        </p:nvSpPr>
        <p:spPr>
          <a:xfrm>
            <a:off x="4427984" y="4860000"/>
            <a:ext cx="2520280" cy="900000"/>
          </a:xfrm>
          <a:custGeom>
            <a:avLst/>
            <a:gdLst>
              <a:gd name="connsiteX0" fmla="*/ 1845733 w 1845733"/>
              <a:gd name="connsiteY0" fmla="*/ 0 h 999066"/>
              <a:gd name="connsiteX1" fmla="*/ 1845733 w 1845733"/>
              <a:gd name="connsiteY1" fmla="*/ 999066 h 999066"/>
              <a:gd name="connsiteX2" fmla="*/ 0 w 1845733"/>
              <a:gd name="connsiteY2" fmla="*/ 999066 h 9990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845733" h="999066">
                <a:moveTo>
                  <a:pt x="1845733" y="0"/>
                </a:moveTo>
                <a:lnTo>
                  <a:pt x="1845733" y="999066"/>
                </a:lnTo>
                <a:lnTo>
                  <a:pt x="0" y="999066"/>
                </a:lnTo>
              </a:path>
            </a:pathLst>
          </a:custGeom>
          <a:ln w="25400">
            <a:solidFill>
              <a:srgbClr val="007DC5"/>
            </a:solidFill>
            <a:tailEnd type="triangle" w="lg" len="lg"/>
          </a:ln>
        </p:spPr>
        <p:txBody>
          <a:bodyPr rtlCol="0" anchor="ctr"/>
          <a:lstStyle/>
          <a:p>
            <a:pPr algn="ctr"/>
            <a:endParaRPr lang="zh-TW" altLang="en-US">
              <a:solidFill>
                <a:srgbClr val="007DC5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000" y="1800000"/>
            <a:ext cx="1568342" cy="468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8" name="Text Box 17"/>
          <p:cNvSpPr txBox="1">
            <a:spLocks noChangeArrowheads="1"/>
          </p:cNvSpPr>
          <p:nvPr/>
        </p:nvSpPr>
        <p:spPr bwMode="auto">
          <a:xfrm>
            <a:off x="7596336" y="395372"/>
            <a:ext cx="74612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0" tIns="0" rIns="0" bIns="0" anchor="t" anchorCtr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zh-TW" sz="2400" dirty="0" smtClean="0">
                <a:solidFill>
                  <a:srgbClr val="000000"/>
                </a:solidFill>
                <a:latin typeface="+mj-lt"/>
                <a:ea typeface="標楷體" pitchFamily="65" charset="-120"/>
              </a:rPr>
              <a:t>228</a:t>
            </a:r>
            <a:endParaRPr lang="en-US" altLang="zh-TW" sz="2400" dirty="0">
              <a:solidFill>
                <a:srgbClr val="000000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6" name="文字方塊 5"/>
          <p:cNvSpPr txBox="1"/>
          <p:nvPr/>
        </p:nvSpPr>
        <p:spPr>
          <a:xfrm>
            <a:off x="4572000" y="1980000"/>
            <a:ext cx="3960000" cy="828000"/>
          </a:xfrm>
          <a:prstGeom prst="rect">
            <a:avLst/>
          </a:prstGeom>
          <a:noFill/>
        </p:spPr>
        <p:txBody>
          <a:bodyPr wrap="square" lIns="36000" tIns="36000" rIns="36000" bIns="36000" rtlCol="0" anchor="t" anchorCtr="0">
            <a:noAutofit/>
          </a:bodyPr>
          <a:lstStyle/>
          <a:p>
            <a:pPr>
              <a:lnSpc>
                <a:spcPct val="120000"/>
              </a:lnSpc>
            </a:pPr>
            <a:r>
              <a:rPr lang="zh-TW" altLang="en-US" sz="24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舞臺區繪圖</a:t>
            </a:r>
            <a:r>
              <a:rPr lang="zh-TW" altLang="en-US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步驟拆解</a:t>
            </a:r>
            <a:endParaRPr lang="en-US" altLang="zh-TW" sz="2400" b="0" dirty="0" smtClean="0">
              <a:solidFill>
                <a:schemeClr val="tx1"/>
              </a:solidFill>
              <a:latin typeface="+mj-lt"/>
              <a:ea typeface="標楷體" pitchFamily="65" charset="-120"/>
            </a:endParaRPr>
          </a:p>
          <a:p>
            <a:pPr>
              <a:lnSpc>
                <a:spcPct val="120000"/>
              </a:lnSpc>
            </a:pPr>
            <a:r>
              <a:rPr lang="zh-TW" altLang="en-US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　  －</a:t>
            </a:r>
            <a:r>
              <a:rPr lang="zh-TW" altLang="en-US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畫邊長 </a:t>
            </a:r>
            <a:r>
              <a:rPr lang="en-US" altLang="zh-TW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100 </a:t>
            </a:r>
            <a:r>
              <a:rPr lang="zh-TW" altLang="en-US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點正方形</a:t>
            </a:r>
            <a:endParaRPr lang="zh-TW" altLang="en-US" sz="24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b="169"/>
          <a:stretch/>
        </p:blipFill>
        <p:spPr bwMode="auto">
          <a:xfrm>
            <a:off x="4572000" y="2808000"/>
            <a:ext cx="3960000" cy="399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矩形 2"/>
          <p:cNvSpPr/>
          <p:nvPr/>
        </p:nvSpPr>
        <p:spPr>
          <a:xfrm>
            <a:off x="1764000" y="4140000"/>
            <a:ext cx="252000" cy="1080000"/>
          </a:xfrm>
          <a:custGeom>
            <a:avLst/>
            <a:gdLst>
              <a:gd name="connsiteX0" fmla="*/ 0 w 1152128"/>
              <a:gd name="connsiteY0" fmla="*/ 0 h 864096"/>
              <a:gd name="connsiteX1" fmla="*/ 1152128 w 1152128"/>
              <a:gd name="connsiteY1" fmla="*/ 0 h 864096"/>
              <a:gd name="connsiteX2" fmla="*/ 1152128 w 1152128"/>
              <a:gd name="connsiteY2" fmla="*/ 864096 h 864096"/>
              <a:gd name="connsiteX3" fmla="*/ 0 w 1152128"/>
              <a:gd name="connsiteY3" fmla="*/ 864096 h 864096"/>
              <a:gd name="connsiteX4" fmla="*/ 0 w 1152128"/>
              <a:gd name="connsiteY4" fmla="*/ 0 h 864096"/>
              <a:gd name="connsiteX0" fmla="*/ 0 w 1152128"/>
              <a:gd name="connsiteY0" fmla="*/ 0 h 864096"/>
              <a:gd name="connsiteX1" fmla="*/ 1152128 w 1152128"/>
              <a:gd name="connsiteY1" fmla="*/ 0 h 864096"/>
              <a:gd name="connsiteX2" fmla="*/ 1152128 w 1152128"/>
              <a:gd name="connsiteY2" fmla="*/ 864096 h 864096"/>
              <a:gd name="connsiteX3" fmla="*/ 0 w 1152128"/>
              <a:gd name="connsiteY3" fmla="*/ 864096 h 864096"/>
              <a:gd name="connsiteX4" fmla="*/ 91440 w 1152128"/>
              <a:gd name="connsiteY4" fmla="*/ 91440 h 864096"/>
              <a:gd name="connsiteX0" fmla="*/ 0 w 1152128"/>
              <a:gd name="connsiteY0" fmla="*/ 0 h 864096"/>
              <a:gd name="connsiteX1" fmla="*/ 1152128 w 1152128"/>
              <a:gd name="connsiteY1" fmla="*/ 0 h 864096"/>
              <a:gd name="connsiteX2" fmla="*/ 1152128 w 1152128"/>
              <a:gd name="connsiteY2" fmla="*/ 864096 h 864096"/>
              <a:gd name="connsiteX3" fmla="*/ 0 w 1152128"/>
              <a:gd name="connsiteY3" fmla="*/ 864096 h 8640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52128" h="864096">
                <a:moveTo>
                  <a:pt x="0" y="0"/>
                </a:moveTo>
                <a:lnTo>
                  <a:pt x="1152128" y="0"/>
                </a:lnTo>
                <a:lnTo>
                  <a:pt x="1152128" y="864096"/>
                </a:lnTo>
                <a:lnTo>
                  <a:pt x="0" y="864096"/>
                </a:lnTo>
              </a:path>
            </a:pathLst>
          </a:custGeom>
          <a:ln w="25400">
            <a:solidFill>
              <a:srgbClr val="FF0000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2" name="矩形 2"/>
          <p:cNvSpPr/>
          <p:nvPr/>
        </p:nvSpPr>
        <p:spPr>
          <a:xfrm>
            <a:off x="2015688" y="4140000"/>
            <a:ext cx="288000" cy="0"/>
          </a:xfrm>
          <a:custGeom>
            <a:avLst/>
            <a:gdLst>
              <a:gd name="connsiteX0" fmla="*/ 0 w 1152128"/>
              <a:gd name="connsiteY0" fmla="*/ 0 h 864096"/>
              <a:gd name="connsiteX1" fmla="*/ 1152128 w 1152128"/>
              <a:gd name="connsiteY1" fmla="*/ 0 h 864096"/>
              <a:gd name="connsiteX2" fmla="*/ 1152128 w 1152128"/>
              <a:gd name="connsiteY2" fmla="*/ 864096 h 864096"/>
              <a:gd name="connsiteX3" fmla="*/ 0 w 1152128"/>
              <a:gd name="connsiteY3" fmla="*/ 864096 h 864096"/>
              <a:gd name="connsiteX4" fmla="*/ 0 w 1152128"/>
              <a:gd name="connsiteY4" fmla="*/ 0 h 864096"/>
              <a:gd name="connsiteX0" fmla="*/ 0 w 1152128"/>
              <a:gd name="connsiteY0" fmla="*/ 0 h 864096"/>
              <a:gd name="connsiteX1" fmla="*/ 1152128 w 1152128"/>
              <a:gd name="connsiteY1" fmla="*/ 0 h 864096"/>
              <a:gd name="connsiteX2" fmla="*/ 1152128 w 1152128"/>
              <a:gd name="connsiteY2" fmla="*/ 864096 h 864096"/>
              <a:gd name="connsiteX3" fmla="*/ 0 w 1152128"/>
              <a:gd name="connsiteY3" fmla="*/ 864096 h 864096"/>
              <a:gd name="connsiteX4" fmla="*/ 91440 w 1152128"/>
              <a:gd name="connsiteY4" fmla="*/ 91440 h 864096"/>
              <a:gd name="connsiteX0" fmla="*/ 0 w 1152128"/>
              <a:gd name="connsiteY0" fmla="*/ 0 h 864096"/>
              <a:gd name="connsiteX1" fmla="*/ 1152128 w 1152128"/>
              <a:gd name="connsiteY1" fmla="*/ 0 h 864096"/>
              <a:gd name="connsiteX2" fmla="*/ 1152128 w 1152128"/>
              <a:gd name="connsiteY2" fmla="*/ 864096 h 864096"/>
              <a:gd name="connsiteX3" fmla="*/ 0 w 1152128"/>
              <a:gd name="connsiteY3" fmla="*/ 864096 h 864096"/>
              <a:gd name="connsiteX0" fmla="*/ 1152128 w 1152128"/>
              <a:gd name="connsiteY0" fmla="*/ 0 h 864096"/>
              <a:gd name="connsiteX1" fmla="*/ 1152128 w 1152128"/>
              <a:gd name="connsiteY1" fmla="*/ 864096 h 864096"/>
              <a:gd name="connsiteX2" fmla="*/ 0 w 1152128"/>
              <a:gd name="connsiteY2" fmla="*/ 864096 h 864096"/>
              <a:gd name="connsiteX0" fmla="*/ 1152128 w 1152128"/>
              <a:gd name="connsiteY0" fmla="*/ 0 h 0"/>
              <a:gd name="connsiteX1" fmla="*/ 0 w 1152128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152128">
                <a:moveTo>
                  <a:pt x="1152128" y="0"/>
                </a:moveTo>
                <a:lnTo>
                  <a:pt x="0" y="0"/>
                </a:lnTo>
              </a:path>
            </a:pathLst>
          </a:custGeom>
          <a:ln w="25400">
            <a:solidFill>
              <a:srgbClr val="FF0000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4" name="群組 3"/>
          <p:cNvGrpSpPr/>
          <p:nvPr/>
        </p:nvGrpSpPr>
        <p:grpSpPr>
          <a:xfrm>
            <a:off x="2340000" y="3960000"/>
            <a:ext cx="1980000" cy="1070928"/>
            <a:chOff x="2267744" y="4077072"/>
            <a:chExt cx="1980000" cy="1070928"/>
          </a:xfrm>
        </p:grpSpPr>
        <p:sp>
          <p:nvSpPr>
            <p:cNvPr id="13" name="文字方塊 12"/>
            <p:cNvSpPr txBox="1"/>
            <p:nvPr/>
          </p:nvSpPr>
          <p:spPr>
            <a:xfrm>
              <a:off x="2267744" y="4077072"/>
              <a:ext cx="1980000" cy="432000"/>
            </a:xfrm>
            <a:prstGeom prst="rect">
              <a:avLst/>
            </a:prstGeom>
            <a:noFill/>
          </p:spPr>
          <p:txBody>
            <a:bodyPr wrap="square" lIns="36000" tIns="36000" rIns="36000" bIns="36000" rtlCol="0" anchor="t" anchorCtr="0">
              <a:noAutofit/>
            </a:bodyPr>
            <a:lstStyle/>
            <a:p>
              <a:pPr>
                <a:lnSpc>
                  <a:spcPts val="2800"/>
                </a:lnSpc>
              </a:pPr>
              <a:r>
                <a:rPr lang="zh-TW" altLang="en-US" sz="2000" b="0" dirty="0" smtClean="0">
                  <a:solidFill>
                    <a:schemeClr val="tx1"/>
                  </a:solidFill>
                  <a:latin typeface="+mj-lt"/>
                  <a:ea typeface="標楷體" pitchFamily="65" charset="-120"/>
                </a:rPr>
                <a:t>內層迴</a:t>
              </a:r>
              <a:r>
                <a:rPr lang="zh-TW" altLang="en-US" sz="2000" b="0" dirty="0">
                  <a:solidFill>
                    <a:schemeClr val="tx1"/>
                  </a:solidFill>
                  <a:latin typeface="+mj-lt"/>
                  <a:ea typeface="標楷體" pitchFamily="65" charset="-120"/>
                </a:rPr>
                <a:t>圈重複執行</a:t>
              </a:r>
              <a:r>
                <a:rPr lang="en-US" altLang="zh-TW" sz="2000" b="0" dirty="0">
                  <a:solidFill>
                    <a:schemeClr val="tx1"/>
                  </a:solidFill>
                  <a:latin typeface="+mj-lt"/>
                  <a:ea typeface="標楷體" pitchFamily="65" charset="-120"/>
                </a:rPr>
                <a:t>4</a:t>
              </a:r>
              <a:r>
                <a:rPr lang="zh-TW" altLang="en-US" sz="2000" b="0" dirty="0" smtClean="0">
                  <a:solidFill>
                    <a:schemeClr val="tx1"/>
                  </a:solidFill>
                  <a:latin typeface="+mj-lt"/>
                  <a:ea typeface="標楷體" pitchFamily="65" charset="-120"/>
                </a:rPr>
                <a:t>次，對照</a:t>
              </a:r>
              <a:r>
                <a:rPr lang="zh-TW" altLang="en-US" sz="2000" b="0" dirty="0">
                  <a:solidFill>
                    <a:schemeClr val="tx1"/>
                  </a:solidFill>
                  <a:latin typeface="+mj-lt"/>
                  <a:ea typeface="標楷體" pitchFamily="65" charset="-120"/>
                </a:rPr>
                <a:t>右</a:t>
              </a:r>
              <a:r>
                <a:rPr lang="zh-TW" altLang="en-US" sz="2000" b="0" dirty="0" smtClean="0">
                  <a:solidFill>
                    <a:schemeClr val="tx1"/>
                  </a:solidFill>
                  <a:latin typeface="+mj-lt"/>
                  <a:ea typeface="標楷體" pitchFamily="65" charset="-120"/>
                </a:rPr>
                <a:t>圖</a:t>
              </a:r>
              <a:endParaRPr lang="en-US" altLang="zh-TW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endParaRPr>
            </a:p>
            <a:p>
              <a:pPr>
                <a:lnSpc>
                  <a:spcPts val="2800"/>
                </a:lnSpc>
              </a:pPr>
              <a:r>
                <a:rPr lang="zh-TW" altLang="en-US" sz="2000" b="0" dirty="0" smtClean="0">
                  <a:solidFill>
                    <a:schemeClr val="tx1"/>
                  </a:solidFill>
                  <a:latin typeface="+mj-lt"/>
                  <a:ea typeface="標楷體" pitchFamily="65" charset="-120"/>
                </a:rPr>
                <a:t>　～　。</a:t>
              </a:r>
              <a:endPara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endParaRPr>
            </a:p>
          </p:txBody>
        </p:sp>
        <p:sp>
          <p:nvSpPr>
            <p:cNvPr id="16" name="橢圓 15"/>
            <p:cNvSpPr/>
            <p:nvPr/>
          </p:nvSpPr>
          <p:spPr>
            <a:xfrm>
              <a:off x="2339752" y="4932000"/>
              <a:ext cx="216000" cy="216000"/>
            </a:xfrm>
            <a:prstGeom prst="ellipse">
              <a:avLst/>
            </a:prstGeom>
            <a:solidFill>
              <a:srgbClr val="FF0000"/>
            </a:solidFill>
            <a:ln w="25400">
              <a:noFill/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1200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zh-TW" altLang="en-US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8" name="橢圓 17"/>
            <p:cNvSpPr/>
            <p:nvPr/>
          </p:nvSpPr>
          <p:spPr>
            <a:xfrm>
              <a:off x="2843808" y="4932000"/>
              <a:ext cx="216000" cy="216000"/>
            </a:xfrm>
            <a:prstGeom prst="ellipse">
              <a:avLst/>
            </a:prstGeom>
            <a:solidFill>
              <a:srgbClr val="FF0000"/>
            </a:solidFill>
            <a:ln w="25400">
              <a:noFill/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1200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4</a:t>
              </a:r>
              <a:endParaRPr lang="zh-TW" altLang="en-US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69690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Text Box 17"/>
          <p:cNvSpPr txBox="1">
            <a:spLocks noChangeArrowheads="1"/>
          </p:cNvSpPr>
          <p:nvPr/>
        </p:nvSpPr>
        <p:spPr bwMode="auto">
          <a:xfrm>
            <a:off x="7596336" y="395372"/>
            <a:ext cx="74612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0" tIns="0" rIns="0" bIns="0" anchor="t" anchorCtr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zh-TW" sz="2400" dirty="0" smtClean="0">
                <a:solidFill>
                  <a:srgbClr val="000000"/>
                </a:solidFill>
                <a:latin typeface="+mj-lt"/>
                <a:ea typeface="標楷體" pitchFamily="65" charset="-120"/>
              </a:rPr>
              <a:t>228</a:t>
            </a:r>
            <a:endParaRPr lang="en-US" altLang="zh-TW" sz="2400" dirty="0">
              <a:solidFill>
                <a:srgbClr val="000000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6" name="文字方塊 5"/>
          <p:cNvSpPr txBox="1"/>
          <p:nvPr/>
        </p:nvSpPr>
        <p:spPr>
          <a:xfrm>
            <a:off x="4572000" y="1980000"/>
            <a:ext cx="3960000" cy="828000"/>
          </a:xfrm>
          <a:prstGeom prst="rect">
            <a:avLst/>
          </a:prstGeom>
          <a:noFill/>
        </p:spPr>
        <p:txBody>
          <a:bodyPr wrap="square" lIns="36000" tIns="36000" rIns="36000" bIns="36000" rtlCol="0" anchor="t" anchorCtr="0">
            <a:noAutofit/>
          </a:bodyPr>
          <a:lstStyle/>
          <a:p>
            <a:pPr>
              <a:lnSpc>
                <a:spcPct val="120000"/>
              </a:lnSpc>
            </a:pPr>
            <a:r>
              <a:rPr lang="zh-TW" altLang="en-US" sz="24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舞臺區繪圖</a:t>
            </a:r>
            <a:r>
              <a:rPr lang="zh-TW" altLang="en-US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步驟拆解</a:t>
            </a:r>
            <a:endParaRPr lang="en-US" altLang="zh-TW" sz="2400" b="0" dirty="0" smtClean="0">
              <a:solidFill>
                <a:schemeClr val="tx1"/>
              </a:solidFill>
              <a:latin typeface="+mj-lt"/>
              <a:ea typeface="標楷體" pitchFamily="65" charset="-120"/>
            </a:endParaRPr>
          </a:p>
          <a:p>
            <a:pPr>
              <a:lnSpc>
                <a:spcPct val="120000"/>
              </a:lnSpc>
            </a:pPr>
            <a:r>
              <a:rPr lang="zh-TW" altLang="en-US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　 </a:t>
            </a:r>
            <a:r>
              <a:rPr lang="zh-TW" altLang="en-US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 －小貓轉</a:t>
            </a:r>
            <a:r>
              <a:rPr lang="en-US" altLang="zh-TW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30</a:t>
            </a:r>
            <a:r>
              <a:rPr lang="zh-TW" altLang="en-US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度</a:t>
            </a:r>
            <a:endParaRPr lang="zh-TW" altLang="en-US" sz="24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2808000"/>
            <a:ext cx="3960000" cy="40027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6" name="文字方塊 15"/>
          <p:cNvSpPr txBox="1"/>
          <p:nvPr/>
        </p:nvSpPr>
        <p:spPr>
          <a:xfrm>
            <a:off x="2159824" y="3564000"/>
            <a:ext cx="1980000" cy="432048"/>
          </a:xfrm>
          <a:prstGeom prst="rect">
            <a:avLst/>
          </a:prstGeom>
          <a:noFill/>
        </p:spPr>
        <p:txBody>
          <a:bodyPr wrap="square" lIns="36000" tIns="36000" rIns="36000" bIns="36000" rtlCol="0" anchor="t" anchorCtr="0">
            <a:noAutofit/>
          </a:bodyPr>
          <a:lstStyle/>
          <a:p>
            <a:pPr>
              <a:lnSpc>
                <a:spcPts val="2800"/>
              </a:lnSpc>
            </a:pP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外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層迴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圈重複</a:t>
            </a:r>
            <a:r>
              <a:rPr lang="en-US" altLang="zh-TW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1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次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，內層迴圈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就會重複執行</a:t>
            </a:r>
            <a:r>
              <a:rPr lang="en-US" altLang="zh-TW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4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次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，對照右圖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的　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20" name="橢圓 19"/>
          <p:cNvSpPr/>
          <p:nvPr/>
        </p:nvSpPr>
        <p:spPr>
          <a:xfrm>
            <a:off x="2987824" y="4752000"/>
            <a:ext cx="216000" cy="216000"/>
          </a:xfrm>
          <a:prstGeom prst="ellipse">
            <a:avLst/>
          </a:prstGeom>
          <a:solidFill>
            <a:srgbClr val="007DC5"/>
          </a:solidFill>
          <a:ln w="25400">
            <a:noFill/>
          </a:ln>
        </p:spPr>
        <p:txBody>
          <a:bodyPr lIns="0" tIns="0" rIns="0" bIns="0" rtlCol="0" anchor="ctr"/>
          <a:lstStyle/>
          <a:p>
            <a:pPr algn="ctr"/>
            <a:r>
              <a:rPr lang="en-US" altLang="zh-TW" sz="1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1</a:t>
            </a:r>
            <a:endParaRPr lang="zh-TW" altLang="en-US" sz="1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000" y="1800000"/>
            <a:ext cx="1568342" cy="468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矩形 2"/>
          <p:cNvSpPr/>
          <p:nvPr/>
        </p:nvSpPr>
        <p:spPr>
          <a:xfrm>
            <a:off x="1656000" y="3780000"/>
            <a:ext cx="252000" cy="2052000"/>
          </a:xfrm>
          <a:custGeom>
            <a:avLst/>
            <a:gdLst>
              <a:gd name="connsiteX0" fmla="*/ 0 w 1152128"/>
              <a:gd name="connsiteY0" fmla="*/ 0 h 864096"/>
              <a:gd name="connsiteX1" fmla="*/ 1152128 w 1152128"/>
              <a:gd name="connsiteY1" fmla="*/ 0 h 864096"/>
              <a:gd name="connsiteX2" fmla="*/ 1152128 w 1152128"/>
              <a:gd name="connsiteY2" fmla="*/ 864096 h 864096"/>
              <a:gd name="connsiteX3" fmla="*/ 0 w 1152128"/>
              <a:gd name="connsiteY3" fmla="*/ 864096 h 864096"/>
              <a:gd name="connsiteX4" fmla="*/ 0 w 1152128"/>
              <a:gd name="connsiteY4" fmla="*/ 0 h 864096"/>
              <a:gd name="connsiteX0" fmla="*/ 0 w 1152128"/>
              <a:gd name="connsiteY0" fmla="*/ 0 h 864096"/>
              <a:gd name="connsiteX1" fmla="*/ 1152128 w 1152128"/>
              <a:gd name="connsiteY1" fmla="*/ 0 h 864096"/>
              <a:gd name="connsiteX2" fmla="*/ 1152128 w 1152128"/>
              <a:gd name="connsiteY2" fmla="*/ 864096 h 864096"/>
              <a:gd name="connsiteX3" fmla="*/ 0 w 1152128"/>
              <a:gd name="connsiteY3" fmla="*/ 864096 h 864096"/>
              <a:gd name="connsiteX4" fmla="*/ 91440 w 1152128"/>
              <a:gd name="connsiteY4" fmla="*/ 91440 h 864096"/>
              <a:gd name="connsiteX0" fmla="*/ 0 w 1152128"/>
              <a:gd name="connsiteY0" fmla="*/ 0 h 864096"/>
              <a:gd name="connsiteX1" fmla="*/ 1152128 w 1152128"/>
              <a:gd name="connsiteY1" fmla="*/ 0 h 864096"/>
              <a:gd name="connsiteX2" fmla="*/ 1152128 w 1152128"/>
              <a:gd name="connsiteY2" fmla="*/ 864096 h 864096"/>
              <a:gd name="connsiteX3" fmla="*/ 0 w 1152128"/>
              <a:gd name="connsiteY3" fmla="*/ 864096 h 8640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52128" h="864096">
                <a:moveTo>
                  <a:pt x="0" y="0"/>
                </a:moveTo>
                <a:lnTo>
                  <a:pt x="1152128" y="0"/>
                </a:lnTo>
                <a:lnTo>
                  <a:pt x="1152128" y="864096"/>
                </a:lnTo>
                <a:lnTo>
                  <a:pt x="0" y="864096"/>
                </a:lnTo>
              </a:path>
            </a:pathLst>
          </a:custGeom>
          <a:ln w="25400">
            <a:solidFill>
              <a:srgbClr val="007DC5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5" name="矩形 2"/>
          <p:cNvSpPr/>
          <p:nvPr/>
        </p:nvSpPr>
        <p:spPr>
          <a:xfrm>
            <a:off x="1871360" y="3780000"/>
            <a:ext cx="288000" cy="0"/>
          </a:xfrm>
          <a:custGeom>
            <a:avLst/>
            <a:gdLst>
              <a:gd name="connsiteX0" fmla="*/ 0 w 1152128"/>
              <a:gd name="connsiteY0" fmla="*/ 0 h 864096"/>
              <a:gd name="connsiteX1" fmla="*/ 1152128 w 1152128"/>
              <a:gd name="connsiteY1" fmla="*/ 0 h 864096"/>
              <a:gd name="connsiteX2" fmla="*/ 1152128 w 1152128"/>
              <a:gd name="connsiteY2" fmla="*/ 864096 h 864096"/>
              <a:gd name="connsiteX3" fmla="*/ 0 w 1152128"/>
              <a:gd name="connsiteY3" fmla="*/ 864096 h 864096"/>
              <a:gd name="connsiteX4" fmla="*/ 0 w 1152128"/>
              <a:gd name="connsiteY4" fmla="*/ 0 h 864096"/>
              <a:gd name="connsiteX0" fmla="*/ 0 w 1152128"/>
              <a:gd name="connsiteY0" fmla="*/ 0 h 864096"/>
              <a:gd name="connsiteX1" fmla="*/ 1152128 w 1152128"/>
              <a:gd name="connsiteY1" fmla="*/ 0 h 864096"/>
              <a:gd name="connsiteX2" fmla="*/ 1152128 w 1152128"/>
              <a:gd name="connsiteY2" fmla="*/ 864096 h 864096"/>
              <a:gd name="connsiteX3" fmla="*/ 0 w 1152128"/>
              <a:gd name="connsiteY3" fmla="*/ 864096 h 864096"/>
              <a:gd name="connsiteX4" fmla="*/ 91440 w 1152128"/>
              <a:gd name="connsiteY4" fmla="*/ 91440 h 864096"/>
              <a:gd name="connsiteX0" fmla="*/ 0 w 1152128"/>
              <a:gd name="connsiteY0" fmla="*/ 0 h 864096"/>
              <a:gd name="connsiteX1" fmla="*/ 1152128 w 1152128"/>
              <a:gd name="connsiteY1" fmla="*/ 0 h 864096"/>
              <a:gd name="connsiteX2" fmla="*/ 1152128 w 1152128"/>
              <a:gd name="connsiteY2" fmla="*/ 864096 h 864096"/>
              <a:gd name="connsiteX3" fmla="*/ 0 w 1152128"/>
              <a:gd name="connsiteY3" fmla="*/ 864096 h 864096"/>
              <a:gd name="connsiteX0" fmla="*/ 1152128 w 1152128"/>
              <a:gd name="connsiteY0" fmla="*/ 0 h 864096"/>
              <a:gd name="connsiteX1" fmla="*/ 1152128 w 1152128"/>
              <a:gd name="connsiteY1" fmla="*/ 864096 h 864096"/>
              <a:gd name="connsiteX2" fmla="*/ 0 w 1152128"/>
              <a:gd name="connsiteY2" fmla="*/ 864096 h 864096"/>
              <a:gd name="connsiteX0" fmla="*/ 1152128 w 1152128"/>
              <a:gd name="connsiteY0" fmla="*/ 0 h 0"/>
              <a:gd name="connsiteX1" fmla="*/ 0 w 1152128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152128">
                <a:moveTo>
                  <a:pt x="1152128" y="0"/>
                </a:moveTo>
                <a:lnTo>
                  <a:pt x="0" y="0"/>
                </a:lnTo>
              </a:path>
            </a:pathLst>
          </a:custGeom>
          <a:ln w="25400">
            <a:solidFill>
              <a:srgbClr val="007DC5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99397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Text Box 17"/>
          <p:cNvSpPr txBox="1">
            <a:spLocks noChangeArrowheads="1"/>
          </p:cNvSpPr>
          <p:nvPr/>
        </p:nvSpPr>
        <p:spPr bwMode="auto">
          <a:xfrm>
            <a:off x="7596336" y="395372"/>
            <a:ext cx="74612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0" tIns="0" rIns="0" bIns="0" anchor="t" anchorCtr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zh-TW" sz="2400" dirty="0" smtClean="0">
                <a:solidFill>
                  <a:srgbClr val="000000"/>
                </a:solidFill>
                <a:latin typeface="+mj-lt"/>
                <a:ea typeface="標楷體" pitchFamily="65" charset="-120"/>
              </a:rPr>
              <a:t>228</a:t>
            </a:r>
            <a:endParaRPr lang="en-US" altLang="zh-TW" sz="2400" dirty="0">
              <a:solidFill>
                <a:srgbClr val="000000"/>
              </a:solidFill>
              <a:latin typeface="+mj-lt"/>
              <a:ea typeface="標楷體" pitchFamily="65" charset="-120"/>
            </a:endParaRP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2808000"/>
            <a:ext cx="3960000" cy="40027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000" y="1800000"/>
            <a:ext cx="1568342" cy="468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0" name="文字方塊 19"/>
          <p:cNvSpPr txBox="1"/>
          <p:nvPr/>
        </p:nvSpPr>
        <p:spPr>
          <a:xfrm>
            <a:off x="4572000" y="1980000"/>
            <a:ext cx="3960000" cy="828000"/>
          </a:xfrm>
          <a:prstGeom prst="rect">
            <a:avLst/>
          </a:prstGeom>
          <a:noFill/>
        </p:spPr>
        <p:txBody>
          <a:bodyPr wrap="square" lIns="36000" tIns="36000" rIns="36000" bIns="36000" rtlCol="0" anchor="t" anchorCtr="0">
            <a:noAutofit/>
          </a:bodyPr>
          <a:lstStyle/>
          <a:p>
            <a:pPr>
              <a:lnSpc>
                <a:spcPct val="120000"/>
              </a:lnSpc>
            </a:pPr>
            <a:r>
              <a:rPr lang="zh-TW" altLang="en-US" sz="24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舞臺區繪圖</a:t>
            </a:r>
            <a:r>
              <a:rPr lang="zh-TW" altLang="en-US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步驟拆解</a:t>
            </a:r>
            <a:endParaRPr lang="en-US" altLang="zh-TW" sz="2400" b="0" dirty="0" smtClean="0">
              <a:solidFill>
                <a:schemeClr val="tx1"/>
              </a:solidFill>
              <a:latin typeface="+mj-lt"/>
              <a:ea typeface="標楷體" pitchFamily="65" charset="-120"/>
            </a:endParaRPr>
          </a:p>
          <a:p>
            <a:pPr>
              <a:lnSpc>
                <a:spcPct val="120000"/>
              </a:lnSpc>
            </a:pPr>
            <a:r>
              <a:rPr lang="zh-TW" altLang="en-US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　  －</a:t>
            </a:r>
            <a:r>
              <a:rPr lang="zh-TW" altLang="en-US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畫邊長 </a:t>
            </a:r>
            <a:r>
              <a:rPr lang="en-US" altLang="zh-TW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100 </a:t>
            </a:r>
            <a:r>
              <a:rPr lang="zh-TW" altLang="en-US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點正方形</a:t>
            </a:r>
            <a:endParaRPr lang="zh-TW" altLang="en-US" sz="24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21" name="矩形 2"/>
          <p:cNvSpPr/>
          <p:nvPr/>
        </p:nvSpPr>
        <p:spPr>
          <a:xfrm>
            <a:off x="1764000" y="4140000"/>
            <a:ext cx="252000" cy="1080000"/>
          </a:xfrm>
          <a:custGeom>
            <a:avLst/>
            <a:gdLst>
              <a:gd name="connsiteX0" fmla="*/ 0 w 1152128"/>
              <a:gd name="connsiteY0" fmla="*/ 0 h 864096"/>
              <a:gd name="connsiteX1" fmla="*/ 1152128 w 1152128"/>
              <a:gd name="connsiteY1" fmla="*/ 0 h 864096"/>
              <a:gd name="connsiteX2" fmla="*/ 1152128 w 1152128"/>
              <a:gd name="connsiteY2" fmla="*/ 864096 h 864096"/>
              <a:gd name="connsiteX3" fmla="*/ 0 w 1152128"/>
              <a:gd name="connsiteY3" fmla="*/ 864096 h 864096"/>
              <a:gd name="connsiteX4" fmla="*/ 0 w 1152128"/>
              <a:gd name="connsiteY4" fmla="*/ 0 h 864096"/>
              <a:gd name="connsiteX0" fmla="*/ 0 w 1152128"/>
              <a:gd name="connsiteY0" fmla="*/ 0 h 864096"/>
              <a:gd name="connsiteX1" fmla="*/ 1152128 w 1152128"/>
              <a:gd name="connsiteY1" fmla="*/ 0 h 864096"/>
              <a:gd name="connsiteX2" fmla="*/ 1152128 w 1152128"/>
              <a:gd name="connsiteY2" fmla="*/ 864096 h 864096"/>
              <a:gd name="connsiteX3" fmla="*/ 0 w 1152128"/>
              <a:gd name="connsiteY3" fmla="*/ 864096 h 864096"/>
              <a:gd name="connsiteX4" fmla="*/ 91440 w 1152128"/>
              <a:gd name="connsiteY4" fmla="*/ 91440 h 864096"/>
              <a:gd name="connsiteX0" fmla="*/ 0 w 1152128"/>
              <a:gd name="connsiteY0" fmla="*/ 0 h 864096"/>
              <a:gd name="connsiteX1" fmla="*/ 1152128 w 1152128"/>
              <a:gd name="connsiteY1" fmla="*/ 0 h 864096"/>
              <a:gd name="connsiteX2" fmla="*/ 1152128 w 1152128"/>
              <a:gd name="connsiteY2" fmla="*/ 864096 h 864096"/>
              <a:gd name="connsiteX3" fmla="*/ 0 w 1152128"/>
              <a:gd name="connsiteY3" fmla="*/ 864096 h 8640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52128" h="864096">
                <a:moveTo>
                  <a:pt x="0" y="0"/>
                </a:moveTo>
                <a:lnTo>
                  <a:pt x="1152128" y="0"/>
                </a:lnTo>
                <a:lnTo>
                  <a:pt x="1152128" y="864096"/>
                </a:lnTo>
                <a:lnTo>
                  <a:pt x="0" y="864096"/>
                </a:lnTo>
              </a:path>
            </a:pathLst>
          </a:custGeom>
          <a:ln w="25400">
            <a:solidFill>
              <a:srgbClr val="FF0000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2" name="矩形 2"/>
          <p:cNvSpPr/>
          <p:nvPr/>
        </p:nvSpPr>
        <p:spPr>
          <a:xfrm>
            <a:off x="2015688" y="4140000"/>
            <a:ext cx="288000" cy="0"/>
          </a:xfrm>
          <a:custGeom>
            <a:avLst/>
            <a:gdLst>
              <a:gd name="connsiteX0" fmla="*/ 0 w 1152128"/>
              <a:gd name="connsiteY0" fmla="*/ 0 h 864096"/>
              <a:gd name="connsiteX1" fmla="*/ 1152128 w 1152128"/>
              <a:gd name="connsiteY1" fmla="*/ 0 h 864096"/>
              <a:gd name="connsiteX2" fmla="*/ 1152128 w 1152128"/>
              <a:gd name="connsiteY2" fmla="*/ 864096 h 864096"/>
              <a:gd name="connsiteX3" fmla="*/ 0 w 1152128"/>
              <a:gd name="connsiteY3" fmla="*/ 864096 h 864096"/>
              <a:gd name="connsiteX4" fmla="*/ 0 w 1152128"/>
              <a:gd name="connsiteY4" fmla="*/ 0 h 864096"/>
              <a:gd name="connsiteX0" fmla="*/ 0 w 1152128"/>
              <a:gd name="connsiteY0" fmla="*/ 0 h 864096"/>
              <a:gd name="connsiteX1" fmla="*/ 1152128 w 1152128"/>
              <a:gd name="connsiteY1" fmla="*/ 0 h 864096"/>
              <a:gd name="connsiteX2" fmla="*/ 1152128 w 1152128"/>
              <a:gd name="connsiteY2" fmla="*/ 864096 h 864096"/>
              <a:gd name="connsiteX3" fmla="*/ 0 w 1152128"/>
              <a:gd name="connsiteY3" fmla="*/ 864096 h 864096"/>
              <a:gd name="connsiteX4" fmla="*/ 91440 w 1152128"/>
              <a:gd name="connsiteY4" fmla="*/ 91440 h 864096"/>
              <a:gd name="connsiteX0" fmla="*/ 0 w 1152128"/>
              <a:gd name="connsiteY0" fmla="*/ 0 h 864096"/>
              <a:gd name="connsiteX1" fmla="*/ 1152128 w 1152128"/>
              <a:gd name="connsiteY1" fmla="*/ 0 h 864096"/>
              <a:gd name="connsiteX2" fmla="*/ 1152128 w 1152128"/>
              <a:gd name="connsiteY2" fmla="*/ 864096 h 864096"/>
              <a:gd name="connsiteX3" fmla="*/ 0 w 1152128"/>
              <a:gd name="connsiteY3" fmla="*/ 864096 h 864096"/>
              <a:gd name="connsiteX0" fmla="*/ 1152128 w 1152128"/>
              <a:gd name="connsiteY0" fmla="*/ 0 h 864096"/>
              <a:gd name="connsiteX1" fmla="*/ 1152128 w 1152128"/>
              <a:gd name="connsiteY1" fmla="*/ 864096 h 864096"/>
              <a:gd name="connsiteX2" fmla="*/ 0 w 1152128"/>
              <a:gd name="connsiteY2" fmla="*/ 864096 h 864096"/>
              <a:gd name="connsiteX0" fmla="*/ 1152128 w 1152128"/>
              <a:gd name="connsiteY0" fmla="*/ 0 h 0"/>
              <a:gd name="connsiteX1" fmla="*/ 0 w 1152128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152128">
                <a:moveTo>
                  <a:pt x="1152128" y="0"/>
                </a:moveTo>
                <a:lnTo>
                  <a:pt x="0" y="0"/>
                </a:lnTo>
              </a:path>
            </a:pathLst>
          </a:custGeom>
          <a:ln w="25400">
            <a:solidFill>
              <a:srgbClr val="FF0000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23" name="群組 22"/>
          <p:cNvGrpSpPr/>
          <p:nvPr/>
        </p:nvGrpSpPr>
        <p:grpSpPr>
          <a:xfrm>
            <a:off x="2340000" y="3960000"/>
            <a:ext cx="1980000" cy="1070928"/>
            <a:chOff x="2267744" y="4077072"/>
            <a:chExt cx="1980000" cy="1070928"/>
          </a:xfrm>
        </p:grpSpPr>
        <p:sp>
          <p:nvSpPr>
            <p:cNvPr id="24" name="文字方塊 23"/>
            <p:cNvSpPr txBox="1"/>
            <p:nvPr/>
          </p:nvSpPr>
          <p:spPr>
            <a:xfrm>
              <a:off x="2267744" y="4077072"/>
              <a:ext cx="1980000" cy="432000"/>
            </a:xfrm>
            <a:prstGeom prst="rect">
              <a:avLst/>
            </a:prstGeom>
            <a:noFill/>
          </p:spPr>
          <p:txBody>
            <a:bodyPr wrap="square" lIns="36000" tIns="36000" rIns="36000" bIns="36000" rtlCol="0" anchor="t" anchorCtr="0">
              <a:noAutofit/>
            </a:bodyPr>
            <a:lstStyle/>
            <a:p>
              <a:pPr>
                <a:lnSpc>
                  <a:spcPts val="2800"/>
                </a:lnSpc>
              </a:pPr>
              <a:r>
                <a:rPr lang="zh-TW" altLang="en-US" sz="2000" b="0" dirty="0" smtClean="0">
                  <a:solidFill>
                    <a:schemeClr val="tx1"/>
                  </a:solidFill>
                  <a:latin typeface="+mj-lt"/>
                  <a:ea typeface="標楷體" pitchFamily="65" charset="-120"/>
                </a:rPr>
                <a:t>內層迴</a:t>
              </a:r>
              <a:r>
                <a:rPr lang="zh-TW" altLang="en-US" sz="2000" b="0" dirty="0">
                  <a:solidFill>
                    <a:schemeClr val="tx1"/>
                  </a:solidFill>
                  <a:latin typeface="+mj-lt"/>
                  <a:ea typeface="標楷體" pitchFamily="65" charset="-120"/>
                </a:rPr>
                <a:t>圈重複執行</a:t>
              </a:r>
              <a:r>
                <a:rPr lang="en-US" altLang="zh-TW" sz="2000" b="0" dirty="0">
                  <a:solidFill>
                    <a:schemeClr val="tx1"/>
                  </a:solidFill>
                  <a:latin typeface="+mj-lt"/>
                  <a:ea typeface="標楷體" pitchFamily="65" charset="-120"/>
                </a:rPr>
                <a:t>4</a:t>
              </a:r>
              <a:r>
                <a:rPr lang="zh-TW" altLang="en-US" sz="2000" b="0" dirty="0" smtClean="0">
                  <a:solidFill>
                    <a:schemeClr val="tx1"/>
                  </a:solidFill>
                  <a:latin typeface="+mj-lt"/>
                  <a:ea typeface="標楷體" pitchFamily="65" charset="-120"/>
                </a:rPr>
                <a:t>次，對照</a:t>
              </a:r>
              <a:r>
                <a:rPr lang="zh-TW" altLang="en-US" sz="2000" b="0" dirty="0">
                  <a:solidFill>
                    <a:schemeClr val="tx1"/>
                  </a:solidFill>
                  <a:latin typeface="+mj-lt"/>
                  <a:ea typeface="標楷體" pitchFamily="65" charset="-120"/>
                </a:rPr>
                <a:t>右</a:t>
              </a:r>
              <a:r>
                <a:rPr lang="zh-TW" altLang="en-US" sz="2000" b="0" dirty="0" smtClean="0">
                  <a:solidFill>
                    <a:schemeClr val="tx1"/>
                  </a:solidFill>
                  <a:latin typeface="+mj-lt"/>
                  <a:ea typeface="標楷體" pitchFamily="65" charset="-120"/>
                </a:rPr>
                <a:t>圖</a:t>
              </a:r>
              <a:endParaRPr lang="en-US" altLang="zh-TW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endParaRPr>
            </a:p>
            <a:p>
              <a:pPr>
                <a:lnSpc>
                  <a:spcPts val="2800"/>
                </a:lnSpc>
              </a:pPr>
              <a:r>
                <a:rPr lang="zh-TW" altLang="en-US" sz="2000" b="0" dirty="0" smtClean="0">
                  <a:solidFill>
                    <a:schemeClr val="tx1"/>
                  </a:solidFill>
                  <a:latin typeface="+mj-lt"/>
                  <a:ea typeface="標楷體" pitchFamily="65" charset="-120"/>
                </a:rPr>
                <a:t>　～　。</a:t>
              </a:r>
              <a:endPara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endParaRPr>
            </a:p>
          </p:txBody>
        </p:sp>
        <p:sp>
          <p:nvSpPr>
            <p:cNvPr id="25" name="橢圓 24"/>
            <p:cNvSpPr/>
            <p:nvPr/>
          </p:nvSpPr>
          <p:spPr>
            <a:xfrm>
              <a:off x="2339752" y="4932000"/>
              <a:ext cx="216000" cy="216000"/>
            </a:xfrm>
            <a:prstGeom prst="ellipse">
              <a:avLst/>
            </a:prstGeom>
            <a:solidFill>
              <a:srgbClr val="FF0000"/>
            </a:solidFill>
            <a:ln w="25400">
              <a:noFill/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1200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zh-TW" altLang="en-US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6" name="橢圓 25"/>
            <p:cNvSpPr/>
            <p:nvPr/>
          </p:nvSpPr>
          <p:spPr>
            <a:xfrm>
              <a:off x="2843808" y="4932000"/>
              <a:ext cx="216000" cy="216000"/>
            </a:xfrm>
            <a:prstGeom prst="ellipse">
              <a:avLst/>
            </a:prstGeom>
            <a:solidFill>
              <a:srgbClr val="FF0000"/>
            </a:solidFill>
            <a:ln w="25400">
              <a:noFill/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1200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4</a:t>
              </a:r>
              <a:endParaRPr lang="zh-TW" altLang="en-US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91334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Text Box 17"/>
          <p:cNvSpPr txBox="1">
            <a:spLocks noChangeArrowheads="1"/>
          </p:cNvSpPr>
          <p:nvPr/>
        </p:nvSpPr>
        <p:spPr bwMode="auto">
          <a:xfrm>
            <a:off x="7596336" y="395372"/>
            <a:ext cx="74612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0" tIns="0" rIns="0" bIns="0" anchor="t" anchorCtr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zh-TW" sz="2400" dirty="0" smtClean="0">
                <a:solidFill>
                  <a:srgbClr val="000000"/>
                </a:solidFill>
                <a:latin typeface="+mj-lt"/>
                <a:ea typeface="標楷體" pitchFamily="65" charset="-120"/>
              </a:rPr>
              <a:t>228</a:t>
            </a:r>
            <a:endParaRPr lang="en-US" altLang="zh-TW" sz="2400" dirty="0">
              <a:solidFill>
                <a:srgbClr val="000000"/>
              </a:solidFill>
              <a:latin typeface="+mj-lt"/>
              <a:ea typeface="標楷體" pitchFamily="65" charset="-120"/>
            </a:endParaRPr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2808000"/>
            <a:ext cx="3960000" cy="3994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000" y="1800000"/>
            <a:ext cx="1568342" cy="468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9" name="文字方塊 18"/>
          <p:cNvSpPr txBox="1"/>
          <p:nvPr/>
        </p:nvSpPr>
        <p:spPr>
          <a:xfrm>
            <a:off x="4572000" y="1980000"/>
            <a:ext cx="3960000" cy="828000"/>
          </a:xfrm>
          <a:prstGeom prst="rect">
            <a:avLst/>
          </a:prstGeom>
          <a:noFill/>
        </p:spPr>
        <p:txBody>
          <a:bodyPr wrap="square" lIns="36000" tIns="36000" rIns="36000" bIns="36000" rtlCol="0" anchor="t" anchorCtr="0">
            <a:noAutofit/>
          </a:bodyPr>
          <a:lstStyle/>
          <a:p>
            <a:pPr>
              <a:lnSpc>
                <a:spcPct val="120000"/>
              </a:lnSpc>
            </a:pPr>
            <a:r>
              <a:rPr lang="zh-TW" altLang="en-US" sz="24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舞臺區繪圖</a:t>
            </a:r>
            <a:r>
              <a:rPr lang="zh-TW" altLang="en-US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步驟拆解</a:t>
            </a:r>
            <a:endParaRPr lang="en-US" altLang="zh-TW" sz="2400" b="0" dirty="0" smtClean="0">
              <a:solidFill>
                <a:schemeClr val="tx1"/>
              </a:solidFill>
              <a:latin typeface="+mj-lt"/>
              <a:ea typeface="標楷體" pitchFamily="65" charset="-120"/>
            </a:endParaRPr>
          </a:p>
          <a:p>
            <a:pPr>
              <a:lnSpc>
                <a:spcPct val="120000"/>
              </a:lnSpc>
            </a:pPr>
            <a:r>
              <a:rPr lang="zh-TW" altLang="en-US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　 </a:t>
            </a:r>
            <a:r>
              <a:rPr lang="zh-TW" altLang="en-US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 －小貓轉</a:t>
            </a:r>
            <a:r>
              <a:rPr lang="en-US" altLang="zh-TW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30</a:t>
            </a:r>
            <a:r>
              <a:rPr lang="zh-TW" altLang="en-US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度</a:t>
            </a:r>
            <a:endParaRPr lang="zh-TW" altLang="en-US" sz="24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20" name="文字方塊 19"/>
          <p:cNvSpPr txBox="1"/>
          <p:nvPr/>
        </p:nvSpPr>
        <p:spPr>
          <a:xfrm>
            <a:off x="2159824" y="3564000"/>
            <a:ext cx="1980000" cy="432048"/>
          </a:xfrm>
          <a:prstGeom prst="rect">
            <a:avLst/>
          </a:prstGeom>
          <a:noFill/>
        </p:spPr>
        <p:txBody>
          <a:bodyPr wrap="square" lIns="36000" tIns="36000" rIns="36000" bIns="36000" rtlCol="0" anchor="t" anchorCtr="0">
            <a:noAutofit/>
          </a:bodyPr>
          <a:lstStyle/>
          <a:p>
            <a:pPr>
              <a:lnSpc>
                <a:spcPts val="2800"/>
              </a:lnSpc>
            </a:pP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外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層迴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圈重複第</a:t>
            </a:r>
            <a:r>
              <a:rPr lang="en-US" altLang="zh-TW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2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次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，內層迴圈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就會重複執行</a:t>
            </a:r>
            <a:r>
              <a:rPr lang="en-US" altLang="zh-TW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4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次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，對照右圖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的　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21" name="橢圓 20"/>
          <p:cNvSpPr/>
          <p:nvPr/>
        </p:nvSpPr>
        <p:spPr>
          <a:xfrm>
            <a:off x="3492000" y="4752000"/>
            <a:ext cx="216000" cy="216000"/>
          </a:xfrm>
          <a:prstGeom prst="ellipse">
            <a:avLst/>
          </a:prstGeom>
          <a:solidFill>
            <a:srgbClr val="007DC5"/>
          </a:solidFill>
          <a:ln w="25400">
            <a:noFill/>
          </a:ln>
        </p:spPr>
        <p:txBody>
          <a:bodyPr lIns="0" tIns="0" rIns="0" bIns="0" rtlCol="0" anchor="ctr"/>
          <a:lstStyle/>
          <a:p>
            <a:pPr algn="ctr"/>
            <a:r>
              <a:rPr lang="en-US" altLang="zh-TW" sz="1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2</a:t>
            </a:r>
            <a:endParaRPr lang="zh-TW" altLang="en-US" sz="1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矩形 2"/>
          <p:cNvSpPr/>
          <p:nvPr/>
        </p:nvSpPr>
        <p:spPr>
          <a:xfrm>
            <a:off x="1656000" y="3780000"/>
            <a:ext cx="252000" cy="2052000"/>
          </a:xfrm>
          <a:custGeom>
            <a:avLst/>
            <a:gdLst>
              <a:gd name="connsiteX0" fmla="*/ 0 w 1152128"/>
              <a:gd name="connsiteY0" fmla="*/ 0 h 864096"/>
              <a:gd name="connsiteX1" fmla="*/ 1152128 w 1152128"/>
              <a:gd name="connsiteY1" fmla="*/ 0 h 864096"/>
              <a:gd name="connsiteX2" fmla="*/ 1152128 w 1152128"/>
              <a:gd name="connsiteY2" fmla="*/ 864096 h 864096"/>
              <a:gd name="connsiteX3" fmla="*/ 0 w 1152128"/>
              <a:gd name="connsiteY3" fmla="*/ 864096 h 864096"/>
              <a:gd name="connsiteX4" fmla="*/ 0 w 1152128"/>
              <a:gd name="connsiteY4" fmla="*/ 0 h 864096"/>
              <a:gd name="connsiteX0" fmla="*/ 0 w 1152128"/>
              <a:gd name="connsiteY0" fmla="*/ 0 h 864096"/>
              <a:gd name="connsiteX1" fmla="*/ 1152128 w 1152128"/>
              <a:gd name="connsiteY1" fmla="*/ 0 h 864096"/>
              <a:gd name="connsiteX2" fmla="*/ 1152128 w 1152128"/>
              <a:gd name="connsiteY2" fmla="*/ 864096 h 864096"/>
              <a:gd name="connsiteX3" fmla="*/ 0 w 1152128"/>
              <a:gd name="connsiteY3" fmla="*/ 864096 h 864096"/>
              <a:gd name="connsiteX4" fmla="*/ 91440 w 1152128"/>
              <a:gd name="connsiteY4" fmla="*/ 91440 h 864096"/>
              <a:gd name="connsiteX0" fmla="*/ 0 w 1152128"/>
              <a:gd name="connsiteY0" fmla="*/ 0 h 864096"/>
              <a:gd name="connsiteX1" fmla="*/ 1152128 w 1152128"/>
              <a:gd name="connsiteY1" fmla="*/ 0 h 864096"/>
              <a:gd name="connsiteX2" fmla="*/ 1152128 w 1152128"/>
              <a:gd name="connsiteY2" fmla="*/ 864096 h 864096"/>
              <a:gd name="connsiteX3" fmla="*/ 0 w 1152128"/>
              <a:gd name="connsiteY3" fmla="*/ 864096 h 8640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52128" h="864096">
                <a:moveTo>
                  <a:pt x="0" y="0"/>
                </a:moveTo>
                <a:lnTo>
                  <a:pt x="1152128" y="0"/>
                </a:lnTo>
                <a:lnTo>
                  <a:pt x="1152128" y="864096"/>
                </a:lnTo>
                <a:lnTo>
                  <a:pt x="0" y="864096"/>
                </a:lnTo>
              </a:path>
            </a:pathLst>
          </a:custGeom>
          <a:ln w="25400">
            <a:solidFill>
              <a:srgbClr val="007DC5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3" name="矩形 2"/>
          <p:cNvSpPr/>
          <p:nvPr/>
        </p:nvSpPr>
        <p:spPr>
          <a:xfrm>
            <a:off x="1871360" y="3780000"/>
            <a:ext cx="288000" cy="0"/>
          </a:xfrm>
          <a:custGeom>
            <a:avLst/>
            <a:gdLst>
              <a:gd name="connsiteX0" fmla="*/ 0 w 1152128"/>
              <a:gd name="connsiteY0" fmla="*/ 0 h 864096"/>
              <a:gd name="connsiteX1" fmla="*/ 1152128 w 1152128"/>
              <a:gd name="connsiteY1" fmla="*/ 0 h 864096"/>
              <a:gd name="connsiteX2" fmla="*/ 1152128 w 1152128"/>
              <a:gd name="connsiteY2" fmla="*/ 864096 h 864096"/>
              <a:gd name="connsiteX3" fmla="*/ 0 w 1152128"/>
              <a:gd name="connsiteY3" fmla="*/ 864096 h 864096"/>
              <a:gd name="connsiteX4" fmla="*/ 0 w 1152128"/>
              <a:gd name="connsiteY4" fmla="*/ 0 h 864096"/>
              <a:gd name="connsiteX0" fmla="*/ 0 w 1152128"/>
              <a:gd name="connsiteY0" fmla="*/ 0 h 864096"/>
              <a:gd name="connsiteX1" fmla="*/ 1152128 w 1152128"/>
              <a:gd name="connsiteY1" fmla="*/ 0 h 864096"/>
              <a:gd name="connsiteX2" fmla="*/ 1152128 w 1152128"/>
              <a:gd name="connsiteY2" fmla="*/ 864096 h 864096"/>
              <a:gd name="connsiteX3" fmla="*/ 0 w 1152128"/>
              <a:gd name="connsiteY3" fmla="*/ 864096 h 864096"/>
              <a:gd name="connsiteX4" fmla="*/ 91440 w 1152128"/>
              <a:gd name="connsiteY4" fmla="*/ 91440 h 864096"/>
              <a:gd name="connsiteX0" fmla="*/ 0 w 1152128"/>
              <a:gd name="connsiteY0" fmla="*/ 0 h 864096"/>
              <a:gd name="connsiteX1" fmla="*/ 1152128 w 1152128"/>
              <a:gd name="connsiteY1" fmla="*/ 0 h 864096"/>
              <a:gd name="connsiteX2" fmla="*/ 1152128 w 1152128"/>
              <a:gd name="connsiteY2" fmla="*/ 864096 h 864096"/>
              <a:gd name="connsiteX3" fmla="*/ 0 w 1152128"/>
              <a:gd name="connsiteY3" fmla="*/ 864096 h 864096"/>
              <a:gd name="connsiteX0" fmla="*/ 1152128 w 1152128"/>
              <a:gd name="connsiteY0" fmla="*/ 0 h 864096"/>
              <a:gd name="connsiteX1" fmla="*/ 1152128 w 1152128"/>
              <a:gd name="connsiteY1" fmla="*/ 864096 h 864096"/>
              <a:gd name="connsiteX2" fmla="*/ 0 w 1152128"/>
              <a:gd name="connsiteY2" fmla="*/ 864096 h 864096"/>
              <a:gd name="connsiteX0" fmla="*/ 1152128 w 1152128"/>
              <a:gd name="connsiteY0" fmla="*/ 0 h 0"/>
              <a:gd name="connsiteX1" fmla="*/ 0 w 1152128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152128">
                <a:moveTo>
                  <a:pt x="1152128" y="0"/>
                </a:moveTo>
                <a:lnTo>
                  <a:pt x="0" y="0"/>
                </a:lnTo>
              </a:path>
            </a:pathLst>
          </a:custGeom>
          <a:ln w="25400">
            <a:solidFill>
              <a:srgbClr val="007DC5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7027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Text Box 17"/>
          <p:cNvSpPr txBox="1">
            <a:spLocks noChangeArrowheads="1"/>
          </p:cNvSpPr>
          <p:nvPr/>
        </p:nvSpPr>
        <p:spPr bwMode="auto">
          <a:xfrm>
            <a:off x="7596336" y="395372"/>
            <a:ext cx="74612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0" tIns="0" rIns="0" bIns="0" anchor="t" anchorCtr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zh-TW" sz="2400" dirty="0" smtClean="0">
                <a:solidFill>
                  <a:srgbClr val="000000"/>
                </a:solidFill>
                <a:latin typeface="+mj-lt"/>
                <a:ea typeface="標楷體" pitchFamily="65" charset="-120"/>
              </a:rPr>
              <a:t>228</a:t>
            </a:r>
            <a:endParaRPr lang="en-US" altLang="zh-TW" sz="2400" dirty="0">
              <a:solidFill>
                <a:srgbClr val="000000"/>
              </a:solidFill>
              <a:latin typeface="+mj-lt"/>
              <a:ea typeface="標楷體" pitchFamily="65" charset="-120"/>
            </a:endParaRPr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2808000"/>
            <a:ext cx="3960000" cy="40113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000" y="1800000"/>
            <a:ext cx="1568342" cy="468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9" name="文字方塊 18"/>
          <p:cNvSpPr txBox="1"/>
          <p:nvPr/>
        </p:nvSpPr>
        <p:spPr>
          <a:xfrm>
            <a:off x="4572000" y="1980000"/>
            <a:ext cx="3960000" cy="828000"/>
          </a:xfrm>
          <a:prstGeom prst="rect">
            <a:avLst/>
          </a:prstGeom>
          <a:noFill/>
        </p:spPr>
        <p:txBody>
          <a:bodyPr wrap="square" lIns="36000" tIns="36000" rIns="36000" bIns="36000" rtlCol="0" anchor="t" anchorCtr="0">
            <a:noAutofit/>
          </a:bodyPr>
          <a:lstStyle/>
          <a:p>
            <a:pPr>
              <a:lnSpc>
                <a:spcPct val="120000"/>
              </a:lnSpc>
            </a:pPr>
            <a:r>
              <a:rPr lang="zh-TW" altLang="en-US" sz="24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舞臺區繪圖</a:t>
            </a:r>
            <a:r>
              <a:rPr lang="zh-TW" altLang="en-US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步驟拆解</a:t>
            </a:r>
            <a:endParaRPr lang="en-US" altLang="zh-TW" sz="2400" b="0" dirty="0" smtClean="0">
              <a:solidFill>
                <a:schemeClr val="tx1"/>
              </a:solidFill>
              <a:latin typeface="+mj-lt"/>
              <a:ea typeface="標楷體" pitchFamily="65" charset="-120"/>
            </a:endParaRPr>
          </a:p>
          <a:p>
            <a:pPr>
              <a:lnSpc>
                <a:spcPct val="120000"/>
              </a:lnSpc>
            </a:pPr>
            <a:r>
              <a:rPr lang="zh-TW" altLang="en-US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　  －</a:t>
            </a:r>
            <a:r>
              <a:rPr lang="zh-TW" altLang="en-US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畫邊長 </a:t>
            </a:r>
            <a:r>
              <a:rPr lang="en-US" altLang="zh-TW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100 </a:t>
            </a:r>
            <a:r>
              <a:rPr lang="zh-TW" altLang="en-US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點正方形</a:t>
            </a:r>
            <a:endParaRPr lang="zh-TW" altLang="en-US" sz="24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20" name="矩形 2"/>
          <p:cNvSpPr/>
          <p:nvPr/>
        </p:nvSpPr>
        <p:spPr>
          <a:xfrm>
            <a:off x="1764000" y="4140000"/>
            <a:ext cx="252000" cy="1080000"/>
          </a:xfrm>
          <a:custGeom>
            <a:avLst/>
            <a:gdLst>
              <a:gd name="connsiteX0" fmla="*/ 0 w 1152128"/>
              <a:gd name="connsiteY0" fmla="*/ 0 h 864096"/>
              <a:gd name="connsiteX1" fmla="*/ 1152128 w 1152128"/>
              <a:gd name="connsiteY1" fmla="*/ 0 h 864096"/>
              <a:gd name="connsiteX2" fmla="*/ 1152128 w 1152128"/>
              <a:gd name="connsiteY2" fmla="*/ 864096 h 864096"/>
              <a:gd name="connsiteX3" fmla="*/ 0 w 1152128"/>
              <a:gd name="connsiteY3" fmla="*/ 864096 h 864096"/>
              <a:gd name="connsiteX4" fmla="*/ 0 w 1152128"/>
              <a:gd name="connsiteY4" fmla="*/ 0 h 864096"/>
              <a:gd name="connsiteX0" fmla="*/ 0 w 1152128"/>
              <a:gd name="connsiteY0" fmla="*/ 0 h 864096"/>
              <a:gd name="connsiteX1" fmla="*/ 1152128 w 1152128"/>
              <a:gd name="connsiteY1" fmla="*/ 0 h 864096"/>
              <a:gd name="connsiteX2" fmla="*/ 1152128 w 1152128"/>
              <a:gd name="connsiteY2" fmla="*/ 864096 h 864096"/>
              <a:gd name="connsiteX3" fmla="*/ 0 w 1152128"/>
              <a:gd name="connsiteY3" fmla="*/ 864096 h 864096"/>
              <a:gd name="connsiteX4" fmla="*/ 91440 w 1152128"/>
              <a:gd name="connsiteY4" fmla="*/ 91440 h 864096"/>
              <a:gd name="connsiteX0" fmla="*/ 0 w 1152128"/>
              <a:gd name="connsiteY0" fmla="*/ 0 h 864096"/>
              <a:gd name="connsiteX1" fmla="*/ 1152128 w 1152128"/>
              <a:gd name="connsiteY1" fmla="*/ 0 h 864096"/>
              <a:gd name="connsiteX2" fmla="*/ 1152128 w 1152128"/>
              <a:gd name="connsiteY2" fmla="*/ 864096 h 864096"/>
              <a:gd name="connsiteX3" fmla="*/ 0 w 1152128"/>
              <a:gd name="connsiteY3" fmla="*/ 864096 h 8640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52128" h="864096">
                <a:moveTo>
                  <a:pt x="0" y="0"/>
                </a:moveTo>
                <a:lnTo>
                  <a:pt x="1152128" y="0"/>
                </a:lnTo>
                <a:lnTo>
                  <a:pt x="1152128" y="864096"/>
                </a:lnTo>
                <a:lnTo>
                  <a:pt x="0" y="864096"/>
                </a:lnTo>
              </a:path>
            </a:pathLst>
          </a:custGeom>
          <a:ln w="25400">
            <a:solidFill>
              <a:srgbClr val="FF0000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1" name="矩形 2"/>
          <p:cNvSpPr/>
          <p:nvPr/>
        </p:nvSpPr>
        <p:spPr>
          <a:xfrm>
            <a:off x="2015688" y="4140000"/>
            <a:ext cx="288000" cy="0"/>
          </a:xfrm>
          <a:custGeom>
            <a:avLst/>
            <a:gdLst>
              <a:gd name="connsiteX0" fmla="*/ 0 w 1152128"/>
              <a:gd name="connsiteY0" fmla="*/ 0 h 864096"/>
              <a:gd name="connsiteX1" fmla="*/ 1152128 w 1152128"/>
              <a:gd name="connsiteY1" fmla="*/ 0 h 864096"/>
              <a:gd name="connsiteX2" fmla="*/ 1152128 w 1152128"/>
              <a:gd name="connsiteY2" fmla="*/ 864096 h 864096"/>
              <a:gd name="connsiteX3" fmla="*/ 0 w 1152128"/>
              <a:gd name="connsiteY3" fmla="*/ 864096 h 864096"/>
              <a:gd name="connsiteX4" fmla="*/ 0 w 1152128"/>
              <a:gd name="connsiteY4" fmla="*/ 0 h 864096"/>
              <a:gd name="connsiteX0" fmla="*/ 0 w 1152128"/>
              <a:gd name="connsiteY0" fmla="*/ 0 h 864096"/>
              <a:gd name="connsiteX1" fmla="*/ 1152128 w 1152128"/>
              <a:gd name="connsiteY1" fmla="*/ 0 h 864096"/>
              <a:gd name="connsiteX2" fmla="*/ 1152128 w 1152128"/>
              <a:gd name="connsiteY2" fmla="*/ 864096 h 864096"/>
              <a:gd name="connsiteX3" fmla="*/ 0 w 1152128"/>
              <a:gd name="connsiteY3" fmla="*/ 864096 h 864096"/>
              <a:gd name="connsiteX4" fmla="*/ 91440 w 1152128"/>
              <a:gd name="connsiteY4" fmla="*/ 91440 h 864096"/>
              <a:gd name="connsiteX0" fmla="*/ 0 w 1152128"/>
              <a:gd name="connsiteY0" fmla="*/ 0 h 864096"/>
              <a:gd name="connsiteX1" fmla="*/ 1152128 w 1152128"/>
              <a:gd name="connsiteY1" fmla="*/ 0 h 864096"/>
              <a:gd name="connsiteX2" fmla="*/ 1152128 w 1152128"/>
              <a:gd name="connsiteY2" fmla="*/ 864096 h 864096"/>
              <a:gd name="connsiteX3" fmla="*/ 0 w 1152128"/>
              <a:gd name="connsiteY3" fmla="*/ 864096 h 864096"/>
              <a:gd name="connsiteX0" fmla="*/ 1152128 w 1152128"/>
              <a:gd name="connsiteY0" fmla="*/ 0 h 864096"/>
              <a:gd name="connsiteX1" fmla="*/ 1152128 w 1152128"/>
              <a:gd name="connsiteY1" fmla="*/ 864096 h 864096"/>
              <a:gd name="connsiteX2" fmla="*/ 0 w 1152128"/>
              <a:gd name="connsiteY2" fmla="*/ 864096 h 864096"/>
              <a:gd name="connsiteX0" fmla="*/ 1152128 w 1152128"/>
              <a:gd name="connsiteY0" fmla="*/ 0 h 0"/>
              <a:gd name="connsiteX1" fmla="*/ 0 w 1152128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152128">
                <a:moveTo>
                  <a:pt x="1152128" y="0"/>
                </a:moveTo>
                <a:lnTo>
                  <a:pt x="0" y="0"/>
                </a:lnTo>
              </a:path>
            </a:pathLst>
          </a:custGeom>
          <a:ln w="25400">
            <a:solidFill>
              <a:srgbClr val="FF0000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22" name="群組 21"/>
          <p:cNvGrpSpPr/>
          <p:nvPr/>
        </p:nvGrpSpPr>
        <p:grpSpPr>
          <a:xfrm>
            <a:off x="2340000" y="3960000"/>
            <a:ext cx="1980000" cy="1070928"/>
            <a:chOff x="2267744" y="4077072"/>
            <a:chExt cx="1980000" cy="1070928"/>
          </a:xfrm>
        </p:grpSpPr>
        <p:sp>
          <p:nvSpPr>
            <p:cNvPr id="23" name="文字方塊 22"/>
            <p:cNvSpPr txBox="1"/>
            <p:nvPr/>
          </p:nvSpPr>
          <p:spPr>
            <a:xfrm>
              <a:off x="2267744" y="4077072"/>
              <a:ext cx="1980000" cy="432000"/>
            </a:xfrm>
            <a:prstGeom prst="rect">
              <a:avLst/>
            </a:prstGeom>
            <a:noFill/>
          </p:spPr>
          <p:txBody>
            <a:bodyPr wrap="square" lIns="36000" tIns="36000" rIns="36000" bIns="36000" rtlCol="0" anchor="t" anchorCtr="0">
              <a:noAutofit/>
            </a:bodyPr>
            <a:lstStyle/>
            <a:p>
              <a:pPr>
                <a:lnSpc>
                  <a:spcPts val="2800"/>
                </a:lnSpc>
              </a:pPr>
              <a:r>
                <a:rPr lang="zh-TW" altLang="en-US" sz="2000" b="0" dirty="0" smtClean="0">
                  <a:solidFill>
                    <a:schemeClr val="tx1"/>
                  </a:solidFill>
                  <a:latin typeface="+mj-lt"/>
                  <a:ea typeface="標楷體" pitchFamily="65" charset="-120"/>
                </a:rPr>
                <a:t>內層迴</a:t>
              </a:r>
              <a:r>
                <a:rPr lang="zh-TW" altLang="en-US" sz="2000" b="0" dirty="0">
                  <a:solidFill>
                    <a:schemeClr val="tx1"/>
                  </a:solidFill>
                  <a:latin typeface="+mj-lt"/>
                  <a:ea typeface="標楷體" pitchFamily="65" charset="-120"/>
                </a:rPr>
                <a:t>圈重複執行</a:t>
              </a:r>
              <a:r>
                <a:rPr lang="en-US" altLang="zh-TW" sz="2000" b="0" dirty="0">
                  <a:solidFill>
                    <a:schemeClr val="tx1"/>
                  </a:solidFill>
                  <a:latin typeface="+mj-lt"/>
                  <a:ea typeface="標楷體" pitchFamily="65" charset="-120"/>
                </a:rPr>
                <a:t>4</a:t>
              </a:r>
              <a:r>
                <a:rPr lang="zh-TW" altLang="en-US" sz="2000" b="0" dirty="0" smtClean="0">
                  <a:solidFill>
                    <a:schemeClr val="tx1"/>
                  </a:solidFill>
                  <a:latin typeface="+mj-lt"/>
                  <a:ea typeface="標楷體" pitchFamily="65" charset="-120"/>
                </a:rPr>
                <a:t>次，對照</a:t>
              </a:r>
              <a:r>
                <a:rPr lang="zh-TW" altLang="en-US" sz="2000" b="0" dirty="0">
                  <a:solidFill>
                    <a:schemeClr val="tx1"/>
                  </a:solidFill>
                  <a:latin typeface="+mj-lt"/>
                  <a:ea typeface="標楷體" pitchFamily="65" charset="-120"/>
                </a:rPr>
                <a:t>右</a:t>
              </a:r>
              <a:r>
                <a:rPr lang="zh-TW" altLang="en-US" sz="2000" b="0" dirty="0" smtClean="0">
                  <a:solidFill>
                    <a:schemeClr val="tx1"/>
                  </a:solidFill>
                  <a:latin typeface="+mj-lt"/>
                  <a:ea typeface="標楷體" pitchFamily="65" charset="-120"/>
                </a:rPr>
                <a:t>圖</a:t>
              </a:r>
              <a:endParaRPr lang="en-US" altLang="zh-TW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endParaRPr>
            </a:p>
            <a:p>
              <a:pPr>
                <a:lnSpc>
                  <a:spcPts val="2800"/>
                </a:lnSpc>
              </a:pPr>
              <a:r>
                <a:rPr lang="zh-TW" altLang="en-US" sz="2000" b="0" dirty="0" smtClean="0">
                  <a:solidFill>
                    <a:schemeClr val="tx1"/>
                  </a:solidFill>
                  <a:latin typeface="+mj-lt"/>
                  <a:ea typeface="標楷體" pitchFamily="65" charset="-120"/>
                </a:rPr>
                <a:t>　～　。</a:t>
              </a:r>
              <a:endPara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endParaRPr>
            </a:p>
          </p:txBody>
        </p:sp>
        <p:sp>
          <p:nvSpPr>
            <p:cNvPr id="24" name="橢圓 23"/>
            <p:cNvSpPr/>
            <p:nvPr/>
          </p:nvSpPr>
          <p:spPr>
            <a:xfrm>
              <a:off x="2339752" y="4932000"/>
              <a:ext cx="216000" cy="216000"/>
            </a:xfrm>
            <a:prstGeom prst="ellipse">
              <a:avLst/>
            </a:prstGeom>
            <a:solidFill>
              <a:srgbClr val="FF0000"/>
            </a:solidFill>
            <a:ln w="25400">
              <a:noFill/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1200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zh-TW" altLang="en-US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5" name="橢圓 24"/>
            <p:cNvSpPr/>
            <p:nvPr/>
          </p:nvSpPr>
          <p:spPr>
            <a:xfrm>
              <a:off x="2843808" y="4932000"/>
              <a:ext cx="216000" cy="216000"/>
            </a:xfrm>
            <a:prstGeom prst="ellipse">
              <a:avLst/>
            </a:prstGeom>
            <a:solidFill>
              <a:srgbClr val="FF0000"/>
            </a:solidFill>
            <a:ln w="25400">
              <a:noFill/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1200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4</a:t>
              </a:r>
              <a:endParaRPr lang="zh-TW" altLang="en-US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25924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圓角矩形 15"/>
          <p:cNvSpPr/>
          <p:nvPr/>
        </p:nvSpPr>
        <p:spPr>
          <a:xfrm>
            <a:off x="5040000" y="1260000"/>
            <a:ext cx="2916000" cy="1080000"/>
          </a:xfrm>
          <a:custGeom>
            <a:avLst/>
            <a:gdLst>
              <a:gd name="connsiteX0" fmla="*/ 0 w 1656184"/>
              <a:gd name="connsiteY0" fmla="*/ 0 h 1584176"/>
              <a:gd name="connsiteX1" fmla="*/ 0 w 1656184"/>
              <a:gd name="connsiteY1" fmla="*/ 0 h 1584176"/>
              <a:gd name="connsiteX2" fmla="*/ 1656184 w 1656184"/>
              <a:gd name="connsiteY2" fmla="*/ 0 h 1584176"/>
              <a:gd name="connsiteX3" fmla="*/ 1656184 w 1656184"/>
              <a:gd name="connsiteY3" fmla="*/ 0 h 1584176"/>
              <a:gd name="connsiteX4" fmla="*/ 1656184 w 1656184"/>
              <a:gd name="connsiteY4" fmla="*/ 1584176 h 1584176"/>
              <a:gd name="connsiteX5" fmla="*/ 1656184 w 1656184"/>
              <a:gd name="connsiteY5" fmla="*/ 1584176 h 1584176"/>
              <a:gd name="connsiteX6" fmla="*/ 0 w 1656184"/>
              <a:gd name="connsiteY6" fmla="*/ 1584176 h 1584176"/>
              <a:gd name="connsiteX7" fmla="*/ 0 w 1656184"/>
              <a:gd name="connsiteY7" fmla="*/ 1584176 h 1584176"/>
              <a:gd name="connsiteX8" fmla="*/ 0 w 1656184"/>
              <a:gd name="connsiteY8" fmla="*/ 0 h 1584176"/>
              <a:gd name="connsiteX0" fmla="*/ 0 w 1656184"/>
              <a:gd name="connsiteY0" fmla="*/ 1584176 h 1675616"/>
              <a:gd name="connsiteX1" fmla="*/ 0 w 1656184"/>
              <a:gd name="connsiteY1" fmla="*/ 0 h 1675616"/>
              <a:gd name="connsiteX2" fmla="*/ 0 w 1656184"/>
              <a:gd name="connsiteY2" fmla="*/ 0 h 1675616"/>
              <a:gd name="connsiteX3" fmla="*/ 1656184 w 1656184"/>
              <a:gd name="connsiteY3" fmla="*/ 0 h 1675616"/>
              <a:gd name="connsiteX4" fmla="*/ 1656184 w 1656184"/>
              <a:gd name="connsiteY4" fmla="*/ 0 h 1675616"/>
              <a:gd name="connsiteX5" fmla="*/ 1656184 w 1656184"/>
              <a:gd name="connsiteY5" fmla="*/ 1584176 h 1675616"/>
              <a:gd name="connsiteX6" fmla="*/ 1656184 w 1656184"/>
              <a:gd name="connsiteY6" fmla="*/ 1584176 h 1675616"/>
              <a:gd name="connsiteX7" fmla="*/ 0 w 1656184"/>
              <a:gd name="connsiteY7" fmla="*/ 1584176 h 1675616"/>
              <a:gd name="connsiteX8" fmla="*/ 91440 w 1656184"/>
              <a:gd name="connsiteY8" fmla="*/ 1675616 h 1675616"/>
              <a:gd name="connsiteX0" fmla="*/ 0 w 1656184"/>
              <a:gd name="connsiteY0" fmla="*/ 1584176 h 2971016"/>
              <a:gd name="connsiteX1" fmla="*/ 0 w 1656184"/>
              <a:gd name="connsiteY1" fmla="*/ 0 h 2971016"/>
              <a:gd name="connsiteX2" fmla="*/ 0 w 1656184"/>
              <a:gd name="connsiteY2" fmla="*/ 0 h 2971016"/>
              <a:gd name="connsiteX3" fmla="*/ 1656184 w 1656184"/>
              <a:gd name="connsiteY3" fmla="*/ 0 h 2971016"/>
              <a:gd name="connsiteX4" fmla="*/ 1656184 w 1656184"/>
              <a:gd name="connsiteY4" fmla="*/ 0 h 2971016"/>
              <a:gd name="connsiteX5" fmla="*/ 1656184 w 1656184"/>
              <a:gd name="connsiteY5" fmla="*/ 1584176 h 2971016"/>
              <a:gd name="connsiteX6" fmla="*/ 1656184 w 1656184"/>
              <a:gd name="connsiteY6" fmla="*/ 1584176 h 2971016"/>
              <a:gd name="connsiteX7" fmla="*/ 0 w 1656184"/>
              <a:gd name="connsiteY7" fmla="*/ 1584176 h 2971016"/>
              <a:gd name="connsiteX8" fmla="*/ 243840 w 1656184"/>
              <a:gd name="connsiteY8" fmla="*/ 2971016 h 2971016"/>
              <a:gd name="connsiteX0" fmla="*/ 0 w 1656184"/>
              <a:gd name="connsiteY0" fmla="*/ 1584176 h 2971016"/>
              <a:gd name="connsiteX1" fmla="*/ 0 w 1656184"/>
              <a:gd name="connsiteY1" fmla="*/ 0 h 2971016"/>
              <a:gd name="connsiteX2" fmla="*/ 0 w 1656184"/>
              <a:gd name="connsiteY2" fmla="*/ 0 h 2971016"/>
              <a:gd name="connsiteX3" fmla="*/ 1656184 w 1656184"/>
              <a:gd name="connsiteY3" fmla="*/ 0 h 2971016"/>
              <a:gd name="connsiteX4" fmla="*/ 1656184 w 1656184"/>
              <a:gd name="connsiteY4" fmla="*/ 0 h 2971016"/>
              <a:gd name="connsiteX5" fmla="*/ 1656184 w 1656184"/>
              <a:gd name="connsiteY5" fmla="*/ 1584176 h 2971016"/>
              <a:gd name="connsiteX6" fmla="*/ 1656184 w 1656184"/>
              <a:gd name="connsiteY6" fmla="*/ 1584176 h 2971016"/>
              <a:gd name="connsiteX7" fmla="*/ 923925 w 1656184"/>
              <a:gd name="connsiteY7" fmla="*/ 2603351 h 2971016"/>
              <a:gd name="connsiteX8" fmla="*/ 243840 w 1656184"/>
              <a:gd name="connsiteY8" fmla="*/ 2971016 h 2971016"/>
              <a:gd name="connsiteX0" fmla="*/ 0 w 1656184"/>
              <a:gd name="connsiteY0" fmla="*/ 1584176 h 2971016"/>
              <a:gd name="connsiteX1" fmla="*/ 0 w 1656184"/>
              <a:gd name="connsiteY1" fmla="*/ 0 h 2971016"/>
              <a:gd name="connsiteX2" fmla="*/ 0 w 1656184"/>
              <a:gd name="connsiteY2" fmla="*/ 0 h 2971016"/>
              <a:gd name="connsiteX3" fmla="*/ 1656184 w 1656184"/>
              <a:gd name="connsiteY3" fmla="*/ 0 h 2971016"/>
              <a:gd name="connsiteX4" fmla="*/ 1656184 w 1656184"/>
              <a:gd name="connsiteY4" fmla="*/ 0 h 2971016"/>
              <a:gd name="connsiteX5" fmla="*/ 1656184 w 1656184"/>
              <a:gd name="connsiteY5" fmla="*/ 1584176 h 2971016"/>
              <a:gd name="connsiteX6" fmla="*/ 1656184 w 1656184"/>
              <a:gd name="connsiteY6" fmla="*/ 1584176 h 2971016"/>
              <a:gd name="connsiteX7" fmla="*/ 243840 w 1656184"/>
              <a:gd name="connsiteY7" fmla="*/ 2971016 h 2971016"/>
              <a:gd name="connsiteX0" fmla="*/ 0 w 1656184"/>
              <a:gd name="connsiteY0" fmla="*/ 1584176 h 1584176"/>
              <a:gd name="connsiteX1" fmla="*/ 0 w 1656184"/>
              <a:gd name="connsiteY1" fmla="*/ 0 h 1584176"/>
              <a:gd name="connsiteX2" fmla="*/ 0 w 1656184"/>
              <a:gd name="connsiteY2" fmla="*/ 0 h 1584176"/>
              <a:gd name="connsiteX3" fmla="*/ 1656184 w 1656184"/>
              <a:gd name="connsiteY3" fmla="*/ 0 h 1584176"/>
              <a:gd name="connsiteX4" fmla="*/ 1656184 w 1656184"/>
              <a:gd name="connsiteY4" fmla="*/ 0 h 1584176"/>
              <a:gd name="connsiteX5" fmla="*/ 1656184 w 1656184"/>
              <a:gd name="connsiteY5" fmla="*/ 1584176 h 1584176"/>
              <a:gd name="connsiteX6" fmla="*/ 1656184 w 1656184"/>
              <a:gd name="connsiteY6" fmla="*/ 1584176 h 15841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656184" h="1584176">
                <a:moveTo>
                  <a:pt x="0" y="1584176"/>
                </a:moveTo>
                <a:lnTo>
                  <a:pt x="0" y="0"/>
                </a:lnTo>
                <a:lnTo>
                  <a:pt x="0" y="0"/>
                </a:lnTo>
                <a:lnTo>
                  <a:pt x="1656184" y="0"/>
                </a:lnTo>
                <a:lnTo>
                  <a:pt x="1656184" y="0"/>
                </a:lnTo>
                <a:lnTo>
                  <a:pt x="1656184" y="1584176"/>
                </a:lnTo>
                <a:lnTo>
                  <a:pt x="1656184" y="1584176"/>
                </a:lnTo>
              </a:path>
            </a:pathLst>
          </a:custGeom>
          <a:ln w="50800">
            <a:solidFill>
              <a:srgbClr val="49A472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2" name="群組 1"/>
          <p:cNvGrpSpPr/>
          <p:nvPr/>
        </p:nvGrpSpPr>
        <p:grpSpPr>
          <a:xfrm>
            <a:off x="540000" y="1260000"/>
            <a:ext cx="3924000" cy="4320000"/>
            <a:chOff x="395536" y="1412776"/>
            <a:chExt cx="3924000" cy="4320000"/>
          </a:xfrm>
        </p:grpSpPr>
        <p:pic>
          <p:nvPicPr>
            <p:cNvPr id="4" name="Picture 2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1299" r="485"/>
            <a:stretch/>
          </p:blipFill>
          <p:spPr bwMode="auto">
            <a:xfrm>
              <a:off x="395536" y="1412776"/>
              <a:ext cx="3924000" cy="4320000"/>
            </a:xfrm>
            <a:prstGeom prst="rect">
              <a:avLst/>
            </a:prstGeom>
            <a:noFill/>
            <a:ln w="50800">
              <a:solidFill>
                <a:srgbClr val="49A472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5" name="圓角矩形 4"/>
            <p:cNvSpPr/>
            <p:nvPr/>
          </p:nvSpPr>
          <p:spPr>
            <a:xfrm>
              <a:off x="503536" y="1808776"/>
              <a:ext cx="1656184" cy="1584176"/>
            </a:xfrm>
            <a:prstGeom prst="roundRect">
              <a:avLst>
                <a:gd name="adj" fmla="val 0"/>
              </a:avLst>
            </a:prstGeom>
            <a:ln w="25400">
              <a:solidFill>
                <a:srgbClr val="FF0000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8" name="等腰三角形 2"/>
          <p:cNvSpPr/>
          <p:nvPr/>
        </p:nvSpPr>
        <p:spPr>
          <a:xfrm>
            <a:off x="900000" y="1620000"/>
            <a:ext cx="3780000" cy="5112000"/>
          </a:xfrm>
          <a:custGeom>
            <a:avLst/>
            <a:gdLst>
              <a:gd name="connsiteX0" fmla="*/ 0 w 1209600"/>
              <a:gd name="connsiteY0" fmla="*/ 864096 h 864096"/>
              <a:gd name="connsiteX1" fmla="*/ 604800 w 1209600"/>
              <a:gd name="connsiteY1" fmla="*/ 0 h 864096"/>
              <a:gd name="connsiteX2" fmla="*/ 1209600 w 1209600"/>
              <a:gd name="connsiteY2" fmla="*/ 864096 h 864096"/>
              <a:gd name="connsiteX3" fmla="*/ 0 w 1209600"/>
              <a:gd name="connsiteY3" fmla="*/ 864096 h 864096"/>
              <a:gd name="connsiteX0" fmla="*/ 965208 w 2174808"/>
              <a:gd name="connsiteY0" fmla="*/ 846843 h 846843"/>
              <a:gd name="connsiteX1" fmla="*/ 0 w 2174808"/>
              <a:gd name="connsiteY1" fmla="*/ 0 h 846843"/>
              <a:gd name="connsiteX2" fmla="*/ 2174808 w 2174808"/>
              <a:gd name="connsiteY2" fmla="*/ 846843 h 846843"/>
              <a:gd name="connsiteX3" fmla="*/ 965208 w 2174808"/>
              <a:gd name="connsiteY3" fmla="*/ 846843 h 846843"/>
              <a:gd name="connsiteX0" fmla="*/ 913094 w 2174808"/>
              <a:gd name="connsiteY0" fmla="*/ 846843 h 846843"/>
              <a:gd name="connsiteX1" fmla="*/ 0 w 2174808"/>
              <a:gd name="connsiteY1" fmla="*/ 0 h 846843"/>
              <a:gd name="connsiteX2" fmla="*/ 2174808 w 2174808"/>
              <a:gd name="connsiteY2" fmla="*/ 846843 h 846843"/>
              <a:gd name="connsiteX3" fmla="*/ 913094 w 2174808"/>
              <a:gd name="connsiteY3" fmla="*/ 846843 h 846843"/>
              <a:gd name="connsiteX0" fmla="*/ 537310 w 1799024"/>
              <a:gd name="connsiteY0" fmla="*/ 846843 h 846843"/>
              <a:gd name="connsiteX1" fmla="*/ 0 w 1799024"/>
              <a:gd name="connsiteY1" fmla="*/ 0 h 846843"/>
              <a:gd name="connsiteX2" fmla="*/ 1799024 w 1799024"/>
              <a:gd name="connsiteY2" fmla="*/ 846843 h 846843"/>
              <a:gd name="connsiteX3" fmla="*/ 537310 w 1799024"/>
              <a:gd name="connsiteY3" fmla="*/ 846843 h 846843"/>
              <a:gd name="connsiteX0" fmla="*/ 0 w 1261714"/>
              <a:gd name="connsiteY0" fmla="*/ 840991 h 840991"/>
              <a:gd name="connsiteX1" fmla="*/ 370211 w 1261714"/>
              <a:gd name="connsiteY1" fmla="*/ 0 h 840991"/>
              <a:gd name="connsiteX2" fmla="*/ 1261714 w 1261714"/>
              <a:gd name="connsiteY2" fmla="*/ 840991 h 840991"/>
              <a:gd name="connsiteX3" fmla="*/ 0 w 1261714"/>
              <a:gd name="connsiteY3" fmla="*/ 840991 h 840991"/>
              <a:gd name="connsiteX0" fmla="*/ 0 w 1261714"/>
              <a:gd name="connsiteY0" fmla="*/ 1168040 h 1168040"/>
              <a:gd name="connsiteX1" fmla="*/ 982760 w 1261714"/>
              <a:gd name="connsiteY1" fmla="*/ 0 h 1168040"/>
              <a:gd name="connsiteX2" fmla="*/ 1261714 w 1261714"/>
              <a:gd name="connsiteY2" fmla="*/ 1168040 h 1168040"/>
              <a:gd name="connsiteX3" fmla="*/ 0 w 1261714"/>
              <a:gd name="connsiteY3" fmla="*/ 1168040 h 1168040"/>
              <a:gd name="connsiteX0" fmla="*/ 0 w 982760"/>
              <a:gd name="connsiteY0" fmla="*/ 1168040 h 1533717"/>
              <a:gd name="connsiteX1" fmla="*/ 982760 w 982760"/>
              <a:gd name="connsiteY1" fmla="*/ 0 h 1533717"/>
              <a:gd name="connsiteX2" fmla="*/ 979814 w 982760"/>
              <a:gd name="connsiteY2" fmla="*/ 1533717 h 1533717"/>
              <a:gd name="connsiteX3" fmla="*/ 0 w 982760"/>
              <a:gd name="connsiteY3" fmla="*/ 1168040 h 1533717"/>
              <a:gd name="connsiteX0" fmla="*/ 0 w 986173"/>
              <a:gd name="connsiteY0" fmla="*/ 1168040 h 1536292"/>
              <a:gd name="connsiteX1" fmla="*/ 982760 w 986173"/>
              <a:gd name="connsiteY1" fmla="*/ 0 h 1536292"/>
              <a:gd name="connsiteX2" fmla="*/ 986173 w 986173"/>
              <a:gd name="connsiteY2" fmla="*/ 1536292 h 1536292"/>
              <a:gd name="connsiteX3" fmla="*/ 0 w 986173"/>
              <a:gd name="connsiteY3" fmla="*/ 1168040 h 1536292"/>
              <a:gd name="connsiteX0" fmla="*/ 0 w 986173"/>
              <a:gd name="connsiteY0" fmla="*/ 1162890 h 1531142"/>
              <a:gd name="connsiteX1" fmla="*/ 984880 w 986173"/>
              <a:gd name="connsiteY1" fmla="*/ 0 h 1531142"/>
              <a:gd name="connsiteX2" fmla="*/ 986173 w 986173"/>
              <a:gd name="connsiteY2" fmla="*/ 1531142 h 1531142"/>
              <a:gd name="connsiteX3" fmla="*/ 0 w 986173"/>
              <a:gd name="connsiteY3" fmla="*/ 1162890 h 1531142"/>
              <a:gd name="connsiteX0" fmla="*/ 0 w 763621"/>
              <a:gd name="connsiteY0" fmla="*/ 423812 h 1531142"/>
              <a:gd name="connsiteX1" fmla="*/ 762328 w 763621"/>
              <a:gd name="connsiteY1" fmla="*/ 0 h 1531142"/>
              <a:gd name="connsiteX2" fmla="*/ 763621 w 763621"/>
              <a:gd name="connsiteY2" fmla="*/ 1531142 h 1531142"/>
              <a:gd name="connsiteX3" fmla="*/ 0 w 763621"/>
              <a:gd name="connsiteY3" fmla="*/ 423812 h 1531142"/>
              <a:gd name="connsiteX0" fmla="*/ 0 w 749275"/>
              <a:gd name="connsiteY0" fmla="*/ 311652 h 1531142"/>
              <a:gd name="connsiteX1" fmla="*/ 747982 w 749275"/>
              <a:gd name="connsiteY1" fmla="*/ 0 h 1531142"/>
              <a:gd name="connsiteX2" fmla="*/ 749275 w 749275"/>
              <a:gd name="connsiteY2" fmla="*/ 1531142 h 1531142"/>
              <a:gd name="connsiteX3" fmla="*/ 0 w 749275"/>
              <a:gd name="connsiteY3" fmla="*/ 311652 h 1531142"/>
              <a:gd name="connsiteX0" fmla="*/ 0 w 748118"/>
              <a:gd name="connsiteY0" fmla="*/ 311652 h 1533750"/>
              <a:gd name="connsiteX1" fmla="*/ 747982 w 748118"/>
              <a:gd name="connsiteY1" fmla="*/ 0 h 1533750"/>
              <a:gd name="connsiteX2" fmla="*/ 743895 w 748118"/>
              <a:gd name="connsiteY2" fmla="*/ 1533750 h 1533750"/>
              <a:gd name="connsiteX3" fmla="*/ 0 w 748118"/>
              <a:gd name="connsiteY3" fmla="*/ 311652 h 1533750"/>
              <a:gd name="connsiteX0" fmla="*/ 0 w 743895"/>
              <a:gd name="connsiteY0" fmla="*/ 309044 h 1531142"/>
              <a:gd name="connsiteX1" fmla="*/ 740809 w 743895"/>
              <a:gd name="connsiteY1" fmla="*/ 0 h 1531142"/>
              <a:gd name="connsiteX2" fmla="*/ 743895 w 743895"/>
              <a:gd name="connsiteY2" fmla="*/ 1531142 h 1531142"/>
              <a:gd name="connsiteX3" fmla="*/ 0 w 743895"/>
              <a:gd name="connsiteY3" fmla="*/ 309044 h 15311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43895" h="1531142">
                <a:moveTo>
                  <a:pt x="0" y="309044"/>
                </a:moveTo>
                <a:lnTo>
                  <a:pt x="740809" y="0"/>
                </a:lnTo>
                <a:cubicBezTo>
                  <a:pt x="741947" y="512097"/>
                  <a:pt x="742757" y="1019045"/>
                  <a:pt x="743895" y="1531142"/>
                </a:cubicBezTo>
                <a:lnTo>
                  <a:pt x="0" y="309044"/>
                </a:lnTo>
                <a:close/>
              </a:path>
            </a:pathLst>
          </a:custGeom>
          <a:gradFill flip="none" rotWithShape="1">
            <a:gsLst>
              <a:gs pos="0">
                <a:schemeClr val="accent5">
                  <a:lumMod val="20000"/>
                  <a:lumOff val="80000"/>
                  <a:alpha val="70000"/>
                </a:schemeClr>
              </a:gs>
              <a:gs pos="50000">
                <a:schemeClr val="accent5">
                  <a:lumMod val="35000"/>
                  <a:lumOff val="65000"/>
                  <a:alpha val="70000"/>
                </a:schemeClr>
              </a:gs>
              <a:gs pos="100000">
                <a:schemeClr val="accent5">
                  <a:lumMod val="50000"/>
                  <a:lumOff val="50000"/>
                  <a:alpha val="70000"/>
                </a:schemeClr>
              </a:gs>
            </a:gsLst>
            <a:path path="circle">
              <a:fillToRect t="100000" r="100000"/>
            </a:path>
            <a:tileRect l="-100000" b="-100000"/>
          </a:gradFill>
          <a:ln w="25400">
            <a:noFill/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" t="-8" r="17628" b="23513"/>
          <a:stretch/>
        </p:blipFill>
        <p:spPr bwMode="auto">
          <a:xfrm>
            <a:off x="4680000" y="1620000"/>
            <a:ext cx="2447990" cy="5112000"/>
          </a:xfrm>
          <a:prstGeom prst="rect">
            <a:avLst/>
          </a:prstGeom>
          <a:noFill/>
          <a:ln w="50800">
            <a:solidFill>
              <a:srgbClr val="49A472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矩形 2"/>
          <p:cNvSpPr>
            <a:spLocks noChangeArrowheads="1"/>
          </p:cNvSpPr>
          <p:nvPr/>
        </p:nvSpPr>
        <p:spPr bwMode="auto">
          <a:xfrm>
            <a:off x="7164288" y="2276872"/>
            <a:ext cx="1979712" cy="259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36000" tIns="36000" rIns="36000" bIns="36000">
            <a:noAutofit/>
          </a:bodyPr>
          <a:lstStyle/>
          <a:p>
            <a:pPr>
              <a:lnSpc>
                <a:spcPct val="120000"/>
              </a:lnSpc>
            </a:pPr>
            <a:r>
              <a:rPr lang="zh-TW" altLang="en-US" sz="2400" b="0" dirty="0">
                <a:solidFill>
                  <a:schemeClr val="tx1"/>
                </a:solidFill>
                <a:ea typeface="標楷體" pitchFamily="65" charset="-120"/>
              </a:rPr>
              <a:t>程式面板中展示</a:t>
            </a:r>
            <a:r>
              <a:rPr lang="zh-TW" altLang="en-US" sz="2400" b="0" dirty="0" smtClean="0">
                <a:solidFill>
                  <a:schemeClr val="tx1"/>
                </a:solidFill>
                <a:ea typeface="標楷體" pitchFamily="65" charset="-120"/>
              </a:rPr>
              <a:t>所有</a:t>
            </a:r>
            <a:r>
              <a:rPr lang="zh-TW" altLang="en-US" sz="2400" b="0" dirty="0">
                <a:solidFill>
                  <a:schemeClr val="tx1"/>
                </a:solidFill>
                <a:ea typeface="標楷體" pitchFamily="65" charset="-120"/>
              </a:rPr>
              <a:t>新增的畫筆積木。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Text Box 17"/>
          <p:cNvSpPr txBox="1">
            <a:spLocks noChangeArrowheads="1"/>
          </p:cNvSpPr>
          <p:nvPr/>
        </p:nvSpPr>
        <p:spPr bwMode="auto">
          <a:xfrm>
            <a:off x="7596336" y="395372"/>
            <a:ext cx="74612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0" tIns="0" rIns="0" bIns="0" anchor="t" anchorCtr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zh-TW" sz="2400" dirty="0" smtClean="0">
                <a:solidFill>
                  <a:srgbClr val="000000"/>
                </a:solidFill>
                <a:latin typeface="+mj-lt"/>
                <a:ea typeface="標楷體" pitchFamily="65" charset="-120"/>
              </a:rPr>
              <a:t>228</a:t>
            </a:r>
            <a:endParaRPr lang="en-US" altLang="zh-TW" sz="2400" dirty="0">
              <a:solidFill>
                <a:srgbClr val="000000"/>
              </a:solidFill>
              <a:latin typeface="+mj-lt"/>
              <a:ea typeface="標楷體" pitchFamily="65" charset="-120"/>
            </a:endParaRPr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2808000"/>
            <a:ext cx="3960000" cy="40026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000" y="1800000"/>
            <a:ext cx="1568342" cy="468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0" name="文字方塊 19"/>
          <p:cNvSpPr txBox="1"/>
          <p:nvPr/>
        </p:nvSpPr>
        <p:spPr>
          <a:xfrm>
            <a:off x="4572000" y="1980000"/>
            <a:ext cx="3960000" cy="828000"/>
          </a:xfrm>
          <a:prstGeom prst="rect">
            <a:avLst/>
          </a:prstGeom>
          <a:noFill/>
        </p:spPr>
        <p:txBody>
          <a:bodyPr wrap="square" lIns="36000" tIns="36000" rIns="36000" bIns="36000" rtlCol="0" anchor="t" anchorCtr="0">
            <a:noAutofit/>
          </a:bodyPr>
          <a:lstStyle/>
          <a:p>
            <a:pPr>
              <a:lnSpc>
                <a:spcPct val="120000"/>
              </a:lnSpc>
            </a:pPr>
            <a:r>
              <a:rPr lang="zh-TW" altLang="en-US" sz="24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舞臺區繪圖</a:t>
            </a:r>
            <a:r>
              <a:rPr lang="zh-TW" altLang="en-US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步驟拆解</a:t>
            </a:r>
            <a:endParaRPr lang="en-US" altLang="zh-TW" sz="2400" b="0" dirty="0" smtClean="0">
              <a:solidFill>
                <a:schemeClr val="tx1"/>
              </a:solidFill>
              <a:latin typeface="+mj-lt"/>
              <a:ea typeface="標楷體" pitchFamily="65" charset="-120"/>
            </a:endParaRPr>
          </a:p>
          <a:p>
            <a:pPr>
              <a:lnSpc>
                <a:spcPct val="120000"/>
              </a:lnSpc>
            </a:pPr>
            <a:r>
              <a:rPr lang="zh-TW" altLang="en-US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　  －最後完成圖形</a:t>
            </a:r>
            <a:endParaRPr lang="zh-TW" altLang="en-US" sz="24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21" name="文字方塊 20"/>
          <p:cNvSpPr txBox="1"/>
          <p:nvPr/>
        </p:nvSpPr>
        <p:spPr>
          <a:xfrm>
            <a:off x="2159824" y="3564000"/>
            <a:ext cx="1980000" cy="432048"/>
          </a:xfrm>
          <a:prstGeom prst="rect">
            <a:avLst/>
          </a:prstGeom>
          <a:noFill/>
        </p:spPr>
        <p:txBody>
          <a:bodyPr wrap="square" lIns="36000" tIns="36000" rIns="36000" bIns="36000" rtlCol="0" anchor="t" anchorCtr="0">
            <a:noAutofit/>
          </a:bodyPr>
          <a:lstStyle/>
          <a:p>
            <a:pPr>
              <a:lnSpc>
                <a:spcPts val="2800"/>
              </a:lnSpc>
            </a:pP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外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層迴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圈每重複</a:t>
            </a:r>
            <a:r>
              <a:rPr lang="en-US" altLang="zh-TW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1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次，內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層迴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圈就會重複執行</a:t>
            </a:r>
            <a:r>
              <a:rPr lang="en-US" altLang="zh-TW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4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次，直到完成圖形，對照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右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圖。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23" name="矩形 2"/>
          <p:cNvSpPr/>
          <p:nvPr/>
        </p:nvSpPr>
        <p:spPr>
          <a:xfrm>
            <a:off x="1656000" y="3780000"/>
            <a:ext cx="252000" cy="2052000"/>
          </a:xfrm>
          <a:custGeom>
            <a:avLst/>
            <a:gdLst>
              <a:gd name="connsiteX0" fmla="*/ 0 w 1152128"/>
              <a:gd name="connsiteY0" fmla="*/ 0 h 864096"/>
              <a:gd name="connsiteX1" fmla="*/ 1152128 w 1152128"/>
              <a:gd name="connsiteY1" fmla="*/ 0 h 864096"/>
              <a:gd name="connsiteX2" fmla="*/ 1152128 w 1152128"/>
              <a:gd name="connsiteY2" fmla="*/ 864096 h 864096"/>
              <a:gd name="connsiteX3" fmla="*/ 0 w 1152128"/>
              <a:gd name="connsiteY3" fmla="*/ 864096 h 864096"/>
              <a:gd name="connsiteX4" fmla="*/ 0 w 1152128"/>
              <a:gd name="connsiteY4" fmla="*/ 0 h 864096"/>
              <a:gd name="connsiteX0" fmla="*/ 0 w 1152128"/>
              <a:gd name="connsiteY0" fmla="*/ 0 h 864096"/>
              <a:gd name="connsiteX1" fmla="*/ 1152128 w 1152128"/>
              <a:gd name="connsiteY1" fmla="*/ 0 h 864096"/>
              <a:gd name="connsiteX2" fmla="*/ 1152128 w 1152128"/>
              <a:gd name="connsiteY2" fmla="*/ 864096 h 864096"/>
              <a:gd name="connsiteX3" fmla="*/ 0 w 1152128"/>
              <a:gd name="connsiteY3" fmla="*/ 864096 h 864096"/>
              <a:gd name="connsiteX4" fmla="*/ 91440 w 1152128"/>
              <a:gd name="connsiteY4" fmla="*/ 91440 h 864096"/>
              <a:gd name="connsiteX0" fmla="*/ 0 w 1152128"/>
              <a:gd name="connsiteY0" fmla="*/ 0 h 864096"/>
              <a:gd name="connsiteX1" fmla="*/ 1152128 w 1152128"/>
              <a:gd name="connsiteY1" fmla="*/ 0 h 864096"/>
              <a:gd name="connsiteX2" fmla="*/ 1152128 w 1152128"/>
              <a:gd name="connsiteY2" fmla="*/ 864096 h 864096"/>
              <a:gd name="connsiteX3" fmla="*/ 0 w 1152128"/>
              <a:gd name="connsiteY3" fmla="*/ 864096 h 8640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52128" h="864096">
                <a:moveTo>
                  <a:pt x="0" y="0"/>
                </a:moveTo>
                <a:lnTo>
                  <a:pt x="1152128" y="0"/>
                </a:lnTo>
                <a:lnTo>
                  <a:pt x="1152128" y="864096"/>
                </a:lnTo>
                <a:lnTo>
                  <a:pt x="0" y="864096"/>
                </a:lnTo>
              </a:path>
            </a:pathLst>
          </a:custGeom>
          <a:ln w="25400">
            <a:solidFill>
              <a:srgbClr val="007DC5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4" name="矩形 2"/>
          <p:cNvSpPr/>
          <p:nvPr/>
        </p:nvSpPr>
        <p:spPr>
          <a:xfrm>
            <a:off x="1871360" y="3780000"/>
            <a:ext cx="288000" cy="0"/>
          </a:xfrm>
          <a:custGeom>
            <a:avLst/>
            <a:gdLst>
              <a:gd name="connsiteX0" fmla="*/ 0 w 1152128"/>
              <a:gd name="connsiteY0" fmla="*/ 0 h 864096"/>
              <a:gd name="connsiteX1" fmla="*/ 1152128 w 1152128"/>
              <a:gd name="connsiteY1" fmla="*/ 0 h 864096"/>
              <a:gd name="connsiteX2" fmla="*/ 1152128 w 1152128"/>
              <a:gd name="connsiteY2" fmla="*/ 864096 h 864096"/>
              <a:gd name="connsiteX3" fmla="*/ 0 w 1152128"/>
              <a:gd name="connsiteY3" fmla="*/ 864096 h 864096"/>
              <a:gd name="connsiteX4" fmla="*/ 0 w 1152128"/>
              <a:gd name="connsiteY4" fmla="*/ 0 h 864096"/>
              <a:gd name="connsiteX0" fmla="*/ 0 w 1152128"/>
              <a:gd name="connsiteY0" fmla="*/ 0 h 864096"/>
              <a:gd name="connsiteX1" fmla="*/ 1152128 w 1152128"/>
              <a:gd name="connsiteY1" fmla="*/ 0 h 864096"/>
              <a:gd name="connsiteX2" fmla="*/ 1152128 w 1152128"/>
              <a:gd name="connsiteY2" fmla="*/ 864096 h 864096"/>
              <a:gd name="connsiteX3" fmla="*/ 0 w 1152128"/>
              <a:gd name="connsiteY3" fmla="*/ 864096 h 864096"/>
              <a:gd name="connsiteX4" fmla="*/ 91440 w 1152128"/>
              <a:gd name="connsiteY4" fmla="*/ 91440 h 864096"/>
              <a:gd name="connsiteX0" fmla="*/ 0 w 1152128"/>
              <a:gd name="connsiteY0" fmla="*/ 0 h 864096"/>
              <a:gd name="connsiteX1" fmla="*/ 1152128 w 1152128"/>
              <a:gd name="connsiteY1" fmla="*/ 0 h 864096"/>
              <a:gd name="connsiteX2" fmla="*/ 1152128 w 1152128"/>
              <a:gd name="connsiteY2" fmla="*/ 864096 h 864096"/>
              <a:gd name="connsiteX3" fmla="*/ 0 w 1152128"/>
              <a:gd name="connsiteY3" fmla="*/ 864096 h 864096"/>
              <a:gd name="connsiteX0" fmla="*/ 1152128 w 1152128"/>
              <a:gd name="connsiteY0" fmla="*/ 0 h 864096"/>
              <a:gd name="connsiteX1" fmla="*/ 1152128 w 1152128"/>
              <a:gd name="connsiteY1" fmla="*/ 864096 h 864096"/>
              <a:gd name="connsiteX2" fmla="*/ 0 w 1152128"/>
              <a:gd name="connsiteY2" fmla="*/ 864096 h 864096"/>
              <a:gd name="connsiteX0" fmla="*/ 1152128 w 1152128"/>
              <a:gd name="connsiteY0" fmla="*/ 0 h 0"/>
              <a:gd name="connsiteX1" fmla="*/ 0 w 1152128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152128">
                <a:moveTo>
                  <a:pt x="1152128" y="0"/>
                </a:moveTo>
                <a:lnTo>
                  <a:pt x="0" y="0"/>
                </a:lnTo>
              </a:path>
            </a:pathLst>
          </a:custGeom>
          <a:ln w="25400">
            <a:solidFill>
              <a:srgbClr val="007DC5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345720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>
                <a:solidFill>
                  <a:srgbClr val="000000"/>
                </a:solidFill>
                <a:latin typeface="+mj-lt"/>
                <a:ea typeface="標楷體" pitchFamily="65" charset="-120"/>
              </a:rPr>
              <a:t>229</a:t>
            </a:r>
          </a:p>
        </p:txBody>
      </p:sp>
      <p:sp>
        <p:nvSpPr>
          <p:cNvPr id="52226" name="文字方塊 3"/>
          <p:cNvSpPr txBox="1">
            <a:spLocks noChangeArrowheads="1"/>
          </p:cNvSpPr>
          <p:nvPr/>
        </p:nvSpPr>
        <p:spPr bwMode="auto">
          <a:xfrm>
            <a:off x="864000" y="1440000"/>
            <a:ext cx="7488000" cy="90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360000" indent="-360000">
              <a:lnSpc>
                <a:spcPct val="120000"/>
              </a:lnSpc>
            </a:pPr>
            <a:r>
              <a:rPr lang="en-US" altLang="zh-TW" sz="2400" b="0" dirty="0" smtClean="0">
                <a:solidFill>
                  <a:schemeClr val="tx1"/>
                </a:solidFill>
                <a:ea typeface="標楷體" pitchFamily="65" charset="-120"/>
              </a:rPr>
              <a:t>1.	</a:t>
            </a:r>
            <a:r>
              <a:rPr lang="zh-TW" altLang="en-US" sz="2400" b="0" dirty="0" smtClean="0">
                <a:solidFill>
                  <a:schemeClr val="tx1"/>
                </a:solidFill>
                <a:ea typeface="標楷體" pitchFamily="65" charset="-120"/>
              </a:rPr>
              <a:t>演算法</a:t>
            </a:r>
            <a:r>
              <a:rPr lang="zh-TW" altLang="en-US" sz="2400" b="0" dirty="0">
                <a:solidFill>
                  <a:schemeClr val="tx1"/>
                </a:solidFill>
                <a:ea typeface="標楷體" pitchFamily="65" charset="-120"/>
              </a:rPr>
              <a:t>是一種解決問題的方法，程式語言則是實踐演算法的工具</a:t>
            </a:r>
            <a:r>
              <a:rPr lang="zh-TW" altLang="en-US" sz="2400" b="0" dirty="0" smtClean="0">
                <a:solidFill>
                  <a:schemeClr val="tx1"/>
                </a:solidFill>
                <a:ea typeface="標楷體" pitchFamily="65" charset="-120"/>
              </a:rPr>
              <a:t>。</a:t>
            </a:r>
            <a:endParaRPr lang="zh-TW" altLang="en-US" sz="2400" b="0" dirty="0">
              <a:solidFill>
                <a:schemeClr val="tx1"/>
              </a:solidFill>
              <a:ea typeface="標楷體" pitchFamily="65" charset="-120"/>
            </a:endParaRPr>
          </a:p>
        </p:txBody>
      </p:sp>
      <p:sp>
        <p:nvSpPr>
          <p:cNvPr id="4" name="文字方塊 3"/>
          <p:cNvSpPr txBox="1">
            <a:spLocks noChangeArrowheads="1"/>
          </p:cNvSpPr>
          <p:nvPr/>
        </p:nvSpPr>
        <p:spPr bwMode="auto">
          <a:xfrm>
            <a:off x="864000" y="2520000"/>
            <a:ext cx="7488000" cy="90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360000" indent="-360000">
              <a:lnSpc>
                <a:spcPct val="120000"/>
              </a:lnSpc>
            </a:pPr>
            <a:r>
              <a:rPr lang="en-US" altLang="zh-TW" sz="2400" b="0" dirty="0" smtClean="0">
                <a:solidFill>
                  <a:schemeClr val="tx1"/>
                </a:solidFill>
                <a:ea typeface="標楷體" pitchFamily="65" charset="-120"/>
              </a:rPr>
              <a:t>2.	</a:t>
            </a:r>
            <a:r>
              <a:rPr lang="zh-TW" altLang="en-US" sz="2400" b="0" dirty="0" smtClean="0">
                <a:solidFill>
                  <a:schemeClr val="tx1"/>
                </a:solidFill>
                <a:ea typeface="標楷體" pitchFamily="65" charset="-120"/>
              </a:rPr>
              <a:t>透過</a:t>
            </a:r>
            <a:r>
              <a:rPr lang="zh-TW" altLang="en-US" sz="2400" b="0" dirty="0">
                <a:solidFill>
                  <a:schemeClr val="tx1"/>
                </a:solidFill>
                <a:ea typeface="標楷體" pitchFamily="65" charset="-120"/>
              </a:rPr>
              <a:t>程式設計來實作演算法，要學習程式設計則需先選定一種程式語言</a:t>
            </a:r>
            <a:r>
              <a:rPr lang="zh-TW" altLang="en-US" sz="2400" b="0" dirty="0" smtClean="0">
                <a:solidFill>
                  <a:schemeClr val="tx1"/>
                </a:solidFill>
                <a:ea typeface="標楷體" pitchFamily="65" charset="-120"/>
              </a:rPr>
              <a:t>。</a:t>
            </a:r>
            <a:endParaRPr lang="zh-TW" altLang="en-US" sz="2400" b="0" dirty="0">
              <a:solidFill>
                <a:schemeClr val="tx1"/>
              </a:solidFill>
              <a:ea typeface="標楷體" pitchFamily="65" charset="-120"/>
            </a:endParaRPr>
          </a:p>
        </p:txBody>
      </p:sp>
      <p:sp>
        <p:nvSpPr>
          <p:cNvPr id="5" name="文字方塊 4"/>
          <p:cNvSpPr txBox="1">
            <a:spLocks noChangeArrowheads="1"/>
          </p:cNvSpPr>
          <p:nvPr/>
        </p:nvSpPr>
        <p:spPr bwMode="auto">
          <a:xfrm>
            <a:off x="864000" y="3600000"/>
            <a:ext cx="7488000" cy="144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360000" indent="-360000">
              <a:lnSpc>
                <a:spcPct val="120000"/>
              </a:lnSpc>
            </a:pPr>
            <a:r>
              <a:rPr lang="en-US" altLang="zh-TW" sz="2400" b="0" dirty="0" smtClean="0">
                <a:solidFill>
                  <a:schemeClr val="tx1"/>
                </a:solidFill>
                <a:ea typeface="標楷體" pitchFamily="65" charset="-120"/>
              </a:rPr>
              <a:t>3.	</a:t>
            </a:r>
            <a:r>
              <a:rPr lang="zh-TW" altLang="en-US" sz="2400" b="0" dirty="0" smtClean="0">
                <a:solidFill>
                  <a:schemeClr val="tx1"/>
                </a:solidFill>
                <a:ea typeface="標楷體" pitchFamily="65" charset="-120"/>
              </a:rPr>
              <a:t>由於</a:t>
            </a:r>
            <a:r>
              <a:rPr lang="zh-TW" altLang="en-US" sz="2400" b="0" dirty="0">
                <a:solidFill>
                  <a:schemeClr val="tx1"/>
                </a:solidFill>
                <a:ea typeface="標楷體" pitchFamily="65" charset="-120"/>
              </a:rPr>
              <a:t>每人的思考模式不同，解決問題的辦法也不同，設計出來的演算法也會不同，但最重要的就是執行能產生正確的結果</a:t>
            </a:r>
            <a:r>
              <a:rPr lang="zh-TW" altLang="en-US" sz="2400" b="0" dirty="0" smtClean="0">
                <a:solidFill>
                  <a:schemeClr val="tx1"/>
                </a:solidFill>
                <a:ea typeface="標楷體" pitchFamily="65" charset="-120"/>
              </a:rPr>
              <a:t>。</a:t>
            </a:r>
            <a:endParaRPr lang="zh-TW" altLang="en-US" sz="2400" b="0" dirty="0">
              <a:solidFill>
                <a:schemeClr val="tx1"/>
              </a:solidFill>
              <a:ea typeface="標楷體" pitchFamily="65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>
                <a:solidFill>
                  <a:srgbClr val="000000"/>
                </a:solidFill>
                <a:latin typeface="+mj-lt"/>
                <a:ea typeface="標楷體" pitchFamily="65" charset="-120"/>
              </a:rPr>
              <a:t>229</a:t>
            </a:r>
          </a:p>
        </p:txBody>
      </p:sp>
      <p:sp>
        <p:nvSpPr>
          <p:cNvPr id="5" name="文字方塊 4"/>
          <p:cNvSpPr txBox="1">
            <a:spLocks noChangeArrowheads="1"/>
          </p:cNvSpPr>
          <p:nvPr/>
        </p:nvSpPr>
        <p:spPr bwMode="auto">
          <a:xfrm>
            <a:off x="864000" y="1440000"/>
            <a:ext cx="7488000" cy="216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360000" indent="-360000">
              <a:lnSpc>
                <a:spcPct val="120000"/>
              </a:lnSpc>
            </a:pPr>
            <a:r>
              <a:rPr lang="en-US" altLang="zh-TW" sz="2400" b="0" dirty="0" smtClean="0">
                <a:solidFill>
                  <a:schemeClr val="tx1"/>
                </a:solidFill>
                <a:ea typeface="標楷體" pitchFamily="65" charset="-120"/>
              </a:rPr>
              <a:t>4.	</a:t>
            </a:r>
            <a:r>
              <a:rPr lang="zh-TW" altLang="en-US" sz="2400" b="0" dirty="0" smtClean="0">
                <a:solidFill>
                  <a:schemeClr val="tx1"/>
                </a:solidFill>
                <a:ea typeface="標楷體" pitchFamily="65" charset="-120"/>
              </a:rPr>
              <a:t>電腦</a:t>
            </a:r>
            <a:r>
              <a:rPr lang="zh-TW" altLang="en-US" sz="2400" b="0" dirty="0">
                <a:solidFill>
                  <a:schemeClr val="tx1"/>
                </a:solidFill>
                <a:ea typeface="標楷體" pitchFamily="65" charset="-120"/>
              </a:rPr>
              <a:t>只是一部機器，為了要指揮電腦完成某項工作，就要配合演算法，編寫許多指令或敘述，這些為完成某項工作而依其邏輯順序寫成的一連串指令，就是程式。只要給予指令，電腦就照指令執行，然後輸出結果。</a:t>
            </a:r>
          </a:p>
        </p:txBody>
      </p:sp>
      <p:sp>
        <p:nvSpPr>
          <p:cNvPr id="6" name="文字方塊 3"/>
          <p:cNvSpPr txBox="1">
            <a:spLocks noChangeArrowheads="1"/>
          </p:cNvSpPr>
          <p:nvPr/>
        </p:nvSpPr>
        <p:spPr bwMode="auto">
          <a:xfrm>
            <a:off x="864000" y="3780000"/>
            <a:ext cx="7488000" cy="719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360000" indent="-360000">
              <a:lnSpc>
                <a:spcPct val="120000"/>
              </a:lnSpc>
            </a:pPr>
            <a:r>
              <a:rPr lang="en-US" altLang="zh-TW" sz="2400" b="0" dirty="0" smtClean="0">
                <a:solidFill>
                  <a:schemeClr val="tx1"/>
                </a:solidFill>
                <a:ea typeface="標楷體" pitchFamily="65" charset="-120"/>
              </a:rPr>
              <a:t>5.	</a:t>
            </a:r>
            <a:r>
              <a:rPr lang="zh-TW" altLang="en-US" sz="2400" b="0" dirty="0" smtClean="0">
                <a:solidFill>
                  <a:schemeClr val="tx1"/>
                </a:solidFill>
                <a:ea typeface="標楷體" pitchFamily="65" charset="-120"/>
              </a:rPr>
              <a:t>程式</a:t>
            </a:r>
            <a:r>
              <a:rPr lang="zh-TW" altLang="en-US" sz="2400" b="0" dirty="0">
                <a:solidFill>
                  <a:schemeClr val="tx1"/>
                </a:solidFill>
                <a:ea typeface="標楷體" pitchFamily="65" charset="-120"/>
              </a:rPr>
              <a:t>語言發展的歷史遠比電腦來得早</a:t>
            </a:r>
            <a:r>
              <a:rPr lang="zh-TW" altLang="en-US" sz="2400" b="0" dirty="0" smtClean="0">
                <a:solidFill>
                  <a:schemeClr val="tx1"/>
                </a:solidFill>
                <a:ea typeface="標楷體" pitchFamily="65" charset="-120"/>
              </a:rPr>
              <a:t>。</a:t>
            </a:r>
            <a:endParaRPr lang="zh-TW" altLang="en-US" sz="2400" b="0" dirty="0">
              <a:solidFill>
                <a:schemeClr val="tx1"/>
              </a:solidFill>
              <a:ea typeface="標楷體" pitchFamily="65" charset="-120"/>
            </a:endParaRPr>
          </a:p>
        </p:txBody>
      </p:sp>
      <p:sp>
        <p:nvSpPr>
          <p:cNvPr id="7" name="文字方塊 3"/>
          <p:cNvSpPr txBox="1">
            <a:spLocks noChangeArrowheads="1"/>
          </p:cNvSpPr>
          <p:nvPr/>
        </p:nvSpPr>
        <p:spPr bwMode="auto">
          <a:xfrm>
            <a:off x="864000" y="4500000"/>
            <a:ext cx="7488000" cy="90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360000" indent="-360000">
              <a:lnSpc>
                <a:spcPct val="120000"/>
              </a:lnSpc>
            </a:pPr>
            <a:r>
              <a:rPr lang="en-US" altLang="zh-TW" sz="2400" b="0" dirty="0" smtClean="0">
                <a:solidFill>
                  <a:schemeClr val="tx1"/>
                </a:solidFill>
                <a:ea typeface="標楷體" pitchFamily="65" charset="-120"/>
              </a:rPr>
              <a:t>6.	</a:t>
            </a:r>
            <a:r>
              <a:rPr lang="zh-TW" altLang="en-US" sz="2400" b="0" dirty="0">
                <a:solidFill>
                  <a:schemeClr val="tx1"/>
                </a:solidFill>
                <a:ea typeface="標楷體" pitchFamily="65" charset="-120"/>
              </a:rPr>
              <a:t>從有程式語言至今，廣被使用的程式語言種類非常多，但因用途不同，功能也不一樣。</a:t>
            </a:r>
          </a:p>
        </p:txBody>
      </p:sp>
    </p:spTree>
    <p:extLst>
      <p:ext uri="{BB962C8B-B14F-4D97-AF65-F5344CB8AC3E}">
        <p14:creationId xmlns:p14="http://schemas.microsoft.com/office/powerpoint/2010/main" val="2886455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>
                <a:solidFill>
                  <a:srgbClr val="000000"/>
                </a:solidFill>
                <a:latin typeface="+mj-lt"/>
                <a:ea typeface="標楷體" pitchFamily="65" charset="-120"/>
              </a:rPr>
              <a:t>229</a:t>
            </a:r>
          </a:p>
        </p:txBody>
      </p:sp>
      <p:sp>
        <p:nvSpPr>
          <p:cNvPr id="54274" name="文字方塊 3"/>
          <p:cNvSpPr txBox="1">
            <a:spLocks noChangeArrowheads="1"/>
          </p:cNvSpPr>
          <p:nvPr/>
        </p:nvSpPr>
        <p:spPr bwMode="auto">
          <a:xfrm>
            <a:off x="792000" y="1440000"/>
            <a:ext cx="7560000" cy="18001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360000" indent="-360000">
              <a:lnSpc>
                <a:spcPct val="120000"/>
              </a:lnSpc>
            </a:pPr>
            <a:r>
              <a:rPr lang="en-US" altLang="zh-TW" sz="2400" b="0" dirty="0" smtClean="0">
                <a:solidFill>
                  <a:schemeClr val="tx1"/>
                </a:solidFill>
                <a:ea typeface="標楷體" pitchFamily="65" charset="-120"/>
              </a:rPr>
              <a:t>7.	</a:t>
            </a:r>
            <a:r>
              <a:rPr lang="zh-TW" altLang="en-US" sz="2400" b="0" dirty="0" smtClean="0">
                <a:solidFill>
                  <a:schemeClr val="tx1"/>
                </a:solidFill>
                <a:ea typeface="標楷體" pitchFamily="65" charset="-120"/>
              </a:rPr>
              <a:t>雖然</a:t>
            </a:r>
            <a:r>
              <a:rPr lang="zh-TW" altLang="en-US" sz="2400" b="0" dirty="0">
                <a:solidFill>
                  <a:schemeClr val="tx1"/>
                </a:solidFill>
                <a:ea typeface="標楷體" pitchFamily="65" charset="-120"/>
              </a:rPr>
              <a:t>不同程式語言的語法不一樣，但基本</a:t>
            </a:r>
            <a:r>
              <a:rPr lang="zh-TW" altLang="en-US" sz="2400" b="0" dirty="0" smtClean="0">
                <a:solidFill>
                  <a:schemeClr val="tx1"/>
                </a:solidFill>
                <a:ea typeface="標楷體" pitchFamily="65" charset="-120"/>
              </a:rPr>
              <a:t>邏輯類似。初學者</a:t>
            </a:r>
            <a:r>
              <a:rPr lang="zh-TW" altLang="en-US" sz="2400" b="0" dirty="0">
                <a:solidFill>
                  <a:schemeClr val="tx1"/>
                </a:solidFill>
                <a:ea typeface="標楷體" pitchFamily="65" charset="-120"/>
              </a:rPr>
              <a:t>可以從一般用途的程式語言入門，建立了程式設計的基本概念後，再因應不同的專業需求，選用特殊用途的程式語言</a:t>
            </a:r>
            <a:r>
              <a:rPr lang="zh-TW" altLang="en-US" sz="2400" b="0" dirty="0" smtClean="0">
                <a:solidFill>
                  <a:schemeClr val="tx1"/>
                </a:solidFill>
                <a:ea typeface="標楷體" pitchFamily="65" charset="-120"/>
              </a:rPr>
              <a:t>。</a:t>
            </a:r>
            <a:endParaRPr lang="zh-TW" altLang="en-US" sz="2400" b="0" dirty="0">
              <a:solidFill>
                <a:schemeClr val="tx1"/>
              </a:solidFill>
              <a:ea typeface="標楷體" pitchFamily="65" charset="-120"/>
            </a:endParaRPr>
          </a:p>
        </p:txBody>
      </p:sp>
      <p:sp>
        <p:nvSpPr>
          <p:cNvPr id="4" name="文字方塊 3"/>
          <p:cNvSpPr txBox="1">
            <a:spLocks noChangeArrowheads="1"/>
          </p:cNvSpPr>
          <p:nvPr/>
        </p:nvSpPr>
        <p:spPr bwMode="auto">
          <a:xfrm>
            <a:off x="792000" y="3420000"/>
            <a:ext cx="7560000" cy="144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360000" indent="-360000">
              <a:lnSpc>
                <a:spcPct val="120000"/>
              </a:lnSpc>
            </a:pPr>
            <a:r>
              <a:rPr lang="en-US" altLang="zh-TW" sz="2400" b="0" dirty="0" smtClean="0">
                <a:solidFill>
                  <a:schemeClr val="tx1"/>
                </a:solidFill>
                <a:ea typeface="標楷體" pitchFamily="65" charset="-120"/>
              </a:rPr>
              <a:t>8.	Scratch</a:t>
            </a:r>
            <a:r>
              <a:rPr lang="zh-TW" altLang="en-US" sz="2400" b="0" dirty="0" smtClean="0">
                <a:solidFill>
                  <a:schemeClr val="tx1"/>
                </a:solidFill>
                <a:ea typeface="標楷體" pitchFamily="65" charset="-120"/>
              </a:rPr>
              <a:t>是</a:t>
            </a:r>
            <a:r>
              <a:rPr lang="zh-TW" altLang="en-US" sz="2400" b="0" dirty="0">
                <a:solidFill>
                  <a:schemeClr val="tx1"/>
                </a:solidFill>
                <a:ea typeface="標楷體" pitchFamily="65" charset="-120"/>
              </a:rPr>
              <a:t>免費的自由軟體，它提供了視覺化的圖形操作介面，只要會</a:t>
            </a:r>
            <a:r>
              <a:rPr lang="zh-TW" altLang="en-US" sz="2400" b="0" dirty="0" smtClean="0">
                <a:solidFill>
                  <a:schemeClr val="tx1"/>
                </a:solidFill>
                <a:ea typeface="標楷體" pitchFamily="65" charset="-120"/>
              </a:rPr>
              <a:t>用滑鼠</a:t>
            </a:r>
            <a:r>
              <a:rPr lang="zh-TW" altLang="en-US" sz="2400" b="0" dirty="0">
                <a:solidFill>
                  <a:schemeClr val="tx1"/>
                </a:solidFill>
                <a:ea typeface="標楷體" pitchFamily="65" charset="-120"/>
              </a:rPr>
              <a:t>拖曳積木，就能輕易的撰寫程式。是非常適合初學者學習使用的程式。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矩形 29"/>
          <p:cNvSpPr/>
          <p:nvPr/>
        </p:nvSpPr>
        <p:spPr>
          <a:xfrm>
            <a:off x="647848" y="1800000"/>
            <a:ext cx="72000" cy="4680000"/>
          </a:xfrm>
          <a:prstGeom prst="rect">
            <a:avLst/>
          </a:prstGeom>
          <a:solidFill>
            <a:srgbClr val="B9B9B9"/>
          </a:solidFill>
          <a:ln w="12700">
            <a:solidFill>
              <a:srgbClr val="DCDCDC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2" name="文字方塊 3"/>
          <p:cNvSpPr txBox="1">
            <a:spLocks noChangeArrowheads="1"/>
          </p:cNvSpPr>
          <p:nvPr/>
        </p:nvSpPr>
        <p:spPr bwMode="auto">
          <a:xfrm>
            <a:off x="900000" y="1800000"/>
            <a:ext cx="7704448" cy="108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　　接下來需要</a:t>
            </a:r>
            <a:r>
              <a:rPr lang="zh-TW" altLang="en-US" sz="24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觀察小貓移動的坐標位置變化，</a:t>
            </a:r>
            <a:r>
              <a:rPr lang="zh-TW" altLang="en-US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因此選擇</a:t>
            </a:r>
            <a:r>
              <a:rPr lang="zh-TW" altLang="en-US" sz="24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坐標</a:t>
            </a:r>
            <a:r>
              <a:rPr lang="zh-TW" altLang="en-US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圖形</a:t>
            </a:r>
            <a:r>
              <a:rPr lang="en-US" altLang="zh-TW" sz="2400" b="0" dirty="0" err="1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xy</a:t>
            </a:r>
            <a:r>
              <a:rPr lang="en-US" altLang="zh-TW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-grid</a:t>
            </a:r>
            <a:r>
              <a:rPr lang="zh-TW" altLang="en-US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作為</a:t>
            </a:r>
            <a:r>
              <a:rPr lang="zh-TW" altLang="en-US" sz="24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背景。</a:t>
            </a:r>
          </a:p>
        </p:txBody>
      </p:sp>
      <p:sp>
        <p:nvSpPr>
          <p:cNvPr id="33" name="圓角矩形 32"/>
          <p:cNvSpPr/>
          <p:nvPr/>
        </p:nvSpPr>
        <p:spPr>
          <a:xfrm>
            <a:off x="180000" y="1260000"/>
            <a:ext cx="1656000" cy="504000"/>
          </a:xfrm>
          <a:prstGeom prst="roundRect">
            <a:avLst>
              <a:gd name="adj" fmla="val 50000"/>
            </a:avLst>
          </a:prstGeom>
          <a:solidFill>
            <a:srgbClr val="4C9A6C"/>
          </a:solidFill>
          <a:ln w="25400">
            <a:noFill/>
          </a:ln>
        </p:spPr>
        <p:txBody>
          <a:bodyPr lIns="36000" tIns="36000" rIns="36000" bIns="36000" rtlCol="0" anchor="ctr"/>
          <a:lstStyle/>
          <a:p>
            <a:pPr algn="ctr"/>
            <a:r>
              <a:rPr lang="zh-TW" altLang="en-US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標楷體" pitchFamily="65" charset="-120"/>
              </a:rPr>
              <a:t>準備工作</a:t>
            </a:r>
          </a:p>
        </p:txBody>
      </p:sp>
      <p:sp>
        <p:nvSpPr>
          <p:cNvPr id="39" name="圓角矩形 38"/>
          <p:cNvSpPr/>
          <p:nvPr/>
        </p:nvSpPr>
        <p:spPr>
          <a:xfrm>
            <a:off x="143848" y="2880000"/>
            <a:ext cx="900000" cy="432000"/>
          </a:xfrm>
          <a:prstGeom prst="roundRect">
            <a:avLst>
              <a:gd name="adj" fmla="val 50000"/>
            </a:avLst>
          </a:prstGeom>
          <a:solidFill>
            <a:srgbClr val="D2232B"/>
          </a:solidFill>
          <a:ln w="25400">
            <a:noFill/>
          </a:ln>
        </p:spPr>
        <p:txBody>
          <a:bodyPr lIns="36000" tIns="36000" rIns="36000" bIns="36000" rtlCol="0" anchor="ctr"/>
          <a:lstStyle/>
          <a:p>
            <a:pPr algn="ctr"/>
            <a:r>
              <a:rPr lang="zh-TW" altLang="en-US" sz="1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rPr>
              <a:t>步驟</a:t>
            </a:r>
            <a:r>
              <a:rPr lang="en-US" altLang="zh-TW" sz="1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rPr>
              <a:t>1</a:t>
            </a:r>
            <a:endParaRPr lang="zh-TW" altLang="en-US" sz="18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ea typeface="標楷體" pitchFamily="65" charset="-120"/>
              <a:cs typeface="Arial" pitchFamily="34" charset="0"/>
            </a:endParaRPr>
          </a:p>
        </p:txBody>
      </p:sp>
      <p:sp>
        <p:nvSpPr>
          <p:cNvPr id="40" name="文字方塊 3"/>
          <p:cNvSpPr txBox="1">
            <a:spLocks noChangeArrowheads="1"/>
          </p:cNvSpPr>
          <p:nvPr/>
        </p:nvSpPr>
        <p:spPr bwMode="auto">
          <a:xfrm>
            <a:off x="1043848" y="2880000"/>
            <a:ext cx="2160000" cy="72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開新檔案，</a:t>
            </a:r>
            <a:r>
              <a:rPr lang="zh-TW" altLang="en-US" sz="200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匯入</a:t>
            </a:r>
            <a:endParaRPr lang="en-US" altLang="zh-TW" sz="2000" dirty="0" smtClean="0">
              <a:solidFill>
                <a:schemeClr val="tx1"/>
              </a:solidFill>
              <a:latin typeface="+mj-lt"/>
              <a:ea typeface="標楷體" pitchFamily="65" charset="-120"/>
            </a:endParaRPr>
          </a:p>
          <a:p>
            <a:pPr>
              <a:lnSpc>
                <a:spcPct val="120000"/>
              </a:lnSpc>
            </a:pPr>
            <a:r>
              <a:rPr lang="zh-TW" altLang="en-US" sz="200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舞臺背景。</a:t>
            </a:r>
            <a:endParaRPr lang="zh-TW" altLang="en-US" sz="200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41" name="文字方塊 3"/>
          <p:cNvSpPr txBox="1">
            <a:spLocks noChangeArrowheads="1"/>
          </p:cNvSpPr>
          <p:nvPr/>
        </p:nvSpPr>
        <p:spPr bwMode="auto">
          <a:xfrm>
            <a:off x="1043848" y="3780000"/>
            <a:ext cx="2160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點選</a:t>
            </a:r>
            <a:r>
              <a:rPr lang="zh-TW" altLang="en-US" sz="2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標楷體" pitchFamily="65" charset="-120"/>
              </a:rPr>
              <a:t>舞臺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</a:p>
        </p:txBody>
      </p:sp>
      <p:sp>
        <p:nvSpPr>
          <p:cNvPr id="42" name="文字方塊 3"/>
          <p:cNvSpPr txBox="1">
            <a:spLocks noChangeArrowheads="1"/>
          </p:cNvSpPr>
          <p:nvPr/>
        </p:nvSpPr>
        <p:spPr bwMode="auto">
          <a:xfrm>
            <a:off x="1043848" y="4500000"/>
            <a:ext cx="2160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點選</a:t>
            </a:r>
            <a:r>
              <a:rPr lang="zh-TW" altLang="en-US" sz="2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標楷體" pitchFamily="65" charset="-120"/>
              </a:rPr>
              <a:t>選個背景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grpSp>
        <p:nvGrpSpPr>
          <p:cNvPr id="44" name="群組 43"/>
          <p:cNvGrpSpPr/>
          <p:nvPr/>
        </p:nvGrpSpPr>
        <p:grpSpPr>
          <a:xfrm>
            <a:off x="503848" y="3816000"/>
            <a:ext cx="504000" cy="360000"/>
            <a:chOff x="360000" y="3420000"/>
            <a:chExt cx="504000" cy="360000"/>
          </a:xfrm>
        </p:grpSpPr>
        <p:sp>
          <p:nvSpPr>
            <p:cNvPr id="45" name="圓角矩形 44"/>
            <p:cNvSpPr/>
            <p:nvPr/>
          </p:nvSpPr>
          <p:spPr>
            <a:xfrm>
              <a:off x="360000" y="342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rgbClr val="D2232B"/>
              </a:solidFill>
            </a:ln>
          </p:spPr>
          <p:txBody>
            <a:bodyPr lIns="36000" tIns="36000" rIns="36000" bIns="36000" rtlCol="0" anchor="ctr"/>
            <a:lstStyle/>
            <a:p>
              <a:pPr algn="ctr"/>
              <a:r>
                <a:rPr lang="en-US" altLang="zh-TW" sz="1800" dirty="0" smtClean="0">
                  <a:solidFill>
                    <a:srgbClr val="D2232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1</a:t>
              </a:r>
              <a:endParaRPr lang="zh-TW" altLang="en-US" sz="1800" dirty="0">
                <a:solidFill>
                  <a:srgbClr val="D223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46" name="等腰三角形 45"/>
            <p:cNvSpPr/>
            <p:nvPr/>
          </p:nvSpPr>
          <p:spPr>
            <a:xfrm rot="5400000">
              <a:off x="738000" y="3528000"/>
              <a:ext cx="108000" cy="144000"/>
            </a:xfrm>
            <a:prstGeom prst="triangle">
              <a:avLst/>
            </a:prstGeom>
            <a:solidFill>
              <a:srgbClr val="D2232B"/>
            </a:solidFill>
            <a:ln w="25400">
              <a:solidFill>
                <a:srgbClr val="D2232B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47" name="群組 46"/>
          <p:cNvGrpSpPr/>
          <p:nvPr/>
        </p:nvGrpSpPr>
        <p:grpSpPr>
          <a:xfrm>
            <a:off x="503848" y="4536000"/>
            <a:ext cx="504000" cy="360000"/>
            <a:chOff x="360000" y="3420000"/>
            <a:chExt cx="504000" cy="360000"/>
          </a:xfrm>
        </p:grpSpPr>
        <p:sp>
          <p:nvSpPr>
            <p:cNvPr id="48" name="圓角矩形 47"/>
            <p:cNvSpPr/>
            <p:nvPr/>
          </p:nvSpPr>
          <p:spPr>
            <a:xfrm>
              <a:off x="360000" y="342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rgbClr val="D2232B"/>
              </a:solidFill>
            </a:ln>
          </p:spPr>
          <p:txBody>
            <a:bodyPr lIns="36000" tIns="36000" rIns="36000" bIns="36000" rtlCol="0" anchor="ctr"/>
            <a:lstStyle/>
            <a:p>
              <a:pPr algn="ctr"/>
              <a:r>
                <a:rPr lang="en-US" altLang="zh-TW" sz="1800" dirty="0" smtClean="0">
                  <a:solidFill>
                    <a:srgbClr val="D2232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2</a:t>
              </a:r>
              <a:endParaRPr lang="zh-TW" altLang="en-US" sz="1800" dirty="0">
                <a:solidFill>
                  <a:srgbClr val="D223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49" name="等腰三角形 48"/>
            <p:cNvSpPr/>
            <p:nvPr/>
          </p:nvSpPr>
          <p:spPr>
            <a:xfrm rot="5400000">
              <a:off x="738000" y="3528000"/>
              <a:ext cx="108000" cy="144000"/>
            </a:xfrm>
            <a:prstGeom prst="triangle">
              <a:avLst/>
            </a:prstGeom>
            <a:solidFill>
              <a:srgbClr val="D2232B"/>
            </a:solidFill>
            <a:ln w="25400">
              <a:solidFill>
                <a:srgbClr val="D2232B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0000" y="3060002"/>
            <a:ext cx="5544000" cy="35260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矩形 29"/>
          <p:cNvSpPr/>
          <p:nvPr/>
        </p:nvSpPr>
        <p:spPr>
          <a:xfrm>
            <a:off x="647848" y="1800000"/>
            <a:ext cx="72000" cy="4680000"/>
          </a:xfrm>
          <a:prstGeom prst="rect">
            <a:avLst/>
          </a:prstGeom>
          <a:solidFill>
            <a:srgbClr val="B9B9B9"/>
          </a:solidFill>
          <a:ln w="12700">
            <a:solidFill>
              <a:srgbClr val="DCDCDC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2" name="文字方塊 3"/>
          <p:cNvSpPr txBox="1">
            <a:spLocks noChangeArrowheads="1"/>
          </p:cNvSpPr>
          <p:nvPr/>
        </p:nvSpPr>
        <p:spPr bwMode="auto">
          <a:xfrm>
            <a:off x="900000" y="1800000"/>
            <a:ext cx="7704448" cy="108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　　接下來需要</a:t>
            </a:r>
            <a:r>
              <a:rPr lang="zh-TW" altLang="en-US" sz="24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觀察小貓移動的坐標位置變化，</a:t>
            </a:r>
            <a:r>
              <a:rPr lang="zh-TW" altLang="en-US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因此選擇</a:t>
            </a:r>
            <a:r>
              <a:rPr lang="zh-TW" altLang="en-US" sz="24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坐標</a:t>
            </a:r>
            <a:r>
              <a:rPr lang="zh-TW" altLang="en-US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圖形</a:t>
            </a:r>
            <a:r>
              <a:rPr lang="en-US" altLang="zh-TW" sz="2400" b="0" dirty="0" err="1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xy</a:t>
            </a:r>
            <a:r>
              <a:rPr lang="en-US" altLang="zh-TW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-grid</a:t>
            </a:r>
            <a:r>
              <a:rPr lang="zh-TW" altLang="en-US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作為</a:t>
            </a:r>
            <a:r>
              <a:rPr lang="zh-TW" altLang="en-US" sz="24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背景。</a:t>
            </a:r>
          </a:p>
        </p:txBody>
      </p:sp>
      <p:sp>
        <p:nvSpPr>
          <p:cNvPr id="33" name="圓角矩形 32"/>
          <p:cNvSpPr/>
          <p:nvPr/>
        </p:nvSpPr>
        <p:spPr>
          <a:xfrm>
            <a:off x="180000" y="1260000"/>
            <a:ext cx="1656000" cy="504000"/>
          </a:xfrm>
          <a:prstGeom prst="roundRect">
            <a:avLst>
              <a:gd name="adj" fmla="val 50000"/>
            </a:avLst>
          </a:prstGeom>
          <a:solidFill>
            <a:srgbClr val="4C9A6C"/>
          </a:solidFill>
          <a:ln w="25400">
            <a:noFill/>
          </a:ln>
        </p:spPr>
        <p:txBody>
          <a:bodyPr lIns="36000" tIns="36000" rIns="36000" bIns="36000" rtlCol="0" anchor="ctr"/>
          <a:lstStyle/>
          <a:p>
            <a:pPr algn="ctr"/>
            <a:r>
              <a:rPr lang="zh-TW" altLang="en-US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標楷體" pitchFamily="65" charset="-120"/>
              </a:rPr>
              <a:t>準備工作</a:t>
            </a:r>
          </a:p>
        </p:txBody>
      </p:sp>
      <p:sp>
        <p:nvSpPr>
          <p:cNvPr id="39" name="圓角矩形 38"/>
          <p:cNvSpPr/>
          <p:nvPr/>
        </p:nvSpPr>
        <p:spPr>
          <a:xfrm>
            <a:off x="143848" y="2880000"/>
            <a:ext cx="900000" cy="432000"/>
          </a:xfrm>
          <a:prstGeom prst="roundRect">
            <a:avLst>
              <a:gd name="adj" fmla="val 50000"/>
            </a:avLst>
          </a:prstGeom>
          <a:solidFill>
            <a:srgbClr val="D2232B"/>
          </a:solidFill>
          <a:ln w="25400">
            <a:noFill/>
          </a:ln>
        </p:spPr>
        <p:txBody>
          <a:bodyPr lIns="36000" tIns="36000" rIns="36000" bIns="36000" rtlCol="0" anchor="ctr"/>
          <a:lstStyle/>
          <a:p>
            <a:pPr algn="ctr"/>
            <a:r>
              <a:rPr lang="zh-TW" altLang="en-US" sz="1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rPr>
              <a:t>步驟</a:t>
            </a:r>
            <a:r>
              <a:rPr lang="en-US" altLang="zh-TW" sz="1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rPr>
              <a:t>2</a:t>
            </a:r>
            <a:endParaRPr lang="zh-TW" altLang="en-US" sz="18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ea typeface="標楷體" pitchFamily="65" charset="-120"/>
              <a:cs typeface="Arial" pitchFamily="34" charset="0"/>
            </a:endParaRPr>
          </a:p>
        </p:txBody>
      </p:sp>
      <p:sp>
        <p:nvSpPr>
          <p:cNvPr id="40" name="文字方塊 3"/>
          <p:cNvSpPr txBox="1">
            <a:spLocks noChangeArrowheads="1"/>
          </p:cNvSpPr>
          <p:nvPr/>
        </p:nvSpPr>
        <p:spPr bwMode="auto">
          <a:xfrm>
            <a:off x="1043848" y="2880000"/>
            <a:ext cx="2160000" cy="72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選擇舞臺樣式。</a:t>
            </a:r>
            <a:endParaRPr lang="zh-TW" altLang="en-US" sz="200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41" name="文字方塊 3"/>
          <p:cNvSpPr txBox="1">
            <a:spLocks noChangeArrowheads="1"/>
          </p:cNvSpPr>
          <p:nvPr/>
        </p:nvSpPr>
        <p:spPr bwMode="auto">
          <a:xfrm>
            <a:off x="1043848" y="3780000"/>
            <a:ext cx="2160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點選</a:t>
            </a:r>
            <a:r>
              <a:rPr lang="en-US" altLang="zh-TW" sz="2000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標楷體" pitchFamily="65" charset="-120"/>
              </a:rPr>
              <a:t>xy</a:t>
            </a:r>
            <a:r>
              <a:rPr lang="en-US" altLang="zh-TW" sz="2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標楷體" pitchFamily="65" charset="-120"/>
              </a:rPr>
              <a:t>-grid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grpSp>
        <p:nvGrpSpPr>
          <p:cNvPr id="44" name="群組 43"/>
          <p:cNvGrpSpPr/>
          <p:nvPr/>
        </p:nvGrpSpPr>
        <p:grpSpPr>
          <a:xfrm>
            <a:off x="503848" y="3816000"/>
            <a:ext cx="504000" cy="360000"/>
            <a:chOff x="360000" y="3420000"/>
            <a:chExt cx="504000" cy="360000"/>
          </a:xfrm>
        </p:grpSpPr>
        <p:sp>
          <p:nvSpPr>
            <p:cNvPr id="45" name="圓角矩形 44"/>
            <p:cNvSpPr/>
            <p:nvPr/>
          </p:nvSpPr>
          <p:spPr>
            <a:xfrm>
              <a:off x="360000" y="342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rgbClr val="D2232B"/>
              </a:solidFill>
            </a:ln>
          </p:spPr>
          <p:txBody>
            <a:bodyPr lIns="36000" tIns="36000" rIns="36000" bIns="36000" rtlCol="0" anchor="ctr"/>
            <a:lstStyle/>
            <a:p>
              <a:pPr algn="ctr"/>
              <a:r>
                <a:rPr lang="en-US" altLang="zh-TW" sz="1800" dirty="0" smtClean="0">
                  <a:solidFill>
                    <a:srgbClr val="D2232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3</a:t>
              </a:r>
              <a:endParaRPr lang="zh-TW" altLang="en-US" sz="1800" dirty="0">
                <a:solidFill>
                  <a:srgbClr val="D223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46" name="等腰三角形 45"/>
            <p:cNvSpPr/>
            <p:nvPr/>
          </p:nvSpPr>
          <p:spPr>
            <a:xfrm rot="5400000">
              <a:off x="738000" y="3528000"/>
              <a:ext cx="108000" cy="144000"/>
            </a:xfrm>
            <a:prstGeom prst="triangle">
              <a:avLst/>
            </a:prstGeom>
            <a:solidFill>
              <a:srgbClr val="D2232B"/>
            </a:solidFill>
            <a:ln w="25400">
              <a:solidFill>
                <a:srgbClr val="D2232B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0000" y="3060000"/>
            <a:ext cx="5544000" cy="34712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74022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>
                <a:solidFill>
                  <a:srgbClr val="000000"/>
                </a:solidFill>
                <a:latin typeface="+mn-lt"/>
                <a:ea typeface="標楷體" pitchFamily="65" charset="-120"/>
              </a:rPr>
              <a:t>222</a:t>
            </a:r>
          </a:p>
        </p:txBody>
      </p:sp>
      <p:sp>
        <p:nvSpPr>
          <p:cNvPr id="23" name="文字方塊 3"/>
          <p:cNvSpPr txBox="1">
            <a:spLocks noChangeArrowheads="1"/>
          </p:cNvSpPr>
          <p:nvPr/>
        </p:nvSpPr>
        <p:spPr bwMode="auto">
          <a:xfrm>
            <a:off x="540000" y="1800000"/>
            <a:ext cx="7704000" cy="108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　　接下來</a:t>
            </a:r>
            <a:r>
              <a:rPr lang="zh-TW" altLang="en-US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，讓我們利用不同的方法來畫正方形。你可以說出這三種方法的優缺點嗎？</a:t>
            </a:r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1678" y="2880000"/>
            <a:ext cx="4532322" cy="3888000"/>
          </a:xfrm>
          <a:prstGeom prst="rect">
            <a:avLst/>
          </a:prstGeom>
          <a:noFill/>
          <a:ln w="50800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8" name="文字方塊 3"/>
          <p:cNvSpPr txBox="1">
            <a:spLocks noChangeArrowheads="1"/>
          </p:cNvSpPr>
          <p:nvPr/>
        </p:nvSpPr>
        <p:spPr bwMode="auto">
          <a:xfrm>
            <a:off x="540000" y="2880000"/>
            <a:ext cx="2880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288000" indent="-288000">
              <a:lnSpc>
                <a:spcPct val="120000"/>
              </a:lnSpc>
            </a:pPr>
            <a:r>
              <a:rPr lang="en-US" altLang="zh-TW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1.	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利用</a:t>
            </a:r>
            <a:r>
              <a:rPr lang="zh-TW" altLang="en-US" sz="2000" b="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標楷體" pitchFamily="65" charset="-120"/>
              </a:rPr>
              <a:t>坐標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積木。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29" name="文字方塊 3"/>
          <p:cNvSpPr txBox="1">
            <a:spLocks noChangeArrowheads="1"/>
          </p:cNvSpPr>
          <p:nvPr/>
        </p:nvSpPr>
        <p:spPr bwMode="auto">
          <a:xfrm>
            <a:off x="540000" y="3420000"/>
            <a:ext cx="2880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288000" indent="-288000">
              <a:lnSpc>
                <a:spcPct val="120000"/>
              </a:lnSpc>
            </a:pPr>
            <a:r>
              <a:rPr lang="en-US" altLang="zh-TW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2.	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利用</a:t>
            </a:r>
            <a:r>
              <a:rPr lang="zh-TW" altLang="en-US" sz="2000" b="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標楷體" pitchFamily="65" charset="-120"/>
              </a:rPr>
              <a:t>方向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積木。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30" name="文字方塊 3"/>
          <p:cNvSpPr txBox="1">
            <a:spLocks noChangeArrowheads="1"/>
          </p:cNvSpPr>
          <p:nvPr/>
        </p:nvSpPr>
        <p:spPr bwMode="auto">
          <a:xfrm>
            <a:off x="540000" y="3960000"/>
            <a:ext cx="2880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288000" indent="-288000">
              <a:lnSpc>
                <a:spcPct val="120000"/>
              </a:lnSpc>
            </a:pPr>
            <a:r>
              <a:rPr lang="en-US" altLang="zh-TW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3.	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利用</a:t>
            </a:r>
            <a:r>
              <a:rPr lang="zh-TW" altLang="en-US" sz="2000" b="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標楷體" pitchFamily="65" charset="-120"/>
              </a:rPr>
              <a:t>計</a:t>
            </a:r>
            <a:r>
              <a:rPr lang="zh-TW" altLang="en-US" sz="2000" b="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標楷體" pitchFamily="65" charset="-120"/>
              </a:rPr>
              <a:t>次式迴</a:t>
            </a:r>
            <a:r>
              <a:rPr lang="zh-TW" altLang="en-US" sz="2000" b="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標楷體" pitchFamily="65" charset="-120"/>
              </a:rPr>
              <a:t>圈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8635490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國中教學ppt投影片母片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1_101國中教學ppt地理投影片母片">
      <a:majorFont>
        <a:latin typeface="Times New Roman"/>
        <a:ea typeface="新細明體"/>
        <a:cs typeface=""/>
      </a:majorFont>
      <a:minorFont>
        <a:latin typeface="Times New Roman"/>
        <a:ea typeface="新細明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 w="25400">
          <a:solidFill>
            <a:srgbClr val="FF0000"/>
          </a:solidFill>
        </a:ln>
      </a:spPr>
      <a:bodyPr rtlCol="0" anchor="ctr"/>
      <a:lstStyle>
        <a:defPPr algn="ctr">
          <a:defRPr/>
        </a:defPPr>
      </a:lstStyle>
    </a:spDef>
    <a:lnDef>
      <a:spPr bwMode="auto">
        <a:noFill/>
        <a:ln w="9525" cap="flat" cmpd="sng" algn="ctr">
          <a:solidFill>
            <a:srgbClr val="FF00FF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</a:extLst>
      </a:spPr>
      <a:bodyPr/>
      <a:lstStyle/>
    </a:lnDef>
  </a:objectDefaults>
  <a:extraClrSchemeLst>
    <a:extraClrScheme>
      <a:clrScheme name="1_101國中教學ppt地理投影片母片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101國中教學ppt地理投影片母片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101國中教學ppt地理投影片母片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101國中教學ppt地理投影片母片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101國中教學ppt地理投影片母片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101國中教學ppt地理投影片母片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101國中教學ppt地理投影片母片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101國中教學ppt地理投影片母片 8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FF330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佈景主題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18164</TotalTime>
  <Words>1522</Words>
  <Application>Microsoft Office PowerPoint</Application>
  <PresentationFormat>如螢幕大小 (4:3)</PresentationFormat>
  <Paragraphs>446</Paragraphs>
  <Slides>63</Slides>
  <Notes>17</Notes>
  <HiddenSlides>0</HiddenSlides>
  <MMClips>0</MMClips>
  <ScaleCrop>false</ScaleCrop>
  <HeadingPairs>
    <vt:vector size="6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63</vt:i4>
      </vt:variant>
    </vt:vector>
  </HeadingPairs>
  <TitlesOfParts>
    <vt:vector size="69" baseType="lpstr">
      <vt:lpstr>DFHeiStd-W5</vt:lpstr>
      <vt:lpstr>新細明體</vt:lpstr>
      <vt:lpstr>標楷體</vt:lpstr>
      <vt:lpstr>Arial</vt:lpstr>
      <vt:lpstr>Times New Roman</vt:lpstr>
      <vt:lpstr>國中教學ppt投影片母片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翰林出版事業股份有限公司</dc:title>
  <dc:creator>Hanlin</dc:creator>
  <cp:lastModifiedBy>bebe</cp:lastModifiedBy>
  <cp:revision>864</cp:revision>
  <cp:lastPrinted>1601-01-01T00:00:00Z</cp:lastPrinted>
  <dcterms:created xsi:type="dcterms:W3CDTF">2003-03-29T07:29:52Z</dcterms:created>
  <dcterms:modified xsi:type="dcterms:W3CDTF">2019-08-03T05:54:31Z</dcterms:modified>
</cp:coreProperties>
</file>