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notesMasterIdLst>
    <p:notesMasterId r:id="rId27"/>
  </p:notesMasterIdLst>
  <p:sldIdLst>
    <p:sldId id="1326" r:id="rId2"/>
    <p:sldId id="1327" r:id="rId3"/>
    <p:sldId id="1271" r:id="rId4"/>
    <p:sldId id="1270" r:id="rId5"/>
    <p:sldId id="1241" r:id="rId6"/>
    <p:sldId id="1517" r:id="rId7"/>
    <p:sldId id="1328" r:id="rId8"/>
    <p:sldId id="1306" r:id="rId9"/>
    <p:sldId id="1518" r:id="rId10"/>
    <p:sldId id="1519" r:id="rId11"/>
    <p:sldId id="1330" r:id="rId12"/>
    <p:sldId id="1332" r:id="rId13"/>
    <p:sldId id="1333" r:id="rId14"/>
    <p:sldId id="1335" r:id="rId15"/>
    <p:sldId id="1336" r:id="rId16"/>
    <p:sldId id="1337" r:id="rId17"/>
    <p:sldId id="1520" r:id="rId18"/>
    <p:sldId id="1341" r:id="rId19"/>
    <p:sldId id="1342" r:id="rId20"/>
    <p:sldId id="1521" r:id="rId21"/>
    <p:sldId id="1347" r:id="rId22"/>
    <p:sldId id="1348" r:id="rId23"/>
    <p:sldId id="1349" r:id="rId24"/>
    <p:sldId id="1351" r:id="rId25"/>
    <p:sldId id="1352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9A6C"/>
    <a:srgbClr val="D2232B"/>
    <a:srgbClr val="00A651"/>
    <a:srgbClr val="009C9F"/>
    <a:srgbClr val="27B9B2"/>
    <a:srgbClr val="009892"/>
    <a:srgbClr val="FFFFFF"/>
    <a:srgbClr val="8CD1CE"/>
    <a:srgbClr val="90D3CF"/>
    <a:srgbClr val="DFF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67" autoAdjust="0"/>
    <p:restoredTop sz="98144" autoAdjust="0"/>
  </p:normalViewPr>
  <p:slideViewPr>
    <p:cSldViewPr>
      <p:cViewPr varScale="1">
        <p:scale>
          <a:sx n="68" d="100"/>
          <a:sy n="68" d="100"/>
        </p:scale>
        <p:origin x="-155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7.xml"/><Relationship Id="rId2" Type="http://schemas.openxmlformats.org/officeDocument/2006/relationships/slide" Target="slides/slide6.xml"/><Relationship Id="rId1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24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24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96F5C8D3-C8C7-4A2C-A4D0-438EAB8E7AE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266353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第1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" y="283"/>
            <a:ext cx="9143244" cy="68574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架構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群組 3"/>
          <p:cNvGrpSpPr>
            <a:grpSpLocks/>
          </p:cNvGrpSpPr>
          <p:nvPr userDrawn="1"/>
        </p:nvGrpSpPr>
        <p:grpSpPr bwMode="auto">
          <a:xfrm>
            <a:off x="8680450" y="5973763"/>
            <a:ext cx="360363" cy="358775"/>
            <a:chOff x="2351313" y="2101932"/>
            <a:chExt cx="360000" cy="360000"/>
          </a:xfrm>
        </p:grpSpPr>
        <p:sp>
          <p:nvSpPr>
            <p:cNvPr id="4" name="圓角矩形 4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下箭號 5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6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7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8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67750" y="5967413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-1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文字方塊 19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5-1-1</a:t>
            </a:r>
            <a:r>
              <a:rPr lang="en-US" altLang="zh-TW" sz="2400" b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小狗散步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遊戲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2" name="圖片 19"/>
          <p:cNvPicPr>
            <a:picLocks noChangeAspect="1"/>
          </p:cNvPicPr>
          <p:nvPr userDrawn="1"/>
        </p:nvPicPr>
        <p:blipFill rotWithShape="1">
          <a:blip r:embed="rId4"/>
          <a:srcRect t="66115" b="-1377"/>
          <a:stretch/>
        </p:blipFill>
        <p:spPr bwMode="auto">
          <a:xfrm>
            <a:off x="0" y="324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最後一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1"/>
          <p:cNvGrpSpPr>
            <a:grpSpLocks/>
          </p:cNvGrpSpPr>
          <p:nvPr userDrawn="1"/>
        </p:nvGrpSpPr>
        <p:grpSpPr bwMode="auto">
          <a:xfrm>
            <a:off x="8680450" y="5538788"/>
            <a:ext cx="360363" cy="360362"/>
            <a:chOff x="2351313" y="2101932"/>
            <a:chExt cx="360000" cy="360000"/>
          </a:xfrm>
        </p:grpSpPr>
        <p:sp>
          <p:nvSpPr>
            <p:cNvPr id="4" name="圓角矩形 2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上箭號 3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4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5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6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67750" y="553878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1" name="動作按鈕: 首頁 11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3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文字方塊 19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5-1-1</a:t>
            </a:r>
            <a:r>
              <a:rPr lang="en-US" altLang="zh-TW" sz="2400" b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小狗散步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遊戲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9" name="圖片 19"/>
          <p:cNvPicPr>
            <a:picLocks noChangeAspect="1"/>
          </p:cNvPicPr>
          <p:nvPr userDrawn="1"/>
        </p:nvPicPr>
        <p:blipFill rotWithShape="1">
          <a:blip r:embed="rId4"/>
          <a:srcRect t="66115" b="-1377"/>
          <a:stretch/>
        </p:blipFill>
        <p:spPr bwMode="auto">
          <a:xfrm>
            <a:off x="0" y="324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9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763000" y="4953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2" name="Rectangle 2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763000" y="5334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3" name="Rectangle 21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8763000" y="5800725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8101013" y="4652963"/>
            <a:ext cx="1042987" cy="18002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72" r:id="rId5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標楷體" pitchFamily="65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標楷體" pitchFamily="65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標楷體" pitchFamily="65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標楷體" pitchFamily="65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標楷體" pitchFamily="65" charset="-12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&#24433;&#38899;&#36039;&#28304;/&#24433;&#29255;/&#36039;&#31185;/&#31532;5&#31456;/7&#19979;&#36039;&#31185;5-1scratch&#31243;&#24335;&#35373;&#35336;-&#23567;&#29399;&#25955;&#27493;&#36938;&#25138;.wmv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5"/>
          <p:cNvSpPr>
            <a:spLocks noChangeArrowheads="1"/>
          </p:cNvSpPr>
          <p:nvPr/>
        </p:nvSpPr>
        <p:spPr bwMode="auto">
          <a:xfrm>
            <a:off x="432000" y="1440000"/>
            <a:ext cx="28080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10000"/>
              </a:lnSpc>
            </a:pPr>
            <a:r>
              <a:rPr lang="zh-TW" altLang="en-US" dirty="0">
                <a:solidFill>
                  <a:schemeClr val="tx1"/>
                </a:solidFill>
                <a:ea typeface="標楷體" pitchFamily="65" charset="-120"/>
              </a:rPr>
              <a:t>基礎程式設計</a:t>
            </a:r>
            <a:r>
              <a:rPr lang="en-US" altLang="zh-TW" dirty="0" smtClean="0">
                <a:solidFill>
                  <a:schemeClr val="tx1"/>
                </a:solidFill>
                <a:ea typeface="標楷體" pitchFamily="65" charset="-120"/>
              </a:rPr>
              <a:t>(2)</a:t>
            </a:r>
            <a:endParaRPr lang="en-US" altLang="zh-TW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5" name="Rectangle 34"/>
          <p:cNvSpPr>
            <a:spLocks noChangeArrowheads="1"/>
          </p:cNvSpPr>
          <p:nvPr/>
        </p:nvSpPr>
        <p:spPr bwMode="auto">
          <a:xfrm>
            <a:off x="576000" y="2052000"/>
            <a:ext cx="2592000" cy="45720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20000"/>
              </a:lnSpc>
              <a:defRPr/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本章安排了</a:t>
            </a:r>
            <a:r>
              <a:rPr lang="zh-TW" alt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遊戲篇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與</a:t>
            </a:r>
            <a:r>
              <a:rPr lang="zh-TW" alt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模擬篇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。前者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包括小狗散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  <a:defRPr/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步、賽馬、水族箱、大馬路，以及打擊魔鬼等遊</a:t>
            </a:r>
          </a:p>
          <a:p>
            <a:pPr>
              <a:lnSpc>
                <a:spcPct val="120000"/>
              </a:lnSpc>
              <a:defRPr/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戲；後者則有電子琴模擬及電梯升降模擬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4374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r="51139"/>
          <a:stretch/>
        </p:blipFill>
        <p:spPr bwMode="auto">
          <a:xfrm>
            <a:off x="720000" y="1800000"/>
            <a:ext cx="3852000" cy="3286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42" r="1"/>
          <a:stretch/>
        </p:blipFill>
        <p:spPr bwMode="auto">
          <a:xfrm>
            <a:off x="4752000" y="1800000"/>
            <a:ext cx="3852000" cy="3286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向右箭號 1"/>
          <p:cNvSpPr/>
          <p:nvPr/>
        </p:nvSpPr>
        <p:spPr>
          <a:xfrm>
            <a:off x="4067944" y="2924944"/>
            <a:ext cx="1440000" cy="720000"/>
          </a:xfrm>
          <a:prstGeom prst="rightArrow">
            <a:avLst>
              <a:gd name="adj1" fmla="val 50000"/>
              <a:gd name="adj2" fmla="val 101803"/>
            </a:avLst>
          </a:prstGeom>
          <a:solidFill>
            <a:srgbClr val="00A651"/>
          </a:solidFill>
          <a:ln w="25400">
            <a:solidFill>
              <a:srgbClr val="00A65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4" name="群組 1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6" name="圓角矩形 15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800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" name="群組 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問題分析</a:t>
              </a:r>
            </a:p>
          </p:txBody>
        </p:sp>
        <p:sp>
          <p:nvSpPr>
            <p:cNvPr id="3" name="圓角矩形 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3" name="文字方塊 3"/>
          <p:cNvSpPr txBox="1">
            <a:spLocks noChangeArrowheads="1"/>
          </p:cNvSpPr>
          <p:nvPr/>
        </p:nvSpPr>
        <p:spPr bwMode="auto">
          <a:xfrm>
            <a:off x="1080000" y="23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建立背景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1080000" y="2879999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建立小狗角色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1080000" y="3419999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用滑鼠控制小狗散步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1080000" y="3959999"/>
            <a:ext cx="7524000" cy="9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時，如何讓小狗發出叫聲？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時，如何讓小狗重複移動並變換姿勢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1080000" y="486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產生 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隻小狗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043608" y="18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我們可以將這個程式範例拆解幾個部分如下：</a:t>
            </a:r>
          </a:p>
        </p:txBody>
      </p:sp>
      <p:sp>
        <p:nvSpPr>
          <p:cNvPr id="20" name="圓角矩形 19"/>
          <p:cNvSpPr/>
          <p:nvPr/>
        </p:nvSpPr>
        <p:spPr>
          <a:xfrm>
            <a:off x="756000" y="246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1" name="圓角矩形 20"/>
          <p:cNvSpPr/>
          <p:nvPr/>
        </p:nvSpPr>
        <p:spPr>
          <a:xfrm>
            <a:off x="756000" y="3005999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756000" y="3545999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3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3" name="圓角矩形 22"/>
          <p:cNvSpPr/>
          <p:nvPr/>
        </p:nvSpPr>
        <p:spPr>
          <a:xfrm>
            <a:off x="756000" y="498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4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95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匯入舞臺背景。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選個背景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Boardwalk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000" y="2520000"/>
            <a:ext cx="5313600" cy="4320000"/>
          </a:xfrm>
          <a:prstGeom prst="rect">
            <a:avLst/>
          </a:prstGeom>
        </p:spPr>
      </p:pic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如何建立背景？</a:t>
            </a:r>
          </a:p>
        </p:txBody>
      </p:sp>
      <p:grpSp>
        <p:nvGrpSpPr>
          <p:cNvPr id="5" name="群組 4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" name="圓角矩形 2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1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6" name="圓角矩形 25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956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建立小狗角色？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8" name="群組 27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9" name="圓角矩形 28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刪除小貓。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43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Dog2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選個角色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60000" y="435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1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新增小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狗角色。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3" y="2520000"/>
            <a:ext cx="5076695" cy="42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" name="群組 34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6" name="圓角矩形 35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7" name="圓角矩形 36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454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有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個內建音效。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建立小狗角色？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0" name="群組 19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1" name="圓角矩形 20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新增小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狗角色。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92000" cy="4006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" name="群組 2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8" name="圓角矩形 27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9" name="圓角矩形 28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206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9" name="群組 18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0" name="圓角矩形 19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1" name="圓角矩形 20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新增小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狗角色。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有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種內建造型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grpSp>
        <p:nvGrpSpPr>
          <p:cNvPr id="27" name="群組 26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28" name="圓角矩形 27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9" name="等腰三角形 28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建立小狗角色？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1"/>
            <a:ext cx="5292000" cy="399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群組 16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18" name="圓角矩形 17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4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尺寸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19" name="圓角矩形 1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0" name="等腰三角形 1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左右翻轉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grpSp>
        <p:nvGrpSpPr>
          <p:cNvPr id="23" name="群組 22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4" name="圓角矩形 23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5" name="圓角矩形 24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將小狗縮小，並只能左右翻轉。</a:t>
            </a:r>
          </a:p>
        </p:txBody>
      </p: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建立小狗角色？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3025903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群組 30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2" name="圓角矩形 31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3" name="圓角矩形 32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259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9" name="群組 18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0" name="圓角矩形 19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1" name="圓角矩形 20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3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請依右方提示的積木進行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組裝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，完成小狗散步的程式。</a:t>
            </a:r>
          </a:p>
        </p:txBody>
      </p: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如何用滑鼠控制小狗散步？</a:t>
            </a: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14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當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滑鼠點一下小狗，小狗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就會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叫出聲並且往前走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一段路。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4320000"/>
            <a:ext cx="2160000" cy="14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小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狗移動時，會變換造型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，當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碰到畫面邊緣，會折返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繼續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往前。</a:t>
            </a:r>
          </a:p>
        </p:txBody>
      </p:sp>
      <p:grpSp>
        <p:nvGrpSpPr>
          <p:cNvPr id="16" name="群組 15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17" name="圓角矩形 16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圓角矩形 17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1080000"/>
            <a:ext cx="2530316" cy="4693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05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滑鼠右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10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19" name="圓角矩形 1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0" name="等腰三角形 1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複製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3" name="群組 22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4" name="圓角矩形 23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5" name="圓角矩形 24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4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複製成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隻小狗角色。</a:t>
            </a:r>
          </a:p>
        </p:txBody>
      </p: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如何產生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隻小狗？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1" y="2520000"/>
            <a:ext cx="3251225" cy="42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4" name="群組 3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5" name="圓角矩形 3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6" name="圓角矩形 3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70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複製出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隻小狗。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360000" y="3600000"/>
            <a:ext cx="2700000" cy="432000"/>
            <a:chOff x="360000" y="3960000"/>
            <a:chExt cx="2700000" cy="432000"/>
          </a:xfrm>
        </p:grpSpPr>
        <p:grpSp>
          <p:nvGrpSpPr>
            <p:cNvPr id="15" name="群組 14"/>
            <p:cNvGrpSpPr/>
            <p:nvPr/>
          </p:nvGrpSpPr>
          <p:grpSpPr>
            <a:xfrm>
              <a:off x="360000" y="3996000"/>
              <a:ext cx="504000" cy="360000"/>
              <a:chOff x="360000" y="3420000"/>
              <a:chExt cx="504000" cy="360000"/>
            </a:xfrm>
          </p:grpSpPr>
          <p:sp>
            <p:nvSpPr>
              <p:cNvPr id="19" name="圓角矩形 18"/>
              <p:cNvSpPr/>
              <p:nvPr/>
            </p:nvSpPr>
            <p:spPr>
              <a:xfrm>
                <a:off x="360000" y="34200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D2232B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D2232B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13</a:t>
                </a:r>
                <a:endParaRPr lang="zh-TW" altLang="en-US" sz="1800" dirty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  <p:sp>
            <p:nvSpPr>
              <p:cNvPr id="20" name="等腰三角形 19"/>
              <p:cNvSpPr/>
              <p:nvPr/>
            </p:nvSpPr>
            <p:spPr>
              <a:xfrm rot="5400000">
                <a:off x="738000" y="3528000"/>
                <a:ext cx="108000" cy="144000"/>
              </a:xfrm>
              <a:prstGeom prst="triangle">
                <a:avLst/>
              </a:prstGeom>
              <a:solidFill>
                <a:srgbClr val="D2232B"/>
              </a:solidFill>
              <a:ln w="25400">
                <a:solidFill>
                  <a:srgbClr val="D2232B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21" name="文字方塊 3"/>
            <p:cNvSpPr txBox="1">
              <a:spLocks noChangeArrowheads="1"/>
            </p:cNvSpPr>
            <p:nvPr/>
          </p:nvSpPr>
          <p:spPr bwMode="auto">
            <a:xfrm>
              <a:off x="900000" y="3960000"/>
              <a:ext cx="2160000" cy="432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>
                <a:lnSpc>
                  <a:spcPct val="120000"/>
                </a:lnSpc>
              </a:pP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將小狗拖曳</a:t>
              </a:r>
              <a:r>
                <a:rPr lang="zh-TW" altLang="en-US" sz="20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至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木板。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</p:grpSp>
      <p:grpSp>
        <p:nvGrpSpPr>
          <p:cNvPr id="23" name="群組 22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4" name="圓角矩形 23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5" name="圓角矩形 24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4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複製成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隻小狗角色。</a:t>
            </a:r>
          </a:p>
        </p:txBody>
      </p: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如何產生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隻小狗？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2987086" cy="42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4" name="群組 3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5" name="圓角矩形 3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6" name="圓角矩形 3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807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5"/>
          <p:cNvSpPr>
            <a:spLocks noChangeArrowheads="1"/>
          </p:cNvSpPr>
          <p:nvPr/>
        </p:nvSpPr>
        <p:spPr bwMode="auto">
          <a:xfrm>
            <a:off x="432000" y="1440000"/>
            <a:ext cx="28080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10000"/>
              </a:lnSpc>
            </a:pPr>
            <a:r>
              <a:rPr lang="zh-TW" altLang="en-US" dirty="0">
                <a:solidFill>
                  <a:schemeClr val="tx1"/>
                </a:solidFill>
                <a:ea typeface="標楷體" pitchFamily="65" charset="-120"/>
              </a:rPr>
              <a:t>基礎程式設計</a:t>
            </a:r>
            <a:r>
              <a:rPr lang="en-US" altLang="zh-TW" dirty="0" smtClean="0">
                <a:solidFill>
                  <a:schemeClr val="tx1"/>
                </a:solidFill>
                <a:ea typeface="標楷體" pitchFamily="65" charset="-120"/>
              </a:rPr>
              <a:t>(2)</a:t>
            </a:r>
            <a:endParaRPr lang="en-US" altLang="zh-TW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5" name="Rectangle 34"/>
          <p:cNvSpPr>
            <a:spLocks noChangeArrowheads="1"/>
          </p:cNvSpPr>
          <p:nvPr/>
        </p:nvSpPr>
        <p:spPr bwMode="auto">
          <a:xfrm>
            <a:off x="576000" y="2052000"/>
            <a:ext cx="2592000" cy="45720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20000"/>
              </a:lnSpc>
              <a:defRPr/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遊戲需要劇本，模擬要有情境，此兩種程式設</a:t>
            </a:r>
          </a:p>
          <a:p>
            <a:pPr>
              <a:lnSpc>
                <a:spcPct val="120000"/>
              </a:lnSpc>
              <a:defRPr/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計都需要把</a:t>
            </a:r>
            <a:r>
              <a:rPr lang="zh-TW" alt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過程步驟化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，符合透過程式設計去</a:t>
            </a:r>
            <a:r>
              <a:rPr lang="zh-TW" alt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解決</a:t>
            </a:r>
          </a:p>
          <a:p>
            <a:pPr>
              <a:lnSpc>
                <a:spcPct val="120000"/>
              </a:lnSpc>
              <a:defRPr/>
            </a:pPr>
            <a:r>
              <a:rPr lang="zh-TW" alt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問題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，也是</a:t>
            </a:r>
            <a:r>
              <a:rPr lang="zh-TW" alt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培養運算思維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的好途徑。</a:t>
            </a:r>
          </a:p>
        </p:txBody>
      </p:sp>
    </p:spTree>
    <p:extLst>
      <p:ext uri="{BB962C8B-B14F-4D97-AF65-F5344CB8AC3E}">
        <p14:creationId xmlns:p14="http://schemas.microsoft.com/office/powerpoint/2010/main" val="174058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360000" y="1080000"/>
            <a:ext cx="8244000" cy="2520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在此單元中，我學到的有：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</a:t>
            </a:r>
            <a:r>
              <a:rPr lang="en-US" altLang="zh-TW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</a:t>
            </a:r>
            <a:r>
              <a:rPr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計次式迴圈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來讓小狗往前。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</a:t>
            </a:r>
            <a:r>
              <a:rPr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當角色被點擊積木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來進行事件驅動程式。</a:t>
            </a:r>
          </a:p>
        </p:txBody>
      </p:sp>
    </p:spTree>
    <p:extLst>
      <p:ext uri="{BB962C8B-B14F-4D97-AF65-F5344CB8AC3E}">
        <p14:creationId xmlns:p14="http://schemas.microsoft.com/office/powerpoint/2010/main" val="323852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itchFamily="65" charset="-120"/>
              </a:rPr>
              <a:t>159</a:t>
            </a:r>
            <a:endParaRPr lang="en-US" altLang="zh-TW" sz="24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標楷體" pitchFamily="65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3" name="圓角矩形 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59" name="群組 58"/>
          <p:cNvGrpSpPr/>
          <p:nvPr/>
        </p:nvGrpSpPr>
        <p:grpSpPr>
          <a:xfrm>
            <a:off x="180000" y="3510000"/>
            <a:ext cx="540000" cy="1440000"/>
            <a:chOff x="180000" y="2880000"/>
            <a:chExt cx="540000" cy="144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smtClean="0">
                  <a:solidFill>
                    <a:schemeClr val="tx1"/>
                  </a:solidFill>
                  <a:ea typeface="標楷體" pitchFamily="65" charset="-120"/>
                </a:rPr>
                <a:t>小狗散步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3240000" y="2340000"/>
            <a:ext cx="1440000" cy="540000"/>
            <a:chOff x="540000" y="1800000"/>
            <a:chExt cx="1440000" cy="540000"/>
          </a:xfrm>
        </p:grpSpPr>
        <p:sp>
          <p:nvSpPr>
            <p:cNvPr id="40" name="圓角矩形 3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smtClean="0">
                  <a:solidFill>
                    <a:schemeClr val="tx1"/>
                  </a:solidFill>
                  <a:ea typeface="標楷體" pitchFamily="65" charset="-120"/>
                </a:rPr>
                <a:t>小狗造型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46" name="群組 45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7" name="圓角矩形 4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</a:p>
          </p:txBody>
        </p:sp>
      </p:grpSp>
      <p:pic>
        <p:nvPicPr>
          <p:cNvPr id="37" name="圖片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2060848"/>
            <a:ext cx="3067050" cy="1100138"/>
          </a:xfrm>
          <a:prstGeom prst="rect">
            <a:avLst/>
          </a:prstGeom>
        </p:spPr>
      </p:pic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5" name="矩形 4"/>
          <p:cNvSpPr/>
          <p:nvPr/>
        </p:nvSpPr>
        <p:spPr>
          <a:xfrm flipH="1">
            <a:off x="72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6" name="群組 65"/>
          <p:cNvGrpSpPr/>
          <p:nvPr/>
        </p:nvGrpSpPr>
        <p:grpSpPr>
          <a:xfrm flipH="1">
            <a:off x="2520000" y="2610000"/>
            <a:ext cx="720000" cy="540000"/>
            <a:chOff x="2508900" y="4230000"/>
            <a:chExt cx="720000" cy="900000"/>
          </a:xfrm>
        </p:grpSpPr>
        <p:sp>
          <p:nvSpPr>
            <p:cNvPr id="67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8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92518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42" name="群組 41"/>
          <p:cNvGrpSpPr/>
          <p:nvPr/>
        </p:nvGrpSpPr>
        <p:grpSpPr>
          <a:xfrm>
            <a:off x="3240000" y="3419943"/>
            <a:ext cx="1440000" cy="540000"/>
            <a:chOff x="540000" y="1800000"/>
            <a:chExt cx="1440000" cy="540000"/>
          </a:xfrm>
        </p:grpSpPr>
        <p:sp>
          <p:nvSpPr>
            <p:cNvPr id="43" name="圓角矩形 4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小狗音效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58" name="圖片 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1" y="3239943"/>
            <a:ext cx="613410" cy="900113"/>
          </a:xfrm>
          <a:prstGeom prst="rect">
            <a:avLst/>
          </a:prstGeom>
        </p:spPr>
      </p:pic>
      <p:grpSp>
        <p:nvGrpSpPr>
          <p:cNvPr id="5" name="群組 4"/>
          <p:cNvGrpSpPr/>
          <p:nvPr/>
        </p:nvGrpSpPr>
        <p:grpSpPr>
          <a:xfrm>
            <a:off x="2520000" y="3150000"/>
            <a:ext cx="720000" cy="540000"/>
            <a:chOff x="2520000" y="3150000"/>
            <a:chExt cx="720000" cy="540000"/>
          </a:xfrm>
        </p:grpSpPr>
        <p:sp>
          <p:nvSpPr>
            <p:cNvPr id="45" name="矩形 4"/>
            <p:cNvSpPr/>
            <p:nvPr/>
          </p:nvSpPr>
          <p:spPr>
            <a:xfrm>
              <a:off x="2880000" y="3150000"/>
              <a:ext cx="360000" cy="54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4" name="矩形 4"/>
            <p:cNvSpPr/>
            <p:nvPr/>
          </p:nvSpPr>
          <p:spPr>
            <a:xfrm flipH="1" flipV="1">
              <a:off x="2520000" y="3150000"/>
              <a:ext cx="360000" cy="54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95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6" name="群組 95"/>
          <p:cNvGrpSpPr/>
          <p:nvPr/>
        </p:nvGrpSpPr>
        <p:grpSpPr>
          <a:xfrm>
            <a:off x="180000" y="3510000"/>
            <a:ext cx="540000" cy="1440000"/>
            <a:chOff x="180000" y="2880000"/>
            <a:chExt cx="540000" cy="1440000"/>
          </a:xfrm>
        </p:grpSpPr>
        <p:sp>
          <p:nvSpPr>
            <p:cNvPr id="97" name="圓角矩形 96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8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smtClean="0">
                  <a:solidFill>
                    <a:schemeClr val="tx1"/>
                  </a:solidFill>
                  <a:ea typeface="標楷體" pitchFamily="65" charset="-120"/>
                </a:rPr>
                <a:t>小狗散步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99" name="群組 98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100" name="圓角矩形 99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0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102" name="群組 101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103" name="圓角矩形 102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0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</a:p>
          </p:txBody>
        </p:sp>
      </p:grpSp>
      <p:sp>
        <p:nvSpPr>
          <p:cNvPr id="105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6" name="矩形 4"/>
          <p:cNvSpPr/>
          <p:nvPr/>
        </p:nvSpPr>
        <p:spPr>
          <a:xfrm flipH="1">
            <a:off x="72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5" name="群組 24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166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1440000" y="2880000"/>
            <a:ext cx="1080000" cy="540000"/>
            <a:chOff x="1440000" y="2520000"/>
            <a:chExt cx="1080000" cy="540000"/>
          </a:xfrm>
        </p:grpSpPr>
        <p:sp>
          <p:nvSpPr>
            <p:cNvPr id="69" name="圓角矩形 68"/>
            <p:cNvSpPr/>
            <p:nvPr/>
          </p:nvSpPr>
          <p:spPr>
            <a:xfrm>
              <a:off x="1440000" y="252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70" name="文字方塊 3"/>
            <p:cNvSpPr txBox="1">
              <a:spLocks noChangeArrowheads="1"/>
            </p:cNvSpPr>
            <p:nvPr/>
          </p:nvSpPr>
          <p:spPr bwMode="auto">
            <a:xfrm>
              <a:off x="1440000" y="252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71" name="群組 7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72" name="圓角矩形 7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7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</a:p>
          </p:txBody>
        </p:sp>
      </p:grpSp>
      <p:sp>
        <p:nvSpPr>
          <p:cNvPr id="74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5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8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9" name="群組 48"/>
          <p:cNvGrpSpPr/>
          <p:nvPr/>
        </p:nvGrpSpPr>
        <p:grpSpPr>
          <a:xfrm>
            <a:off x="3240000" y="4500000"/>
            <a:ext cx="1440000" cy="540000"/>
            <a:chOff x="540000" y="1800000"/>
            <a:chExt cx="1440000" cy="540000"/>
          </a:xfrm>
        </p:grpSpPr>
        <p:sp>
          <p:nvSpPr>
            <p:cNvPr id="50" name="圓角矩形 4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播放音效</a:t>
              </a:r>
            </a:p>
          </p:txBody>
        </p:sp>
      </p:grpSp>
      <p:pic>
        <p:nvPicPr>
          <p:cNvPr id="8" name="圖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3600000"/>
            <a:ext cx="2404586" cy="922973"/>
          </a:xfrm>
          <a:prstGeom prst="rect">
            <a:avLst/>
          </a:prstGeom>
        </p:spPr>
      </p:pic>
      <p:sp>
        <p:nvSpPr>
          <p:cNvPr id="79" name="文字方塊 3"/>
          <p:cNvSpPr txBox="1">
            <a:spLocks noChangeArrowheads="1"/>
          </p:cNvSpPr>
          <p:nvPr/>
        </p:nvSpPr>
        <p:spPr bwMode="auto">
          <a:xfrm>
            <a:off x="4860000" y="4500000"/>
            <a:ext cx="33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讓小狗發出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dog1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音效。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84" name="群組 83"/>
          <p:cNvGrpSpPr/>
          <p:nvPr/>
        </p:nvGrpSpPr>
        <p:grpSpPr>
          <a:xfrm>
            <a:off x="180000" y="3510000"/>
            <a:ext cx="540000" cy="1440000"/>
            <a:chOff x="180000" y="2880000"/>
            <a:chExt cx="540000" cy="1440000"/>
          </a:xfrm>
        </p:grpSpPr>
        <p:sp>
          <p:nvSpPr>
            <p:cNvPr id="85" name="圓角矩形 8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86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smtClean="0">
                  <a:solidFill>
                    <a:schemeClr val="tx1"/>
                  </a:solidFill>
                  <a:ea typeface="標楷體" pitchFamily="65" charset="-120"/>
                </a:rPr>
                <a:t>小狗散步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9" name="群組 8"/>
          <p:cNvGrpSpPr/>
          <p:nvPr/>
        </p:nvGrpSpPr>
        <p:grpSpPr>
          <a:xfrm flipH="1">
            <a:off x="2520000" y="4770000"/>
            <a:ext cx="720000" cy="540000"/>
            <a:chOff x="2508900" y="4230000"/>
            <a:chExt cx="720000" cy="900000"/>
          </a:xfrm>
        </p:grpSpPr>
        <p:sp>
          <p:nvSpPr>
            <p:cNvPr id="89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0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96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52" name="群組 51"/>
          <p:cNvGrpSpPr/>
          <p:nvPr/>
        </p:nvGrpSpPr>
        <p:grpSpPr>
          <a:xfrm>
            <a:off x="3240000" y="5040000"/>
            <a:ext cx="1800000" cy="540000"/>
            <a:chOff x="540000" y="1800000"/>
            <a:chExt cx="1440000" cy="540000"/>
          </a:xfrm>
        </p:grpSpPr>
        <p:sp>
          <p:nvSpPr>
            <p:cNvPr id="53" name="圓角矩形 5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計次式迴圈</a:t>
              </a:r>
            </a:p>
          </p:txBody>
        </p:sp>
      </p:grp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72" y="3330000"/>
            <a:ext cx="2266950" cy="1627346"/>
          </a:xfrm>
          <a:prstGeom prst="rect">
            <a:avLst/>
          </a:prstGeom>
        </p:spPr>
      </p:pic>
      <p:sp>
        <p:nvSpPr>
          <p:cNvPr id="43" name="文字方塊 3"/>
          <p:cNvSpPr txBox="1">
            <a:spLocks noChangeArrowheads="1"/>
          </p:cNvSpPr>
          <p:nvPr/>
        </p:nvSpPr>
        <p:spPr bwMode="auto">
          <a:xfrm>
            <a:off x="5220072" y="5040000"/>
            <a:ext cx="33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重複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10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嵌入的程式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cxnSp>
        <p:nvCxnSpPr>
          <p:cNvPr id="88" name="直線接點 87"/>
          <p:cNvCxnSpPr/>
          <p:nvPr/>
        </p:nvCxnSpPr>
        <p:spPr bwMode="auto">
          <a:xfrm>
            <a:off x="2520000" y="5310000"/>
            <a:ext cx="720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grpSp>
        <p:nvGrpSpPr>
          <p:cNvPr id="89" name="群組 88"/>
          <p:cNvGrpSpPr/>
          <p:nvPr/>
        </p:nvGrpSpPr>
        <p:grpSpPr>
          <a:xfrm>
            <a:off x="1440000" y="2880000"/>
            <a:ext cx="1080000" cy="540000"/>
            <a:chOff x="1440000" y="2520000"/>
            <a:chExt cx="1080000" cy="540000"/>
          </a:xfrm>
        </p:grpSpPr>
        <p:sp>
          <p:nvSpPr>
            <p:cNvPr id="90" name="圓角矩形 89"/>
            <p:cNvSpPr/>
            <p:nvPr/>
          </p:nvSpPr>
          <p:spPr>
            <a:xfrm>
              <a:off x="1440000" y="252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1" name="文字方塊 3"/>
            <p:cNvSpPr txBox="1">
              <a:spLocks noChangeArrowheads="1"/>
            </p:cNvSpPr>
            <p:nvPr/>
          </p:nvSpPr>
          <p:spPr bwMode="auto">
            <a:xfrm>
              <a:off x="1440000" y="252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grpSp>
        <p:nvGrpSpPr>
          <p:cNvPr id="92" name="群組 91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93" name="圓角矩形 92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</a:p>
          </p:txBody>
        </p:sp>
      </p:grpSp>
      <p:sp>
        <p:nvSpPr>
          <p:cNvPr id="95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6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8" name="群組 97"/>
          <p:cNvGrpSpPr/>
          <p:nvPr/>
        </p:nvGrpSpPr>
        <p:grpSpPr>
          <a:xfrm>
            <a:off x="180000" y="3510000"/>
            <a:ext cx="540000" cy="1440000"/>
            <a:chOff x="180000" y="2880000"/>
            <a:chExt cx="540000" cy="1440000"/>
          </a:xfrm>
        </p:grpSpPr>
        <p:sp>
          <p:nvSpPr>
            <p:cNvPr id="99" name="圓角矩形 98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00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smtClean="0">
                  <a:solidFill>
                    <a:schemeClr val="tx1"/>
                  </a:solidFill>
                  <a:ea typeface="標楷體" pitchFamily="65" charset="-120"/>
                </a:rPr>
                <a:t>小狗散步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25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55" name="群組 54"/>
          <p:cNvGrpSpPr/>
          <p:nvPr/>
        </p:nvGrpSpPr>
        <p:grpSpPr>
          <a:xfrm>
            <a:off x="3240000" y="5580000"/>
            <a:ext cx="1440000" cy="540000"/>
            <a:chOff x="540000" y="1800000"/>
            <a:chExt cx="1440000" cy="540000"/>
          </a:xfrm>
        </p:grpSpPr>
        <p:sp>
          <p:nvSpPr>
            <p:cNvPr id="56" name="圓角矩形 55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smtClean="0">
                  <a:solidFill>
                    <a:schemeClr val="tx1"/>
                  </a:solidFill>
                  <a:ea typeface="標楷體" pitchFamily="65" charset="-120"/>
                </a:rPr>
                <a:t>小狗動作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2520000" y="5310000"/>
            <a:ext cx="720000" cy="540000"/>
            <a:chOff x="2520000" y="5310000"/>
            <a:chExt cx="720000" cy="720000"/>
          </a:xfrm>
        </p:grpSpPr>
        <p:sp>
          <p:nvSpPr>
            <p:cNvPr id="63" name="矩形 4"/>
            <p:cNvSpPr/>
            <p:nvPr/>
          </p:nvSpPr>
          <p:spPr>
            <a:xfrm>
              <a:off x="2880000" y="5310000"/>
              <a:ext cx="360000" cy="72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矩形 4"/>
            <p:cNvSpPr/>
            <p:nvPr/>
          </p:nvSpPr>
          <p:spPr>
            <a:xfrm flipH="1" flipV="1">
              <a:off x="2520000" y="5310000"/>
              <a:ext cx="360000" cy="72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3420000"/>
            <a:ext cx="1837849" cy="2145506"/>
          </a:xfrm>
          <a:prstGeom prst="rect">
            <a:avLst/>
          </a:prstGeom>
        </p:spPr>
      </p:pic>
      <p:grpSp>
        <p:nvGrpSpPr>
          <p:cNvPr id="91" name="群組 90"/>
          <p:cNvGrpSpPr/>
          <p:nvPr/>
        </p:nvGrpSpPr>
        <p:grpSpPr>
          <a:xfrm>
            <a:off x="1440000" y="2880000"/>
            <a:ext cx="1080000" cy="540000"/>
            <a:chOff x="1440000" y="2520000"/>
            <a:chExt cx="1080000" cy="540000"/>
          </a:xfrm>
        </p:grpSpPr>
        <p:sp>
          <p:nvSpPr>
            <p:cNvPr id="92" name="圓角矩形 91"/>
            <p:cNvSpPr/>
            <p:nvPr/>
          </p:nvSpPr>
          <p:spPr>
            <a:xfrm>
              <a:off x="1440000" y="252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3" name="文字方塊 3"/>
            <p:cNvSpPr txBox="1">
              <a:spLocks noChangeArrowheads="1"/>
            </p:cNvSpPr>
            <p:nvPr/>
          </p:nvSpPr>
          <p:spPr bwMode="auto">
            <a:xfrm>
              <a:off x="1440000" y="252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grpSp>
        <p:nvGrpSpPr>
          <p:cNvPr id="94" name="群組 93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95" name="圓角矩形 9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</a:p>
          </p:txBody>
        </p:sp>
      </p:grpSp>
      <p:sp>
        <p:nvSpPr>
          <p:cNvPr id="97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8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9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0" name="群組 99"/>
          <p:cNvGrpSpPr/>
          <p:nvPr/>
        </p:nvGrpSpPr>
        <p:grpSpPr>
          <a:xfrm>
            <a:off x="180000" y="3510000"/>
            <a:ext cx="540000" cy="1440000"/>
            <a:chOff x="180000" y="2880000"/>
            <a:chExt cx="540000" cy="1440000"/>
          </a:xfrm>
        </p:grpSpPr>
        <p:sp>
          <p:nvSpPr>
            <p:cNvPr id="101" name="圓角矩形 100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02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smtClean="0">
                  <a:solidFill>
                    <a:schemeClr val="tx1"/>
                  </a:solidFill>
                  <a:ea typeface="標楷體" pitchFamily="65" charset="-120"/>
                </a:rPr>
                <a:t>小狗散步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58" name="文字方塊 3"/>
          <p:cNvSpPr txBox="1">
            <a:spLocks noChangeArrowheads="1"/>
          </p:cNvSpPr>
          <p:nvPr/>
        </p:nvSpPr>
        <p:spPr bwMode="auto">
          <a:xfrm>
            <a:off x="4860000" y="5580000"/>
            <a:ext cx="3384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讓小狗移動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10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點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en-US" altLang="zh-TW" sz="20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ea typeface="標楷體" pitchFamily="65" charset="-120"/>
              </a:rPr>
              <a:t>‧	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讓小狗變換造型。</a:t>
            </a:r>
          </a:p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ea typeface="標楷體" pitchFamily="65" charset="-120"/>
              </a:rPr>
              <a:t>‧	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碰到舞臺區邊緣就轉向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grpSp>
        <p:nvGrpSpPr>
          <p:cNvPr id="26" name="群組 25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751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5"/>
          <p:cNvSpPr>
            <a:spLocks noChangeArrowheads="1"/>
          </p:cNvSpPr>
          <p:nvPr/>
        </p:nvSpPr>
        <p:spPr bwMode="auto">
          <a:xfrm>
            <a:off x="432000" y="1440000"/>
            <a:ext cx="28080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10000"/>
              </a:lnSpc>
            </a:pPr>
            <a:r>
              <a:rPr lang="zh-TW" altLang="en-US" dirty="0">
                <a:solidFill>
                  <a:schemeClr val="tx1"/>
                </a:solidFill>
                <a:ea typeface="標楷體" pitchFamily="65" charset="-120"/>
              </a:rPr>
              <a:t>基礎程式設計</a:t>
            </a:r>
            <a:r>
              <a:rPr lang="en-US" altLang="zh-TW" smtClean="0">
                <a:solidFill>
                  <a:schemeClr val="tx1"/>
                </a:solidFill>
                <a:ea typeface="標楷體" pitchFamily="65" charset="-120"/>
              </a:rPr>
              <a:t>(2)</a:t>
            </a:r>
            <a:endParaRPr lang="en-US" altLang="zh-TW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5" name="Rectangle 34"/>
          <p:cNvSpPr>
            <a:spLocks noChangeArrowheads="1"/>
          </p:cNvSpPr>
          <p:nvPr/>
        </p:nvSpPr>
        <p:spPr bwMode="auto">
          <a:xfrm>
            <a:off x="576000" y="2052000"/>
            <a:ext cx="2592000" cy="45720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431800" indent="-431800">
              <a:lnSpc>
                <a:spcPts val="2800"/>
              </a:lnSpc>
            </a:pPr>
            <a:r>
              <a:rPr lang="en-US" altLang="zh-TW" sz="18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5-1	Scratch</a:t>
            </a:r>
            <a:r>
              <a:rPr lang="zh-TW" altLang="en-US" sz="18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程式設計－遊戲篇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5-2	Scratch</a:t>
            </a:r>
            <a:r>
              <a:rPr lang="zh-TW" altLang="en-US" sz="1800" b="0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程式設計－模擬篇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橢圓 30"/>
          <p:cNvSpPr/>
          <p:nvPr/>
        </p:nvSpPr>
        <p:spPr bwMode="auto">
          <a:xfrm>
            <a:off x="179388" y="179388"/>
            <a:ext cx="792162" cy="79216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zh-TW" altLang="en-US" sz="4400" dirty="0">
                <a:solidFill>
                  <a:schemeClr val="bg1"/>
                </a:solidFill>
                <a:ea typeface="標楷體" pitchFamily="65" charset="-120"/>
              </a:rPr>
              <a:t>架</a:t>
            </a:r>
          </a:p>
        </p:txBody>
      </p:sp>
      <p:sp>
        <p:nvSpPr>
          <p:cNvPr id="32" name="文字方塊 31"/>
          <p:cNvSpPr txBox="1"/>
          <p:nvPr/>
        </p:nvSpPr>
        <p:spPr>
          <a:xfrm>
            <a:off x="900113" y="179388"/>
            <a:ext cx="3600450" cy="792162"/>
          </a:xfrm>
          <a:prstGeom prst="rect">
            <a:avLst/>
          </a:prstGeom>
          <a:noFill/>
        </p:spPr>
        <p:txBody>
          <a:bodyPr lIns="108000" tIns="36000" rIns="108000" bIns="36000" anchor="ctr"/>
          <a:lstStyle/>
          <a:p>
            <a:pPr>
              <a:defRPr/>
            </a:pPr>
            <a:r>
              <a:rPr lang="zh-TW" altLang="en-US" sz="4000" dirty="0">
                <a:solidFill>
                  <a:schemeClr val="bg1">
                    <a:lumMod val="50000"/>
                  </a:schemeClr>
                </a:solidFill>
                <a:ea typeface="標楷體" pitchFamily="65" charset="-120"/>
              </a:rPr>
              <a:t>構表與多媒體</a:t>
            </a:r>
          </a:p>
        </p:txBody>
      </p:sp>
      <p:pic>
        <p:nvPicPr>
          <p:cNvPr id="17411" name="Pictur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395288"/>
            <a:ext cx="118745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12" name="群組 1"/>
          <p:cNvGrpSpPr>
            <a:grpSpLocks/>
          </p:cNvGrpSpPr>
          <p:nvPr/>
        </p:nvGrpSpPr>
        <p:grpSpPr bwMode="auto">
          <a:xfrm>
            <a:off x="2592388" y="1080000"/>
            <a:ext cx="3959225" cy="5256213"/>
            <a:chOff x="360000" y="1260000"/>
            <a:chExt cx="3960000" cy="5256000"/>
          </a:xfrm>
        </p:grpSpPr>
        <p:sp>
          <p:nvSpPr>
            <p:cNvPr id="17413" name="手繪多邊形 20"/>
            <p:cNvSpPr>
              <a:spLocks/>
            </p:cNvSpPr>
            <p:nvPr/>
          </p:nvSpPr>
          <p:spPr bwMode="auto">
            <a:xfrm>
              <a:off x="540000" y="2880000"/>
              <a:ext cx="180000" cy="432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36764 h 982134"/>
                <a:gd name="T4" fmla="*/ 545 w 1244600"/>
                <a:gd name="T5" fmla="*/ 36764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7414" name="Rectangle 4"/>
            <p:cNvSpPr>
              <a:spLocks noChangeArrowheads="1"/>
            </p:cNvSpPr>
            <p:nvPr/>
          </p:nvSpPr>
          <p:spPr bwMode="auto">
            <a:xfrm>
              <a:off x="360000" y="2160000"/>
              <a:ext cx="3960000" cy="720000"/>
            </a:xfrm>
            <a:prstGeom prst="rect">
              <a:avLst/>
            </a:prstGeom>
            <a:solidFill>
              <a:srgbClr val="00B050">
                <a:alpha val="50195"/>
              </a:srgbClr>
            </a:solidFill>
            <a:ln w="25400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TW" sz="2400" dirty="0">
                  <a:solidFill>
                    <a:schemeClr val="tx1"/>
                  </a:solidFill>
                  <a:ea typeface="標楷體" pitchFamily="65" charset="-120"/>
                </a:rPr>
                <a:t>Scratch</a:t>
              </a: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程式設計－遊戲篇</a:t>
              </a:r>
            </a:p>
          </p:txBody>
        </p:sp>
        <p:sp>
          <p:nvSpPr>
            <p:cNvPr id="17415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306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smtClean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小狗散步</a:t>
              </a:r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遊戲</a:t>
              </a:r>
            </a:p>
          </p:txBody>
        </p:sp>
        <p:sp>
          <p:nvSpPr>
            <p:cNvPr id="17416" name="Rectangle 3"/>
            <p:cNvSpPr>
              <a:spLocks noChangeArrowheads="1"/>
            </p:cNvSpPr>
            <p:nvPr/>
          </p:nvSpPr>
          <p:spPr bwMode="auto">
            <a:xfrm>
              <a:off x="360000" y="1260000"/>
              <a:ext cx="3960000" cy="720000"/>
            </a:xfrm>
            <a:prstGeom prst="rect">
              <a:avLst/>
            </a:prstGeom>
            <a:solidFill>
              <a:srgbClr val="009E47"/>
            </a:solidFill>
            <a:ln w="25400" algn="ctr">
              <a:noFill/>
              <a:miter lim="800000"/>
              <a:headEnd/>
              <a:tailEnd/>
            </a:ln>
          </p:spPr>
          <p:txBody>
            <a:bodyPr wrap="none" lIns="36000" tIns="36000" rIns="36000" bIns="36000" anchor="ctr"/>
            <a:lstStyle/>
            <a:p>
              <a:pPr algn="ctr"/>
              <a:r>
                <a:rPr lang="zh-TW" altLang="en-US" sz="3200" dirty="0">
                  <a:solidFill>
                    <a:schemeClr val="bg1"/>
                  </a:solidFill>
                  <a:ea typeface="標楷體" pitchFamily="65" charset="-120"/>
                </a:rPr>
                <a:t>基礎程式設計</a:t>
              </a:r>
              <a:r>
                <a:rPr lang="en-US" altLang="zh-TW" sz="3200" smtClean="0">
                  <a:solidFill>
                    <a:schemeClr val="bg1"/>
                  </a:solidFill>
                  <a:ea typeface="標楷體" pitchFamily="65" charset="-120"/>
                </a:rPr>
                <a:t>(2)</a:t>
              </a:r>
              <a:endParaRPr lang="zh-TW" altLang="en-US" sz="3200" dirty="0">
                <a:solidFill>
                  <a:schemeClr val="bg1"/>
                </a:solidFill>
                <a:ea typeface="標楷體" pitchFamily="65" charset="-120"/>
              </a:endParaRPr>
            </a:p>
          </p:txBody>
        </p:sp>
        <p:cxnSp>
          <p:nvCxnSpPr>
            <p:cNvPr id="17417" name="直線接點 84"/>
            <p:cNvCxnSpPr>
              <a:cxnSpLocks noChangeShapeType="1"/>
              <a:stCxn id="17416" idx="2"/>
              <a:endCxn id="17414" idx="0"/>
            </p:cNvCxnSpPr>
            <p:nvPr/>
          </p:nvCxnSpPr>
          <p:spPr bwMode="auto">
            <a:xfrm>
              <a:off x="2340000" y="1980000"/>
              <a:ext cx="0" cy="180000"/>
            </a:xfrm>
            <a:prstGeom prst="line">
              <a:avLst/>
            </a:prstGeom>
            <a:noFill/>
            <a:ln w="25400">
              <a:solidFill>
                <a:srgbClr val="00B050"/>
              </a:solidFill>
              <a:miter lim="800000"/>
              <a:headEnd/>
              <a:tailEnd/>
            </a:ln>
          </p:spPr>
        </p:cxnSp>
        <p:sp>
          <p:nvSpPr>
            <p:cNvPr id="17418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378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賽馬遊戲</a:t>
              </a:r>
            </a:p>
          </p:txBody>
        </p:sp>
        <p:sp>
          <p:nvSpPr>
            <p:cNvPr id="17419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450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水族箱遊戲</a:t>
              </a:r>
            </a:p>
          </p:txBody>
        </p:sp>
        <p:sp>
          <p:nvSpPr>
            <p:cNvPr id="17420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522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大馬路遊戲</a:t>
              </a:r>
            </a:p>
          </p:txBody>
        </p:sp>
        <p:sp>
          <p:nvSpPr>
            <p:cNvPr id="17421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594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打擊魔鬼遊戲</a:t>
              </a:r>
            </a:p>
          </p:txBody>
        </p:sp>
        <p:sp>
          <p:nvSpPr>
            <p:cNvPr id="17422" name="手繪多邊形 43"/>
            <p:cNvSpPr>
              <a:spLocks/>
            </p:cNvSpPr>
            <p:nvPr/>
          </p:nvSpPr>
          <p:spPr bwMode="auto">
            <a:xfrm>
              <a:off x="540000" y="2880000"/>
              <a:ext cx="180000" cy="2628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50348787 h 982134"/>
                <a:gd name="T4" fmla="*/ 545 w 1244600"/>
                <a:gd name="T5" fmla="*/ 50348787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7423" name="手繪多邊形 44"/>
            <p:cNvSpPr>
              <a:spLocks/>
            </p:cNvSpPr>
            <p:nvPr/>
          </p:nvSpPr>
          <p:spPr bwMode="auto">
            <a:xfrm>
              <a:off x="540000" y="2880000"/>
              <a:ext cx="180000" cy="1188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2102586 h 982134"/>
                <a:gd name="T4" fmla="*/ 545 w 1244600"/>
                <a:gd name="T5" fmla="*/ 2102586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7424" name="手繪多邊形 45"/>
            <p:cNvSpPr>
              <a:spLocks/>
            </p:cNvSpPr>
            <p:nvPr/>
          </p:nvSpPr>
          <p:spPr bwMode="auto">
            <a:xfrm>
              <a:off x="540000" y="2880000"/>
              <a:ext cx="180000" cy="19152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14201825 h 982134"/>
                <a:gd name="T4" fmla="*/ 545 w 1244600"/>
                <a:gd name="T5" fmla="*/ 14201825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7425" name="手繪多邊形 46"/>
            <p:cNvSpPr>
              <a:spLocks/>
            </p:cNvSpPr>
            <p:nvPr/>
          </p:nvSpPr>
          <p:spPr bwMode="auto">
            <a:xfrm>
              <a:off x="540000" y="2880000"/>
              <a:ext cx="180000" cy="3348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132626219 h 982134"/>
                <a:gd name="T4" fmla="*/ 545 w 1244600"/>
                <a:gd name="T5" fmla="*/ 132626219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0" t="15312" r="9839" b="3905"/>
          <a:stretch/>
        </p:blipFill>
        <p:spPr>
          <a:xfrm>
            <a:off x="0" y="900000"/>
            <a:ext cx="8604000" cy="54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40000" y="1080000"/>
            <a:ext cx="8064000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　　設計一個遊戲，就像思考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如何演出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一齣舞臺劇。例如：劇中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通常會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出現</a:t>
            </a:r>
            <a:r>
              <a:rPr lang="zh-TW" altLang="en-US" sz="3200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主角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，可能是盔甲戰士，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或地球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防衛軍的太空船。當然也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少不了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和主角演對手戲的反派角色，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它們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不一定是由人演出，有可能是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打倒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盔甲戰士的閃電，或外星人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太空船。</a:t>
            </a:r>
            <a:endParaRPr lang="zh-TW" altLang="en-US" sz="3200" b="0" dirty="0">
              <a:solidFill>
                <a:schemeClr val="tx1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7774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40000" y="1080000"/>
            <a:ext cx="8064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　　除了主要角色外，還需要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一些</a:t>
            </a:r>
            <a:r>
              <a:rPr lang="zh-TW" altLang="en-US" sz="3200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配角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，以及配合劇本設定的</a:t>
            </a:r>
            <a:r>
              <a:rPr lang="zh-TW" altLang="en-US" sz="3200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背景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，動人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的</a:t>
            </a:r>
            <a:r>
              <a:rPr lang="zh-TW" altLang="en-US" sz="3200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音效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也是不可或缺的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sz="32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540000" y="2880000"/>
            <a:ext cx="8064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　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　戲劇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的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每次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演出過程都是固定的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；而</a:t>
            </a:r>
            <a:r>
              <a:rPr lang="zh-TW" altLang="en-US" sz="3200" dirty="0">
                <a:solidFill>
                  <a:schemeClr val="accent6">
                    <a:lumMod val="75000"/>
                  </a:schemeClr>
                </a:solidFill>
                <a:ea typeface="標楷體" pitchFamily="65" charset="-120"/>
              </a:rPr>
              <a:t>遊戲</a:t>
            </a:r>
            <a:r>
              <a:rPr lang="zh-TW" altLang="en-US" sz="3200" dirty="0" smtClean="0">
                <a:solidFill>
                  <a:schemeClr val="accent6">
                    <a:lumMod val="75000"/>
                  </a:schemeClr>
                </a:solidFill>
                <a:ea typeface="標楷體" pitchFamily="65" charset="-120"/>
              </a:rPr>
              <a:t>是靠</a:t>
            </a:r>
            <a:r>
              <a:rPr lang="zh-TW" altLang="en-US" sz="3200" dirty="0">
                <a:solidFill>
                  <a:schemeClr val="accent6">
                    <a:lumMod val="75000"/>
                  </a:schemeClr>
                </a:solidFill>
                <a:ea typeface="標楷體" pitchFamily="65" charset="-120"/>
              </a:rPr>
              <a:t>程式設計來操控角色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，許多</a:t>
            </a:r>
            <a:r>
              <a:rPr lang="zh-TW" altLang="en-US" sz="3200" dirty="0" smtClean="0">
                <a:solidFill>
                  <a:schemeClr val="accent6">
                    <a:lumMod val="75000"/>
                  </a:schemeClr>
                </a:solidFill>
                <a:ea typeface="標楷體" pitchFamily="65" charset="-120"/>
              </a:rPr>
              <a:t>互動是</a:t>
            </a:r>
            <a:r>
              <a:rPr lang="zh-TW" altLang="en-US" sz="3200" dirty="0">
                <a:solidFill>
                  <a:schemeClr val="accent6">
                    <a:lumMod val="75000"/>
                  </a:schemeClr>
                </a:solidFill>
                <a:ea typeface="標楷體" pitchFamily="65" charset="-120"/>
              </a:rPr>
              <a:t>隨機的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，或是由玩家所操作，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因此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每次互動的過程都不太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一樣。</a:t>
            </a:r>
            <a:endParaRPr lang="zh-TW" altLang="en-US" sz="3200" b="0" dirty="0">
              <a:solidFill>
                <a:schemeClr val="tx1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5478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3" name="圓角矩形 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3" name="文字方塊 3"/>
          <p:cNvSpPr txBox="1">
            <a:spLocks noChangeArrowheads="1"/>
          </p:cNvSpPr>
          <p:nvPr/>
        </p:nvSpPr>
        <p:spPr bwMode="auto">
          <a:xfrm>
            <a:off x="720000" y="180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在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畫面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中，以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一個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靠海的步道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圖片當作背景，有 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隻小狗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在步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道上。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720000" y="288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00A651"/>
                </a:solidFill>
                <a:latin typeface="+mj-lt"/>
                <a:ea typeface="標楷體" pitchFamily="65" charset="-120"/>
              </a:rPr>
              <a:t>按下</a:t>
            </a:r>
            <a:r>
              <a:rPr lang="zh-TW" altLang="en-US" sz="2400" dirty="0">
                <a:solidFill>
                  <a:srgbClr val="00A651"/>
                </a:solidFill>
                <a:latin typeface="+mj-lt"/>
                <a:ea typeface="標楷體" pitchFamily="65" charset="-120"/>
              </a:rPr>
              <a:t>綠旗</a:t>
            </a:r>
            <a:r>
              <a:rPr lang="zh-TW" altLang="en-US" sz="2400" dirty="0" smtClean="0">
                <a:solidFill>
                  <a:srgbClr val="00A651"/>
                </a:solidFill>
                <a:latin typeface="+mj-lt"/>
                <a:ea typeface="標楷體" pitchFamily="65" charset="-120"/>
              </a:rPr>
              <a:t>後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：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720000" y="450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請執行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《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小狗散步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》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程式，想一想這個範例的素材及背後是如何運作的呢？</a:t>
            </a:r>
          </a:p>
        </p:txBody>
      </p:sp>
      <p:sp>
        <p:nvSpPr>
          <p:cNvPr id="12" name="文字方塊 3"/>
          <p:cNvSpPr txBox="1">
            <a:spLocks noChangeArrowheads="1"/>
          </p:cNvSpPr>
          <p:nvPr/>
        </p:nvSpPr>
        <p:spPr bwMode="auto">
          <a:xfrm>
            <a:off x="720000" y="342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用滑鼠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按一下小狗，它會往前散步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720000" y="396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當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小狗碰到畫面邊緣，會折返繼續往前散步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Rectangle 11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2875791" y="1176336"/>
            <a:ext cx="3528000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lIns="72000" rIns="144000" anchor="ctr" anchorCtr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pPr algn="just"/>
            <a:r>
              <a:rPr lang="en-US" altLang="zh-TW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r>
              <a:rPr lang="zh-TW" altLang="en-US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程式設計－小狗散步遊戲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AutoShape 12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1914951" y="1108591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3" name="圓角矩形 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r="51139"/>
          <a:stretch/>
        </p:blipFill>
        <p:spPr bwMode="auto">
          <a:xfrm>
            <a:off x="720000" y="1800000"/>
            <a:ext cx="3852000" cy="3286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081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國中教學ppt投影片母片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101國中教學ppt地理投影片母片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540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</a:spDef>
    <a:lnDef>
      <a:spPr bwMode="auto">
        <a:noFill/>
        <a:ln w="9525" cap="flat" cmpd="sng" algn="ctr">
          <a:solidFill>
            <a:srgbClr val="FF00FF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</a:extLst>
      </a:spPr>
      <a:bodyPr/>
      <a:lstStyle/>
    </a:lnDef>
  </a:objectDefaults>
  <a:extraClrSchemeLst>
    <a:extraClrScheme>
      <a:clrScheme name="1_101國中教學ppt地理投影片母片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101國中教學ppt地理投影片母片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33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20596</TotalTime>
  <Words>442</Words>
  <Application>Microsoft Office PowerPoint</Application>
  <PresentationFormat>如螢幕大小 (4:3)</PresentationFormat>
  <Paragraphs>191</Paragraphs>
  <Slides>25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26" baseType="lpstr">
      <vt:lpstr>國中教學ppt投影片母片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翰林出版事業股份有限公司</dc:title>
  <dc:creator>Hanlin</dc:creator>
  <cp:lastModifiedBy>user</cp:lastModifiedBy>
  <cp:revision>885</cp:revision>
  <cp:lastPrinted>1601-01-01T00:00:00Z</cp:lastPrinted>
  <dcterms:created xsi:type="dcterms:W3CDTF">2003-03-29T07:29:52Z</dcterms:created>
  <dcterms:modified xsi:type="dcterms:W3CDTF">2020-01-07T09:48:40Z</dcterms:modified>
</cp:coreProperties>
</file>