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4" r:id="rId1"/>
  </p:sldMasterIdLst>
  <p:notesMasterIdLst>
    <p:notesMasterId r:id="rId30"/>
  </p:notesMasterIdLst>
  <p:sldIdLst>
    <p:sldId id="1271" r:id="rId2"/>
    <p:sldId id="1270" r:id="rId3"/>
    <p:sldId id="1385" r:id="rId4"/>
    <p:sldId id="1386" r:id="rId5"/>
    <p:sldId id="1527" r:id="rId6"/>
    <p:sldId id="1528" r:id="rId7"/>
    <p:sldId id="1529" r:id="rId8"/>
    <p:sldId id="1387" r:id="rId9"/>
    <p:sldId id="1408" r:id="rId10"/>
    <p:sldId id="1388" r:id="rId11"/>
    <p:sldId id="1394" r:id="rId12"/>
    <p:sldId id="1409" r:id="rId13"/>
    <p:sldId id="1396" r:id="rId14"/>
    <p:sldId id="1410" r:id="rId15"/>
    <p:sldId id="1397" r:id="rId16"/>
    <p:sldId id="1413" r:id="rId17"/>
    <p:sldId id="1414" r:id="rId18"/>
    <p:sldId id="1400" r:id="rId19"/>
    <p:sldId id="1530" r:id="rId20"/>
    <p:sldId id="1401" r:id="rId21"/>
    <p:sldId id="1415" r:id="rId22"/>
    <p:sldId id="1416" r:id="rId23"/>
    <p:sldId id="1417" r:id="rId24"/>
    <p:sldId id="1418" r:id="rId25"/>
    <p:sldId id="1419" r:id="rId26"/>
    <p:sldId id="1421" r:id="rId27"/>
    <p:sldId id="1422" r:id="rId28"/>
    <p:sldId id="1423" r:id="rId2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5pPr>
    <a:lvl6pPr marL="22860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6pPr>
    <a:lvl7pPr marL="27432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7pPr>
    <a:lvl8pPr marL="32004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8pPr>
    <a:lvl9pPr marL="36576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9A6C"/>
    <a:srgbClr val="D2232B"/>
    <a:srgbClr val="00A651"/>
    <a:srgbClr val="009C9F"/>
    <a:srgbClr val="27B9B2"/>
    <a:srgbClr val="009892"/>
    <a:srgbClr val="FFFFFF"/>
    <a:srgbClr val="8CD1CE"/>
    <a:srgbClr val="90D3CF"/>
    <a:srgbClr val="DFF4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67" autoAdjust="0"/>
    <p:restoredTop sz="98144" autoAdjust="0"/>
  </p:normalViewPr>
  <p:slideViewPr>
    <p:cSldViewPr>
      <p:cViewPr varScale="1">
        <p:scale>
          <a:sx n="68" d="100"/>
          <a:sy n="68" d="100"/>
        </p:scale>
        <p:origin x="-155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24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24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424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24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fld id="{96F5C8D3-C8C7-4A2C-A4D0-438EAB8E7AE3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266353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第1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" y="283"/>
            <a:ext cx="9143244" cy="68574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架構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群組 3"/>
          <p:cNvGrpSpPr>
            <a:grpSpLocks/>
          </p:cNvGrpSpPr>
          <p:nvPr userDrawn="1"/>
        </p:nvGrpSpPr>
        <p:grpSpPr bwMode="auto">
          <a:xfrm>
            <a:off x="8680450" y="5973763"/>
            <a:ext cx="360363" cy="358775"/>
            <a:chOff x="2351313" y="2101932"/>
            <a:chExt cx="360000" cy="360000"/>
          </a:xfrm>
        </p:grpSpPr>
        <p:sp>
          <p:nvSpPr>
            <p:cNvPr id="4" name="圓角矩形 4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5" name="向下箭號 5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6" name="群組 6"/>
          <p:cNvGrpSpPr>
            <a:grpSpLocks/>
          </p:cNvGrpSpPr>
          <p:nvPr userDrawn="1"/>
        </p:nvGrpSpPr>
        <p:grpSpPr bwMode="auto">
          <a:xfrm>
            <a:off x="8680450" y="6407150"/>
            <a:ext cx="360363" cy="360363"/>
            <a:chOff x="1983179" y="1757548"/>
            <a:chExt cx="360000" cy="360000"/>
          </a:xfrm>
        </p:grpSpPr>
        <p:sp>
          <p:nvSpPr>
            <p:cNvPr id="7" name="橢圓 7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乘號 8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9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67750" y="5967413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0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67750" y="639603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5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6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8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9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0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1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2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4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6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7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77"/>
          <a:stretch/>
        </p:blipFill>
        <p:spPr bwMode="auto">
          <a:xfrm>
            <a:off x="7524000" y="360000"/>
            <a:ext cx="1620000" cy="4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-1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5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6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8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9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0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1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2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4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6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7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文字方塊 19"/>
          <p:cNvSpPr txBox="1"/>
          <p:nvPr userDrawn="1"/>
        </p:nvSpPr>
        <p:spPr>
          <a:xfrm>
            <a:off x="900113" y="324000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5-1-3</a:t>
            </a: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 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水族箱遊戲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1" name="圖片 19"/>
          <p:cNvPicPr>
            <a:picLocks noChangeAspect="1"/>
          </p:cNvPicPr>
          <p:nvPr userDrawn="1"/>
        </p:nvPicPr>
        <p:blipFill rotWithShape="1">
          <a:blip r:embed="rId4"/>
          <a:srcRect t="66115" b="-1377"/>
          <a:stretch/>
        </p:blipFill>
        <p:spPr bwMode="auto">
          <a:xfrm>
            <a:off x="0" y="324000"/>
            <a:ext cx="9144000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"/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77"/>
          <a:stretch/>
        </p:blipFill>
        <p:spPr bwMode="auto">
          <a:xfrm>
            <a:off x="7524000" y="360000"/>
            <a:ext cx="1620000" cy="4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最後一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1"/>
          <p:cNvGrpSpPr>
            <a:grpSpLocks/>
          </p:cNvGrpSpPr>
          <p:nvPr userDrawn="1"/>
        </p:nvGrpSpPr>
        <p:grpSpPr bwMode="auto">
          <a:xfrm>
            <a:off x="8680450" y="5538788"/>
            <a:ext cx="360363" cy="360362"/>
            <a:chOff x="2351313" y="2101932"/>
            <a:chExt cx="360000" cy="360000"/>
          </a:xfrm>
        </p:grpSpPr>
        <p:sp>
          <p:nvSpPr>
            <p:cNvPr id="4" name="圓角矩形 2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5" name="向上箭號 3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6" name="群組 4"/>
          <p:cNvGrpSpPr>
            <a:grpSpLocks/>
          </p:cNvGrpSpPr>
          <p:nvPr userDrawn="1"/>
        </p:nvGrpSpPr>
        <p:grpSpPr bwMode="auto">
          <a:xfrm>
            <a:off x="8680450" y="6407150"/>
            <a:ext cx="360363" cy="360363"/>
            <a:chOff x="1983179" y="1757548"/>
            <a:chExt cx="360000" cy="360000"/>
          </a:xfrm>
        </p:grpSpPr>
        <p:sp>
          <p:nvSpPr>
            <p:cNvPr id="7" name="橢圓 5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乘號 6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9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67750" y="553878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0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67750" y="639603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1" name="動作按鈕: 首頁 11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2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3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文字方塊 19"/>
          <p:cNvSpPr txBox="1"/>
          <p:nvPr userDrawn="1"/>
        </p:nvSpPr>
        <p:spPr>
          <a:xfrm>
            <a:off x="900113" y="324000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5-1-3</a:t>
            </a: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 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水族箱遊戲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9" name="圖片 19"/>
          <p:cNvPicPr>
            <a:picLocks noChangeAspect="1"/>
          </p:cNvPicPr>
          <p:nvPr userDrawn="1"/>
        </p:nvPicPr>
        <p:blipFill rotWithShape="1">
          <a:blip r:embed="rId4"/>
          <a:srcRect t="66115" b="-1377"/>
          <a:stretch/>
        </p:blipFill>
        <p:spPr bwMode="auto">
          <a:xfrm>
            <a:off x="0" y="324000"/>
            <a:ext cx="9144000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"/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77"/>
          <a:stretch/>
        </p:blipFill>
        <p:spPr bwMode="auto">
          <a:xfrm>
            <a:off x="7524000" y="360000"/>
            <a:ext cx="1620000" cy="4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19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8763000" y="4953000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2" name="Rectangle 20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8763000" y="5334000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3" name="Rectangle 21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8763000" y="5800725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8101013" y="4652963"/>
            <a:ext cx="1042987" cy="18002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zh-TW" altLang="en-US" b="0">
              <a:solidFill>
                <a:schemeClr val="tx1"/>
              </a:solidFill>
              <a:latin typeface="Arial" charset="0"/>
              <a:ea typeface="標楷體" pitchFamily="65" charset="-12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9" r:id="rId4"/>
    <p:sldLayoutId id="2147483672" r:id="rId5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標楷體" pitchFamily="65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標楷體" pitchFamily="65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標楷體" pitchFamily="65" charset="-12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標楷體" pitchFamily="65" charset="-12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標楷體" pitchFamily="65" charset="-12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標楷體" pitchFamily="65" charset="-12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../../../../&#24433;&#38899;&#36039;&#28304;/&#24433;&#29255;/&#36039;&#31185;/&#31532;5&#31456;/7&#19979;&#36039;&#31185;5-1scratch&#31243;&#24335;&#35373;&#35336;-&#27700;&#26063;&#31665;&#36938;&#25138;.wmv" TargetMode="Externa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5"/>
          <p:cNvSpPr>
            <a:spLocks noChangeArrowheads="1"/>
          </p:cNvSpPr>
          <p:nvPr/>
        </p:nvSpPr>
        <p:spPr bwMode="auto">
          <a:xfrm>
            <a:off x="432000" y="1440000"/>
            <a:ext cx="28080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110000"/>
              </a:lnSpc>
            </a:pPr>
            <a:r>
              <a:rPr lang="zh-TW" altLang="en-US" dirty="0">
                <a:solidFill>
                  <a:schemeClr val="tx1"/>
                </a:solidFill>
                <a:ea typeface="標楷體" pitchFamily="65" charset="-120"/>
              </a:rPr>
              <a:t>基礎程式設計</a:t>
            </a:r>
            <a:r>
              <a:rPr lang="en-US" altLang="zh-TW" smtClean="0">
                <a:solidFill>
                  <a:schemeClr val="tx1"/>
                </a:solidFill>
                <a:ea typeface="標楷體" pitchFamily="65" charset="-120"/>
              </a:rPr>
              <a:t>(2)</a:t>
            </a:r>
            <a:endParaRPr lang="en-US" altLang="zh-TW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5" name="Rectangle 34"/>
          <p:cNvSpPr>
            <a:spLocks noChangeArrowheads="1"/>
          </p:cNvSpPr>
          <p:nvPr/>
        </p:nvSpPr>
        <p:spPr bwMode="auto">
          <a:xfrm>
            <a:off x="576000" y="2052000"/>
            <a:ext cx="2592000" cy="45720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431800" indent="-431800">
              <a:lnSpc>
                <a:spcPts val="2800"/>
              </a:lnSpc>
            </a:pPr>
            <a:r>
              <a:rPr lang="en-US" altLang="zh-TW" sz="180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5-1	Scratch</a:t>
            </a:r>
            <a:r>
              <a:rPr lang="zh-TW" altLang="en-US" sz="180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程式設計－遊戲篇</a:t>
            </a:r>
          </a:p>
          <a:p>
            <a:pPr marL="431800" indent="-431800">
              <a:lnSpc>
                <a:spcPts val="2800"/>
              </a:lnSpc>
            </a:pPr>
            <a:r>
              <a:rPr lang="en-US" altLang="zh-TW" sz="1800" b="0" dirty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5-2	Scratch</a:t>
            </a:r>
            <a:r>
              <a:rPr lang="zh-TW" altLang="en-US" sz="1800" b="0" dirty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程式設計－模擬篇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新增魚兒角色。</a:t>
            </a:r>
          </a:p>
        </p:txBody>
      </p: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如何建立魚兒和螃蟹角色？</a:t>
            </a:r>
          </a:p>
        </p:txBody>
      </p:sp>
      <p:grpSp>
        <p:nvGrpSpPr>
          <p:cNvPr id="29" name="群組 28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30" name="圓角矩形 29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31" name="圓角矩形 30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3" name="圓角矩形 32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4" name="圓角矩形 33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刪除小貓角色。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432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選擇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Fish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5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360000" y="3636001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6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選個角色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5" name="群組 24"/>
          <p:cNvGrpSpPr/>
          <p:nvPr/>
        </p:nvGrpSpPr>
        <p:grpSpPr>
          <a:xfrm>
            <a:off x="360000" y="4356000"/>
            <a:ext cx="504000" cy="360000"/>
            <a:chOff x="360000" y="3420000"/>
            <a:chExt cx="504000" cy="360000"/>
          </a:xfrm>
        </p:grpSpPr>
        <p:sp>
          <p:nvSpPr>
            <p:cNvPr id="26" name="圓角矩形 25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7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7" name="等腰三角形 26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2000" y="2520001"/>
            <a:ext cx="5292000" cy="3774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593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讓魚兒只能左右翻轉。</a:t>
            </a:r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如何建立魚兒和螃蟹角色？</a:t>
            </a:r>
          </a:p>
        </p:txBody>
      </p:sp>
      <p:grpSp>
        <p:nvGrpSpPr>
          <p:cNvPr id="20" name="群組 19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1" name="圓角矩形 20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2" name="圓角矩形 21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3" name="群組 22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4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0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8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左右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翻轉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3020271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1750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新增螃蟹</a:t>
            </a:r>
            <a:r>
              <a:rPr lang="en-US" altLang="zh-TW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crab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，並只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能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左右翻轉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有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2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個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內建造型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sp>
        <p:nvSpPr>
          <p:cNvPr id="16" name="矩形 15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新增螃蟹角色。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8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如何建立魚兒和螃蟹角色？</a:t>
            </a:r>
          </a:p>
        </p:txBody>
      </p:sp>
      <p:grpSp>
        <p:nvGrpSpPr>
          <p:cNvPr id="22" name="群組 21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7" name="群組 26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8" name="圓角矩形 27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9" name="圓角矩形 28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5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grpSp>
        <p:nvGrpSpPr>
          <p:cNvPr id="30" name="群組 29"/>
          <p:cNvGrpSpPr/>
          <p:nvPr/>
        </p:nvGrpSpPr>
        <p:grpSpPr>
          <a:xfrm>
            <a:off x="360000" y="2916000"/>
            <a:ext cx="504000" cy="360000"/>
            <a:chOff x="360000" y="3420000"/>
            <a:chExt cx="504000" cy="360000"/>
          </a:xfrm>
        </p:grpSpPr>
        <p:sp>
          <p:nvSpPr>
            <p:cNvPr id="31" name="圓角矩形 30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9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2" name="等腰三角形 31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3" name="群組 32"/>
          <p:cNvGrpSpPr/>
          <p:nvPr/>
        </p:nvGrpSpPr>
        <p:grpSpPr>
          <a:xfrm>
            <a:off x="360000" y="3636000"/>
            <a:ext cx="504000" cy="360000"/>
            <a:chOff x="360000" y="3420000"/>
            <a:chExt cx="504000" cy="360000"/>
          </a:xfrm>
        </p:grpSpPr>
        <p:sp>
          <p:nvSpPr>
            <p:cNvPr id="34" name="圓角矩形 33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10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5" name="等腰三角形 34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3669030" cy="3526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5664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完成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背景音樂的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程式。</a:t>
            </a:r>
          </a:p>
        </p:txBody>
      </p: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如何產生背景音樂？</a:t>
            </a:r>
          </a:p>
        </p:txBody>
      </p:sp>
      <p:grpSp>
        <p:nvGrpSpPr>
          <p:cNvPr id="21" name="群組 20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2" name="圓角矩形 21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3" name="圓角矩形 22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3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6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31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86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要從</a:t>
            </a:r>
            <a:r>
              <a:rPr lang="zh-TW" altLang="en-US" sz="2000" b="0" dirty="0" smtClean="0">
                <a:solidFill>
                  <a:schemeClr val="tx1"/>
                </a:solidFill>
                <a:ea typeface="標楷體" pitchFamily="65" charset="-120"/>
              </a:rPr>
              <a:t>哪裡撰寫</a:t>
            </a: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背景音樂的</a:t>
            </a:r>
            <a:r>
              <a:rPr lang="zh-TW" altLang="en-US" sz="2000" b="0" dirty="0" smtClean="0">
                <a:solidFill>
                  <a:schemeClr val="tx1"/>
                </a:solidFill>
                <a:ea typeface="標楷體" pitchFamily="65" charset="-120"/>
              </a:rPr>
              <a:t>程式？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2" name="文字方塊 3"/>
          <p:cNvSpPr txBox="1">
            <a:spLocks noChangeArrowheads="1"/>
          </p:cNvSpPr>
          <p:nvPr/>
        </p:nvSpPr>
        <p:spPr bwMode="auto">
          <a:xfrm>
            <a:off x="900000" y="3744000"/>
            <a:ext cx="2160000" cy="86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不斷地播放泡泡的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聲音？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0" y="1080000"/>
            <a:ext cx="4810125" cy="299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5" name="群組 34"/>
          <p:cNvGrpSpPr/>
          <p:nvPr/>
        </p:nvGrpSpPr>
        <p:grpSpPr>
          <a:xfrm>
            <a:off x="720000" y="4680000"/>
            <a:ext cx="7704000" cy="1836000"/>
            <a:chOff x="359384" y="4149128"/>
            <a:chExt cx="7704000" cy="1836000"/>
          </a:xfrm>
        </p:grpSpPr>
        <p:grpSp>
          <p:nvGrpSpPr>
            <p:cNvPr id="36" name="群組 35"/>
            <p:cNvGrpSpPr/>
            <p:nvPr/>
          </p:nvGrpSpPr>
          <p:grpSpPr>
            <a:xfrm>
              <a:off x="359384" y="4149128"/>
              <a:ext cx="7704000" cy="1836000"/>
              <a:chOff x="3131840" y="2880000"/>
              <a:chExt cx="7704000" cy="1836000"/>
            </a:xfrm>
          </p:grpSpPr>
          <p:sp>
            <p:nvSpPr>
              <p:cNvPr id="41" name="圓角矩形 40"/>
              <p:cNvSpPr/>
              <p:nvPr/>
            </p:nvSpPr>
            <p:spPr>
              <a:xfrm>
                <a:off x="3131840" y="3096000"/>
                <a:ext cx="7704000" cy="1620000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25400">
                <a:solidFill>
                  <a:srgbClr val="01AEA6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  <p:sp>
            <p:nvSpPr>
              <p:cNvPr id="42" name="圓角矩形 41"/>
              <p:cNvSpPr/>
              <p:nvPr/>
            </p:nvSpPr>
            <p:spPr>
              <a:xfrm>
                <a:off x="3131840" y="2880000"/>
                <a:ext cx="1296000" cy="432000"/>
              </a:xfrm>
              <a:prstGeom prst="roundRect">
                <a:avLst>
                  <a:gd name="adj" fmla="val 50000"/>
                </a:avLst>
              </a:prstGeom>
              <a:solidFill>
                <a:srgbClr val="8CD1CE"/>
              </a:solidFill>
              <a:ln w="25400">
                <a:solidFill>
                  <a:srgbClr val="01AEA6"/>
                </a:solidFill>
              </a:ln>
            </p:spPr>
            <p:txBody>
              <a:bodyPr rtlCol="0" anchor="ctr"/>
              <a:lstStyle/>
              <a:p>
                <a:pPr algn="ctr"/>
                <a:r>
                  <a:rPr lang="zh-TW" altLang="en-US" sz="24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標楷體" pitchFamily="65" charset="-120"/>
                  </a:rPr>
                  <a:t>小提示</a:t>
                </a:r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</p:grpSp>
        <p:sp>
          <p:nvSpPr>
            <p:cNvPr id="37" name="文字方塊 36"/>
            <p:cNvSpPr txBox="1"/>
            <p:nvPr/>
          </p:nvSpPr>
          <p:spPr>
            <a:xfrm>
              <a:off x="467544" y="5013128"/>
              <a:ext cx="3240360" cy="900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r>
                <a:rPr lang="zh-TW" altLang="en-US" dirty="0"/>
                <a:t>播放指定的音效直到結束</a:t>
              </a:r>
              <a:r>
                <a:rPr lang="zh-TW" altLang="en-US" dirty="0" smtClean="0"/>
                <a:t>，</a:t>
              </a:r>
              <a:endParaRPr lang="en-US" altLang="zh-TW" dirty="0" smtClean="0"/>
            </a:p>
            <a:p>
              <a:r>
                <a:rPr lang="zh-TW" altLang="en-US" dirty="0" smtClean="0"/>
                <a:t>才</a:t>
              </a:r>
              <a:r>
                <a:rPr lang="zh-TW" altLang="en-US" dirty="0"/>
                <a:t>執行後面程式</a:t>
              </a:r>
            </a:p>
          </p:txBody>
        </p:sp>
        <p:sp>
          <p:nvSpPr>
            <p:cNvPr id="38" name="文字方塊 37"/>
            <p:cNvSpPr txBox="1"/>
            <p:nvPr/>
          </p:nvSpPr>
          <p:spPr>
            <a:xfrm>
              <a:off x="467544" y="4581128"/>
              <a:ext cx="5040000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>
                <a:lnSpc>
                  <a:spcPts val="3200"/>
                </a:lnSpc>
              </a:pPr>
              <a:r>
                <a:rPr lang="zh-TW" altLang="en-US" sz="2400" b="1" dirty="0" smtClean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如何使用此積木？</a:t>
              </a:r>
              <a:endParaRPr lang="zh-TW" altLang="en-US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39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79912" y="4689128"/>
              <a:ext cx="4067175" cy="1143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0" name="圓角矩形 39"/>
            <p:cNvSpPr/>
            <p:nvPr/>
          </p:nvSpPr>
          <p:spPr>
            <a:xfrm>
              <a:off x="5076056" y="4833128"/>
              <a:ext cx="1440160" cy="432000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 sz="16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67291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完成螃蟹走路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如何處理螃蟹動畫？</a:t>
            </a:r>
          </a:p>
        </p:txBody>
      </p:sp>
      <p:grpSp>
        <p:nvGrpSpPr>
          <p:cNvPr id="21" name="群組 20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2" name="圓角矩形 21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3" name="圓角矩形 22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4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7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7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86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螃蟹不斷地在畫面下方左右移動。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900000" y="3744000"/>
            <a:ext cx="2160000" cy="86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如何做出移動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的效果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0" y="1080000"/>
            <a:ext cx="2752725" cy="521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6306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完成魚兒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移動的程式。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如何處理魚兒動畫，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並且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能夠與使用者互動？</a:t>
            </a:r>
          </a:p>
        </p:txBody>
      </p:sp>
      <p:grpSp>
        <p:nvGrpSpPr>
          <p:cNvPr id="21" name="群組 20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2" name="圓角矩形 21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3" name="圓角矩形 22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5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8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7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86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讓魚兒不斷地在畫面中</a:t>
            </a:r>
            <a:r>
              <a:rPr lang="zh-TW" altLang="en-US" sz="2000" b="0" dirty="0" smtClean="0">
                <a:solidFill>
                  <a:schemeClr val="tx1"/>
                </a:solidFill>
                <a:ea typeface="標楷體" pitchFamily="65" charset="-120"/>
              </a:rPr>
              <a:t>往前</a:t>
            </a: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移動。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900000" y="3744000"/>
            <a:ext cx="2160000" cy="12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魚兒移動所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使用的積木與螃蟹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移動有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什麼不同？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0" y="1800000"/>
            <a:ext cx="2714625" cy="447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9858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完成魚兒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變換方向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如何處理魚兒動畫，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並且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能夠與使用者互動？</a:t>
            </a:r>
          </a:p>
        </p:txBody>
      </p:sp>
      <p:grpSp>
        <p:nvGrpSpPr>
          <p:cNvPr id="21" name="群組 20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2" name="圓角矩形 21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3" name="圓角矩形 22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5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9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7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12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讓魚兒每隔一段隨機的</a:t>
            </a:r>
            <a:r>
              <a:rPr lang="zh-TW" altLang="en-US" sz="2000" b="0" dirty="0" smtClean="0">
                <a:solidFill>
                  <a:schemeClr val="tx1"/>
                </a:solidFill>
                <a:ea typeface="標楷體" pitchFamily="65" charset="-120"/>
              </a:rPr>
              <a:t>時間</a:t>
            </a: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就會變換方向。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900000" y="4140000"/>
            <a:ext cx="2160000" cy="12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如果將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右轉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積木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換成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左轉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積木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，會有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什麼不同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0" y="1800000"/>
            <a:ext cx="5038725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3664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完成魚兒能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與使用者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互動的程式。</a:t>
            </a:r>
          </a:p>
        </p:txBody>
      </p: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如何處理魚兒動畫，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並且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能夠與使用者互動？</a:t>
            </a:r>
          </a:p>
        </p:txBody>
      </p:sp>
      <p:grpSp>
        <p:nvGrpSpPr>
          <p:cNvPr id="21" name="群組 20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2" name="圓角矩形 21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3" name="圓角矩形 22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5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10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7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12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當滑鼠碰到魚兒時，就</a:t>
            </a:r>
            <a:r>
              <a:rPr lang="zh-TW" altLang="en-US" sz="2000" b="0" dirty="0" smtClean="0">
                <a:solidFill>
                  <a:schemeClr val="tx1"/>
                </a:solidFill>
                <a:ea typeface="標楷體" pitchFamily="65" charset="-120"/>
              </a:rPr>
              <a:t>會說</a:t>
            </a: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：「你好」。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900000" y="4140000"/>
            <a:ext cx="2160000" cy="14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這兩個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說出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積木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有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什麼不同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84"/>
          <a:stretch/>
        </p:blipFill>
        <p:spPr bwMode="auto">
          <a:xfrm>
            <a:off x="1260000" y="5040000"/>
            <a:ext cx="2160000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46" r="-473"/>
          <a:stretch/>
        </p:blipFill>
        <p:spPr bwMode="auto">
          <a:xfrm>
            <a:off x="1260000" y="5760000"/>
            <a:ext cx="1116000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0" y="1800000"/>
            <a:ext cx="5086350" cy="427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1994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3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複製出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隻魚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兒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複製成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3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隻魚兒角色。</a:t>
            </a:r>
          </a:p>
        </p:txBody>
      </p:sp>
      <p:sp>
        <p:nvSpPr>
          <p:cNvPr id="18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如何產生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3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隻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魚兒？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9" name="群組 18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0" name="圓角矩形 19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1" name="圓角矩形 20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6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2" name="群組 21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3" name="圓角矩形 22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4" name="圓角矩形 23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11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grpSp>
        <p:nvGrpSpPr>
          <p:cNvPr id="25" name="群組 24"/>
          <p:cNvGrpSpPr/>
          <p:nvPr/>
        </p:nvGrpSpPr>
        <p:grpSpPr>
          <a:xfrm>
            <a:off x="360000" y="2916000"/>
            <a:ext cx="504000" cy="360000"/>
            <a:chOff x="360000" y="3420000"/>
            <a:chExt cx="504000" cy="360000"/>
          </a:xfrm>
        </p:grpSpPr>
        <p:sp>
          <p:nvSpPr>
            <p:cNvPr id="26" name="圓角矩形 25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7" name="等腰三角形 26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3024000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2564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360000" y="1080000"/>
            <a:ext cx="8244000" cy="2520000"/>
          </a:xfrm>
          <a:prstGeom prst="rect">
            <a:avLst/>
          </a:prstGeom>
          <a:noFill/>
        </p:spPr>
        <p:txBody>
          <a:bodyPr wrap="square" lIns="36000" tIns="36000" rIns="36000" bIns="3600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在此單元中，我學到的有：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使用</a:t>
            </a:r>
            <a:r>
              <a:rPr lang="zh-TW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無窮迴圈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來讓角色不斷地移動。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使用</a:t>
            </a:r>
            <a:r>
              <a:rPr lang="zh-TW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偵測積木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來與使用者互動。</a:t>
            </a:r>
          </a:p>
        </p:txBody>
      </p:sp>
    </p:spTree>
    <p:extLst>
      <p:ext uri="{BB962C8B-B14F-4D97-AF65-F5344CB8AC3E}">
        <p14:creationId xmlns:p14="http://schemas.microsoft.com/office/powerpoint/2010/main" val="2533567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橢圓 30"/>
          <p:cNvSpPr/>
          <p:nvPr/>
        </p:nvSpPr>
        <p:spPr bwMode="auto">
          <a:xfrm>
            <a:off x="179388" y="179388"/>
            <a:ext cx="792162" cy="792162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zh-TW" altLang="en-US" sz="4400" dirty="0">
                <a:solidFill>
                  <a:schemeClr val="bg1"/>
                </a:solidFill>
                <a:ea typeface="標楷體" pitchFamily="65" charset="-120"/>
              </a:rPr>
              <a:t>架</a:t>
            </a:r>
          </a:p>
        </p:txBody>
      </p:sp>
      <p:sp>
        <p:nvSpPr>
          <p:cNvPr id="32" name="文字方塊 31"/>
          <p:cNvSpPr txBox="1"/>
          <p:nvPr/>
        </p:nvSpPr>
        <p:spPr>
          <a:xfrm>
            <a:off x="900113" y="179388"/>
            <a:ext cx="3600450" cy="792162"/>
          </a:xfrm>
          <a:prstGeom prst="rect">
            <a:avLst/>
          </a:prstGeom>
          <a:noFill/>
        </p:spPr>
        <p:txBody>
          <a:bodyPr lIns="108000" tIns="36000" rIns="108000" bIns="36000" anchor="ctr"/>
          <a:lstStyle/>
          <a:p>
            <a:pPr>
              <a:defRPr/>
            </a:pPr>
            <a:r>
              <a:rPr lang="zh-TW" altLang="en-US" sz="4000" dirty="0">
                <a:solidFill>
                  <a:schemeClr val="bg1">
                    <a:lumMod val="50000"/>
                  </a:schemeClr>
                </a:solidFill>
                <a:ea typeface="標楷體" pitchFamily="65" charset="-120"/>
              </a:rPr>
              <a:t>構表與多媒體</a:t>
            </a:r>
          </a:p>
        </p:txBody>
      </p:sp>
      <p:pic>
        <p:nvPicPr>
          <p:cNvPr id="17411" name="Picture 2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67175" y="395288"/>
            <a:ext cx="118745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412" name="群組 1"/>
          <p:cNvGrpSpPr>
            <a:grpSpLocks/>
          </p:cNvGrpSpPr>
          <p:nvPr/>
        </p:nvGrpSpPr>
        <p:grpSpPr bwMode="auto">
          <a:xfrm>
            <a:off x="2592388" y="1080000"/>
            <a:ext cx="3959225" cy="5256213"/>
            <a:chOff x="360000" y="1260000"/>
            <a:chExt cx="3960000" cy="5256000"/>
          </a:xfrm>
        </p:grpSpPr>
        <p:sp>
          <p:nvSpPr>
            <p:cNvPr id="17413" name="手繪多邊形 20"/>
            <p:cNvSpPr>
              <a:spLocks/>
            </p:cNvSpPr>
            <p:nvPr/>
          </p:nvSpPr>
          <p:spPr bwMode="auto">
            <a:xfrm>
              <a:off x="540000" y="2880000"/>
              <a:ext cx="180000" cy="432000"/>
            </a:xfrm>
            <a:custGeom>
              <a:avLst/>
              <a:gdLst>
                <a:gd name="T0" fmla="*/ 0 w 1244600"/>
                <a:gd name="T1" fmla="*/ 0 h 982134"/>
                <a:gd name="T2" fmla="*/ 0 w 1244600"/>
                <a:gd name="T3" fmla="*/ 36764 h 982134"/>
                <a:gd name="T4" fmla="*/ 545 w 1244600"/>
                <a:gd name="T5" fmla="*/ 36764 h 982134"/>
                <a:gd name="T6" fmla="*/ 0 60000 65536"/>
                <a:gd name="T7" fmla="*/ 0 60000 65536"/>
                <a:gd name="T8" fmla="*/ 0 60000 65536"/>
                <a:gd name="T9" fmla="*/ 0 w 1244600"/>
                <a:gd name="T10" fmla="*/ 0 h 982134"/>
                <a:gd name="T11" fmla="*/ 1244600 w 1244600"/>
                <a:gd name="T12" fmla="*/ 982134 h 9821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TW" altLang="en-US"/>
            </a:p>
          </p:txBody>
        </p:sp>
        <p:sp>
          <p:nvSpPr>
            <p:cNvPr id="17414" name="Rectangle 4"/>
            <p:cNvSpPr>
              <a:spLocks noChangeArrowheads="1"/>
            </p:cNvSpPr>
            <p:nvPr/>
          </p:nvSpPr>
          <p:spPr bwMode="auto">
            <a:xfrm>
              <a:off x="360000" y="2160000"/>
              <a:ext cx="3960000" cy="720000"/>
            </a:xfrm>
            <a:prstGeom prst="rect">
              <a:avLst/>
            </a:prstGeom>
            <a:solidFill>
              <a:srgbClr val="00B050">
                <a:alpha val="50195"/>
              </a:srgbClr>
            </a:solidFill>
            <a:ln w="25400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TW" sz="2400" dirty="0">
                  <a:solidFill>
                    <a:schemeClr val="tx1"/>
                  </a:solidFill>
                  <a:ea typeface="標楷體" pitchFamily="65" charset="-120"/>
                </a:rPr>
                <a:t>Scratch</a:t>
              </a: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程式設計－遊戲篇</a:t>
              </a:r>
            </a:p>
          </p:txBody>
        </p:sp>
        <p:sp>
          <p:nvSpPr>
            <p:cNvPr id="17415" name="Rectangle 12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719999" y="3060000"/>
              <a:ext cx="3600000" cy="576000"/>
            </a:xfrm>
            <a:prstGeom prst="rect">
              <a:avLst/>
            </a:prstGeom>
            <a:solidFill>
              <a:srgbClr val="00B050">
                <a:alpha val="20000"/>
              </a:srgbClr>
            </a:solidFill>
            <a:ln w="25400" algn="ctr">
              <a:solidFill>
                <a:srgbClr val="00B05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sz="2400" smtClean="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小狗散步</a:t>
              </a:r>
              <a:r>
                <a:rPr lang="zh-TW" altLang="en-US" sz="2400" dirty="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遊戲</a:t>
              </a:r>
            </a:p>
          </p:txBody>
        </p:sp>
        <p:sp>
          <p:nvSpPr>
            <p:cNvPr id="17416" name="Rectangle 3"/>
            <p:cNvSpPr>
              <a:spLocks noChangeArrowheads="1"/>
            </p:cNvSpPr>
            <p:nvPr/>
          </p:nvSpPr>
          <p:spPr bwMode="auto">
            <a:xfrm>
              <a:off x="360000" y="1260000"/>
              <a:ext cx="3960000" cy="720000"/>
            </a:xfrm>
            <a:prstGeom prst="rect">
              <a:avLst/>
            </a:prstGeom>
            <a:solidFill>
              <a:srgbClr val="009E47"/>
            </a:solidFill>
            <a:ln w="25400" algn="ctr">
              <a:noFill/>
              <a:miter lim="800000"/>
              <a:headEnd/>
              <a:tailEnd/>
            </a:ln>
          </p:spPr>
          <p:txBody>
            <a:bodyPr wrap="none" lIns="36000" tIns="36000" rIns="36000" bIns="36000" anchor="ctr"/>
            <a:lstStyle/>
            <a:p>
              <a:pPr algn="ctr"/>
              <a:r>
                <a:rPr lang="zh-TW" altLang="en-US" sz="3200" dirty="0">
                  <a:solidFill>
                    <a:schemeClr val="bg1"/>
                  </a:solidFill>
                  <a:ea typeface="標楷體" pitchFamily="65" charset="-120"/>
                </a:rPr>
                <a:t>基礎程式設計</a:t>
              </a:r>
              <a:r>
                <a:rPr lang="en-US" altLang="zh-TW" sz="3200" smtClean="0">
                  <a:solidFill>
                    <a:schemeClr val="bg1"/>
                  </a:solidFill>
                  <a:ea typeface="標楷體" pitchFamily="65" charset="-120"/>
                </a:rPr>
                <a:t>(2)</a:t>
              </a:r>
              <a:endParaRPr lang="zh-TW" altLang="en-US" sz="3200" dirty="0">
                <a:solidFill>
                  <a:schemeClr val="bg1"/>
                </a:solidFill>
                <a:ea typeface="標楷體" pitchFamily="65" charset="-120"/>
              </a:endParaRPr>
            </a:p>
          </p:txBody>
        </p:sp>
        <p:cxnSp>
          <p:nvCxnSpPr>
            <p:cNvPr id="17417" name="直線接點 84"/>
            <p:cNvCxnSpPr>
              <a:cxnSpLocks noChangeShapeType="1"/>
              <a:stCxn id="17416" idx="2"/>
              <a:endCxn id="17414" idx="0"/>
            </p:cNvCxnSpPr>
            <p:nvPr/>
          </p:nvCxnSpPr>
          <p:spPr bwMode="auto">
            <a:xfrm>
              <a:off x="2340000" y="1980000"/>
              <a:ext cx="0" cy="180000"/>
            </a:xfrm>
            <a:prstGeom prst="line">
              <a:avLst/>
            </a:prstGeom>
            <a:noFill/>
            <a:ln w="25400">
              <a:solidFill>
                <a:srgbClr val="00B050"/>
              </a:solidFill>
              <a:miter lim="800000"/>
              <a:headEnd/>
              <a:tailEnd/>
            </a:ln>
          </p:spPr>
        </p:cxnSp>
        <p:sp>
          <p:nvSpPr>
            <p:cNvPr id="17418" name="Rectangle 12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719999" y="3780000"/>
              <a:ext cx="3600000" cy="576000"/>
            </a:xfrm>
            <a:prstGeom prst="rect">
              <a:avLst/>
            </a:prstGeom>
            <a:solidFill>
              <a:srgbClr val="00B050">
                <a:alpha val="20000"/>
              </a:srgbClr>
            </a:solidFill>
            <a:ln w="25400" algn="ctr">
              <a:solidFill>
                <a:srgbClr val="00B05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sz="2400" dirty="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賽馬遊戲</a:t>
              </a:r>
            </a:p>
          </p:txBody>
        </p:sp>
        <p:sp>
          <p:nvSpPr>
            <p:cNvPr id="17419" name="Rectangle 12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719999" y="4500000"/>
              <a:ext cx="3600000" cy="576000"/>
            </a:xfrm>
            <a:prstGeom prst="rect">
              <a:avLst/>
            </a:prstGeom>
            <a:solidFill>
              <a:srgbClr val="00B050">
                <a:alpha val="20000"/>
              </a:srgbClr>
            </a:solidFill>
            <a:ln w="25400" algn="ctr">
              <a:solidFill>
                <a:srgbClr val="00B05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sz="2400" dirty="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水族箱遊戲</a:t>
              </a:r>
            </a:p>
          </p:txBody>
        </p:sp>
        <p:sp>
          <p:nvSpPr>
            <p:cNvPr id="17420" name="Rectangle 12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719999" y="5220000"/>
              <a:ext cx="3600000" cy="576000"/>
            </a:xfrm>
            <a:prstGeom prst="rect">
              <a:avLst/>
            </a:prstGeom>
            <a:solidFill>
              <a:srgbClr val="00B050">
                <a:alpha val="20000"/>
              </a:srgbClr>
            </a:solidFill>
            <a:ln w="25400" algn="ctr">
              <a:solidFill>
                <a:srgbClr val="00B05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sz="2400" dirty="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大馬路遊戲</a:t>
              </a:r>
            </a:p>
          </p:txBody>
        </p:sp>
        <p:sp>
          <p:nvSpPr>
            <p:cNvPr id="17421" name="Rectangle 12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719999" y="5940000"/>
              <a:ext cx="3600000" cy="576000"/>
            </a:xfrm>
            <a:prstGeom prst="rect">
              <a:avLst/>
            </a:prstGeom>
            <a:solidFill>
              <a:srgbClr val="00B050">
                <a:alpha val="20000"/>
              </a:srgbClr>
            </a:solidFill>
            <a:ln w="25400" algn="ctr">
              <a:solidFill>
                <a:srgbClr val="00B05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sz="2400" dirty="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打擊魔鬼遊戲</a:t>
              </a:r>
            </a:p>
          </p:txBody>
        </p:sp>
        <p:sp>
          <p:nvSpPr>
            <p:cNvPr id="17422" name="手繪多邊形 43"/>
            <p:cNvSpPr>
              <a:spLocks/>
            </p:cNvSpPr>
            <p:nvPr/>
          </p:nvSpPr>
          <p:spPr bwMode="auto">
            <a:xfrm>
              <a:off x="540000" y="2880000"/>
              <a:ext cx="180000" cy="2628000"/>
            </a:xfrm>
            <a:custGeom>
              <a:avLst/>
              <a:gdLst>
                <a:gd name="T0" fmla="*/ 0 w 1244600"/>
                <a:gd name="T1" fmla="*/ 0 h 982134"/>
                <a:gd name="T2" fmla="*/ 0 w 1244600"/>
                <a:gd name="T3" fmla="*/ 50348787 h 982134"/>
                <a:gd name="T4" fmla="*/ 545 w 1244600"/>
                <a:gd name="T5" fmla="*/ 50348787 h 982134"/>
                <a:gd name="T6" fmla="*/ 0 60000 65536"/>
                <a:gd name="T7" fmla="*/ 0 60000 65536"/>
                <a:gd name="T8" fmla="*/ 0 60000 65536"/>
                <a:gd name="T9" fmla="*/ 0 w 1244600"/>
                <a:gd name="T10" fmla="*/ 0 h 982134"/>
                <a:gd name="T11" fmla="*/ 1244600 w 1244600"/>
                <a:gd name="T12" fmla="*/ 982134 h 9821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TW" altLang="en-US"/>
            </a:p>
          </p:txBody>
        </p:sp>
        <p:sp>
          <p:nvSpPr>
            <p:cNvPr id="17423" name="手繪多邊形 44"/>
            <p:cNvSpPr>
              <a:spLocks/>
            </p:cNvSpPr>
            <p:nvPr/>
          </p:nvSpPr>
          <p:spPr bwMode="auto">
            <a:xfrm>
              <a:off x="540000" y="2880000"/>
              <a:ext cx="180000" cy="1188000"/>
            </a:xfrm>
            <a:custGeom>
              <a:avLst/>
              <a:gdLst>
                <a:gd name="T0" fmla="*/ 0 w 1244600"/>
                <a:gd name="T1" fmla="*/ 0 h 982134"/>
                <a:gd name="T2" fmla="*/ 0 w 1244600"/>
                <a:gd name="T3" fmla="*/ 2102586 h 982134"/>
                <a:gd name="T4" fmla="*/ 545 w 1244600"/>
                <a:gd name="T5" fmla="*/ 2102586 h 982134"/>
                <a:gd name="T6" fmla="*/ 0 60000 65536"/>
                <a:gd name="T7" fmla="*/ 0 60000 65536"/>
                <a:gd name="T8" fmla="*/ 0 60000 65536"/>
                <a:gd name="T9" fmla="*/ 0 w 1244600"/>
                <a:gd name="T10" fmla="*/ 0 h 982134"/>
                <a:gd name="T11" fmla="*/ 1244600 w 1244600"/>
                <a:gd name="T12" fmla="*/ 982134 h 9821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TW" altLang="en-US"/>
            </a:p>
          </p:txBody>
        </p:sp>
        <p:sp>
          <p:nvSpPr>
            <p:cNvPr id="17424" name="手繪多邊形 45"/>
            <p:cNvSpPr>
              <a:spLocks/>
            </p:cNvSpPr>
            <p:nvPr/>
          </p:nvSpPr>
          <p:spPr bwMode="auto">
            <a:xfrm>
              <a:off x="540000" y="2880000"/>
              <a:ext cx="180000" cy="1915200"/>
            </a:xfrm>
            <a:custGeom>
              <a:avLst/>
              <a:gdLst>
                <a:gd name="T0" fmla="*/ 0 w 1244600"/>
                <a:gd name="T1" fmla="*/ 0 h 982134"/>
                <a:gd name="T2" fmla="*/ 0 w 1244600"/>
                <a:gd name="T3" fmla="*/ 14201825 h 982134"/>
                <a:gd name="T4" fmla="*/ 545 w 1244600"/>
                <a:gd name="T5" fmla="*/ 14201825 h 982134"/>
                <a:gd name="T6" fmla="*/ 0 60000 65536"/>
                <a:gd name="T7" fmla="*/ 0 60000 65536"/>
                <a:gd name="T8" fmla="*/ 0 60000 65536"/>
                <a:gd name="T9" fmla="*/ 0 w 1244600"/>
                <a:gd name="T10" fmla="*/ 0 h 982134"/>
                <a:gd name="T11" fmla="*/ 1244600 w 1244600"/>
                <a:gd name="T12" fmla="*/ 982134 h 9821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TW" altLang="en-US"/>
            </a:p>
          </p:txBody>
        </p:sp>
        <p:sp>
          <p:nvSpPr>
            <p:cNvPr id="17425" name="手繪多邊形 46"/>
            <p:cNvSpPr>
              <a:spLocks/>
            </p:cNvSpPr>
            <p:nvPr/>
          </p:nvSpPr>
          <p:spPr bwMode="auto">
            <a:xfrm>
              <a:off x="540000" y="2880000"/>
              <a:ext cx="180000" cy="3348000"/>
            </a:xfrm>
            <a:custGeom>
              <a:avLst/>
              <a:gdLst>
                <a:gd name="T0" fmla="*/ 0 w 1244600"/>
                <a:gd name="T1" fmla="*/ 0 h 982134"/>
                <a:gd name="T2" fmla="*/ 0 w 1244600"/>
                <a:gd name="T3" fmla="*/ 132626219 h 982134"/>
                <a:gd name="T4" fmla="*/ 545 w 1244600"/>
                <a:gd name="T5" fmla="*/ 132626219 h 982134"/>
                <a:gd name="T6" fmla="*/ 0 60000 65536"/>
                <a:gd name="T7" fmla="*/ 0 60000 65536"/>
                <a:gd name="T8" fmla="*/ 0 60000 65536"/>
                <a:gd name="T9" fmla="*/ 0 w 1244600"/>
                <a:gd name="T10" fmla="*/ 0 h 982134"/>
                <a:gd name="T11" fmla="*/ 1244600 w 1244600"/>
                <a:gd name="T12" fmla="*/ 982134 h 9821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TW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3" name="圓角矩形 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59" name="群組 58"/>
          <p:cNvGrpSpPr/>
          <p:nvPr/>
        </p:nvGrpSpPr>
        <p:grpSpPr>
          <a:xfrm>
            <a:off x="180000" y="3330000"/>
            <a:ext cx="540000" cy="1800000"/>
            <a:chOff x="180000" y="2880000"/>
            <a:chExt cx="540000" cy="144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24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水族箱遊戲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39" name="群組 38"/>
          <p:cNvGrpSpPr/>
          <p:nvPr/>
        </p:nvGrpSpPr>
        <p:grpSpPr>
          <a:xfrm>
            <a:off x="3240000" y="2340000"/>
            <a:ext cx="1440000" cy="540000"/>
            <a:chOff x="540000" y="1800000"/>
            <a:chExt cx="1440000" cy="540000"/>
          </a:xfrm>
        </p:grpSpPr>
        <p:sp>
          <p:nvSpPr>
            <p:cNvPr id="40" name="圓角矩形 39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魚兒造型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1440000" y="2880000"/>
            <a:ext cx="1080000" cy="540000"/>
            <a:chOff x="540000" y="1800000"/>
            <a:chExt cx="1080000" cy="540000"/>
          </a:xfrm>
        </p:grpSpPr>
        <p:sp>
          <p:nvSpPr>
            <p:cNvPr id="29" name="圓角矩形 28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46" name="群組 45"/>
          <p:cNvGrpSpPr/>
          <p:nvPr/>
        </p:nvGrpSpPr>
        <p:grpSpPr>
          <a:xfrm>
            <a:off x="1440000" y="3960000"/>
            <a:ext cx="1080000" cy="540000"/>
            <a:chOff x="540000" y="1800000"/>
            <a:chExt cx="1080000" cy="540000"/>
          </a:xfrm>
        </p:grpSpPr>
        <p:sp>
          <p:nvSpPr>
            <p:cNvPr id="47" name="圓角矩形 46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8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背景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64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9" name="群組 48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52" name="圓角矩形 5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cxnSp>
        <p:nvCxnSpPr>
          <p:cNvPr id="60" name="直線接點 59"/>
          <p:cNvCxnSpPr/>
          <p:nvPr/>
        </p:nvCxnSpPr>
        <p:spPr bwMode="auto">
          <a:xfrm>
            <a:off x="1080000" y="4230000"/>
            <a:ext cx="360000" cy="0"/>
          </a:xfrm>
          <a:prstGeom prst="line">
            <a:avLst/>
          </a:prstGeom>
          <a:noFill/>
          <a:ln w="25400" cap="flat" cmpd="sng" algn="ctr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65" name="矩形 4"/>
          <p:cNvSpPr/>
          <p:nvPr/>
        </p:nvSpPr>
        <p:spPr>
          <a:xfrm flipH="1">
            <a:off x="72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66" name="群組 65"/>
          <p:cNvGrpSpPr/>
          <p:nvPr/>
        </p:nvGrpSpPr>
        <p:grpSpPr>
          <a:xfrm flipH="1">
            <a:off x="2520000" y="2610000"/>
            <a:ext cx="720000" cy="540000"/>
            <a:chOff x="2508900" y="4230000"/>
            <a:chExt cx="720000" cy="900000"/>
          </a:xfrm>
        </p:grpSpPr>
        <p:sp>
          <p:nvSpPr>
            <p:cNvPr id="67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8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2" name="圖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2016000"/>
            <a:ext cx="1266825" cy="115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256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59" name="群組 58"/>
          <p:cNvGrpSpPr/>
          <p:nvPr/>
        </p:nvGrpSpPr>
        <p:grpSpPr>
          <a:xfrm>
            <a:off x="180000" y="3330000"/>
            <a:ext cx="540000" cy="1800000"/>
            <a:chOff x="180000" y="2880000"/>
            <a:chExt cx="540000" cy="144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24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水族箱遊戲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39" name="群組 38"/>
          <p:cNvGrpSpPr/>
          <p:nvPr/>
        </p:nvGrpSpPr>
        <p:grpSpPr>
          <a:xfrm>
            <a:off x="3240000" y="3420000"/>
            <a:ext cx="1440000" cy="540000"/>
            <a:chOff x="540000" y="1800000"/>
            <a:chExt cx="1440000" cy="540000"/>
          </a:xfrm>
        </p:grpSpPr>
        <p:sp>
          <p:nvSpPr>
            <p:cNvPr id="40" name="圓角矩形 39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螃蟹造型</a:t>
              </a:r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1440000" y="2880000"/>
            <a:ext cx="1080000" cy="540000"/>
            <a:chOff x="540000" y="1800000"/>
            <a:chExt cx="1080000" cy="540000"/>
          </a:xfrm>
        </p:grpSpPr>
        <p:sp>
          <p:nvSpPr>
            <p:cNvPr id="29" name="圓角矩形 28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46" name="群組 45"/>
          <p:cNvGrpSpPr/>
          <p:nvPr/>
        </p:nvGrpSpPr>
        <p:grpSpPr>
          <a:xfrm>
            <a:off x="1440000" y="3960000"/>
            <a:ext cx="1080000" cy="540000"/>
            <a:chOff x="540000" y="1800000"/>
            <a:chExt cx="1080000" cy="540000"/>
          </a:xfrm>
        </p:grpSpPr>
        <p:sp>
          <p:nvSpPr>
            <p:cNvPr id="47" name="圓角矩形 46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8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背景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64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9" name="群組 48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52" name="圓角矩形 5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cxnSp>
        <p:nvCxnSpPr>
          <p:cNvPr id="60" name="直線接點 59"/>
          <p:cNvCxnSpPr/>
          <p:nvPr/>
        </p:nvCxnSpPr>
        <p:spPr bwMode="auto">
          <a:xfrm>
            <a:off x="1080000" y="4230000"/>
            <a:ext cx="360000" cy="0"/>
          </a:xfrm>
          <a:prstGeom prst="line">
            <a:avLst/>
          </a:prstGeom>
          <a:noFill/>
          <a:ln w="25400" cap="flat" cmpd="sng" algn="ctr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65" name="矩形 4"/>
          <p:cNvSpPr/>
          <p:nvPr/>
        </p:nvSpPr>
        <p:spPr>
          <a:xfrm flipH="1">
            <a:off x="72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1" name="群組 30"/>
          <p:cNvGrpSpPr/>
          <p:nvPr/>
        </p:nvGrpSpPr>
        <p:grpSpPr>
          <a:xfrm>
            <a:off x="2520000" y="3150000"/>
            <a:ext cx="720000" cy="540000"/>
            <a:chOff x="2520000" y="3150000"/>
            <a:chExt cx="720000" cy="720000"/>
          </a:xfrm>
        </p:grpSpPr>
        <p:sp>
          <p:nvSpPr>
            <p:cNvPr id="32" name="矩形 4"/>
            <p:cNvSpPr/>
            <p:nvPr/>
          </p:nvSpPr>
          <p:spPr>
            <a:xfrm>
              <a:off x="2880000" y="3150000"/>
              <a:ext cx="360000" cy="72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3" name="矩形 4"/>
            <p:cNvSpPr/>
            <p:nvPr/>
          </p:nvSpPr>
          <p:spPr>
            <a:xfrm flipH="1" flipV="1">
              <a:off x="2520000" y="3150000"/>
              <a:ext cx="360000" cy="72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3060000"/>
            <a:ext cx="2667000" cy="1276350"/>
          </a:xfrm>
          <a:prstGeom prst="rect">
            <a:avLst/>
          </a:prstGeom>
        </p:spPr>
      </p:pic>
      <p:grpSp>
        <p:nvGrpSpPr>
          <p:cNvPr id="34" name="群組 33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3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36" name="圓角矩形 35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303112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59" name="群組 58"/>
          <p:cNvGrpSpPr/>
          <p:nvPr/>
        </p:nvGrpSpPr>
        <p:grpSpPr>
          <a:xfrm>
            <a:off x="180000" y="3330000"/>
            <a:ext cx="540000" cy="1800000"/>
            <a:chOff x="180000" y="2880000"/>
            <a:chExt cx="540000" cy="144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24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水族箱遊戲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64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9" name="群組 48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52" name="圓角矩形 5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cxnSp>
        <p:nvCxnSpPr>
          <p:cNvPr id="60" name="直線接點 59"/>
          <p:cNvCxnSpPr/>
          <p:nvPr/>
        </p:nvCxnSpPr>
        <p:spPr bwMode="auto">
          <a:xfrm>
            <a:off x="720000" y="4230000"/>
            <a:ext cx="72000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cxnSp>
        <p:nvCxnSpPr>
          <p:cNvPr id="37" name="直線接點 36"/>
          <p:cNvCxnSpPr/>
          <p:nvPr/>
        </p:nvCxnSpPr>
        <p:spPr bwMode="auto">
          <a:xfrm>
            <a:off x="2520000" y="4230000"/>
            <a:ext cx="72000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grpSp>
        <p:nvGrpSpPr>
          <p:cNvPr id="28" name="群組 27"/>
          <p:cNvGrpSpPr/>
          <p:nvPr/>
        </p:nvGrpSpPr>
        <p:grpSpPr>
          <a:xfrm>
            <a:off x="1440000" y="3959999"/>
            <a:ext cx="1080000" cy="540000"/>
            <a:chOff x="540000" y="1800000"/>
            <a:chExt cx="1080000" cy="540000"/>
          </a:xfrm>
        </p:grpSpPr>
        <p:sp>
          <p:nvSpPr>
            <p:cNvPr id="29" name="圓角矩形 28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背景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34" name="群組 33"/>
          <p:cNvGrpSpPr/>
          <p:nvPr/>
        </p:nvGrpSpPr>
        <p:grpSpPr>
          <a:xfrm>
            <a:off x="3240000" y="3959999"/>
            <a:ext cx="1440000" cy="540000"/>
            <a:chOff x="540000" y="1800000"/>
            <a:chExt cx="1440000" cy="540000"/>
          </a:xfrm>
        </p:grpSpPr>
        <p:sp>
          <p:nvSpPr>
            <p:cNvPr id="35" name="圓角矩形 34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泡泡音效</a:t>
              </a:r>
            </a:p>
          </p:txBody>
        </p:sp>
      </p:grp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9937" y="3644211"/>
            <a:ext cx="1000125" cy="1171575"/>
          </a:xfrm>
          <a:prstGeom prst="rect">
            <a:avLst/>
          </a:prstGeom>
        </p:spPr>
      </p:pic>
      <p:grpSp>
        <p:nvGrpSpPr>
          <p:cNvPr id="26" name="群組 25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2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31" name="圓角矩形 30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3" name="圓角矩形 32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8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20769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59" name="群組 58"/>
          <p:cNvGrpSpPr/>
          <p:nvPr/>
        </p:nvGrpSpPr>
        <p:grpSpPr>
          <a:xfrm>
            <a:off x="180000" y="3330000"/>
            <a:ext cx="540000" cy="1800000"/>
            <a:chOff x="180000" y="2880000"/>
            <a:chExt cx="540000" cy="144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24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水族箱遊戲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46" name="群組 45"/>
          <p:cNvGrpSpPr/>
          <p:nvPr/>
        </p:nvGrpSpPr>
        <p:grpSpPr>
          <a:xfrm>
            <a:off x="1440000" y="3960000"/>
            <a:ext cx="1080000" cy="540000"/>
            <a:chOff x="540000" y="1800000"/>
            <a:chExt cx="1080000" cy="540000"/>
          </a:xfrm>
        </p:grpSpPr>
        <p:sp>
          <p:nvSpPr>
            <p:cNvPr id="47" name="圓角矩形 46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8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背景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64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60" name="直線接點 59"/>
          <p:cNvCxnSpPr/>
          <p:nvPr/>
        </p:nvCxnSpPr>
        <p:spPr bwMode="auto">
          <a:xfrm>
            <a:off x="1080000" y="4230000"/>
            <a:ext cx="360000" cy="0"/>
          </a:xfrm>
          <a:prstGeom prst="line">
            <a:avLst/>
          </a:prstGeom>
          <a:noFill/>
          <a:ln w="25400" cap="flat" cmpd="sng" algn="ctr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31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5" name="群組 34"/>
          <p:cNvGrpSpPr/>
          <p:nvPr/>
        </p:nvGrpSpPr>
        <p:grpSpPr>
          <a:xfrm flipH="1">
            <a:off x="2520000" y="4230000"/>
            <a:ext cx="720000" cy="1080000"/>
            <a:chOff x="2508900" y="4230000"/>
            <a:chExt cx="720000" cy="900000"/>
          </a:xfrm>
        </p:grpSpPr>
        <p:sp>
          <p:nvSpPr>
            <p:cNvPr id="36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29" name="圓角矩形 28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3240000" y="3960000"/>
            <a:ext cx="1440000" cy="540000"/>
            <a:chOff x="540000" y="1800000"/>
            <a:chExt cx="1440000" cy="540000"/>
          </a:xfrm>
        </p:grpSpPr>
        <p:sp>
          <p:nvSpPr>
            <p:cNvPr id="33" name="圓角矩形 3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無窮迴圈</a:t>
              </a:r>
            </a:p>
          </p:txBody>
        </p:sp>
      </p:grp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2520000"/>
            <a:ext cx="2076450" cy="1390650"/>
          </a:xfrm>
          <a:prstGeom prst="rect">
            <a:avLst/>
          </a:prstGeom>
        </p:spPr>
      </p:pic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4860000" y="3960000"/>
            <a:ext cx="374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將嵌入的程式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重複無限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執行。</a:t>
            </a:r>
          </a:p>
        </p:txBody>
      </p:sp>
      <p:grpSp>
        <p:nvGrpSpPr>
          <p:cNvPr id="39" name="群組 3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4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41" name="圓角矩形 40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3" name="群組 42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44" name="圓角矩形 43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1330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59" name="群組 58"/>
          <p:cNvGrpSpPr/>
          <p:nvPr/>
        </p:nvGrpSpPr>
        <p:grpSpPr>
          <a:xfrm>
            <a:off x="180000" y="3330000"/>
            <a:ext cx="540000" cy="1800000"/>
            <a:chOff x="180000" y="2880000"/>
            <a:chExt cx="540000" cy="144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24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水族箱遊戲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46" name="群組 45"/>
          <p:cNvGrpSpPr/>
          <p:nvPr/>
        </p:nvGrpSpPr>
        <p:grpSpPr>
          <a:xfrm>
            <a:off x="1440000" y="3960000"/>
            <a:ext cx="1080000" cy="540000"/>
            <a:chOff x="540000" y="1800000"/>
            <a:chExt cx="1080000" cy="540000"/>
          </a:xfrm>
        </p:grpSpPr>
        <p:sp>
          <p:nvSpPr>
            <p:cNvPr id="47" name="圓角矩形 46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8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背景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64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60" name="直線接點 59"/>
          <p:cNvCxnSpPr/>
          <p:nvPr/>
        </p:nvCxnSpPr>
        <p:spPr bwMode="auto">
          <a:xfrm>
            <a:off x="1080000" y="4230000"/>
            <a:ext cx="360000" cy="0"/>
          </a:xfrm>
          <a:prstGeom prst="line">
            <a:avLst/>
          </a:prstGeom>
          <a:noFill/>
          <a:ln w="25400" cap="flat" cmpd="sng" algn="ctr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31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4860000" y="4501885"/>
            <a:ext cx="374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讓背景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發出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bubbles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音效。</a:t>
            </a:r>
          </a:p>
        </p:txBody>
      </p:sp>
      <p:grpSp>
        <p:nvGrpSpPr>
          <p:cNvPr id="28" name="群組 27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29" name="圓角矩形 28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3240000" y="4509200"/>
            <a:ext cx="1440000" cy="540000"/>
            <a:chOff x="540000" y="1800000"/>
            <a:chExt cx="1440000" cy="540000"/>
          </a:xfrm>
        </p:grpSpPr>
        <p:sp>
          <p:nvSpPr>
            <p:cNvPr id="33" name="圓角矩形 3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背景音效</a:t>
              </a:r>
            </a:p>
          </p:txBody>
        </p:sp>
      </p:grp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3600000"/>
            <a:ext cx="3000375" cy="790575"/>
          </a:xfrm>
          <a:prstGeom prst="rect">
            <a:avLst/>
          </a:prstGeom>
        </p:spPr>
      </p:pic>
      <p:grpSp>
        <p:nvGrpSpPr>
          <p:cNvPr id="40" name="群組 39"/>
          <p:cNvGrpSpPr/>
          <p:nvPr/>
        </p:nvGrpSpPr>
        <p:grpSpPr>
          <a:xfrm flipH="1">
            <a:off x="2520000" y="4770000"/>
            <a:ext cx="720000" cy="540000"/>
            <a:chOff x="2508900" y="4230000"/>
            <a:chExt cx="720000" cy="900000"/>
          </a:xfrm>
        </p:grpSpPr>
        <p:sp>
          <p:nvSpPr>
            <p:cNvPr id="41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5" name="群組 34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3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37" name="圓角矩形 36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9" name="群組 3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44" name="圓角矩形 43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270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59" name="群組 58"/>
          <p:cNvGrpSpPr/>
          <p:nvPr/>
        </p:nvGrpSpPr>
        <p:grpSpPr>
          <a:xfrm>
            <a:off x="180000" y="3330000"/>
            <a:ext cx="540000" cy="1800000"/>
            <a:chOff x="180000" y="2880000"/>
            <a:chExt cx="540000" cy="144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24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水族箱遊戲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46" name="群組 45"/>
          <p:cNvGrpSpPr/>
          <p:nvPr/>
        </p:nvGrpSpPr>
        <p:grpSpPr>
          <a:xfrm>
            <a:off x="1440000" y="3960000"/>
            <a:ext cx="1080000" cy="540000"/>
            <a:chOff x="540000" y="1800000"/>
            <a:chExt cx="1080000" cy="540000"/>
          </a:xfrm>
        </p:grpSpPr>
        <p:sp>
          <p:nvSpPr>
            <p:cNvPr id="47" name="圓角矩形 46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8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背景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64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60" name="直線接點 59"/>
          <p:cNvCxnSpPr/>
          <p:nvPr/>
        </p:nvCxnSpPr>
        <p:spPr bwMode="auto">
          <a:xfrm>
            <a:off x="1080000" y="4230000"/>
            <a:ext cx="360000" cy="0"/>
          </a:xfrm>
          <a:prstGeom prst="line">
            <a:avLst/>
          </a:prstGeom>
          <a:noFill/>
          <a:ln w="25400" cap="flat" cmpd="sng" algn="ctr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31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4860000" y="5047875"/>
            <a:ext cx="374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讓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螃蟹每隔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0.2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秒移動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10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點。</a:t>
            </a:r>
          </a:p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當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碰到舞臺區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邊緣就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轉向。</a:t>
            </a:r>
          </a:p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讓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螃蟹變換造型。</a:t>
            </a:r>
          </a:p>
        </p:txBody>
      </p:sp>
      <p:grpSp>
        <p:nvGrpSpPr>
          <p:cNvPr id="35" name="群組 34"/>
          <p:cNvGrpSpPr/>
          <p:nvPr/>
        </p:nvGrpSpPr>
        <p:grpSpPr>
          <a:xfrm>
            <a:off x="3240000" y="5040000"/>
            <a:ext cx="1440000" cy="540000"/>
            <a:chOff x="540000" y="1800000"/>
            <a:chExt cx="1440000" cy="540000"/>
          </a:xfrm>
        </p:grpSpPr>
        <p:sp>
          <p:nvSpPr>
            <p:cNvPr id="36" name="圓角矩形 35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螃蟹動作</a:t>
              </a:r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29" name="圓角矩形 28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cxnSp>
        <p:nvCxnSpPr>
          <p:cNvPr id="44" name="直線接點 43"/>
          <p:cNvCxnSpPr/>
          <p:nvPr/>
        </p:nvCxnSpPr>
        <p:spPr bwMode="auto">
          <a:xfrm>
            <a:off x="2520000" y="5310000"/>
            <a:ext cx="72000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2340000"/>
            <a:ext cx="1724025" cy="2619375"/>
          </a:xfrm>
          <a:prstGeom prst="rect">
            <a:avLst/>
          </a:prstGeom>
        </p:spPr>
      </p:pic>
      <p:grpSp>
        <p:nvGrpSpPr>
          <p:cNvPr id="32" name="群組 31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3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34" name="圓角矩形 33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9" name="群組 3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40" name="圓角矩形 39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2099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59" name="群組 58"/>
          <p:cNvGrpSpPr/>
          <p:nvPr/>
        </p:nvGrpSpPr>
        <p:grpSpPr>
          <a:xfrm>
            <a:off x="180000" y="3330000"/>
            <a:ext cx="540000" cy="1800000"/>
            <a:chOff x="180000" y="2880000"/>
            <a:chExt cx="540000" cy="144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24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水族箱遊戲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46" name="群組 45"/>
          <p:cNvGrpSpPr/>
          <p:nvPr/>
        </p:nvGrpSpPr>
        <p:grpSpPr>
          <a:xfrm>
            <a:off x="1440000" y="3960000"/>
            <a:ext cx="1080000" cy="540000"/>
            <a:chOff x="540000" y="1800000"/>
            <a:chExt cx="1080000" cy="540000"/>
          </a:xfrm>
        </p:grpSpPr>
        <p:sp>
          <p:nvSpPr>
            <p:cNvPr id="47" name="圓角矩形 46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8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背景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64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60" name="直線接點 59"/>
          <p:cNvCxnSpPr/>
          <p:nvPr/>
        </p:nvCxnSpPr>
        <p:spPr bwMode="auto">
          <a:xfrm>
            <a:off x="1080000" y="4230000"/>
            <a:ext cx="360000" cy="0"/>
          </a:xfrm>
          <a:prstGeom prst="line">
            <a:avLst/>
          </a:prstGeom>
          <a:noFill/>
          <a:ln w="25400" cap="flat" cmpd="sng" algn="ctr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31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4860000" y="5580000"/>
            <a:ext cx="3744000" cy="90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讓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魚兒每隔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0.2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秒移動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10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點。</a:t>
            </a:r>
          </a:p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當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碰到舞臺區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邊緣就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轉向。</a:t>
            </a:r>
          </a:p>
        </p:txBody>
      </p:sp>
      <p:grpSp>
        <p:nvGrpSpPr>
          <p:cNvPr id="28" name="群組 27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29" name="圓角矩形 28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3240000" y="5580000"/>
            <a:ext cx="1440000" cy="540000"/>
            <a:chOff x="540000" y="1800000"/>
            <a:chExt cx="1440000" cy="540000"/>
          </a:xfrm>
        </p:grpSpPr>
        <p:sp>
          <p:nvSpPr>
            <p:cNvPr id="33" name="圓角矩形 3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魚兒動作</a:t>
              </a:r>
            </a:p>
          </p:txBody>
        </p:sp>
      </p:grpSp>
      <p:grpSp>
        <p:nvGrpSpPr>
          <p:cNvPr id="40" name="群組 39"/>
          <p:cNvGrpSpPr/>
          <p:nvPr/>
        </p:nvGrpSpPr>
        <p:grpSpPr>
          <a:xfrm>
            <a:off x="2520000" y="5310000"/>
            <a:ext cx="720000" cy="540000"/>
            <a:chOff x="2508900" y="4230000"/>
            <a:chExt cx="720000" cy="900000"/>
          </a:xfrm>
        </p:grpSpPr>
        <p:sp>
          <p:nvSpPr>
            <p:cNvPr id="41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3510000"/>
            <a:ext cx="1743075" cy="2066925"/>
          </a:xfrm>
          <a:prstGeom prst="rect">
            <a:avLst/>
          </a:prstGeom>
        </p:spPr>
      </p:pic>
      <p:grpSp>
        <p:nvGrpSpPr>
          <p:cNvPr id="35" name="群組 34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3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37" name="圓角矩形 36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9" name="群組 3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44" name="圓角矩形 43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9740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59" name="群組 58"/>
          <p:cNvGrpSpPr/>
          <p:nvPr/>
        </p:nvGrpSpPr>
        <p:grpSpPr>
          <a:xfrm>
            <a:off x="180000" y="3330000"/>
            <a:ext cx="540000" cy="1800000"/>
            <a:chOff x="180000" y="2880000"/>
            <a:chExt cx="540000" cy="144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24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水族箱遊戲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46" name="群組 45"/>
          <p:cNvGrpSpPr/>
          <p:nvPr/>
        </p:nvGrpSpPr>
        <p:grpSpPr>
          <a:xfrm>
            <a:off x="1440000" y="3960000"/>
            <a:ext cx="1080000" cy="540000"/>
            <a:chOff x="540000" y="1800000"/>
            <a:chExt cx="1080000" cy="540000"/>
          </a:xfrm>
        </p:grpSpPr>
        <p:sp>
          <p:nvSpPr>
            <p:cNvPr id="47" name="圓角矩形 46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8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背景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64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60" name="直線接點 59"/>
          <p:cNvCxnSpPr/>
          <p:nvPr/>
        </p:nvCxnSpPr>
        <p:spPr bwMode="auto">
          <a:xfrm>
            <a:off x="1080000" y="4230000"/>
            <a:ext cx="360000" cy="0"/>
          </a:xfrm>
          <a:prstGeom prst="line">
            <a:avLst/>
          </a:prstGeom>
          <a:noFill/>
          <a:ln w="25400" cap="flat" cmpd="sng" algn="ctr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31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4860000" y="5580000"/>
            <a:ext cx="3744000" cy="90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讓魚兒每隔隨機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～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秒就右轉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30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度。</a:t>
            </a:r>
          </a:p>
        </p:txBody>
      </p:sp>
      <p:grpSp>
        <p:nvGrpSpPr>
          <p:cNvPr id="28" name="群組 27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29" name="圓角矩形 28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3240000" y="5580000"/>
            <a:ext cx="1440000" cy="540000"/>
            <a:chOff x="540000" y="1800000"/>
            <a:chExt cx="1440000" cy="540000"/>
          </a:xfrm>
        </p:grpSpPr>
        <p:sp>
          <p:nvSpPr>
            <p:cNvPr id="33" name="圓角矩形 3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魚兒動作</a:t>
              </a:r>
            </a:p>
          </p:txBody>
        </p:sp>
      </p:grpSp>
      <p:grpSp>
        <p:nvGrpSpPr>
          <p:cNvPr id="40" name="群組 39"/>
          <p:cNvGrpSpPr/>
          <p:nvPr/>
        </p:nvGrpSpPr>
        <p:grpSpPr>
          <a:xfrm>
            <a:off x="2520000" y="5310000"/>
            <a:ext cx="720000" cy="540000"/>
            <a:chOff x="2508900" y="4230000"/>
            <a:chExt cx="720000" cy="900000"/>
          </a:xfrm>
        </p:grpSpPr>
        <p:sp>
          <p:nvSpPr>
            <p:cNvPr id="41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4284000"/>
            <a:ext cx="3067050" cy="1219200"/>
          </a:xfrm>
          <a:prstGeom prst="rect">
            <a:avLst/>
          </a:prstGeom>
        </p:spPr>
      </p:pic>
      <p:grpSp>
        <p:nvGrpSpPr>
          <p:cNvPr id="35" name="群組 34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3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37" name="圓角矩形 36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9" name="群組 3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44" name="圓角矩形 43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03884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59" name="群組 58"/>
          <p:cNvGrpSpPr/>
          <p:nvPr/>
        </p:nvGrpSpPr>
        <p:grpSpPr>
          <a:xfrm>
            <a:off x="180000" y="3330000"/>
            <a:ext cx="540000" cy="1800000"/>
            <a:chOff x="180000" y="2880000"/>
            <a:chExt cx="540000" cy="144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24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水族箱遊戲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46" name="群組 45"/>
          <p:cNvGrpSpPr/>
          <p:nvPr/>
        </p:nvGrpSpPr>
        <p:grpSpPr>
          <a:xfrm>
            <a:off x="1440000" y="3960000"/>
            <a:ext cx="1080000" cy="540000"/>
            <a:chOff x="540000" y="1800000"/>
            <a:chExt cx="1080000" cy="540000"/>
          </a:xfrm>
        </p:grpSpPr>
        <p:sp>
          <p:nvSpPr>
            <p:cNvPr id="47" name="圓角矩形 46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8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背景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64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60" name="直線接點 59"/>
          <p:cNvCxnSpPr/>
          <p:nvPr/>
        </p:nvCxnSpPr>
        <p:spPr bwMode="auto">
          <a:xfrm>
            <a:off x="1080000" y="4230000"/>
            <a:ext cx="360000" cy="0"/>
          </a:xfrm>
          <a:prstGeom prst="line">
            <a:avLst/>
          </a:prstGeom>
          <a:noFill/>
          <a:ln w="25400" cap="flat" cmpd="sng" algn="ctr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31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5" name="群組 34"/>
          <p:cNvGrpSpPr/>
          <p:nvPr/>
        </p:nvGrpSpPr>
        <p:grpSpPr>
          <a:xfrm>
            <a:off x="2520000" y="5310000"/>
            <a:ext cx="720000" cy="1080000"/>
            <a:chOff x="2508900" y="4230000"/>
            <a:chExt cx="720000" cy="900000"/>
          </a:xfrm>
        </p:grpSpPr>
        <p:sp>
          <p:nvSpPr>
            <p:cNvPr id="36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29" name="圓角矩形 28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3240000" y="6120000"/>
            <a:ext cx="1800000" cy="540000"/>
            <a:chOff x="540000" y="1800000"/>
            <a:chExt cx="1440000" cy="540000"/>
          </a:xfrm>
        </p:grpSpPr>
        <p:sp>
          <p:nvSpPr>
            <p:cNvPr id="33" name="圓角矩形 3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魚兒打招呼</a:t>
              </a:r>
            </a:p>
          </p:txBody>
        </p:sp>
      </p:grpSp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5220000" y="5580000"/>
            <a:ext cx="3384000" cy="12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如果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條件（碰到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鼠標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）成立，則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執行嵌入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的程式。</a:t>
            </a:r>
          </a:p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讓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魚兒說出：「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你好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」。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0000" y="3960000"/>
            <a:ext cx="3076575" cy="1581150"/>
          </a:xfrm>
          <a:prstGeom prst="rect">
            <a:avLst/>
          </a:prstGeom>
        </p:spPr>
      </p:pic>
      <p:grpSp>
        <p:nvGrpSpPr>
          <p:cNvPr id="39" name="群組 3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4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41" name="圓角矩形 40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3" name="群組 42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44" name="圓角矩形 43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010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" name="群組 9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範　例</a:t>
              </a:r>
              <a:endParaRPr lang="zh-TW" altLang="en-US" sz="2400" dirty="0">
                <a:solidFill>
                  <a:srgbClr val="4C9A6C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15" name="圓角矩形 14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6" name="文字方塊 3"/>
          <p:cNvSpPr txBox="1">
            <a:spLocks noChangeArrowheads="1"/>
          </p:cNvSpPr>
          <p:nvPr/>
        </p:nvSpPr>
        <p:spPr bwMode="auto">
          <a:xfrm>
            <a:off x="720000" y="1800000"/>
            <a:ext cx="7884000" cy="108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　　在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畫面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中，以一個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海底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圖片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當作背景，有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 </a:t>
            </a:r>
            <a:r>
              <a:rPr lang="en-US" altLang="zh-TW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3 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隻魚兒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和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 </a:t>
            </a:r>
            <a:r>
              <a:rPr lang="en-US" altLang="zh-TW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隻螃蟹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在海裡。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7" name="文字方塊 3"/>
          <p:cNvSpPr txBox="1">
            <a:spLocks noChangeArrowheads="1"/>
          </p:cNvSpPr>
          <p:nvPr/>
        </p:nvSpPr>
        <p:spPr bwMode="auto">
          <a:xfrm>
            <a:off x="720000" y="4500000"/>
            <a:ext cx="788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當滑鼠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碰到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魚兒時，就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會跟你打招呼說：「你好」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en-US" altLang="zh-TW" sz="24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8" name="文字方塊 3"/>
          <p:cNvSpPr txBox="1">
            <a:spLocks noChangeArrowheads="1"/>
          </p:cNvSpPr>
          <p:nvPr/>
        </p:nvSpPr>
        <p:spPr bwMode="auto">
          <a:xfrm>
            <a:off x="720000" y="2880000"/>
            <a:ext cx="788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00A651"/>
                </a:solidFill>
                <a:latin typeface="+mj-lt"/>
                <a:ea typeface="標楷體" pitchFamily="65" charset="-120"/>
              </a:rPr>
              <a:t>按下</a:t>
            </a:r>
            <a:r>
              <a:rPr lang="zh-TW" altLang="en-US" sz="2400" dirty="0">
                <a:solidFill>
                  <a:srgbClr val="00A651"/>
                </a:solidFill>
                <a:latin typeface="+mj-lt"/>
                <a:ea typeface="標楷體" pitchFamily="65" charset="-120"/>
              </a:rPr>
              <a:t>綠旗</a:t>
            </a:r>
            <a:r>
              <a:rPr lang="zh-TW" altLang="en-US" sz="2400" dirty="0" smtClean="0">
                <a:solidFill>
                  <a:srgbClr val="00A651"/>
                </a:solidFill>
                <a:latin typeface="+mj-lt"/>
                <a:ea typeface="標楷體" pitchFamily="65" charset="-120"/>
              </a:rPr>
              <a:t>後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：</a:t>
            </a:r>
            <a:endParaRPr lang="en-US" altLang="zh-TW" sz="24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720000" y="3420000"/>
            <a:ext cx="7884000" cy="108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en-US" altLang="zh-TW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.	3 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隻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魚兒會不斷的到處游動，底下還有 </a:t>
            </a:r>
            <a:r>
              <a:rPr lang="en-US" altLang="zh-TW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隻螃蟹會不斷的左右移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720000" y="5040000"/>
            <a:ext cx="7884000" cy="108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　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　請執行</a:t>
            </a: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《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水族箱</a:t>
            </a: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》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程式，想一想這個範例的素材及背後是如何運作的呢？</a:t>
            </a:r>
          </a:p>
        </p:txBody>
      </p:sp>
      <p:sp>
        <p:nvSpPr>
          <p:cNvPr id="12" name="Rectangle 11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2875790" y="1176336"/>
            <a:ext cx="3312000" cy="369332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lIns="72000" rIns="144000" anchor="ctr" anchorCtr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9pPr>
          </a:lstStyle>
          <a:p>
            <a:pPr algn="just"/>
            <a:r>
              <a:rPr lang="en-US" altLang="zh-TW" sz="1800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scratch</a:t>
            </a:r>
            <a:r>
              <a:rPr lang="zh-TW" altLang="en-US" sz="1800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程式設計－水族箱遊戲</a:t>
            </a:r>
            <a:endParaRPr lang="zh-TW" altLang="en-US" sz="1800" b="1" u="sng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AutoShape 12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1914951" y="1108591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9pPr>
          </a:lstStyle>
          <a:p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影片</a:t>
            </a:r>
            <a:endParaRPr lang="zh-TW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5154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範　例</a:t>
              </a:r>
              <a:endParaRPr lang="zh-TW" altLang="en-US" sz="2400" dirty="0">
                <a:solidFill>
                  <a:srgbClr val="4C9A6C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14" name="圓角矩形 13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0" y="1800000"/>
            <a:ext cx="3909060" cy="3337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9270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000" y="1800000"/>
            <a:ext cx="3909060" cy="3583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範　例</a:t>
              </a:r>
              <a:endParaRPr lang="zh-TW" altLang="en-US" sz="2400" dirty="0">
                <a:solidFill>
                  <a:srgbClr val="4C9A6C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14" name="圓角矩形 13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0" y="1800000"/>
            <a:ext cx="3909060" cy="3337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向右箭號 11"/>
          <p:cNvSpPr/>
          <p:nvPr/>
        </p:nvSpPr>
        <p:spPr>
          <a:xfrm>
            <a:off x="4067944" y="2924944"/>
            <a:ext cx="1440000" cy="720000"/>
          </a:xfrm>
          <a:prstGeom prst="rightArrow">
            <a:avLst>
              <a:gd name="adj1" fmla="val 50000"/>
              <a:gd name="adj2" fmla="val 101803"/>
            </a:avLst>
          </a:prstGeom>
          <a:solidFill>
            <a:srgbClr val="00A651"/>
          </a:solidFill>
          <a:ln w="25400">
            <a:solidFill>
              <a:srgbClr val="00A651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65452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5" name="群組 24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2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問題分析</a:t>
              </a:r>
            </a:p>
          </p:txBody>
        </p:sp>
        <p:sp>
          <p:nvSpPr>
            <p:cNvPr id="27" name="圓角矩形 26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1080000" y="234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建立背景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0" name="文字方塊 3"/>
          <p:cNvSpPr txBox="1">
            <a:spLocks noChangeArrowheads="1"/>
          </p:cNvSpPr>
          <p:nvPr/>
        </p:nvSpPr>
        <p:spPr bwMode="auto">
          <a:xfrm>
            <a:off x="1080000" y="2879999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建立魚兒和螃蟹角色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sp>
        <p:nvSpPr>
          <p:cNvPr id="32" name="文字方塊 3"/>
          <p:cNvSpPr txBox="1">
            <a:spLocks noChangeArrowheads="1"/>
          </p:cNvSpPr>
          <p:nvPr/>
        </p:nvSpPr>
        <p:spPr bwMode="auto">
          <a:xfrm>
            <a:off x="1080000" y="3419999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產生背景音樂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4" name="文字方塊 3"/>
          <p:cNvSpPr txBox="1">
            <a:spLocks noChangeArrowheads="1"/>
          </p:cNvSpPr>
          <p:nvPr/>
        </p:nvSpPr>
        <p:spPr bwMode="auto">
          <a:xfrm>
            <a:off x="1080000" y="3959999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執行時，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如何模擬水中持續發出泡泡的聲音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7" name="文字方塊 3"/>
          <p:cNvSpPr txBox="1">
            <a:spLocks noChangeArrowheads="1"/>
          </p:cNvSpPr>
          <p:nvPr/>
        </p:nvSpPr>
        <p:spPr bwMode="auto">
          <a:xfrm>
            <a:off x="1043608" y="180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我們可以將這個程式範例拆解幾個部分如下：</a:t>
            </a:r>
          </a:p>
        </p:txBody>
      </p:sp>
      <p:sp>
        <p:nvSpPr>
          <p:cNvPr id="18" name="文字方塊 3"/>
          <p:cNvSpPr txBox="1">
            <a:spLocks noChangeArrowheads="1"/>
          </p:cNvSpPr>
          <p:nvPr/>
        </p:nvSpPr>
        <p:spPr bwMode="auto">
          <a:xfrm>
            <a:off x="1080000" y="450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處理螃蟹動畫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1" name="圓角矩形 20"/>
          <p:cNvSpPr/>
          <p:nvPr/>
        </p:nvSpPr>
        <p:spPr>
          <a:xfrm>
            <a:off x="756000" y="2466000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1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22" name="圓角矩形 21"/>
          <p:cNvSpPr/>
          <p:nvPr/>
        </p:nvSpPr>
        <p:spPr>
          <a:xfrm>
            <a:off x="756000" y="3005999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2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23" name="圓角矩形 22"/>
          <p:cNvSpPr/>
          <p:nvPr/>
        </p:nvSpPr>
        <p:spPr>
          <a:xfrm>
            <a:off x="756000" y="3545999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3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39" name="圓角矩形 38"/>
          <p:cNvSpPr/>
          <p:nvPr/>
        </p:nvSpPr>
        <p:spPr>
          <a:xfrm>
            <a:off x="756000" y="4626000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4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40" name="文字方塊 3"/>
          <p:cNvSpPr txBox="1">
            <a:spLocks noChangeArrowheads="1"/>
          </p:cNvSpPr>
          <p:nvPr/>
        </p:nvSpPr>
        <p:spPr bwMode="auto">
          <a:xfrm>
            <a:off x="1080000" y="504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執行時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，如何讓螃蟹在水底重複移動並變換姿勢？</a:t>
            </a:r>
          </a:p>
        </p:txBody>
      </p:sp>
    </p:spTree>
    <p:extLst>
      <p:ext uri="{BB962C8B-B14F-4D97-AF65-F5344CB8AC3E}">
        <p14:creationId xmlns:p14="http://schemas.microsoft.com/office/powerpoint/2010/main" val="2380917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5" name="群組 24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2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問題分析</a:t>
              </a:r>
            </a:p>
          </p:txBody>
        </p:sp>
        <p:sp>
          <p:nvSpPr>
            <p:cNvPr id="27" name="圓角矩形 26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1080000" y="234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處理魚兒動畫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，並且能夠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與使用者互動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sp>
        <p:nvSpPr>
          <p:cNvPr id="34" name="文字方塊 3"/>
          <p:cNvSpPr txBox="1">
            <a:spLocks noChangeArrowheads="1"/>
          </p:cNvSpPr>
          <p:nvPr/>
        </p:nvSpPr>
        <p:spPr bwMode="auto">
          <a:xfrm>
            <a:off x="1080000" y="2880000"/>
            <a:ext cx="7524000" cy="12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時，如何讓魚兒在水中重複移動？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時，如何讓魚兒每隔一段隨機時間就改變方向？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時，如何與魚兒打招呼，當碰到滑鼠時說出：「你好」？</a:t>
            </a:r>
          </a:p>
        </p:txBody>
      </p:sp>
      <p:sp>
        <p:nvSpPr>
          <p:cNvPr id="37" name="文字方塊 3"/>
          <p:cNvSpPr txBox="1">
            <a:spLocks noChangeArrowheads="1"/>
          </p:cNvSpPr>
          <p:nvPr/>
        </p:nvSpPr>
        <p:spPr bwMode="auto">
          <a:xfrm>
            <a:off x="1043608" y="180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我們可以將這個程式範例拆解幾個部分如下：</a:t>
            </a:r>
          </a:p>
        </p:txBody>
      </p:sp>
      <p:sp>
        <p:nvSpPr>
          <p:cNvPr id="21" name="圓角矩形 20"/>
          <p:cNvSpPr/>
          <p:nvPr/>
        </p:nvSpPr>
        <p:spPr>
          <a:xfrm>
            <a:off x="756000" y="2466000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5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35" name="文字方塊 3"/>
          <p:cNvSpPr txBox="1">
            <a:spLocks noChangeArrowheads="1"/>
          </p:cNvSpPr>
          <p:nvPr/>
        </p:nvSpPr>
        <p:spPr bwMode="auto">
          <a:xfrm>
            <a:off x="1080000" y="414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產生 </a:t>
            </a:r>
            <a:r>
              <a:rPr lang="en-US" altLang="zh-TW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3 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匹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馬兒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41" name="圓角矩形 40"/>
          <p:cNvSpPr/>
          <p:nvPr/>
        </p:nvSpPr>
        <p:spPr>
          <a:xfrm>
            <a:off x="756000" y="4257232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6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617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2000" y="2520000"/>
            <a:ext cx="5312758" cy="4320000"/>
          </a:xfrm>
          <a:prstGeom prst="rect">
            <a:avLst/>
          </a:prstGeom>
        </p:spPr>
      </p:pic>
      <p:sp>
        <p:nvSpPr>
          <p:cNvPr id="39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選擇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Underwater 1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34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選個背景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42" name="群組 41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43" name="圓角矩形 42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45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匯入舞臺背景。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46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如何建立背景？</a:t>
            </a:r>
          </a:p>
        </p:txBody>
      </p:sp>
      <p:grpSp>
        <p:nvGrpSpPr>
          <p:cNvPr id="47" name="群組 46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48" name="圓角矩形 47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49" name="圓角矩形 48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1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50" name="群組 49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51" name="圓角矩形 50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52" name="圓角矩形 51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grpSp>
        <p:nvGrpSpPr>
          <p:cNvPr id="53" name="群組 52"/>
          <p:cNvGrpSpPr/>
          <p:nvPr/>
        </p:nvGrpSpPr>
        <p:grpSpPr>
          <a:xfrm>
            <a:off x="360000" y="3636000"/>
            <a:ext cx="504000" cy="360000"/>
            <a:chOff x="360000" y="3420000"/>
            <a:chExt cx="504000" cy="360000"/>
          </a:xfrm>
        </p:grpSpPr>
        <p:sp>
          <p:nvSpPr>
            <p:cNvPr id="54" name="圓角矩形 53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55" name="等腰三角形 54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57021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2000" y="2520000"/>
            <a:ext cx="4674212" cy="4320000"/>
          </a:xfrm>
          <a:prstGeom prst="rect">
            <a:avLst/>
          </a:prstGeom>
        </p:spPr>
      </p:pic>
      <p:sp>
        <p:nvSpPr>
          <p:cNvPr id="22" name="矩形 21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匯入背景的泡泡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音效。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如何建立背景？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6" name="圓角矩形 25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7" name="圓角矩形 26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1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9" name="圓角矩形 28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0" name="圓角矩形 29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選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個音效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選擇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Bubbles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360000" y="3636001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4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249986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國中教學ppt投影片母片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101國中教學ppt地理投影片母片">
      <a:majorFont>
        <a:latin typeface="Times New Roman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25400">
          <a:solidFill>
            <a:srgbClr val="FF0000"/>
          </a:solidFill>
        </a:ln>
      </a:spPr>
      <a:bodyPr rtlCol="0" anchor="ctr"/>
      <a:lstStyle>
        <a:defPPr algn="ctr">
          <a:defRPr/>
        </a:defPPr>
      </a:lstStyle>
    </a:spDef>
    <a:lnDef>
      <a:spPr bwMode="auto">
        <a:noFill/>
        <a:ln w="9525" cap="flat" cmpd="sng" algn="ctr">
          <a:solidFill>
            <a:srgbClr val="FF00FF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</a:extLst>
      </a:spPr>
      <a:bodyPr/>
      <a:lstStyle/>
    </a:lnDef>
  </a:objectDefaults>
  <a:extraClrSchemeLst>
    <a:extraClrScheme>
      <a:clrScheme name="1_101國中教學ppt地理投影片母片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101國中教學ppt地理投影片母片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FF33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20597</TotalTime>
  <Words>582</Words>
  <Application>Microsoft Office PowerPoint</Application>
  <PresentationFormat>如螢幕大小 (4:3)</PresentationFormat>
  <Paragraphs>261</Paragraphs>
  <Slides>28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28</vt:i4>
      </vt:variant>
    </vt:vector>
  </HeadingPairs>
  <TitlesOfParts>
    <vt:vector size="29" baseType="lpstr">
      <vt:lpstr>國中教學ppt投影片母片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翰林出版事業股份有限公司</dc:title>
  <dc:creator>Hanlin</dc:creator>
  <cp:lastModifiedBy>user</cp:lastModifiedBy>
  <cp:revision>884</cp:revision>
  <cp:lastPrinted>1601-01-01T00:00:00Z</cp:lastPrinted>
  <dcterms:created xsi:type="dcterms:W3CDTF">2003-03-29T07:29:52Z</dcterms:created>
  <dcterms:modified xsi:type="dcterms:W3CDTF">2020-01-07T09:52:13Z</dcterms:modified>
</cp:coreProperties>
</file>