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63"/>
  </p:notesMasterIdLst>
  <p:sldIdLst>
    <p:sldId id="1271" r:id="rId2"/>
    <p:sldId id="1270" r:id="rId3"/>
    <p:sldId id="1536" r:id="rId4"/>
    <p:sldId id="1241" r:id="rId5"/>
    <p:sldId id="1328" r:id="rId6"/>
    <p:sldId id="1306" r:id="rId7"/>
    <p:sldId id="1537" r:id="rId8"/>
    <p:sldId id="1538" r:id="rId9"/>
    <p:sldId id="1539" r:id="rId10"/>
    <p:sldId id="1330" r:id="rId11"/>
    <p:sldId id="1540" r:id="rId12"/>
    <p:sldId id="1541" r:id="rId13"/>
    <p:sldId id="1542" r:id="rId14"/>
    <p:sldId id="1332" r:id="rId15"/>
    <p:sldId id="1333" r:id="rId16"/>
    <p:sldId id="1335" r:id="rId17"/>
    <p:sldId id="1336" r:id="rId18"/>
    <p:sldId id="1339" r:id="rId19"/>
    <p:sldId id="1411" r:id="rId20"/>
    <p:sldId id="1543" r:id="rId21"/>
    <p:sldId id="1341" r:id="rId22"/>
    <p:sldId id="1545" r:id="rId23"/>
    <p:sldId id="1440" r:id="rId24"/>
    <p:sldId id="1546" r:id="rId25"/>
    <p:sldId id="1547" r:id="rId26"/>
    <p:sldId id="1548" r:id="rId27"/>
    <p:sldId id="1549" r:id="rId28"/>
    <p:sldId id="1550" r:id="rId29"/>
    <p:sldId id="1551" r:id="rId30"/>
    <p:sldId id="1552" r:id="rId31"/>
    <p:sldId id="1553" r:id="rId32"/>
    <p:sldId id="1453" r:id="rId33"/>
    <p:sldId id="1454" r:id="rId34"/>
    <p:sldId id="1461" r:id="rId35"/>
    <p:sldId id="1556" r:id="rId36"/>
    <p:sldId id="1557" r:id="rId37"/>
    <p:sldId id="1558" r:id="rId38"/>
    <p:sldId id="1559" r:id="rId39"/>
    <p:sldId id="1560" r:id="rId40"/>
    <p:sldId id="1561" r:id="rId41"/>
    <p:sldId id="1481" r:id="rId42"/>
    <p:sldId id="1562" r:id="rId43"/>
    <p:sldId id="1485" r:id="rId44"/>
    <p:sldId id="1563" r:id="rId45"/>
    <p:sldId id="1567" r:id="rId46"/>
    <p:sldId id="1483" r:id="rId47"/>
    <p:sldId id="1486" r:id="rId48"/>
    <p:sldId id="1564" r:id="rId49"/>
    <p:sldId id="1565" r:id="rId50"/>
    <p:sldId id="1566" r:id="rId51"/>
    <p:sldId id="1568" r:id="rId52"/>
    <p:sldId id="1569" r:id="rId53"/>
    <p:sldId id="1570" r:id="rId54"/>
    <p:sldId id="1571" r:id="rId55"/>
    <p:sldId id="1572" r:id="rId56"/>
    <p:sldId id="1573" r:id="rId57"/>
    <p:sldId id="1574" r:id="rId58"/>
    <p:sldId id="1575" r:id="rId59"/>
    <p:sldId id="1576" r:id="rId60"/>
    <p:sldId id="1577" r:id="rId61"/>
    <p:sldId id="1578" r:id="rId6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C5"/>
    <a:srgbClr val="FFFFFF"/>
    <a:srgbClr val="8CD1CE"/>
    <a:srgbClr val="27B9B2"/>
    <a:srgbClr val="90D3CF"/>
    <a:srgbClr val="009892"/>
    <a:srgbClr val="DFF4FC"/>
    <a:srgbClr val="41A0C2"/>
    <a:srgbClr val="FFE74F"/>
    <a:srgbClr val="FF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9536" autoAdjust="0"/>
  </p:normalViewPr>
  <p:slideViewPr>
    <p:cSldViewPr>
      <p:cViewPr varScale="1">
        <p:scale>
          <a:sx n="68" d="100"/>
          <a:sy n="68" d="100"/>
        </p:scale>
        <p:origin x="-15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5-2-1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電子琴模擬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5-2-1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電子琴模擬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67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2%20scratch&#31243;&#24335;&#35373;&#35336;-&#38651;&#23376;&#29748;&#27169;&#25836;.wmv" TargetMode="Externa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建立白鍵角色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製作白鍵角色的功能，包含動畫與音效的對應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3959999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處理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音效前，如何添加音樂功能？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被按下後，播放對應的音階？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5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lvl="0" indent="-360000">
              <a:lnSpc>
                <a:spcPct val="120000"/>
              </a:lnSpc>
            </a:pP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產生 </a:t>
            </a:r>
            <a:r>
              <a:rPr lang="en-US" altLang="zh-TW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10 </a:t>
            </a:r>
            <a:r>
              <a:rPr lang="zh-TW" altLang="en-US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個白鍵角色</a:t>
            </a:r>
            <a:r>
              <a:rPr lang="zh-TW" altLang="en-US" sz="2400" b="0" dirty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？</a:t>
            </a: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後，如何複製其他白鍵（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RE∼MI2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時，如何設定其他白鍵被按下後，播放對應的音階？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78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排列白鍵角色的位置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90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80000" y="432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時，如何設定白鍵（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DO∼MI2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）的初始造型與位置？</a:t>
            </a:r>
          </a:p>
        </p:txBody>
      </p:sp>
    </p:spTree>
    <p:extLst>
      <p:ext uri="{BB962C8B-B14F-4D97-AF65-F5344CB8AC3E}">
        <p14:creationId xmlns:p14="http://schemas.microsoft.com/office/powerpoint/2010/main" val="57311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lvl="0">
              <a:lnSpc>
                <a:spcPct val="120000"/>
              </a:lnSpc>
            </a:pP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製作黑鍵角色與其功能，包含動畫、音效的對應與位置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prstClr val="black"/>
              </a:solidFill>
              <a:latin typeface="Times New Roman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3240000"/>
            <a:ext cx="752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時，如何建立黑鍵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被按下後，播放對應的音階？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的初始造型與位置？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7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個黑鍵角色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46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7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80000" y="504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後，如何複製其他黑鍵（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RE#∼RE#2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時，如何設定其他黑鍵被按下後，播放對應的音階？</a:t>
            </a:r>
          </a:p>
        </p:txBody>
      </p:sp>
    </p:spTree>
    <p:extLst>
      <p:ext uri="{BB962C8B-B14F-4D97-AF65-F5344CB8AC3E}">
        <p14:creationId xmlns:p14="http://schemas.microsoft.com/office/powerpoint/2010/main" val="374252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lvl="0">
              <a:lnSpc>
                <a:spcPct val="120000"/>
              </a:lnSpc>
            </a:pP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rgbClr val="1F497D">
                    <a:lumMod val="60000"/>
                    <a:lumOff val="40000"/>
                  </a:srgbClr>
                </a:solidFill>
                <a:latin typeface="Times New Roman"/>
                <a:ea typeface="標楷體" pitchFamily="65" charset="-120"/>
              </a:rPr>
              <a:t>排列黑鍵角色的位置</a:t>
            </a:r>
            <a:r>
              <a:rPr lang="zh-TW" altLang="en-US" sz="2400" b="0" dirty="0" smtClean="0">
                <a:solidFill>
                  <a:prstClr val="black"/>
                </a:solidFill>
                <a:latin typeface="Times New Roman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prstClr val="black"/>
              </a:solidFill>
              <a:latin typeface="Times New Roman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8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時，如何設定黑鍵（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DO#∼RE#2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）的初始造型與位置？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2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讓電子琴自動彈奏歌曲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54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9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80000" y="3960000"/>
            <a:ext cx="7524000" cy="16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製作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時，如何建立自動播放歌曲按鈕（小蜜蜂、小星星）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設定其位置？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時，如何自動彈奏小蜜蜂歌曲？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時，如何自動彈奏小星星歌曲？</a:t>
            </a:r>
          </a:p>
        </p:txBody>
      </p:sp>
    </p:spTree>
    <p:extLst>
      <p:ext uri="{BB962C8B-B14F-4D97-AF65-F5344CB8AC3E}">
        <p14:creationId xmlns:p14="http://schemas.microsoft.com/office/powerpoint/2010/main" val="382017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42" name="群組 4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43" name="圓角矩形 4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44" name="圓角矩形 4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46" name="圓角矩形 4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7" name="圓角矩形 4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9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電子琴底座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50" name="群組 49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51" name="圓角矩形 5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2" name="等腰三角形 5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54" name="圓角矩形 5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5" name="等腰三角形 5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401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5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8" name="圓角矩形 3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50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DO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360000" y="5076000"/>
            <a:ext cx="504000" cy="360000"/>
            <a:chOff x="360000" y="3420000"/>
            <a:chExt cx="504000" cy="360000"/>
          </a:xfrm>
        </p:grpSpPr>
        <p:sp>
          <p:nvSpPr>
            <p:cNvPr id="29" name="圓角矩形 2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910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54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6" name="圓角矩形 3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白鍵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正常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白鍵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5" name="圓角矩形 2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522210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206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新增白鍵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522444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如何製作白鍵角色的功能，包含動畫與音效的對應？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添加擴展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音樂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新增音樂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522014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白鍵的音效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處理。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895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如何製作白鍵角色的功能，包含動畫與音效的對應？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擊變成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白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，播放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 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DO 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音效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結束變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回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白鍵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正常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4464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為什麼要使用廣播訊息？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5256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廣播訊息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時要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注意什麼？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2" t="46676" r="-74" b="109"/>
          <a:stretch/>
        </p:blipFill>
        <p:spPr bwMode="auto">
          <a:xfrm>
            <a:off x="3600000" y="3600000"/>
            <a:ext cx="3672000" cy="29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9267" r="63659" b="20881"/>
          <a:stretch/>
        </p:blipFill>
        <p:spPr bwMode="auto">
          <a:xfrm>
            <a:off x="3600000" y="1800000"/>
            <a:ext cx="2340000" cy="16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51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3096125"/>
            <a:chOff x="360000" y="1260000"/>
            <a:chExt cx="3960000" cy="309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－模擬篇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latin typeface="DFHeiStd-W5"/>
                <a:ea typeface="標楷體" pitchFamily="65" charset="-120"/>
              </a:endParaRP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dirty="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電梯升降模擬</a:t>
              </a:r>
              <a:endParaRPr lang="zh-TW" altLang="en-US" sz="2400" dirty="0">
                <a:solidFill>
                  <a:schemeClr val="tx1"/>
                </a:solidFill>
                <a:latin typeface="DFHeiStd-W5"/>
                <a:ea typeface="標楷體" pitchFamily="65" charset="-120"/>
              </a:endParaRPr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個白鍵角色？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187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如何複製其他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9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個白鍵角色，並依序命名為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RE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MI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FA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SOL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LA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SI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DO2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RE2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MI2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475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如何修改其他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白鍵角色，當琴鍵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被按下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時，播放對應音階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3960000" y="2520000"/>
            <a:ext cx="4320000" cy="4176000"/>
            <a:chOff x="3960000" y="2520000"/>
            <a:chExt cx="4320000" cy="4176000"/>
          </a:xfrm>
        </p:grpSpPr>
        <p:grpSp>
          <p:nvGrpSpPr>
            <p:cNvPr id="20" name="群組 19"/>
            <p:cNvGrpSpPr/>
            <p:nvPr/>
          </p:nvGrpSpPr>
          <p:grpSpPr>
            <a:xfrm>
              <a:off x="3960000" y="2520000"/>
              <a:ext cx="4320000" cy="4176000"/>
              <a:chOff x="3131840" y="2880000"/>
              <a:chExt cx="4320000" cy="4176000"/>
            </a:xfrm>
          </p:grpSpPr>
          <p:sp>
            <p:nvSpPr>
              <p:cNvPr id="34" name="圓角矩形 33"/>
              <p:cNvSpPr/>
              <p:nvPr/>
            </p:nvSpPr>
            <p:spPr>
              <a:xfrm>
                <a:off x="3131840" y="3096000"/>
                <a:ext cx="4320000" cy="396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35" name="圓角矩形 34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31" name="文字方塊 30"/>
            <p:cNvSpPr txBox="1"/>
            <p:nvPr/>
          </p:nvSpPr>
          <p:spPr>
            <a:xfrm>
              <a:off x="4068160" y="2952000"/>
              <a:ext cx="4104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如何快速操作積木？</a:t>
              </a:r>
            </a:p>
          </p:txBody>
        </p:sp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487" y="3528000"/>
              <a:ext cx="3219450" cy="2914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9873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540000" y="1080000"/>
            <a:ext cx="8064000" cy="5436000"/>
            <a:chOff x="3131840" y="3240000"/>
            <a:chExt cx="7884000" cy="5436000"/>
          </a:xfrm>
        </p:grpSpPr>
        <p:grpSp>
          <p:nvGrpSpPr>
            <p:cNvPr id="23" name="群組 22"/>
            <p:cNvGrpSpPr/>
            <p:nvPr/>
          </p:nvGrpSpPr>
          <p:grpSpPr>
            <a:xfrm>
              <a:off x="3131840" y="3240000"/>
              <a:ext cx="7884000" cy="5436000"/>
              <a:chOff x="3131840" y="2880000"/>
              <a:chExt cx="7884000" cy="5436000"/>
            </a:xfrm>
          </p:grpSpPr>
          <p:sp>
            <p:nvSpPr>
              <p:cNvPr id="25" name="圓角矩形 24"/>
              <p:cNvSpPr/>
              <p:nvPr/>
            </p:nvSpPr>
            <p:spPr>
              <a:xfrm>
                <a:off x="3131840" y="3096000"/>
                <a:ext cx="7884000" cy="522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6" name="圓角矩形 25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分析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4" name="文字方塊 23"/>
            <p:cNvSpPr txBox="1"/>
            <p:nvPr/>
          </p:nvSpPr>
          <p:spPr>
            <a:xfrm>
              <a:off x="3272625" y="3744000"/>
              <a:ext cx="7602429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Scratch 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積木的音階</a:t>
              </a: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數值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3272625" y="4176000"/>
              <a:ext cx="7602429" cy="1224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en-US" altLang="zh-TW" dirty="0"/>
                <a:t>Scratch </a:t>
              </a:r>
              <a:r>
                <a:rPr lang="zh-TW" altLang="en-US" dirty="0"/>
                <a:t>演奏音階的數值，是電子音樂中用來標示音階高低的標準。古典樂中做為樂器調音標準的</a:t>
              </a:r>
              <a:r>
                <a:rPr lang="zh-TW" altLang="en-US" dirty="0" smtClean="0"/>
                <a:t>中音 </a:t>
              </a:r>
              <a:r>
                <a:rPr lang="en-US" altLang="zh-TW" dirty="0"/>
                <a:t>DO</a:t>
              </a:r>
              <a:r>
                <a:rPr lang="zh-TW" altLang="en-US" dirty="0"/>
                <a:t>，對應的演奏音階數值是 </a:t>
              </a:r>
              <a:r>
                <a:rPr lang="en-US" altLang="zh-TW" dirty="0"/>
                <a:t>60</a:t>
              </a:r>
              <a:r>
                <a:rPr lang="zh-TW" altLang="en-US" dirty="0"/>
                <a:t>，本模擬中所有琴鍵的演奏音階數值，如下所示。</a:t>
              </a:r>
            </a:p>
          </p:txBody>
        </p:sp>
      </p:grp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448" y="3240000"/>
            <a:ext cx="655510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如何排列白鍵角色的位置？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完成白鍵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初始化造型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初始化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100" r="22384" b="60201"/>
          <a:stretch/>
        </p:blipFill>
        <p:spPr bwMode="auto">
          <a:xfrm>
            <a:off x="3599998" y="2520000"/>
            <a:ext cx="4372802" cy="1926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8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720000" y="4860000"/>
            <a:ext cx="4516762" cy="936000"/>
            <a:chOff x="1440000" y="4320000"/>
            <a:chExt cx="4516762" cy="936000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000" y="4320000"/>
              <a:ext cx="4516762" cy="719269"/>
            </a:xfrm>
            <a:prstGeom prst="rect">
              <a:avLst/>
            </a:prstGeom>
          </p:spPr>
        </p:pic>
        <p:grpSp>
          <p:nvGrpSpPr>
            <p:cNvPr id="53" name="群組 52"/>
            <p:cNvGrpSpPr/>
            <p:nvPr/>
          </p:nvGrpSpPr>
          <p:grpSpPr>
            <a:xfrm>
              <a:off x="4534762" y="4788000"/>
              <a:ext cx="360000" cy="468000"/>
              <a:chOff x="423000" y="3277600"/>
              <a:chExt cx="360000" cy="468000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4" name="圓角矩形 53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A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132" name="圓角矩形 131"/>
          <p:cNvSpPr/>
          <p:nvPr/>
        </p:nvSpPr>
        <p:spPr>
          <a:xfrm>
            <a:off x="3868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57" name="直線單箭頭接點 56"/>
          <p:cNvCxnSpPr/>
          <p:nvPr/>
        </p:nvCxnSpPr>
        <p:spPr bwMode="auto">
          <a:xfrm>
            <a:off x="399606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76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圖片 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1116000" y="4860000"/>
            <a:ext cx="4516762" cy="936000"/>
            <a:chOff x="1836000" y="4320000"/>
            <a:chExt cx="4516762" cy="936000"/>
          </a:xfrm>
        </p:grpSpPr>
        <p:pic>
          <p:nvPicPr>
            <p:cNvPr id="137" name="圖片 1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000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8" name="群組 137"/>
            <p:cNvGrpSpPr/>
            <p:nvPr/>
          </p:nvGrpSpPr>
          <p:grpSpPr>
            <a:xfrm>
              <a:off x="4930762" y="4788000"/>
              <a:ext cx="360000" cy="468000"/>
              <a:chOff x="423000" y="3277600"/>
              <a:chExt cx="360000" cy="468000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40" name="圓角矩形 139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B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74" name="直線單箭頭接點 73"/>
          <p:cNvCxnSpPr/>
          <p:nvPr/>
        </p:nvCxnSpPr>
        <p:spPr bwMode="auto">
          <a:xfrm>
            <a:off x="4386589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圓角矩形 39"/>
          <p:cNvSpPr/>
          <p:nvPr/>
        </p:nvSpPr>
        <p:spPr>
          <a:xfrm>
            <a:off x="4264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圖片 4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1512000" y="4860000"/>
            <a:ext cx="4516762" cy="936000"/>
            <a:chOff x="1512000" y="468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2000" y="468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4606762" y="514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82" name="直線單箭頭接點 81"/>
          <p:cNvCxnSpPr/>
          <p:nvPr/>
        </p:nvCxnSpPr>
        <p:spPr bwMode="auto">
          <a:xfrm>
            <a:off x="4776986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圓角矩形 39"/>
          <p:cNvSpPr/>
          <p:nvPr/>
        </p:nvSpPr>
        <p:spPr>
          <a:xfrm>
            <a:off x="4660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圖片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49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群組 131"/>
          <p:cNvGrpSpPr/>
          <p:nvPr/>
        </p:nvGrpSpPr>
        <p:grpSpPr>
          <a:xfrm>
            <a:off x="1872000" y="4860000"/>
            <a:ext cx="4516762" cy="936000"/>
            <a:chOff x="1795763" y="432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763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4890525" y="478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D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90" name="直線單箭頭接點 89"/>
          <p:cNvCxnSpPr/>
          <p:nvPr/>
        </p:nvCxnSpPr>
        <p:spPr bwMode="auto">
          <a:xfrm>
            <a:off x="5167639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2" name="圓角矩形 41"/>
          <p:cNvSpPr/>
          <p:nvPr/>
        </p:nvSpPr>
        <p:spPr>
          <a:xfrm>
            <a:off x="5020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圖片 1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40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2268000" y="4860000"/>
            <a:ext cx="4516762" cy="936000"/>
            <a:chOff x="2988000" y="432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8000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6082762" y="478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E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135" name="圓角矩形 134"/>
          <p:cNvSpPr/>
          <p:nvPr/>
        </p:nvSpPr>
        <p:spPr>
          <a:xfrm>
            <a:off x="5416762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98" name="直線單箭頭接點 97"/>
          <p:cNvCxnSpPr/>
          <p:nvPr/>
        </p:nvCxnSpPr>
        <p:spPr bwMode="auto">
          <a:xfrm>
            <a:off x="555816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8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圖片 1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42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群組 131"/>
          <p:cNvGrpSpPr/>
          <p:nvPr/>
        </p:nvGrpSpPr>
        <p:grpSpPr>
          <a:xfrm>
            <a:off x="2665725" y="4860000"/>
            <a:ext cx="4516762" cy="936000"/>
            <a:chOff x="1795763" y="432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763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4890525" y="478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F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138" name="直線單箭頭接點 137"/>
          <p:cNvCxnSpPr/>
          <p:nvPr/>
        </p:nvCxnSpPr>
        <p:spPr bwMode="auto">
          <a:xfrm>
            <a:off x="5940889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9" name="圓角矩形 138"/>
          <p:cNvSpPr/>
          <p:nvPr/>
        </p:nvSpPr>
        <p:spPr>
          <a:xfrm>
            <a:off x="5814487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40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圖片 1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42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32" name="群組 131"/>
          <p:cNvGrpSpPr/>
          <p:nvPr/>
        </p:nvGrpSpPr>
        <p:grpSpPr>
          <a:xfrm>
            <a:off x="3025725" y="4860000"/>
            <a:ext cx="4516762" cy="936000"/>
            <a:chOff x="1795763" y="432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763" y="432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4890525" y="478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G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cxnSp>
        <p:nvCxnSpPr>
          <p:cNvPr id="138" name="直線單箭頭接點 137"/>
          <p:cNvCxnSpPr/>
          <p:nvPr/>
        </p:nvCxnSpPr>
        <p:spPr bwMode="auto">
          <a:xfrm>
            <a:off x="633141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9" name="圓角矩形 138"/>
          <p:cNvSpPr/>
          <p:nvPr/>
        </p:nvSpPr>
        <p:spPr>
          <a:xfrm>
            <a:off x="6174487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8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40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8" b="-326"/>
          <a:stretch/>
        </p:blipFill>
        <p:spPr>
          <a:xfrm>
            <a:off x="0" y="1080000"/>
            <a:ext cx="8604000" cy="504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3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圖片 1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41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/>
          <p:cNvGrpSpPr/>
          <p:nvPr/>
        </p:nvGrpSpPr>
        <p:grpSpPr>
          <a:xfrm>
            <a:off x="3420638" y="4860000"/>
            <a:ext cx="4516762" cy="936000"/>
            <a:chOff x="3420638" y="468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0638" y="468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6515400" y="514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H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135" name="圓角矩形 134"/>
          <p:cNvSpPr/>
          <p:nvPr/>
        </p:nvSpPr>
        <p:spPr>
          <a:xfrm>
            <a:off x="6569400" y="5040000"/>
            <a:ext cx="288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9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138" name="直線單箭頭接點 137"/>
          <p:cNvCxnSpPr/>
          <p:nvPr/>
        </p:nvCxnSpPr>
        <p:spPr bwMode="auto">
          <a:xfrm>
            <a:off x="673146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9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2088000"/>
            <a:ext cx="5760244" cy="2590586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2383200" y="1728000"/>
            <a:ext cx="3096344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147</a:t>
            </a: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817725" y="4860000"/>
            <a:ext cx="4516762" cy="936000"/>
            <a:chOff x="3817725" y="4860000"/>
            <a:chExt cx="4516762" cy="936000"/>
          </a:xfrm>
        </p:grpSpPr>
        <p:pic>
          <p:nvPicPr>
            <p:cNvPr id="133" name="圖片 1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7725" y="4860000"/>
              <a:ext cx="4516762" cy="719269"/>
            </a:xfrm>
            <a:prstGeom prst="rect">
              <a:avLst/>
            </a:prstGeom>
          </p:spPr>
        </p:pic>
        <p:grpSp>
          <p:nvGrpSpPr>
            <p:cNvPr id="134" name="群組 133"/>
            <p:cNvGrpSpPr/>
            <p:nvPr/>
          </p:nvGrpSpPr>
          <p:grpSpPr>
            <a:xfrm>
              <a:off x="6912487" y="5328000"/>
              <a:ext cx="360000" cy="468000"/>
              <a:chOff x="423000" y="3277600"/>
              <a:chExt cx="360000" cy="468000"/>
            </a:xfrm>
          </p:grpSpPr>
          <p:sp>
            <p:nvSpPr>
              <p:cNvPr id="136" name="等腰三角形 135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7" name="圓角矩形 136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I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135" name="圓角矩形 134"/>
          <p:cNvSpPr/>
          <p:nvPr/>
        </p:nvSpPr>
        <p:spPr>
          <a:xfrm>
            <a:off x="6924325" y="5049120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10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130" name="直線單箭頭接點 129"/>
          <p:cNvCxnSpPr/>
          <p:nvPr/>
        </p:nvCxnSpPr>
        <p:spPr bwMode="auto">
          <a:xfrm>
            <a:off x="7112464" y="3276000"/>
            <a:ext cx="0" cy="1728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38" name="文字方塊 3"/>
          <p:cNvSpPr txBox="1">
            <a:spLocks noChangeArrowheads="1"/>
          </p:cNvSpPr>
          <p:nvPr/>
        </p:nvSpPr>
        <p:spPr bwMode="auto">
          <a:xfrm>
            <a:off x="900000" y="10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白鍵角色在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</p:spTree>
    <p:extLst>
      <p:ext uri="{BB962C8B-B14F-4D97-AF65-F5344CB8AC3E}">
        <p14:creationId xmlns:p14="http://schemas.microsoft.com/office/powerpoint/2010/main" val="3556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8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新增黑鍵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DO#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</a:t>
            </a:r>
          </a:p>
          <a:p>
            <a:pPr>
              <a:lnSpc>
                <a:spcPct val="120000"/>
              </a:lnSpc>
            </a:pPr>
            <a:r>
              <a:rPr lang="zh-TW" altLang="en-US" sz="16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黑鍵</a:t>
            </a:r>
            <a:r>
              <a:rPr lang="en-US" altLang="zh-TW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 </a:t>
            </a:r>
            <a:r>
              <a:rPr lang="zh-TW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正常</a:t>
            </a:r>
            <a:r>
              <a:rPr lang="zh-TW" altLang="en-US" sz="16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黑鍵</a:t>
            </a:r>
            <a:r>
              <a:rPr lang="en-US" altLang="zh-TW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- </a:t>
            </a:r>
            <a:r>
              <a:rPr lang="zh-TW" alt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16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撰寫音效程式碼？</a:t>
            </a:r>
          </a:p>
        </p:txBody>
      </p:sp>
      <p:sp>
        <p:nvSpPr>
          <p:cNvPr id="26" name="矩形 25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如何製作黑鍵角色與其功能，包含動畫、音效的對應與位置？</a:t>
            </a:r>
          </a:p>
        </p:txBody>
      </p:sp>
      <p:grpSp>
        <p:nvGrpSpPr>
          <p:cNvPr id="33" name="群組 3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4" name="圓角矩形 3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5" name="圓角矩形 3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6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7" name="圓角矩形 3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黑鍵的動畫處理與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音效處理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9" name="圓角矩形 2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33574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26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1" r="22038" b="60010"/>
          <a:stretch/>
        </p:blipFill>
        <p:spPr bwMode="auto">
          <a:xfrm>
            <a:off x="1440000" y="1080000"/>
            <a:ext cx="4824000" cy="21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t="48816" r="61023" b="21361"/>
          <a:stretch/>
        </p:blipFill>
        <p:spPr bwMode="auto">
          <a:xfrm>
            <a:off x="1440000" y="3600000"/>
            <a:ext cx="2412000" cy="15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4" t="47458" r="-82" b="-330"/>
          <a:stretch/>
        </p:blipFill>
        <p:spPr bwMode="auto">
          <a:xfrm>
            <a:off x="4104000" y="3600000"/>
            <a:ext cx="3528000" cy="28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62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080000" y="5445224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7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個黑鍵角色？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6" name="圓角矩形 1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7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7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個黑鍵角色。</a:t>
            </a: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151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如何複製其他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個黑鍵，並依序命名為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RE#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FA#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SOL#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LA#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DO#2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RE#2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439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修改其他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黑鍵角色，當琴鍵被按下時，播放對應音階程式？</a:t>
            </a: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520000"/>
            <a:ext cx="5544000" cy="268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9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1756143" y="5760000"/>
            <a:ext cx="3920964" cy="934264"/>
            <a:chOff x="1368000" y="5760000"/>
            <a:chExt cx="3920964" cy="934264"/>
          </a:xfrm>
        </p:grpSpPr>
        <p:pic>
          <p:nvPicPr>
            <p:cNvPr id="31" name="圖片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49" name="群組 48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50" name="等腰三角形 49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1" name="圓角矩形 50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A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52" name="圓角矩形 51"/>
          <p:cNvSpPr/>
          <p:nvPr/>
        </p:nvSpPr>
        <p:spPr>
          <a:xfrm>
            <a:off x="4325428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37" name="直線單箭頭接點 36"/>
          <p:cNvCxnSpPr/>
          <p:nvPr/>
        </p:nvCxnSpPr>
        <p:spPr bwMode="auto">
          <a:xfrm>
            <a:off x="4502141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553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54" name="群組 53"/>
          <p:cNvGrpSpPr/>
          <p:nvPr/>
        </p:nvGrpSpPr>
        <p:grpSpPr>
          <a:xfrm>
            <a:off x="2534811" y="5760000"/>
            <a:ext cx="3920964" cy="934264"/>
            <a:chOff x="1368000" y="5760000"/>
            <a:chExt cx="3920964" cy="934264"/>
          </a:xfrm>
        </p:grpSpPr>
        <p:pic>
          <p:nvPicPr>
            <p:cNvPr id="57" name="圖片 5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58" name="群組 57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0" name="圓角矩形 59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B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55" name="圓角矩形 54"/>
          <p:cNvSpPr/>
          <p:nvPr/>
        </p:nvSpPr>
        <p:spPr>
          <a:xfrm>
            <a:off x="5104096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56" name="直線單箭頭接點 55"/>
          <p:cNvCxnSpPr/>
          <p:nvPr/>
        </p:nvCxnSpPr>
        <p:spPr bwMode="auto">
          <a:xfrm>
            <a:off x="5280809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62" name="群組 61"/>
          <p:cNvGrpSpPr/>
          <p:nvPr/>
        </p:nvGrpSpPr>
        <p:grpSpPr>
          <a:xfrm>
            <a:off x="2922955" y="5760000"/>
            <a:ext cx="3920964" cy="934264"/>
            <a:chOff x="1368000" y="5760000"/>
            <a:chExt cx="3920964" cy="934264"/>
          </a:xfrm>
        </p:grpSpPr>
        <p:pic>
          <p:nvPicPr>
            <p:cNvPr id="65" name="圖片 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66" name="群組 65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8" name="圓角矩形 67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C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63" name="圓角矩形 62"/>
          <p:cNvSpPr/>
          <p:nvPr/>
        </p:nvSpPr>
        <p:spPr>
          <a:xfrm>
            <a:off x="5492240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64" name="直線單箭頭接點 63"/>
          <p:cNvCxnSpPr/>
          <p:nvPr/>
        </p:nvCxnSpPr>
        <p:spPr bwMode="auto">
          <a:xfrm>
            <a:off x="5668953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70" name="群組 69"/>
          <p:cNvGrpSpPr/>
          <p:nvPr/>
        </p:nvGrpSpPr>
        <p:grpSpPr>
          <a:xfrm>
            <a:off x="3312000" y="5760000"/>
            <a:ext cx="3920964" cy="934264"/>
            <a:chOff x="1368000" y="5760000"/>
            <a:chExt cx="3920964" cy="934264"/>
          </a:xfrm>
        </p:grpSpPr>
        <p:pic>
          <p:nvPicPr>
            <p:cNvPr id="73" name="圖片 7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74" name="群組 73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6" name="圓角矩形 75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D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71" name="圓角矩形 70"/>
          <p:cNvSpPr/>
          <p:nvPr/>
        </p:nvSpPr>
        <p:spPr>
          <a:xfrm>
            <a:off x="5881285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6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72" name="直線單箭頭接點 71"/>
          <p:cNvCxnSpPr/>
          <p:nvPr/>
        </p:nvCxnSpPr>
        <p:spPr bwMode="auto">
          <a:xfrm>
            <a:off x="6057998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78" name="群組 77"/>
          <p:cNvGrpSpPr/>
          <p:nvPr/>
        </p:nvGrpSpPr>
        <p:grpSpPr>
          <a:xfrm>
            <a:off x="4083524" y="5760000"/>
            <a:ext cx="3920964" cy="934264"/>
            <a:chOff x="1368000" y="5760000"/>
            <a:chExt cx="3920964" cy="934264"/>
          </a:xfrm>
        </p:grpSpPr>
        <p:pic>
          <p:nvPicPr>
            <p:cNvPr id="81" name="圖片 8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82" name="群組 81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4" name="圓角矩形 83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E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79" name="圓角矩形 78"/>
          <p:cNvSpPr/>
          <p:nvPr/>
        </p:nvSpPr>
        <p:spPr>
          <a:xfrm>
            <a:off x="6652809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8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80" name="直線單箭頭接點 79"/>
          <p:cNvCxnSpPr/>
          <p:nvPr/>
        </p:nvCxnSpPr>
        <p:spPr bwMode="auto">
          <a:xfrm>
            <a:off x="6829522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260000"/>
            <a:ext cx="806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　　當我們要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設計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、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模擬一臺</a:t>
            </a:r>
            <a:r>
              <a:rPr lang="zh-TW" alt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電子琴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，或者是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電梯升降的排程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應該要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先想好在模擬的物件上，每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一個可以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調控的裝置。例如：琴鍵是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如何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操作的，以及操作後會有什麼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反應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00" y="3060000"/>
            <a:ext cx="5918727" cy="2627159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4082400" y="3888000"/>
            <a:ext cx="3171600" cy="72000"/>
            <a:chOff x="4082400" y="3861048"/>
            <a:chExt cx="3171600" cy="72000"/>
          </a:xfrm>
        </p:grpSpPr>
        <p:sp>
          <p:nvSpPr>
            <p:cNvPr id="39" name="橢圓 38"/>
            <p:cNvSpPr/>
            <p:nvPr/>
          </p:nvSpPr>
          <p:spPr>
            <a:xfrm>
              <a:off x="40824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橢圓 39"/>
            <p:cNvSpPr/>
            <p:nvPr/>
          </p:nvSpPr>
          <p:spPr>
            <a:xfrm>
              <a:off x="446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橢圓 41"/>
            <p:cNvSpPr/>
            <p:nvPr/>
          </p:nvSpPr>
          <p:spPr>
            <a:xfrm>
              <a:off x="5245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橢圓 42"/>
            <p:cNvSpPr/>
            <p:nvPr/>
          </p:nvSpPr>
          <p:spPr>
            <a:xfrm>
              <a:off x="5634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/>
            <p:cNvSpPr/>
            <p:nvPr/>
          </p:nvSpPr>
          <p:spPr>
            <a:xfrm>
              <a:off x="6019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橢圓 45"/>
            <p:cNvSpPr/>
            <p:nvPr/>
          </p:nvSpPr>
          <p:spPr>
            <a:xfrm>
              <a:off x="67932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7" name="橢圓 46"/>
            <p:cNvSpPr/>
            <p:nvPr/>
          </p:nvSpPr>
          <p:spPr>
            <a:xfrm>
              <a:off x="7182000" y="3861048"/>
              <a:ext cx="72000" cy="72000"/>
            </a:xfrm>
            <a:prstGeom prst="ellipse">
              <a:avLst/>
            </a:prstGeom>
            <a:solidFill>
              <a:srgbClr val="007CC5"/>
            </a:solidFill>
            <a:ln w="25400">
              <a:solidFill>
                <a:srgbClr val="007CC5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1655776" cy="126908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設定黑鍵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，並填寫答案？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2700000" y="2700000"/>
            <a:ext cx="5292000" cy="3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水平位置起算點 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x︰</a:t>
            </a:r>
            <a:r>
              <a:rPr lang="zh-TW" altLang="en-US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600" b="0" dirty="0" smtClean="0">
                <a:solidFill>
                  <a:srgbClr val="007CC5"/>
                </a:solidFill>
                <a:latin typeface="+mj-lt"/>
                <a:ea typeface="標楷體" pitchFamily="65" charset="-120"/>
              </a:rPr>
              <a:t>132</a:t>
            </a:r>
            <a:r>
              <a:rPr lang="zh-TW" altLang="en-US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，黑鍵中心垂直位置</a:t>
            </a:r>
            <a:r>
              <a:rPr lang="en-US" altLang="zh-TW" sz="1600" b="0" dirty="0">
                <a:solidFill>
                  <a:srgbClr val="007CC5"/>
                </a:solidFill>
                <a:latin typeface="+mj-lt"/>
                <a:ea typeface="標楷體" pitchFamily="65" charset="-120"/>
              </a:rPr>
              <a:t>y︰7</a:t>
            </a:r>
          </a:p>
          <a:p>
            <a:pPr>
              <a:lnSpc>
                <a:spcPct val="120000"/>
              </a:lnSpc>
            </a:pPr>
            <a:endParaRPr lang="zh-TW" altLang="en-US" sz="1600" b="0" dirty="0">
              <a:solidFill>
                <a:srgbClr val="007CC5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如何排列黑鍵角色的位置？</a:t>
            </a:r>
          </a:p>
        </p:txBody>
      </p:sp>
      <p:grpSp>
        <p:nvGrpSpPr>
          <p:cNvPr id="18" name="群組 1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9" name="圓角矩形 1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8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撰寫黑鍵位置程式。</a:t>
            </a:r>
          </a:p>
        </p:txBody>
      </p:sp>
      <p:grpSp>
        <p:nvGrpSpPr>
          <p:cNvPr id="86" name="群組 85"/>
          <p:cNvGrpSpPr/>
          <p:nvPr/>
        </p:nvGrpSpPr>
        <p:grpSpPr>
          <a:xfrm>
            <a:off x="4474049" y="5760000"/>
            <a:ext cx="3920964" cy="934264"/>
            <a:chOff x="1368000" y="5760000"/>
            <a:chExt cx="3920964" cy="934264"/>
          </a:xfrm>
        </p:grpSpPr>
        <p:pic>
          <p:nvPicPr>
            <p:cNvPr id="89" name="圖片 8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000" y="5760000"/>
              <a:ext cx="3920964" cy="720000"/>
            </a:xfrm>
            <a:prstGeom prst="rect">
              <a:avLst/>
            </a:prstGeom>
          </p:spPr>
        </p:pic>
        <p:grpSp>
          <p:nvGrpSpPr>
            <p:cNvPr id="90" name="群組 89"/>
            <p:cNvGrpSpPr/>
            <p:nvPr/>
          </p:nvGrpSpPr>
          <p:grpSpPr>
            <a:xfrm>
              <a:off x="3942000" y="6226264"/>
              <a:ext cx="360000" cy="468000"/>
              <a:chOff x="423000" y="3277600"/>
              <a:chExt cx="360000" cy="468000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531000" y="3277600"/>
                <a:ext cx="144000" cy="144000"/>
              </a:xfrm>
              <a:prstGeom prst="triangle">
                <a:avLst/>
              </a:prstGeom>
              <a:solidFill>
                <a:srgbClr val="007CC5"/>
              </a:solidFill>
              <a:ln w="25400">
                <a:solidFill>
                  <a:srgbClr val="007CC5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2" name="圓角矩形 91"/>
              <p:cNvSpPr/>
              <p:nvPr/>
            </p:nvSpPr>
            <p:spPr>
              <a:xfrm>
                <a:off x="423000" y="33856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7CC5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007CC5"/>
                    </a:solidFill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F</a:t>
                </a:r>
                <a:endParaRPr lang="zh-TW" altLang="en-US" sz="1800" dirty="0">
                  <a:solidFill>
                    <a:srgbClr val="007CC5"/>
                  </a:solidFill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</p:grpSp>
      </p:grpSp>
      <p:sp>
        <p:nvSpPr>
          <p:cNvPr id="87" name="圓角矩形 86"/>
          <p:cNvSpPr/>
          <p:nvPr/>
        </p:nvSpPr>
        <p:spPr>
          <a:xfrm>
            <a:off x="7043334" y="5947384"/>
            <a:ext cx="360000" cy="25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FF0000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9</a:t>
            </a:r>
            <a:endParaRPr lang="zh-TW" altLang="en-US" sz="1800" dirty="0">
              <a:solidFill>
                <a:srgbClr val="FF0000"/>
              </a:solidFill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cxnSp>
        <p:nvCxnSpPr>
          <p:cNvPr id="88" name="直線單箭頭接點 87"/>
          <p:cNvCxnSpPr/>
          <p:nvPr/>
        </p:nvCxnSpPr>
        <p:spPr bwMode="auto">
          <a:xfrm>
            <a:off x="7220047" y="3924000"/>
            <a:ext cx="0" cy="201600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oval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694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新增小蜜蜂、小星星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按鈕。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小蜜蜂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9" name="圓角矩形 2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1"/>
            <a:ext cx="5292000" cy="419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23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新增小蜜蜂、小星星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按鈕。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0" y="2700000"/>
            <a:ext cx="2567940" cy="134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 r="33829" b="54585"/>
          <a:stretch/>
        </p:blipFill>
        <p:spPr bwMode="auto">
          <a:xfrm>
            <a:off x="3600000" y="2700000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程式定位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這兩個角色的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63889" r="-2" b="-69"/>
          <a:stretch/>
        </p:blipFill>
        <p:spPr bwMode="auto">
          <a:xfrm>
            <a:off x="5400000" y="4320000"/>
            <a:ext cx="2567940" cy="135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30" b="54584"/>
          <a:stretch/>
        </p:blipFill>
        <p:spPr bwMode="auto">
          <a:xfrm>
            <a:off x="3600000" y="4320000"/>
            <a:ext cx="144000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80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540000" y="1080000"/>
            <a:ext cx="8064000" cy="4536000"/>
            <a:chOff x="3131840" y="3240000"/>
            <a:chExt cx="7884000" cy="4536000"/>
          </a:xfrm>
        </p:grpSpPr>
        <p:grpSp>
          <p:nvGrpSpPr>
            <p:cNvPr id="23" name="群組 22"/>
            <p:cNvGrpSpPr/>
            <p:nvPr/>
          </p:nvGrpSpPr>
          <p:grpSpPr>
            <a:xfrm>
              <a:off x="3131840" y="3240000"/>
              <a:ext cx="7884000" cy="4536000"/>
              <a:chOff x="3131840" y="2880000"/>
              <a:chExt cx="7884000" cy="4536000"/>
            </a:xfrm>
          </p:grpSpPr>
          <p:sp>
            <p:nvSpPr>
              <p:cNvPr id="25" name="圓角矩形 24"/>
              <p:cNvSpPr/>
              <p:nvPr/>
            </p:nvSpPr>
            <p:spPr>
              <a:xfrm>
                <a:off x="3131840" y="3096000"/>
                <a:ext cx="7884000" cy="432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6" name="圓角矩形 25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分析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4" name="文字方塊 23"/>
            <p:cNvSpPr txBox="1"/>
            <p:nvPr/>
          </p:nvSpPr>
          <p:spPr>
            <a:xfrm>
              <a:off x="3272625" y="3744000"/>
              <a:ext cx="7602429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設定小蜜蜂、小星星角色的按鈕位置</a:t>
              </a: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160000"/>
            <a:ext cx="7776000" cy="325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6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撰寫自動彈奏小蜜蜂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770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請利用廣播的方式，讓電子琴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自動彈奏音樂。</a:t>
            </a:r>
          </a:p>
        </p:txBody>
      </p:sp>
    </p:spTree>
    <p:extLst>
      <p:ext uri="{BB962C8B-B14F-4D97-AF65-F5344CB8AC3E}">
        <p14:creationId xmlns:p14="http://schemas.microsoft.com/office/powerpoint/2010/main" val="209756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080000"/>
            <a:ext cx="2319946" cy="435157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00" y="1836000"/>
            <a:ext cx="2330004" cy="3587200"/>
          </a:xfrm>
          <a:prstGeom prst="rect">
            <a:avLst/>
          </a:prstGeom>
        </p:spPr>
      </p:pic>
      <p:cxnSp>
        <p:nvCxnSpPr>
          <p:cNvPr id="31" name="直線接點 30"/>
          <p:cNvCxnSpPr/>
          <p:nvPr/>
        </p:nvCxnSpPr>
        <p:spPr bwMode="auto">
          <a:xfrm>
            <a:off x="5148000" y="5300940"/>
            <a:ext cx="0" cy="720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9" name="手繪多邊形 8"/>
          <p:cNvSpPr/>
          <p:nvPr/>
        </p:nvSpPr>
        <p:spPr>
          <a:xfrm>
            <a:off x="1473618" y="1260000"/>
            <a:ext cx="3674381" cy="4680000"/>
          </a:xfrm>
          <a:custGeom>
            <a:avLst/>
            <a:gdLst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80460 w 3680460"/>
              <a:gd name="connsiteY5" fmla="*/ 464820 h 4709160"/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78074 w 3680460"/>
              <a:gd name="connsiteY5" fmla="*/ 548683 h 4709160"/>
              <a:gd name="connsiteX0" fmla="*/ 0 w 3682846"/>
              <a:gd name="connsiteY0" fmla="*/ 4071864 h 4709160"/>
              <a:gd name="connsiteX1" fmla="*/ 2386 w 3682846"/>
              <a:gd name="connsiteY1" fmla="*/ 4709160 h 4709160"/>
              <a:gd name="connsiteX2" fmla="*/ 2532226 w 3682846"/>
              <a:gd name="connsiteY2" fmla="*/ 4709160 h 4709160"/>
              <a:gd name="connsiteX3" fmla="*/ 2532226 w 3682846"/>
              <a:gd name="connsiteY3" fmla="*/ 0 h 4709160"/>
              <a:gd name="connsiteX4" fmla="*/ 3682846 w 3682846"/>
              <a:gd name="connsiteY4" fmla="*/ 0 h 4709160"/>
              <a:gd name="connsiteX5" fmla="*/ 3680460 w 3682846"/>
              <a:gd name="connsiteY5" fmla="*/ 548683 h 470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2846" h="4709160">
                <a:moveTo>
                  <a:pt x="0" y="4071864"/>
                </a:moveTo>
                <a:cubicBezTo>
                  <a:pt x="795" y="4284296"/>
                  <a:pt x="1591" y="4496728"/>
                  <a:pt x="2386" y="4709160"/>
                </a:cubicBezTo>
                <a:lnTo>
                  <a:pt x="2532226" y="4709160"/>
                </a:lnTo>
                <a:lnTo>
                  <a:pt x="2532226" y="0"/>
                </a:lnTo>
                <a:lnTo>
                  <a:pt x="3682846" y="0"/>
                </a:lnTo>
                <a:cubicBezTo>
                  <a:pt x="3682051" y="182894"/>
                  <a:pt x="3681255" y="365789"/>
                  <a:pt x="3680460" y="548683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542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440000"/>
            <a:ext cx="2313241" cy="4733762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40000"/>
            <a:ext cx="2333356" cy="3030680"/>
          </a:xfrm>
          <a:prstGeom prst="rect">
            <a:avLst/>
          </a:prstGeom>
        </p:spPr>
      </p:pic>
      <p:cxnSp>
        <p:nvCxnSpPr>
          <p:cNvPr id="43" name="直線接點 42"/>
          <p:cNvCxnSpPr/>
          <p:nvPr/>
        </p:nvCxnSpPr>
        <p:spPr bwMode="auto">
          <a:xfrm>
            <a:off x="1476000" y="900000"/>
            <a:ext cx="0" cy="540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4" name="手繪多邊形 43"/>
          <p:cNvSpPr/>
          <p:nvPr/>
        </p:nvSpPr>
        <p:spPr>
          <a:xfrm>
            <a:off x="1472824" y="1080000"/>
            <a:ext cx="3675175" cy="5400000"/>
          </a:xfrm>
          <a:custGeom>
            <a:avLst/>
            <a:gdLst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80460 w 3680460"/>
              <a:gd name="connsiteY5" fmla="*/ 464820 h 4709160"/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78074 w 3680460"/>
              <a:gd name="connsiteY5" fmla="*/ 548683 h 4709160"/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78075 w 3680460"/>
              <a:gd name="connsiteY5" fmla="*/ 299490 h 4709160"/>
              <a:gd name="connsiteX0" fmla="*/ 0 w 3680460"/>
              <a:gd name="connsiteY0" fmla="*/ 4160520 h 4709160"/>
              <a:gd name="connsiteX1" fmla="*/ 0 w 3680460"/>
              <a:gd name="connsiteY1" fmla="*/ 4709160 h 4709160"/>
              <a:gd name="connsiteX2" fmla="*/ 2529840 w 3680460"/>
              <a:gd name="connsiteY2" fmla="*/ 4709160 h 4709160"/>
              <a:gd name="connsiteX3" fmla="*/ 2529840 w 3680460"/>
              <a:gd name="connsiteY3" fmla="*/ 0 h 4709160"/>
              <a:gd name="connsiteX4" fmla="*/ 3680460 w 3680460"/>
              <a:gd name="connsiteY4" fmla="*/ 0 h 4709160"/>
              <a:gd name="connsiteX5" fmla="*/ 3678076 w 3680460"/>
              <a:gd name="connsiteY5" fmla="*/ 320256 h 4709160"/>
              <a:gd name="connsiteX0" fmla="*/ 0 w 3683642"/>
              <a:gd name="connsiteY0" fmla="*/ 4354337 h 4709160"/>
              <a:gd name="connsiteX1" fmla="*/ 3182 w 3683642"/>
              <a:gd name="connsiteY1" fmla="*/ 4709160 h 4709160"/>
              <a:gd name="connsiteX2" fmla="*/ 2533022 w 3683642"/>
              <a:gd name="connsiteY2" fmla="*/ 4709160 h 4709160"/>
              <a:gd name="connsiteX3" fmla="*/ 2533022 w 3683642"/>
              <a:gd name="connsiteY3" fmla="*/ 0 h 4709160"/>
              <a:gd name="connsiteX4" fmla="*/ 3683642 w 3683642"/>
              <a:gd name="connsiteY4" fmla="*/ 0 h 4709160"/>
              <a:gd name="connsiteX5" fmla="*/ 3681258 w 3683642"/>
              <a:gd name="connsiteY5" fmla="*/ 320256 h 4709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83642" h="4709160">
                <a:moveTo>
                  <a:pt x="0" y="4354337"/>
                </a:moveTo>
                <a:cubicBezTo>
                  <a:pt x="1061" y="4472611"/>
                  <a:pt x="2121" y="4590886"/>
                  <a:pt x="3182" y="4709160"/>
                </a:cubicBezTo>
                <a:lnTo>
                  <a:pt x="2533022" y="4709160"/>
                </a:lnTo>
                <a:lnTo>
                  <a:pt x="2533022" y="0"/>
                </a:lnTo>
                <a:lnTo>
                  <a:pt x="3683642" y="0"/>
                </a:lnTo>
                <a:cubicBezTo>
                  <a:pt x="3682847" y="182894"/>
                  <a:pt x="3682053" y="137362"/>
                  <a:pt x="3681258" y="320256"/>
                </a:cubicBez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05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520000" y="2520000"/>
            <a:ext cx="6084000" cy="2124000"/>
            <a:chOff x="3312000" y="2520000"/>
            <a:chExt cx="6084000" cy="2124000"/>
          </a:xfrm>
        </p:grpSpPr>
        <p:grpSp>
          <p:nvGrpSpPr>
            <p:cNvPr id="17" name="群組 16"/>
            <p:cNvGrpSpPr/>
            <p:nvPr/>
          </p:nvGrpSpPr>
          <p:grpSpPr>
            <a:xfrm>
              <a:off x="3312000" y="2520000"/>
              <a:ext cx="6084000" cy="2124000"/>
              <a:chOff x="3131840" y="2880000"/>
              <a:chExt cx="6084000" cy="2124000"/>
            </a:xfrm>
          </p:grpSpPr>
          <p:sp>
            <p:nvSpPr>
              <p:cNvPr id="18" name="圓角矩形 17"/>
              <p:cNvSpPr/>
              <p:nvPr/>
            </p:nvSpPr>
            <p:spPr>
              <a:xfrm>
                <a:off x="3131840" y="3096000"/>
                <a:ext cx="6084000" cy="1908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2" name="圓角矩形 21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3" name="文字方塊 22"/>
            <p:cNvSpPr txBox="1"/>
            <p:nvPr/>
          </p:nvSpPr>
          <p:spPr>
            <a:xfrm>
              <a:off x="3456000" y="3384000"/>
              <a:ext cx="5796000" cy="115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它是一種程式化電子音樂標準，藉由音符的程式碼，可以</a:t>
              </a:r>
              <a:r>
                <a:rPr lang="zh-TW" altLang="en-US" dirty="0" smtClean="0"/>
                <a:t>跟電腦</a:t>
              </a:r>
              <a:r>
                <a:rPr lang="zh-TW" altLang="en-US" dirty="0"/>
                <a:t>、手機等配備連接，傳遞資料。</a:t>
              </a:r>
              <a:r>
                <a:rPr lang="zh-TW" altLang="en-US" sz="1800" dirty="0"/>
                <a:t>（</a:t>
              </a:r>
              <a:r>
                <a:rPr lang="en-US" altLang="zh-TW" sz="1800" dirty="0"/>
                <a:t>Scratch </a:t>
              </a:r>
              <a:r>
                <a:rPr lang="zh-TW" altLang="en-US" sz="1800" dirty="0"/>
                <a:t>音階的數值</a:t>
              </a:r>
              <a:r>
                <a:rPr lang="zh-TW" altLang="en-US" sz="1800" dirty="0" smtClean="0"/>
                <a:t>，就是</a:t>
              </a:r>
              <a:r>
                <a:rPr lang="zh-TW" altLang="en-US" sz="1800" dirty="0"/>
                <a:t>採用 </a:t>
              </a:r>
              <a:r>
                <a:rPr lang="en-US" altLang="zh-TW" sz="1800" dirty="0"/>
                <a:t>MIDI </a:t>
              </a:r>
              <a:r>
                <a:rPr lang="zh-TW" altLang="en-US" sz="1800" dirty="0"/>
                <a:t>標準唷！）</a:t>
              </a:r>
              <a:endParaRPr lang="zh-TW" altLang="en-US" dirty="0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3456000" y="2952000"/>
              <a:ext cx="5004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音樂數位介面（</a:t>
              </a:r>
              <a:r>
                <a:rPr lang="en-US" altLang="zh-TW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MIDI</a:t>
              </a:r>
              <a:r>
                <a:rPr lang="zh-TW" altLang="en-US" sz="24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）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452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52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撰寫自動彈奏小星星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6317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04000" y="1080000"/>
            <a:ext cx="72000" cy="54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452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如何讓電子琴自動彈奏歌曲？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9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52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撰寫自動彈奏小星星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556792"/>
            <a:ext cx="5166360" cy="513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41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0" y="1836000"/>
            <a:ext cx="2330004" cy="3617372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080000"/>
            <a:ext cx="2326651" cy="323853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00" y="1836000"/>
            <a:ext cx="2326651" cy="2454047"/>
          </a:xfrm>
          <a:prstGeom prst="rect">
            <a:avLst/>
          </a:prstGeom>
        </p:spPr>
      </p:pic>
      <p:cxnSp>
        <p:nvCxnSpPr>
          <p:cNvPr id="34" name="直線接點 33"/>
          <p:cNvCxnSpPr/>
          <p:nvPr/>
        </p:nvCxnSpPr>
        <p:spPr bwMode="auto">
          <a:xfrm>
            <a:off x="6696000" y="5328000"/>
            <a:ext cx="0" cy="720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" name="手繪多邊形 4"/>
          <p:cNvSpPr/>
          <p:nvPr/>
        </p:nvSpPr>
        <p:spPr>
          <a:xfrm>
            <a:off x="936000" y="1260000"/>
            <a:ext cx="2880000" cy="3420000"/>
          </a:xfrm>
          <a:custGeom>
            <a:avLst/>
            <a:gdLst>
              <a:gd name="connsiteX0" fmla="*/ 0 w 2995749"/>
              <a:gd name="connsiteY0" fmla="*/ 2987040 h 3500846"/>
              <a:gd name="connsiteX1" fmla="*/ 0 w 2995749"/>
              <a:gd name="connsiteY1" fmla="*/ 3500846 h 3500846"/>
              <a:gd name="connsiteX2" fmla="*/ 2142309 w 2995749"/>
              <a:gd name="connsiteY2" fmla="*/ 3500846 h 3500846"/>
              <a:gd name="connsiteX3" fmla="*/ 2142309 w 2995749"/>
              <a:gd name="connsiteY3" fmla="*/ 0 h 3500846"/>
              <a:gd name="connsiteX4" fmla="*/ 2995749 w 2995749"/>
              <a:gd name="connsiteY4" fmla="*/ 0 h 3500846"/>
              <a:gd name="connsiteX5" fmla="*/ 2995749 w 2995749"/>
              <a:gd name="connsiteY5" fmla="*/ 644434 h 350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749" h="3500846">
                <a:moveTo>
                  <a:pt x="0" y="2987040"/>
                </a:moveTo>
                <a:lnTo>
                  <a:pt x="0" y="3500846"/>
                </a:lnTo>
                <a:lnTo>
                  <a:pt x="2142309" y="3500846"/>
                </a:lnTo>
                <a:lnTo>
                  <a:pt x="2142309" y="0"/>
                </a:lnTo>
                <a:lnTo>
                  <a:pt x="2995749" y="0"/>
                </a:lnTo>
                <a:lnTo>
                  <a:pt x="2995749" y="644434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>
            <a:off x="3816000" y="1260000"/>
            <a:ext cx="2880000" cy="3420000"/>
          </a:xfrm>
          <a:custGeom>
            <a:avLst/>
            <a:gdLst>
              <a:gd name="connsiteX0" fmla="*/ 0 w 2995749"/>
              <a:gd name="connsiteY0" fmla="*/ 2987040 h 3500846"/>
              <a:gd name="connsiteX1" fmla="*/ 0 w 2995749"/>
              <a:gd name="connsiteY1" fmla="*/ 3500846 h 3500846"/>
              <a:gd name="connsiteX2" fmla="*/ 2142309 w 2995749"/>
              <a:gd name="connsiteY2" fmla="*/ 3500846 h 3500846"/>
              <a:gd name="connsiteX3" fmla="*/ 2142309 w 2995749"/>
              <a:gd name="connsiteY3" fmla="*/ 0 h 3500846"/>
              <a:gd name="connsiteX4" fmla="*/ 2995749 w 2995749"/>
              <a:gd name="connsiteY4" fmla="*/ 0 h 3500846"/>
              <a:gd name="connsiteX5" fmla="*/ 2995749 w 2995749"/>
              <a:gd name="connsiteY5" fmla="*/ 644434 h 350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749" h="3500846">
                <a:moveTo>
                  <a:pt x="0" y="2987040"/>
                </a:moveTo>
                <a:lnTo>
                  <a:pt x="0" y="3500846"/>
                </a:lnTo>
                <a:lnTo>
                  <a:pt x="2142309" y="3500846"/>
                </a:lnTo>
                <a:lnTo>
                  <a:pt x="2142309" y="0"/>
                </a:lnTo>
                <a:lnTo>
                  <a:pt x="2995749" y="0"/>
                </a:lnTo>
                <a:lnTo>
                  <a:pt x="2995749" y="644434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478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260000"/>
            <a:ext cx="806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　　我們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可以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設計琴鍵的控制是利用</a:t>
            </a:r>
            <a:r>
              <a:rPr lang="zh-TW" alt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滑鼠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左鍵點擊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，若是按下琴鍵，就會有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琴鍵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被按下的外型變化，以及音效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47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836000"/>
            <a:ext cx="2330004" cy="246410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000" y="1836000"/>
            <a:ext cx="2326651" cy="246410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00" y="1836000"/>
            <a:ext cx="2330004" cy="3034033"/>
          </a:xfrm>
          <a:prstGeom prst="rect">
            <a:avLst/>
          </a:prstGeom>
        </p:spPr>
      </p:pic>
      <p:cxnSp>
        <p:nvCxnSpPr>
          <p:cNvPr id="36" name="直線接點 35"/>
          <p:cNvCxnSpPr/>
          <p:nvPr/>
        </p:nvCxnSpPr>
        <p:spPr bwMode="auto">
          <a:xfrm>
            <a:off x="936000" y="900000"/>
            <a:ext cx="0" cy="90000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7" name="手繪多邊形 36"/>
          <p:cNvSpPr/>
          <p:nvPr/>
        </p:nvSpPr>
        <p:spPr>
          <a:xfrm>
            <a:off x="936000" y="1260000"/>
            <a:ext cx="2844000" cy="3420000"/>
          </a:xfrm>
          <a:custGeom>
            <a:avLst/>
            <a:gdLst>
              <a:gd name="connsiteX0" fmla="*/ 0 w 2995749"/>
              <a:gd name="connsiteY0" fmla="*/ 2987040 h 3500846"/>
              <a:gd name="connsiteX1" fmla="*/ 0 w 2995749"/>
              <a:gd name="connsiteY1" fmla="*/ 3500846 h 3500846"/>
              <a:gd name="connsiteX2" fmla="*/ 2142309 w 2995749"/>
              <a:gd name="connsiteY2" fmla="*/ 3500846 h 3500846"/>
              <a:gd name="connsiteX3" fmla="*/ 2142309 w 2995749"/>
              <a:gd name="connsiteY3" fmla="*/ 0 h 3500846"/>
              <a:gd name="connsiteX4" fmla="*/ 2995749 w 2995749"/>
              <a:gd name="connsiteY4" fmla="*/ 0 h 3500846"/>
              <a:gd name="connsiteX5" fmla="*/ 2995749 w 2995749"/>
              <a:gd name="connsiteY5" fmla="*/ 644434 h 350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749" h="3500846">
                <a:moveTo>
                  <a:pt x="0" y="2987040"/>
                </a:moveTo>
                <a:lnTo>
                  <a:pt x="0" y="3500846"/>
                </a:lnTo>
                <a:lnTo>
                  <a:pt x="2142309" y="3500846"/>
                </a:lnTo>
                <a:lnTo>
                  <a:pt x="2142309" y="0"/>
                </a:lnTo>
                <a:lnTo>
                  <a:pt x="2995749" y="0"/>
                </a:lnTo>
                <a:lnTo>
                  <a:pt x="2995749" y="644434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手繪多邊形 37"/>
          <p:cNvSpPr/>
          <p:nvPr/>
        </p:nvSpPr>
        <p:spPr>
          <a:xfrm>
            <a:off x="3780000" y="1260000"/>
            <a:ext cx="2916000" cy="3420000"/>
          </a:xfrm>
          <a:custGeom>
            <a:avLst/>
            <a:gdLst>
              <a:gd name="connsiteX0" fmla="*/ 0 w 2995749"/>
              <a:gd name="connsiteY0" fmla="*/ 2987040 h 3500846"/>
              <a:gd name="connsiteX1" fmla="*/ 0 w 2995749"/>
              <a:gd name="connsiteY1" fmla="*/ 3500846 h 3500846"/>
              <a:gd name="connsiteX2" fmla="*/ 2142309 w 2995749"/>
              <a:gd name="connsiteY2" fmla="*/ 3500846 h 3500846"/>
              <a:gd name="connsiteX3" fmla="*/ 2142309 w 2995749"/>
              <a:gd name="connsiteY3" fmla="*/ 0 h 3500846"/>
              <a:gd name="connsiteX4" fmla="*/ 2995749 w 2995749"/>
              <a:gd name="connsiteY4" fmla="*/ 0 h 3500846"/>
              <a:gd name="connsiteX5" fmla="*/ 2995749 w 2995749"/>
              <a:gd name="connsiteY5" fmla="*/ 644434 h 350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5749" h="3500846">
                <a:moveTo>
                  <a:pt x="0" y="2987040"/>
                </a:moveTo>
                <a:lnTo>
                  <a:pt x="0" y="3500846"/>
                </a:lnTo>
                <a:lnTo>
                  <a:pt x="2142309" y="3500846"/>
                </a:lnTo>
                <a:lnTo>
                  <a:pt x="2142309" y="0"/>
                </a:lnTo>
                <a:lnTo>
                  <a:pt x="2995749" y="0"/>
                </a:lnTo>
                <a:lnTo>
                  <a:pt x="2995749" y="644434"/>
                </a:lnTo>
              </a:path>
            </a:pathLst>
          </a:custGeom>
          <a:noFill/>
          <a:ln w="38100">
            <a:solidFill>
              <a:schemeClr val="tx1"/>
            </a:solidFill>
            <a:prstDash val="dash"/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208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93" name="群組 92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94" name="圓角矩形 9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白鍵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104" name="群組 103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10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00000"/>
            <a:ext cx="197739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301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3240000" y="2880000"/>
            <a:ext cx="1440000" cy="540000"/>
            <a:chOff x="540000" y="1800000"/>
            <a:chExt cx="1440000" cy="540000"/>
          </a:xfrm>
        </p:grpSpPr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黑鍵造型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29" name="直線接點 28"/>
          <p:cNvCxnSpPr/>
          <p:nvPr/>
        </p:nvCxnSpPr>
        <p:spPr bwMode="auto">
          <a:xfrm>
            <a:off x="2520000" y="315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2520000"/>
            <a:ext cx="19659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71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99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1" name="圓角矩形 10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20000" y="3150000"/>
            <a:ext cx="720000" cy="1080000"/>
            <a:chOff x="720000" y="3150000"/>
            <a:chExt cx="720000" cy="1080000"/>
          </a:xfrm>
        </p:grpSpPr>
        <p:sp>
          <p:nvSpPr>
            <p:cNvPr id="103" name="矩形 4"/>
            <p:cNvSpPr/>
            <p:nvPr/>
          </p:nvSpPr>
          <p:spPr>
            <a:xfrm flipH="1">
              <a:off x="72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4"/>
            <p:cNvSpPr/>
            <p:nvPr/>
          </p:nvSpPr>
          <p:spPr>
            <a:xfrm flipV="1">
              <a:off x="1080000" y="3150000"/>
              <a:ext cx="360000" cy="108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6" name="群組 95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97" name="圓角矩形 9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3420000"/>
            <a:ext cx="216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自動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彈奏按鈕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5580000" y="3024000"/>
            <a:ext cx="2805885" cy="1288800"/>
            <a:chOff x="4860000" y="3024000"/>
            <a:chExt cx="2805885" cy="1288800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815"/>
            <a:stretch/>
          </p:blipFill>
          <p:spPr bwMode="auto">
            <a:xfrm>
              <a:off x="4860000" y="3024000"/>
              <a:ext cx="1365885" cy="128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947" b="-133"/>
            <a:stretch/>
          </p:blipFill>
          <p:spPr bwMode="auto">
            <a:xfrm>
              <a:off x="6300000" y="3024000"/>
              <a:ext cx="1365885" cy="128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3310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/>
          <p:cNvGrpSpPr/>
          <p:nvPr/>
        </p:nvGrpSpPr>
        <p:grpSpPr>
          <a:xfrm flipH="1">
            <a:off x="2520000" y="3689998"/>
            <a:ext cx="720000" cy="1620002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運算式</a:t>
              </a:r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3420000"/>
            <a:ext cx="2308860" cy="508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4860032" y="3960000"/>
            <a:ext cx="30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147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的數值中，加上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78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6876000" y="2880000"/>
            <a:ext cx="223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廣播訊息</a:t>
              </a:r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2880000"/>
            <a:ext cx="2080260" cy="165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6876000" y="3871312"/>
            <a:ext cx="223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接收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0967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4860000" y="5184000"/>
            <a:ext cx="3024368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音階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拍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琴鍵音階</a:t>
              </a:r>
            </a:p>
          </p:txBody>
        </p:sp>
      </p:grpSp>
      <p:grpSp>
        <p:nvGrpSpPr>
          <p:cNvPr id="44" name="群組 43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00" y="4464000"/>
            <a:ext cx="3086100" cy="67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77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5364000" y="5472000"/>
            <a:ext cx="2952416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坐標為－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116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坐標為－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26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3240000" y="5040000"/>
            <a:ext cx="2160000" cy="540000"/>
            <a:chOff x="540000" y="1800000"/>
            <a:chExt cx="144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按下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白鍵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DO</a:t>
              </a:r>
              <a:endParaRPr lang="zh-TW" altLang="en-US" sz="240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32000"/>
            <a:ext cx="3297555" cy="92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95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為白鍵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正常。</a:t>
            </a:r>
          </a:p>
        </p:txBody>
      </p:sp>
    </p:spTree>
    <p:extLst>
      <p:ext uri="{BB962C8B-B14F-4D97-AF65-F5344CB8AC3E}">
        <p14:creationId xmlns:p14="http://schemas.microsoft.com/office/powerpoint/2010/main" val="19305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3240000" y="5040000"/>
            <a:ext cx="2160000" cy="540000"/>
            <a:chOff x="540000" y="1800000"/>
            <a:chExt cx="144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按下</a:t>
              </a:r>
              <a:r>
                <a:rPr lang="zh-TW" altLang="en-US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白鍵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DO</a:t>
              </a:r>
              <a:endParaRPr lang="zh-TW" altLang="en-US" sz="240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cxnSp>
        <p:nvCxnSpPr>
          <p:cNvPr id="32" name="直線接點 31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77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白鍵變換按下的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的音階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拍，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接著再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換回初始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造型（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白鍵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正常）。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600000"/>
            <a:ext cx="2354580" cy="133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77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240000" y="5580000"/>
            <a:ext cx="216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按下黑</a:t>
              </a:r>
              <a:r>
                <a:rPr lang="zh-TW" altLang="en-US" sz="2400" dirty="0" smtClean="0">
                  <a:solidFill>
                    <a:prstClr val="black"/>
                  </a:solidFill>
                  <a:latin typeface="Times New Roman"/>
                  <a:ea typeface="標楷體" pitchFamily="65" charset="-120"/>
                </a:rPr>
                <a:t>鍵</a:t>
              </a:r>
              <a:r>
                <a:rPr lang="en-US" altLang="zh-TW" sz="2400" dirty="0" smtClean="0">
                  <a:solidFill>
                    <a:prstClr val="black"/>
                  </a:solidFill>
                  <a:latin typeface="Times New Roman"/>
                  <a:ea typeface="標楷體" pitchFamily="65" charset="-120"/>
                </a:rPr>
                <a:t>DO#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4032000"/>
            <a:ext cx="3286125" cy="89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文字方塊 3"/>
          <p:cNvSpPr txBox="1">
            <a:spLocks noChangeArrowheads="1"/>
          </p:cNvSpPr>
          <p:nvPr/>
        </p:nvSpPr>
        <p:spPr bwMode="auto">
          <a:xfrm>
            <a:off x="5364000" y="5472000"/>
            <a:ext cx="2952416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坐標為－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101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7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952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初始造型為黑鍵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正常。</a:t>
            </a:r>
          </a:p>
        </p:txBody>
      </p:sp>
    </p:spTree>
    <p:extLst>
      <p:ext uri="{BB962C8B-B14F-4D97-AF65-F5344CB8AC3E}">
        <p14:creationId xmlns:p14="http://schemas.microsoft.com/office/powerpoint/2010/main" val="96915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在畫面中，以一個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電子琴底座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圖片當作背景，有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個白鍵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7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個黑鍵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個自動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彈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奏歌曲按鈕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在琴座上。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電子琴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用滑鼠點一下琴鍵，會播放相對應的動畫及音階。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720000" y="396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點一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下自動彈奏歌曲按鈕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，會自動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彈奏一段音樂。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1" y="1176336"/>
            <a:ext cx="3348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程式設計－電子琴模擬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77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黑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鍵變換按下的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DO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#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音階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拍，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接著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再換回初始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造型（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黑鍵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-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正常）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3240000" y="5580000"/>
            <a:ext cx="2160000" cy="540000"/>
            <a:chOff x="540000" y="1800000"/>
            <a:chExt cx="1440000" cy="540000"/>
          </a:xfrm>
        </p:grpSpPr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lvl="0"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prstClr val="black"/>
                  </a:solidFill>
                  <a:ea typeface="標楷體" pitchFamily="65" charset="-120"/>
                </a:rPr>
                <a:t>按下黑</a:t>
              </a:r>
              <a:r>
                <a:rPr lang="zh-TW" altLang="en-US" sz="2400" dirty="0" smtClean="0">
                  <a:solidFill>
                    <a:prstClr val="black"/>
                  </a:solidFill>
                  <a:latin typeface="Times New Roman"/>
                  <a:ea typeface="標楷體" pitchFamily="65" charset="-120"/>
                </a:rPr>
                <a:t>鍵</a:t>
              </a:r>
              <a:r>
                <a:rPr lang="en-US" altLang="zh-TW" sz="2400" dirty="0" smtClean="0">
                  <a:solidFill>
                    <a:prstClr val="black"/>
                  </a:solidFill>
                  <a:latin typeface="Times New Roman"/>
                  <a:ea typeface="標楷體" pitchFamily="65" charset="-120"/>
                </a:rPr>
                <a:t>DO#</a:t>
              </a:r>
              <a:endParaRPr lang="zh-TW" altLang="en-US" sz="240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3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3600000"/>
            <a:ext cx="233743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786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14" name="圓角矩形 1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電子琴模擬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27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3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2" name="圓角矩形 4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5364000" y="5040000"/>
            <a:ext cx="2772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SOL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，等待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接著發出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MI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等待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0.1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秒後，再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MI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等待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0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2160000" cy="540000"/>
            <a:chOff x="540000" y="1800000"/>
            <a:chExt cx="144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自動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彈奏按鈕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00" y="2448000"/>
            <a:ext cx="1651635" cy="259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76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497580" cy="30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85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503295" cy="306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497580" cy="30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向右箭號 7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804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463290" cy="318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497580" cy="3034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向右箭號 7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185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21262</TotalTime>
  <Words>1611</Words>
  <Application>Microsoft Office PowerPoint</Application>
  <PresentationFormat>如螢幕大小 (4:3)</PresentationFormat>
  <Paragraphs>468</Paragraphs>
  <Slides>61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61</vt:i4>
      </vt:variant>
    </vt:vector>
  </HeadingPairs>
  <TitlesOfParts>
    <vt:vector size="62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939</cp:revision>
  <cp:lastPrinted>1601-01-01T00:00:00Z</cp:lastPrinted>
  <dcterms:created xsi:type="dcterms:W3CDTF">2003-03-29T07:29:52Z</dcterms:created>
  <dcterms:modified xsi:type="dcterms:W3CDTF">2020-01-07T09:55:18Z</dcterms:modified>
</cp:coreProperties>
</file>