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71"/>
  </p:notesMasterIdLst>
  <p:sldIdLst>
    <p:sldId id="1271" r:id="rId2"/>
    <p:sldId id="1270" r:id="rId3"/>
    <p:sldId id="1356" r:id="rId4"/>
    <p:sldId id="1579" r:id="rId5"/>
    <p:sldId id="1581" r:id="rId6"/>
    <p:sldId id="1580" r:id="rId7"/>
    <p:sldId id="1357" r:id="rId8"/>
    <p:sldId id="1583" r:id="rId9"/>
    <p:sldId id="1582" r:id="rId10"/>
    <p:sldId id="1584" r:id="rId11"/>
    <p:sldId id="1358" r:id="rId12"/>
    <p:sldId id="1359" r:id="rId13"/>
    <p:sldId id="1376" r:id="rId14"/>
    <p:sldId id="1492" r:id="rId15"/>
    <p:sldId id="1378" r:id="rId16"/>
    <p:sldId id="1585" r:id="rId17"/>
    <p:sldId id="1493" r:id="rId18"/>
    <p:sldId id="1586" r:id="rId19"/>
    <p:sldId id="1494" r:id="rId20"/>
    <p:sldId id="1495" r:id="rId21"/>
    <p:sldId id="1496" r:id="rId22"/>
    <p:sldId id="1365" r:id="rId23"/>
    <p:sldId id="1498" r:id="rId24"/>
    <p:sldId id="1366" r:id="rId25"/>
    <p:sldId id="1500" r:id="rId26"/>
    <p:sldId id="1501" r:id="rId27"/>
    <p:sldId id="1587" r:id="rId28"/>
    <p:sldId id="1502" r:id="rId29"/>
    <p:sldId id="1588" r:id="rId30"/>
    <p:sldId id="1504" r:id="rId31"/>
    <p:sldId id="1589" r:id="rId32"/>
    <p:sldId id="1512" r:id="rId33"/>
    <p:sldId id="1514" r:id="rId34"/>
    <p:sldId id="1515" r:id="rId35"/>
    <p:sldId id="1516" r:id="rId36"/>
    <p:sldId id="1590" r:id="rId37"/>
    <p:sldId id="1591" r:id="rId38"/>
    <p:sldId id="1592" r:id="rId39"/>
    <p:sldId id="1593" r:id="rId40"/>
    <p:sldId id="1521" r:id="rId41"/>
    <p:sldId id="1594" r:id="rId42"/>
    <p:sldId id="1595" r:id="rId43"/>
    <p:sldId id="1596" r:id="rId44"/>
    <p:sldId id="1597" r:id="rId45"/>
    <p:sldId id="1525" r:id="rId46"/>
    <p:sldId id="1598" r:id="rId47"/>
    <p:sldId id="1528" r:id="rId48"/>
    <p:sldId id="1599" r:id="rId49"/>
    <p:sldId id="1610" r:id="rId50"/>
    <p:sldId id="1600" r:id="rId51"/>
    <p:sldId id="1601" r:id="rId52"/>
    <p:sldId id="1602" r:id="rId53"/>
    <p:sldId id="1603" r:id="rId54"/>
    <p:sldId id="1604" r:id="rId55"/>
    <p:sldId id="1605" r:id="rId56"/>
    <p:sldId id="1606" r:id="rId57"/>
    <p:sldId id="1611" r:id="rId58"/>
    <p:sldId id="1607" r:id="rId59"/>
    <p:sldId id="1612" r:id="rId60"/>
    <p:sldId id="1613" r:id="rId61"/>
    <p:sldId id="1609" r:id="rId62"/>
    <p:sldId id="1614" r:id="rId63"/>
    <p:sldId id="1615" r:id="rId64"/>
    <p:sldId id="1489" r:id="rId65"/>
    <p:sldId id="1531" r:id="rId66"/>
    <p:sldId id="1532" r:id="rId67"/>
    <p:sldId id="1533" r:id="rId68"/>
    <p:sldId id="1534" r:id="rId69"/>
    <p:sldId id="1535" r:id="rId7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C5"/>
    <a:srgbClr val="FFFFFF"/>
    <a:srgbClr val="8CD1CE"/>
    <a:srgbClr val="27B9B2"/>
    <a:srgbClr val="90D3CF"/>
    <a:srgbClr val="009892"/>
    <a:srgbClr val="DFF4FC"/>
    <a:srgbClr val="41A0C2"/>
    <a:srgbClr val="FFE74F"/>
    <a:srgbClr val="FF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9536" autoAdjust="0"/>
  </p:normalViewPr>
  <p:slideViewPr>
    <p:cSldViewPr>
      <p:cViewPr>
        <p:scale>
          <a:sx n="66" d="100"/>
          <a:sy n="66" d="100"/>
        </p:scale>
        <p:origin x="-1614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96F5C8D3-C8C7-4A2C-A4D0-438EAB8E7AE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635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slide" Target="../slides/slide10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slide" Target="../slides/sl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2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5-2-2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電梯升降模擬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重點回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  <p:pic>
        <p:nvPicPr>
          <p:cNvPr id="30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動作按鈕: 首頁 30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Rectangle 10">
            <a:hlinkClick r:id="rId4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33" name="群組 32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34" name="圓角矩形 33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5" name="向上箭號 34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6" name="群組 35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37" name="圓角矩形 3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8" name="向下箭號 37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40" name="橢圓 39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1" name="乘號 40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42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43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44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727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  <p:pic>
        <p:nvPicPr>
          <p:cNvPr id="18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群組 18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20" name="圓角矩形 1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21" name="向上箭號 20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22" name="群組 21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23" name="橢圓 2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24" name="乘號 2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25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7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" name="Rectangle 10">
            <a:hlinkClick r:id="rId4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12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8" r:id="rId4"/>
    <p:sldLayoutId id="2147483673" r:id="rId5"/>
    <p:sldLayoutId id="2147483674" r:id="rId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2%20scratch&#31243;&#24335;&#35373;&#35336;-&#38651;&#26799;&#21319;&#38477;&#27169;&#25836;.wmv" TargetMode="Externa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5-1	Scratch</a:t>
            </a:r>
            <a:r>
              <a:rPr lang="zh-TW" altLang="en-US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程式設計－遊戲篇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5-2	Scratch</a:t>
            </a:r>
            <a:r>
              <a:rPr lang="zh-TW" altLang="en-US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程式設計－模擬篇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設定電梯樓層鍵的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樓角色功能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8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樓後，如何複製程式至電梯樓層鍵的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樓上，並設定其位置？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時，如何在畫面上顯示電梯樓層鍵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樓所對應的目標樓層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二～四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1080000" y="432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設定電梯移動的程序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756000" y="444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9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4860000"/>
            <a:ext cx="752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時，如何設定電梯的初始造型與位置？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時，當收到選擇樓層結束的訊息後，如何設定電梯移動規則，並控制開門和關門？</a:t>
            </a:r>
          </a:p>
        </p:txBody>
      </p:sp>
    </p:spTree>
    <p:extLst>
      <p:ext uri="{BB962C8B-B14F-4D97-AF65-F5344CB8AC3E}">
        <p14:creationId xmlns:p14="http://schemas.microsoft.com/office/powerpoint/2010/main" val="273861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大樓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底層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532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9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新增電梯角色。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如何建立電梯與大樓上層角色？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74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6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在電梯角色中，匯入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開門的造型。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如何建立電梯與大樓上層角色？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電梯關門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電梯開門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298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08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在電梯角色中，匯入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開門的造型。</a:t>
            </a: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如何建立電梯與大樓上層角色？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調整電梯的位置。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2725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68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新增遮蓋電梯通道的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大樓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上層角色。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如何建立電梯與大樓上層角色？</a:t>
            </a:r>
          </a:p>
        </p:txBody>
      </p:sp>
      <p:grpSp>
        <p:nvGrpSpPr>
          <p:cNvPr id="27" name="群組 2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大樓上層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4196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924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15" b="68245"/>
          <a:stretch/>
        </p:blipFill>
        <p:spPr bwMode="auto">
          <a:xfrm>
            <a:off x="540000" y="1800000"/>
            <a:ext cx="2756653" cy="14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8" b="63149"/>
          <a:stretch/>
        </p:blipFill>
        <p:spPr bwMode="auto">
          <a:xfrm>
            <a:off x="4150894" y="1800000"/>
            <a:ext cx="4453105" cy="165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t="32024" r="66114"/>
          <a:stretch/>
        </p:blipFill>
        <p:spPr bwMode="auto">
          <a:xfrm>
            <a:off x="1371600" y="3236494"/>
            <a:ext cx="1900989" cy="304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1" t="38192" r="12253"/>
          <a:stretch/>
        </p:blipFill>
        <p:spPr bwMode="auto">
          <a:xfrm>
            <a:off x="5005136" y="3513220"/>
            <a:ext cx="2610853" cy="2772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18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新增遮蓋電梯通道的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大樓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上層角色。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如何建立電梯與大樓上層角色？</a:t>
            </a:r>
          </a:p>
        </p:txBody>
      </p:sp>
      <p:grpSp>
        <p:nvGrpSpPr>
          <p:cNvPr id="27" name="群組 2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435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用點擊此積木兩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，再按右鍵點選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刪除</a:t>
            </a:r>
            <a:r>
              <a:rPr lang="zh-TW" altLang="en-US" sz="2000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積木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定位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積木拖曳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至腳本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區中，並修改數值。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5292000" cy="3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10" y="1797441"/>
            <a:ext cx="3413478" cy="1017948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33" b="62975"/>
          <a:stretch/>
        </p:blipFill>
        <p:spPr bwMode="auto">
          <a:xfrm>
            <a:off x="540000" y="1800000"/>
            <a:ext cx="3021347" cy="16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" t="40633" r="60593"/>
          <a:stretch/>
        </p:blipFill>
        <p:spPr bwMode="auto">
          <a:xfrm>
            <a:off x="1191126" y="3561347"/>
            <a:ext cx="2526632" cy="257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6" t="20371" r="19265"/>
          <a:stretch/>
        </p:blipFill>
        <p:spPr bwMode="auto">
          <a:xfrm>
            <a:off x="4776536" y="2683042"/>
            <a:ext cx="2273969" cy="345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45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7" name="圓角矩形 2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30" name="圓角矩形 2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427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38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7411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群組 1"/>
          <p:cNvGrpSpPr>
            <a:grpSpLocks/>
          </p:cNvGrpSpPr>
          <p:nvPr/>
        </p:nvGrpSpPr>
        <p:grpSpPr bwMode="auto">
          <a:xfrm>
            <a:off x="2592388" y="1080000"/>
            <a:ext cx="3959225" cy="3096125"/>
            <a:chOff x="360000" y="1260000"/>
            <a:chExt cx="3960000" cy="3096000"/>
          </a:xfrm>
        </p:grpSpPr>
        <p:sp>
          <p:nvSpPr>
            <p:cNvPr id="17413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36764 h 982134"/>
                <a:gd name="T4" fmla="*/ 545 w 1244600"/>
                <a:gd name="T5" fmla="*/ 36764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14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396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 dirty="0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程式設計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－模擬篇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sp>
          <p:nvSpPr>
            <p:cNvPr id="17415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0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latin typeface="DFHeiStd-W5"/>
                <a:ea typeface="標楷體" pitchFamily="65" charset="-120"/>
              </a:endParaRPr>
            </a:p>
          </p:txBody>
        </p:sp>
        <p:sp>
          <p:nvSpPr>
            <p:cNvPr id="17416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396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 dirty="0" smtClean="0">
                  <a:solidFill>
                    <a:schemeClr val="bg1"/>
                  </a:solidFill>
                  <a:ea typeface="標楷體" pitchFamily="65" charset="-120"/>
                </a:rPr>
                <a:t>(2)</a:t>
              </a:r>
              <a:endParaRPr lang="zh-TW" altLang="en-US" sz="3200" dirty="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7417" name="直線接點 84"/>
            <p:cNvCxnSpPr>
              <a:cxnSpLocks noChangeShapeType="1"/>
              <a:stCxn id="17416" idx="2"/>
              <a:endCxn id="17414" idx="0"/>
            </p:cNvCxnSpPr>
            <p:nvPr/>
          </p:nvCxnSpPr>
          <p:spPr bwMode="auto">
            <a:xfrm>
              <a:off x="234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7418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78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電梯升降模擬</a:t>
              </a:r>
              <a:endParaRPr lang="zh-TW" altLang="en-US" sz="2400" dirty="0">
                <a:solidFill>
                  <a:schemeClr val="tx1"/>
                </a:solidFill>
                <a:latin typeface="DFHeiStd-W5"/>
                <a:ea typeface="標楷體" pitchFamily="65" charset="-120"/>
              </a:endParaRPr>
            </a:p>
          </p:txBody>
        </p:sp>
        <p:sp>
          <p:nvSpPr>
            <p:cNvPr id="17423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2102586 h 982134"/>
                <a:gd name="T4" fmla="*/ 545 w 1244600"/>
                <a:gd name="T5" fmla="*/ 210258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不亮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，匯入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亮的造型。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</a:p>
        </p:txBody>
      </p:sp>
      <p:grpSp>
        <p:nvGrpSpPr>
          <p:cNvPr id="30" name="群組 2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4" name="圓角矩形 3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5" name="圓角矩形 3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91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05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41997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，匯入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亮的造型。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51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角色，使電梯到達所在樓層（搭乘樓層）？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的動畫。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角色的初始造型與位置。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520000"/>
            <a:ext cx="3208020" cy="2369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439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角色的初始位置。</a:t>
            </a: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角色的造型應設定為哪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一個？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687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角色，使電梯到達所在樓層（搭乘樓層）？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角色被按下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的動畫。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6" name="文字方塊 3"/>
          <p:cNvSpPr txBox="1">
            <a:spLocks noChangeArrowheads="1"/>
          </p:cNvSpPr>
          <p:nvPr/>
        </p:nvSpPr>
        <p:spPr bwMode="auto">
          <a:xfrm>
            <a:off x="900000" y="331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點擊時，發出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的廣播訊息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900000" y="4104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表示在一樓的電梯按鍵，並變換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文字方塊 3"/>
          <p:cNvSpPr txBox="1">
            <a:spLocks noChangeArrowheads="1"/>
          </p:cNvSpPr>
          <p:nvPr/>
        </p:nvSpPr>
        <p:spPr bwMode="auto">
          <a:xfrm>
            <a:off x="900000" y="5256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收到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選擇樓層結束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的廣播訊息後，變換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不亮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1904"/>
          <a:stretch/>
        </p:blipFill>
        <p:spPr bwMode="auto">
          <a:xfrm>
            <a:off x="3600000" y="2520000"/>
            <a:ext cx="344043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9"/>
          <a:stretch/>
        </p:blipFill>
        <p:spPr bwMode="auto">
          <a:xfrm>
            <a:off x="3600000" y="5256000"/>
            <a:ext cx="3440430" cy="154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設定被點擊的程式。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942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如何複製其他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個樓層的電梯按鍵，並依序命名為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電梯按鍵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電梯按鍵 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電梯按鍵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個電梯按鍵角色，並排列其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6" name="圓角矩形 1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坐標程式。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25" name="圓角矩形 2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3013671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47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個電梯按鍵角色，並排列其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坐標程式。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角色的位置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3060000"/>
            <a:ext cx="285369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78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修改電梯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的位置，並填寫答案？</a:t>
            </a: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個電梯按鍵角色，並排列其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坐標程式。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61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080000"/>
            <a:ext cx="7367442" cy="57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圓角矩形 3"/>
          <p:cNvSpPr/>
          <p:nvPr/>
        </p:nvSpPr>
        <p:spPr>
          <a:xfrm>
            <a:off x="8676456" y="3068960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9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2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搭乘樓層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數值，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填寫答案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個電梯按鍵角色，並排列其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角色，其所對應的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搭乘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樓層設定值。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610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440000"/>
            <a:ext cx="8064000" cy="480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8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在畫面中，以一個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四層樓建築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圖片當作背景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有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個電梯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與遮蓋電梯通道的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大樓上層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以及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個電梯按鍵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與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個電梯樓層鍵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在大樓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裡。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720000" y="324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720000" y="522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搭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電梯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720000" y="3780000"/>
            <a:ext cx="788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用滑鼠按下你所在樓層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（搭乘樓層）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的電梯按鍵，接著再按下要到達樓層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（目標樓層）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的數字按鍵，電梯就會自動過來載你到想要去的樓層。</a:t>
            </a:r>
          </a:p>
        </p:txBody>
      </p:sp>
      <p:sp>
        <p:nvSpPr>
          <p:cNvPr id="12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0" y="1176336"/>
            <a:ext cx="3528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程式設計－電梯升降模擬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139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6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角色，其所對應的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搭乘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樓層設定值。</a:t>
            </a:r>
          </a:p>
        </p:txBody>
      </p:sp>
      <p:grpSp>
        <p:nvGrpSpPr>
          <p:cNvPr id="34" name="群組 3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樓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7" name="圓角矩形 2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30" name="圓角矩形 2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310114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74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樓角色，使電梯到達對應樓層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（目標樓層）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7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樓角色被按下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的動畫。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開始時，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隱藏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900000" y="4464000"/>
            <a:ext cx="2700000" cy="151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收到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的廣播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訊息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定位在該樓層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的位置並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顯示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39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樓角色的初始狀態與接收訊息的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狀態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37"/>
          <a:stretch/>
        </p:blipFill>
        <p:spPr bwMode="auto">
          <a:xfrm>
            <a:off x="3600001" y="4140000"/>
            <a:ext cx="4866323" cy="1964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11" b="61983"/>
          <a:stretch/>
        </p:blipFill>
        <p:spPr bwMode="auto">
          <a:xfrm>
            <a:off x="3600002" y="2520001"/>
            <a:ext cx="1561546" cy="142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10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樓角色，使電梯到達對應樓層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（目標樓層）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7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樓角色被按下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的動畫。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331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點擊時，發出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樓層結束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廣播訊息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設定被點擊的程式。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900000" y="4104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表示要到達的樓層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900000" y="4896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收到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選擇樓層結束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廣播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訊息後，設定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樓角色為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隱藏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46"/>
          <a:stretch/>
        </p:blipFill>
        <p:spPr bwMode="auto">
          <a:xfrm>
            <a:off x="3600001" y="4860000"/>
            <a:ext cx="3281363" cy="147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94"/>
          <a:stretch/>
        </p:blipFill>
        <p:spPr bwMode="auto">
          <a:xfrm>
            <a:off x="3600001" y="2520000"/>
            <a:ext cx="3281363" cy="203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15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如何把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程式分別複製至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其他電梯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鍵上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樓角色功能？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至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樓角色上。</a:t>
            </a:r>
          </a:p>
        </p:txBody>
      </p:sp>
      <p:grpSp>
        <p:nvGrpSpPr>
          <p:cNvPr id="30" name="群組 2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34" name="圓角矩形 3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5" name="等腰三角形 3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1"/>
            <a:ext cx="5292000" cy="317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66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樓角色在該樓層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樓角色功能？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3240000"/>
            <a:ext cx="4509135" cy="63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387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樓角色功能？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修改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樓角色在該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坐標的位置，並填寫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答案？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8312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080000"/>
            <a:ext cx="2933700" cy="377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000" y="3312000"/>
            <a:ext cx="34671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36000" y="3960000"/>
            <a:ext cx="5230800" cy="1667473"/>
            <a:chOff x="36000" y="3960000"/>
            <a:chExt cx="5230800" cy="1667473"/>
          </a:xfrm>
        </p:grpSpPr>
        <p:sp>
          <p:nvSpPr>
            <p:cNvPr id="21" name="文字方塊 3"/>
            <p:cNvSpPr txBox="1">
              <a:spLocks noChangeArrowheads="1"/>
            </p:cNvSpPr>
            <p:nvPr/>
          </p:nvSpPr>
          <p:spPr bwMode="auto">
            <a:xfrm>
              <a:off x="36000" y="5040000"/>
              <a:ext cx="720000" cy="43200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00" y="4968000"/>
              <a:ext cx="4510800" cy="659473"/>
            </a:xfrm>
            <a:prstGeom prst="rect">
              <a:avLst/>
            </a:prstGeom>
          </p:spPr>
        </p:pic>
        <p:cxnSp>
          <p:nvCxnSpPr>
            <p:cNvPr id="20" name="直線單箭頭接點 19"/>
            <p:cNvCxnSpPr/>
            <p:nvPr/>
          </p:nvCxnSpPr>
          <p:spPr bwMode="auto">
            <a:xfrm>
              <a:off x="1980000" y="3960000"/>
              <a:ext cx="0" cy="115200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46681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080000"/>
            <a:ext cx="2933700" cy="377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000" y="3312000"/>
            <a:ext cx="34671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540000" y="3960000"/>
            <a:ext cx="5229135" cy="1642365"/>
            <a:chOff x="540000" y="3960000"/>
            <a:chExt cx="5229135" cy="1642365"/>
          </a:xfrm>
        </p:grpSpPr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000" y="4968000"/>
              <a:ext cx="4509135" cy="634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2" name="直線單箭頭接點 31"/>
            <p:cNvCxnSpPr/>
            <p:nvPr/>
          </p:nvCxnSpPr>
          <p:spPr bwMode="auto">
            <a:xfrm>
              <a:off x="2494800" y="3960000"/>
              <a:ext cx="0" cy="115200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5040000"/>
              <a:ext cx="720000" cy="43200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565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080000"/>
            <a:ext cx="2933700" cy="377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000" y="3312000"/>
            <a:ext cx="34671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1080000" y="3960000"/>
            <a:ext cx="5230800" cy="1667473"/>
            <a:chOff x="1080000" y="3960000"/>
            <a:chExt cx="5230800" cy="1667473"/>
          </a:xfrm>
        </p:grpSpPr>
        <p:sp>
          <p:nvSpPr>
            <p:cNvPr id="39" name="文字方塊 3"/>
            <p:cNvSpPr txBox="1">
              <a:spLocks noChangeArrowheads="1"/>
            </p:cNvSpPr>
            <p:nvPr/>
          </p:nvSpPr>
          <p:spPr bwMode="auto">
            <a:xfrm>
              <a:off x="1080000" y="5040000"/>
              <a:ext cx="720000" cy="43200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3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0000" y="4968000"/>
              <a:ext cx="4510800" cy="659473"/>
            </a:xfrm>
            <a:prstGeom prst="rect">
              <a:avLst/>
            </a:prstGeom>
          </p:spPr>
        </p:pic>
        <p:cxnSp>
          <p:nvCxnSpPr>
            <p:cNvPr id="37" name="直線單箭頭接點 36"/>
            <p:cNvCxnSpPr/>
            <p:nvPr/>
          </p:nvCxnSpPr>
          <p:spPr bwMode="auto">
            <a:xfrm>
              <a:off x="3028200" y="3960000"/>
              <a:ext cx="0" cy="115200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grpSp>
        <p:nvGrpSpPr>
          <p:cNvPr id="24" name="群組 23"/>
          <p:cNvGrpSpPr/>
          <p:nvPr/>
        </p:nvGrpSpPr>
        <p:grpSpPr>
          <a:xfrm>
            <a:off x="2846100" y="5436000"/>
            <a:ext cx="360000" cy="468000"/>
            <a:chOff x="423000" y="3277600"/>
            <a:chExt cx="360000" cy="468000"/>
          </a:xfrm>
        </p:grpSpPr>
        <p:sp>
          <p:nvSpPr>
            <p:cNvPr id="25" name="等腰三角形 24"/>
            <p:cNvSpPr/>
            <p:nvPr/>
          </p:nvSpPr>
          <p:spPr>
            <a:xfrm>
              <a:off x="531000" y="3277600"/>
              <a:ext cx="144000" cy="144000"/>
            </a:xfrm>
            <a:prstGeom prst="triangl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423000" y="33856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007CC5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rPr>
                <a:t>A</a:t>
              </a:r>
              <a:endParaRPr lang="zh-TW" altLang="en-US" sz="1800" dirty="0">
                <a:solidFill>
                  <a:srgbClr val="007CC5"/>
                </a:solidFill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565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080000"/>
            <a:ext cx="2933700" cy="377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000" y="3312000"/>
            <a:ext cx="34671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" name="群組 39"/>
          <p:cNvGrpSpPr/>
          <p:nvPr/>
        </p:nvGrpSpPr>
        <p:grpSpPr>
          <a:xfrm>
            <a:off x="1605780" y="3960000"/>
            <a:ext cx="5230800" cy="1667473"/>
            <a:chOff x="1080000" y="3960000"/>
            <a:chExt cx="5230800" cy="1667473"/>
          </a:xfrm>
        </p:grpSpPr>
        <p:sp>
          <p:nvSpPr>
            <p:cNvPr id="42" name="文字方塊 3"/>
            <p:cNvSpPr txBox="1">
              <a:spLocks noChangeArrowheads="1"/>
            </p:cNvSpPr>
            <p:nvPr/>
          </p:nvSpPr>
          <p:spPr bwMode="auto">
            <a:xfrm>
              <a:off x="1080000" y="5040000"/>
              <a:ext cx="720000" cy="43200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4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pic>
          <p:nvPicPr>
            <p:cNvPr id="43" name="圖片 4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0000" y="4968000"/>
              <a:ext cx="4510800" cy="659473"/>
            </a:xfrm>
            <a:prstGeom prst="rect">
              <a:avLst/>
            </a:prstGeom>
          </p:spPr>
        </p:pic>
        <p:cxnSp>
          <p:nvCxnSpPr>
            <p:cNvPr id="41" name="直線單箭頭接點 40"/>
            <p:cNvCxnSpPr/>
            <p:nvPr/>
          </p:nvCxnSpPr>
          <p:spPr bwMode="auto">
            <a:xfrm>
              <a:off x="3028200" y="3960000"/>
              <a:ext cx="0" cy="115200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grpSp>
        <p:nvGrpSpPr>
          <p:cNvPr id="22" name="群組 21"/>
          <p:cNvGrpSpPr/>
          <p:nvPr/>
        </p:nvGrpSpPr>
        <p:grpSpPr>
          <a:xfrm>
            <a:off x="3384000" y="5436000"/>
            <a:ext cx="360000" cy="468000"/>
            <a:chOff x="423000" y="3277600"/>
            <a:chExt cx="360000" cy="468000"/>
          </a:xfrm>
        </p:grpSpPr>
        <p:sp>
          <p:nvSpPr>
            <p:cNvPr id="23" name="等腰三角形 22"/>
            <p:cNvSpPr/>
            <p:nvPr/>
          </p:nvSpPr>
          <p:spPr>
            <a:xfrm>
              <a:off x="531000" y="3277600"/>
              <a:ext cx="144000" cy="144000"/>
            </a:xfrm>
            <a:prstGeom prst="triangl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423000" y="33856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007CC5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rPr>
                <a:t>B</a:t>
              </a:r>
              <a:endParaRPr lang="zh-TW" altLang="en-US" sz="1800" dirty="0">
                <a:solidFill>
                  <a:srgbClr val="007CC5"/>
                </a:solidFill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565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1" y="1800000"/>
            <a:ext cx="3667125" cy="315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517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目標樓層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的數值？</a:t>
            </a: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依序修改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樓，其所對應的目標樓層設定值。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3" name="圓角矩形 2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如何設定電梯樓層鍵的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樓角色功能？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209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00" y="1080000"/>
            <a:ext cx="2849880" cy="284988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00" y="4428000"/>
            <a:ext cx="3100388" cy="66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直線單箭頭接點 19"/>
          <p:cNvCxnSpPr/>
          <p:nvPr/>
        </p:nvCxnSpPr>
        <p:spPr bwMode="auto">
          <a:xfrm>
            <a:off x="3750830" y="3241413"/>
            <a:ext cx="0" cy="1260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288000" y="4500000"/>
            <a:ext cx="72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r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78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00" y="4428000"/>
            <a:ext cx="3093465" cy="661361"/>
          </a:xfrm>
          <a:prstGeom prst="rect">
            <a:avLst/>
          </a:prstGeom>
        </p:spPr>
      </p:pic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000" y="1080000"/>
            <a:ext cx="2849880" cy="2849880"/>
          </a:xfrm>
          <a:prstGeom prst="rect">
            <a:avLst/>
          </a:prstGeom>
        </p:spPr>
      </p:pic>
      <p:grpSp>
        <p:nvGrpSpPr>
          <p:cNvPr id="19" name="群組 18"/>
          <p:cNvGrpSpPr/>
          <p:nvPr/>
        </p:nvGrpSpPr>
        <p:grpSpPr>
          <a:xfrm>
            <a:off x="799969" y="3241413"/>
            <a:ext cx="3462830" cy="1690587"/>
            <a:chOff x="288000" y="3241413"/>
            <a:chExt cx="3462830" cy="1690587"/>
          </a:xfrm>
        </p:grpSpPr>
        <p:cxnSp>
          <p:nvCxnSpPr>
            <p:cNvPr id="30" name="直線單箭頭接點 29"/>
            <p:cNvCxnSpPr/>
            <p:nvPr/>
          </p:nvCxnSpPr>
          <p:spPr bwMode="auto">
            <a:xfrm>
              <a:off x="3750830" y="3241413"/>
              <a:ext cx="0" cy="1260000"/>
            </a:xfrm>
            <a:prstGeom prst="straightConnector1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288000" y="4500000"/>
              <a:ext cx="72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 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4084755" y="4860000"/>
            <a:ext cx="360000" cy="468000"/>
            <a:chOff x="423000" y="3277600"/>
            <a:chExt cx="360000" cy="468000"/>
          </a:xfrm>
        </p:grpSpPr>
        <p:sp>
          <p:nvSpPr>
            <p:cNvPr id="23" name="等腰三角形 22"/>
            <p:cNvSpPr/>
            <p:nvPr/>
          </p:nvSpPr>
          <p:spPr>
            <a:xfrm>
              <a:off x="531000" y="3277600"/>
              <a:ext cx="144000" cy="144000"/>
            </a:xfrm>
            <a:prstGeom prst="triangl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423000" y="33856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007CC5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rPr>
                <a:t>A</a:t>
              </a:r>
              <a:endParaRPr lang="zh-TW" altLang="en-US" sz="1800" dirty="0">
                <a:solidFill>
                  <a:srgbClr val="007CC5"/>
                </a:solidFill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88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200" y="4428000"/>
            <a:ext cx="3093465" cy="661361"/>
          </a:xfrm>
          <a:prstGeom prst="rect">
            <a:avLst/>
          </a:prstGeom>
        </p:spPr>
      </p:pic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000" y="1080000"/>
            <a:ext cx="2849880" cy="2849880"/>
          </a:xfrm>
          <a:prstGeom prst="rect">
            <a:avLst/>
          </a:prstGeom>
        </p:spPr>
      </p:pic>
      <p:grpSp>
        <p:nvGrpSpPr>
          <p:cNvPr id="32" name="群組 31"/>
          <p:cNvGrpSpPr/>
          <p:nvPr/>
        </p:nvGrpSpPr>
        <p:grpSpPr>
          <a:xfrm>
            <a:off x="1304794" y="3241413"/>
            <a:ext cx="3462830" cy="1690587"/>
            <a:chOff x="288000" y="3241413"/>
            <a:chExt cx="3462830" cy="1690587"/>
          </a:xfrm>
        </p:grpSpPr>
        <p:cxnSp>
          <p:nvCxnSpPr>
            <p:cNvPr id="34" name="直線單箭頭接點 33"/>
            <p:cNvCxnSpPr/>
            <p:nvPr/>
          </p:nvCxnSpPr>
          <p:spPr bwMode="auto">
            <a:xfrm>
              <a:off x="3750830" y="3241413"/>
              <a:ext cx="0" cy="1260000"/>
            </a:xfrm>
            <a:prstGeom prst="straightConnector1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5" name="文字方塊 3"/>
            <p:cNvSpPr txBox="1">
              <a:spLocks noChangeArrowheads="1"/>
            </p:cNvSpPr>
            <p:nvPr/>
          </p:nvSpPr>
          <p:spPr bwMode="auto">
            <a:xfrm>
              <a:off x="288000" y="4500000"/>
              <a:ext cx="72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3 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4580411" y="4860000"/>
            <a:ext cx="360000" cy="468000"/>
            <a:chOff x="423000" y="3277600"/>
            <a:chExt cx="360000" cy="468000"/>
          </a:xfrm>
        </p:grpSpPr>
        <p:sp>
          <p:nvSpPr>
            <p:cNvPr id="23" name="等腰三角形 22"/>
            <p:cNvSpPr/>
            <p:nvPr/>
          </p:nvSpPr>
          <p:spPr>
            <a:xfrm>
              <a:off x="531000" y="3277600"/>
              <a:ext cx="144000" cy="144000"/>
            </a:xfrm>
            <a:prstGeom prst="triangl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423000" y="33856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007CC5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rPr>
                <a:t>B</a:t>
              </a:r>
              <a:endParaRPr lang="zh-TW" altLang="en-US" sz="1800" dirty="0">
                <a:solidFill>
                  <a:srgbClr val="007CC5"/>
                </a:solidFill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88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000" y="4428000"/>
            <a:ext cx="3093465" cy="661361"/>
          </a:xfrm>
          <a:prstGeom prst="rect">
            <a:avLst/>
          </a:prstGeom>
        </p:spPr>
      </p:pic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000" y="1080000"/>
            <a:ext cx="2849880" cy="2849880"/>
          </a:xfrm>
          <a:prstGeom prst="rect">
            <a:avLst/>
          </a:prstGeom>
        </p:spPr>
      </p:pic>
      <p:grpSp>
        <p:nvGrpSpPr>
          <p:cNvPr id="36" name="群組 35"/>
          <p:cNvGrpSpPr/>
          <p:nvPr/>
        </p:nvGrpSpPr>
        <p:grpSpPr>
          <a:xfrm>
            <a:off x="1819144" y="3241413"/>
            <a:ext cx="3462830" cy="1690587"/>
            <a:chOff x="288000" y="3241413"/>
            <a:chExt cx="3462830" cy="1690587"/>
          </a:xfrm>
        </p:grpSpPr>
        <p:cxnSp>
          <p:nvCxnSpPr>
            <p:cNvPr id="38" name="直線單箭頭接點 37"/>
            <p:cNvCxnSpPr/>
            <p:nvPr/>
          </p:nvCxnSpPr>
          <p:spPr bwMode="auto">
            <a:xfrm>
              <a:off x="3750830" y="3241413"/>
              <a:ext cx="0" cy="1260000"/>
            </a:xfrm>
            <a:prstGeom prst="straightConnector1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9" name="文字方塊 3"/>
            <p:cNvSpPr txBox="1">
              <a:spLocks noChangeArrowheads="1"/>
            </p:cNvSpPr>
            <p:nvPr/>
          </p:nvSpPr>
          <p:spPr bwMode="auto">
            <a:xfrm>
              <a:off x="288000" y="4500000"/>
              <a:ext cx="72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r">
                <a:lnSpc>
                  <a:spcPct val="120000"/>
                </a:lnSpc>
              </a:pP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4 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樓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5093159" y="4860000"/>
            <a:ext cx="360000" cy="468000"/>
            <a:chOff x="423000" y="3277600"/>
            <a:chExt cx="360000" cy="468000"/>
          </a:xfrm>
        </p:grpSpPr>
        <p:sp>
          <p:nvSpPr>
            <p:cNvPr id="23" name="等腰三角形 22"/>
            <p:cNvSpPr/>
            <p:nvPr/>
          </p:nvSpPr>
          <p:spPr>
            <a:xfrm>
              <a:off x="531000" y="3277600"/>
              <a:ext cx="144000" cy="144000"/>
            </a:xfrm>
            <a:prstGeom prst="triangl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423000" y="33856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007CC5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rPr>
                <a:t>C</a:t>
              </a:r>
              <a:endParaRPr lang="zh-TW" altLang="en-US" sz="1800" dirty="0">
                <a:solidFill>
                  <a:srgbClr val="007CC5"/>
                </a:solidFill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88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撰寫電梯移動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如何設定電梯移動的程序？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設定初始造型與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初始位置。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1" y="2520000"/>
            <a:ext cx="2571750" cy="182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573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撰寫電梯移動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如何設定電梯移動的程序？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187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當收到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選擇樓層結束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的廣播訊息後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，移動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至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搭乘</a:t>
            </a:r>
            <a:r>
              <a:rPr lang="zh-TW" altLang="en-US" sz="2000" dirty="0" smtClean="0">
                <a:solidFill>
                  <a:srgbClr val="FF0000"/>
                </a:solidFill>
                <a:latin typeface="+mj-lt"/>
                <a:ea typeface="標楷體" pitchFamily="65" charset="-120"/>
              </a:rPr>
              <a:t>樓層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，變換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電梯開門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，數秒後換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回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電梯關門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4752000"/>
            <a:ext cx="2700000" cy="151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再移動至選擇的</a:t>
            </a:r>
            <a:r>
              <a:rPr lang="zh-TW" altLang="en-US" sz="2000" dirty="0">
                <a:solidFill>
                  <a:srgbClr val="FF0000"/>
                </a:solidFill>
                <a:latin typeface="+mj-lt"/>
                <a:ea typeface="標楷體" pitchFamily="65" charset="-120"/>
              </a:rPr>
              <a:t>目標樓層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變換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電梯開門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，數秒後換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回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電梯關門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5463540" cy="492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93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539999" y="1080000"/>
            <a:ext cx="2988001" cy="5256000"/>
            <a:chOff x="3131838" y="3240000"/>
            <a:chExt cx="2921304" cy="5256000"/>
          </a:xfrm>
        </p:grpSpPr>
        <p:grpSp>
          <p:nvGrpSpPr>
            <p:cNvPr id="23" name="群組 22"/>
            <p:cNvGrpSpPr/>
            <p:nvPr/>
          </p:nvGrpSpPr>
          <p:grpSpPr>
            <a:xfrm>
              <a:off x="3131838" y="3240000"/>
              <a:ext cx="2921304" cy="5256000"/>
              <a:chOff x="3131838" y="2880000"/>
              <a:chExt cx="2921304" cy="5256000"/>
            </a:xfrm>
          </p:grpSpPr>
          <p:sp>
            <p:nvSpPr>
              <p:cNvPr id="25" name="圓角矩形 24"/>
              <p:cNvSpPr/>
              <p:nvPr/>
            </p:nvSpPr>
            <p:spPr>
              <a:xfrm>
                <a:off x="3131838" y="3096000"/>
                <a:ext cx="2921304" cy="504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6" name="圓角矩形 25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分析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4" name="文字方塊 23"/>
            <p:cNvSpPr txBox="1"/>
            <p:nvPr/>
          </p:nvSpPr>
          <p:spPr>
            <a:xfrm>
              <a:off x="3272625" y="3744000"/>
              <a:ext cx="2639732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電梯移動的程序</a:t>
              </a: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272624" y="4248000"/>
              <a:ext cx="2639732" cy="144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sz="1800" dirty="0"/>
                <a:t>舉例</a:t>
              </a:r>
              <a:r>
                <a:rPr lang="en-US" altLang="zh-TW" sz="1800" dirty="0" smtClean="0"/>
                <a:t>︰</a:t>
              </a:r>
            </a:p>
            <a:p>
              <a:pPr>
                <a:lnSpc>
                  <a:spcPct val="120000"/>
                </a:lnSpc>
              </a:pPr>
              <a:r>
                <a:rPr lang="zh-TW" altLang="en-US" sz="1800" dirty="0" smtClean="0"/>
                <a:t>先</a:t>
              </a:r>
              <a:r>
                <a:rPr lang="zh-TW" altLang="en-US" sz="1800" dirty="0"/>
                <a:t>按下電梯按鍵 </a:t>
              </a:r>
              <a:r>
                <a:rPr lang="en-US" altLang="zh-TW" sz="1800" dirty="0"/>
                <a:t>4 </a:t>
              </a:r>
              <a:r>
                <a:rPr lang="zh-TW" altLang="en-US" sz="1800" dirty="0"/>
                <a:t>角色</a:t>
              </a:r>
              <a:r>
                <a:rPr lang="zh-TW" altLang="en-US" sz="1600" dirty="0"/>
                <a:t>（搭乘樓層）</a:t>
              </a:r>
              <a:r>
                <a:rPr lang="zh-TW" altLang="en-US" sz="1800" dirty="0"/>
                <a:t>，再按下 </a:t>
              </a:r>
              <a:r>
                <a:rPr lang="en-US" altLang="zh-TW" sz="1800" dirty="0"/>
                <a:t>2 </a:t>
              </a:r>
              <a:r>
                <a:rPr lang="zh-TW" altLang="en-US" sz="1800" dirty="0"/>
                <a:t>樓角色</a:t>
              </a:r>
              <a:r>
                <a:rPr lang="zh-TW" altLang="en-US" sz="1600" dirty="0"/>
                <a:t>（目標樓層）</a:t>
              </a:r>
              <a:r>
                <a:rPr lang="zh-TW" altLang="en-US" sz="1800" dirty="0"/>
                <a:t>。</a:t>
              </a:r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000" y="900000"/>
            <a:ext cx="4897661" cy="59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電梯升降模擬</a:t>
              </a:r>
            </a:p>
          </p:txBody>
        </p:sp>
      </p:grpSp>
      <p:grpSp>
        <p:nvGrpSpPr>
          <p:cNvPr id="93" name="群組 92"/>
          <p:cNvGrpSpPr/>
          <p:nvPr/>
        </p:nvGrpSpPr>
        <p:grpSpPr>
          <a:xfrm>
            <a:off x="3240000" y="1800000"/>
            <a:ext cx="1440000" cy="540000"/>
            <a:chOff x="540000" y="1800000"/>
            <a:chExt cx="1440000" cy="540000"/>
          </a:xfrm>
        </p:grpSpPr>
        <p:sp>
          <p:nvSpPr>
            <p:cNvPr id="94" name="圓角矩形 9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大樓上層</a:t>
              </a: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104" name="群組 103"/>
          <p:cNvGrpSpPr/>
          <p:nvPr/>
        </p:nvGrpSpPr>
        <p:grpSpPr>
          <a:xfrm flipH="1">
            <a:off x="2520000" y="2070000"/>
            <a:ext cx="720000" cy="1080000"/>
            <a:chOff x="2508900" y="4230000"/>
            <a:chExt cx="720000" cy="900000"/>
          </a:xfrm>
        </p:grpSpPr>
        <p:sp>
          <p:nvSpPr>
            <p:cNvPr id="10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1080000"/>
            <a:ext cx="542925" cy="1531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198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電梯升降模擬</a:t>
              </a:r>
            </a:p>
          </p:txBody>
        </p:sp>
      </p:grpSp>
      <p:grpSp>
        <p:nvGrpSpPr>
          <p:cNvPr id="93" name="群組 92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94" name="圓角矩形 9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電梯造型</a:t>
              </a: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104" name="群組 103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10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1872000"/>
            <a:ext cx="18859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88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1" y="1800000"/>
            <a:ext cx="3667125" cy="315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1800000"/>
            <a:ext cx="3661886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向右箭號 19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92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3240000" y="2880000"/>
            <a:ext cx="2160000" cy="540000"/>
            <a:chOff x="540000" y="1800000"/>
            <a:chExt cx="1440000" cy="540000"/>
          </a:xfrm>
        </p:grpSpPr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按鍵造型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cxnSp>
        <p:nvCxnSpPr>
          <p:cNvPr id="29" name="直線接點 28"/>
          <p:cNvCxnSpPr/>
          <p:nvPr/>
        </p:nvCxnSpPr>
        <p:spPr bwMode="auto">
          <a:xfrm>
            <a:off x="2520000" y="315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00" y="2614613"/>
            <a:ext cx="1617345" cy="977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465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3420000"/>
            <a:ext cx="216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電梯樓層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鍵</a:t>
              </a: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720000"/>
          </a:xfrm>
        </p:grpSpPr>
        <p:sp>
          <p:nvSpPr>
            <p:cNvPr id="3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00" y="3240000"/>
            <a:ext cx="2846070" cy="948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960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/>
          <p:cNvGrpSpPr/>
          <p:nvPr/>
        </p:nvGrpSpPr>
        <p:grpSpPr>
          <a:xfrm flipH="1">
            <a:off x="2520000" y="3689998"/>
            <a:ext cx="720000" cy="1620002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5" name="圓角矩形 4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變數</a:t>
              </a:r>
            </a:p>
          </p:txBody>
        </p:sp>
      </p:grpSp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4860032" y="4293096"/>
            <a:ext cx="302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目標樓層的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變數初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始值為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3060000"/>
            <a:ext cx="2580323" cy="124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4860032" y="2304000"/>
            <a:ext cx="302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搭乘樓層的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變數初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始值為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532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4860000" y="306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 flipH="1">
            <a:off x="2520000" y="423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396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廣播訊息</a:t>
              </a: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4860000" y="486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接收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3492000"/>
            <a:ext cx="2173605" cy="1353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522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4860000" y="3060000"/>
            <a:ext cx="3024368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189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的數值中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，加上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69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的數值乘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上搭乘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樓層變數的值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3240000" y="4509200"/>
            <a:ext cx="1440000" cy="540000"/>
            <a:chOff x="540000" y="1800000"/>
            <a:chExt cx="144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運算式</a:t>
              </a:r>
            </a:p>
          </p:txBody>
        </p:sp>
      </p:grpSp>
      <p:grpSp>
        <p:nvGrpSpPr>
          <p:cNvPr id="44" name="群組 43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4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92"/>
          <a:stretch/>
        </p:blipFill>
        <p:spPr bwMode="auto">
          <a:xfrm>
            <a:off x="4859999" y="4860000"/>
            <a:ext cx="2326958" cy="42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73116"/>
          <a:stretch/>
        </p:blipFill>
        <p:spPr bwMode="auto">
          <a:xfrm>
            <a:off x="4859999" y="4140000"/>
            <a:ext cx="2326958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4860000" y="5292000"/>
            <a:ext cx="3024368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189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的數值中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，加上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69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的數值乘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上目標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樓層變數的值。</a:t>
            </a:r>
          </a:p>
        </p:txBody>
      </p: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517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6120000" y="4221040"/>
            <a:ext cx="2952416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起始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45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120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3240000" y="5040000"/>
            <a:ext cx="2880000" cy="540000"/>
            <a:chOff x="540000" y="1800000"/>
            <a:chExt cx="144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按鍵 </a:t>
              </a:r>
              <a:r>
                <a:rPr lang="en-US" altLang="zh-TW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 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被</a:t>
              </a: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按下</a:t>
              </a:r>
            </a:p>
          </p:txBody>
        </p:sp>
      </p:grpSp>
      <p:cxnSp>
        <p:nvCxnSpPr>
          <p:cNvPr id="32" name="直線接點 31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6120000" y="3789040"/>
            <a:ext cx="2952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初始造型為按鍵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不亮。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00" y="5040000"/>
            <a:ext cx="1935480" cy="8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78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cxnSp>
        <p:nvCxnSpPr>
          <p:cNvPr id="32" name="直線接點 31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6120000" y="3600000"/>
            <a:ext cx="2772000" cy="1368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訊息，將搭乘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樓層的變數設為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6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zh-TW" altLang="en-US" sz="16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表示一樓電梯</a:t>
            </a:r>
            <a:r>
              <a:rPr lang="zh-TW" altLang="en-US" sz="16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按鍵）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並變換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亮的造型。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3240000" y="5040000"/>
            <a:ext cx="288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按鍵 </a:t>
              </a:r>
              <a:r>
                <a:rPr lang="en-US" altLang="zh-TW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 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被</a:t>
              </a: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按下</a:t>
              </a:r>
            </a:p>
          </p:txBody>
        </p:sp>
      </p:grp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00" y="5040000"/>
            <a:ext cx="2377440" cy="132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784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cxnSp>
        <p:nvCxnSpPr>
          <p:cNvPr id="32" name="直線接點 31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6120000" y="4320000"/>
            <a:ext cx="2772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收到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選擇樓層結束的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訊息，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變換按鍵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不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亮造型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3240000" y="5040000"/>
            <a:ext cx="288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按鍵 </a:t>
              </a:r>
              <a:r>
                <a:rPr lang="en-US" altLang="zh-TW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 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被</a:t>
              </a:r>
              <a:r>
                <a:rPr lang="zh-TW" altLang="en-US" sz="24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按下</a:t>
              </a:r>
            </a:p>
          </p:txBody>
        </p:sp>
      </p:grp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00" y="5040000"/>
            <a:ext cx="2346960" cy="105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559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5400000"/>
            <a:ext cx="2160000" cy="936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lvl="0"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電梯樓層</a:t>
              </a: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鍵</a:t>
              </a:r>
              <a:endParaRPr lang="en-US" altLang="zh-TW" sz="2400" dirty="0" smtClean="0">
                <a:solidFill>
                  <a:prstClr val="black"/>
                </a:solidFill>
                <a:ea typeface="標楷體" pitchFamily="65" charset="-120"/>
              </a:endParaRPr>
            </a:p>
            <a:p>
              <a:pPr lvl="0"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（</a:t>
              </a:r>
              <a:r>
                <a:rPr lang="en-US" altLang="zh-TW" sz="2400" dirty="0">
                  <a:solidFill>
                    <a:prstClr val="black"/>
                  </a:solidFill>
                  <a:ea typeface="標楷體" pitchFamily="65" charset="-120"/>
                </a:rPr>
                <a:t>1</a:t>
              </a: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樓）被按下</a:t>
              </a:r>
              <a:endParaRPr lang="zh-TW" altLang="en-US" sz="240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436000" y="5328000"/>
            <a:ext cx="2952000" cy="1053296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收到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選擇樓層的訊息後，定位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樓在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該樓層（搭層樓層）的位置並顯示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000" y="3600000"/>
            <a:ext cx="3501253" cy="1428784"/>
          </a:xfrm>
          <a:prstGeom prst="rect">
            <a:avLst/>
          </a:prstGeom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9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5400000"/>
            <a:ext cx="2160000" cy="936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lvl="0"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電梯樓層</a:t>
              </a: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鍵</a:t>
              </a:r>
              <a:endParaRPr lang="en-US" altLang="zh-TW" sz="2400" dirty="0" smtClean="0">
                <a:solidFill>
                  <a:prstClr val="black"/>
                </a:solidFill>
                <a:ea typeface="標楷體" pitchFamily="65" charset="-120"/>
              </a:endParaRPr>
            </a:p>
            <a:p>
              <a:pPr lvl="0"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（</a:t>
              </a:r>
              <a:r>
                <a:rPr lang="en-US" altLang="zh-TW" sz="2400" dirty="0">
                  <a:solidFill>
                    <a:prstClr val="black"/>
                  </a:solidFill>
                  <a:ea typeface="標楷體" pitchFamily="65" charset="-120"/>
                </a:rPr>
                <a:t>1</a:t>
              </a: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樓）被按下</a:t>
              </a:r>
              <a:endParaRPr lang="zh-TW" altLang="en-US" sz="240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436000" y="5688000"/>
            <a:ext cx="2952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發出選擇樓層結束的訊息時，使目標樓層的變數設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（表示要到達一樓）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00" y="4680000"/>
            <a:ext cx="2385060" cy="92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8346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1" y="1800000"/>
            <a:ext cx="3667125" cy="315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1800000"/>
            <a:ext cx="3661886" cy="277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向右箭號 19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1254"/>
          <a:stretch/>
        </p:blipFill>
        <p:spPr bwMode="auto">
          <a:xfrm>
            <a:off x="4860000" y="4644000"/>
            <a:ext cx="2556000" cy="27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32" r="-211"/>
          <a:stretch/>
        </p:blipFill>
        <p:spPr bwMode="auto">
          <a:xfrm>
            <a:off x="4860000" y="4943102"/>
            <a:ext cx="2736000" cy="27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6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5400000"/>
            <a:ext cx="2160000" cy="936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lvl="0"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電梯樓層</a:t>
              </a: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鍵</a:t>
              </a:r>
              <a:endParaRPr lang="en-US" altLang="zh-TW" sz="2400" dirty="0" smtClean="0">
                <a:solidFill>
                  <a:prstClr val="black"/>
                </a:solidFill>
                <a:ea typeface="標楷體" pitchFamily="65" charset="-120"/>
              </a:endParaRPr>
            </a:p>
            <a:p>
              <a:pPr lvl="0"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（</a:t>
              </a:r>
              <a:r>
                <a:rPr lang="en-US" altLang="zh-TW" sz="2400" dirty="0">
                  <a:solidFill>
                    <a:prstClr val="black"/>
                  </a:solidFill>
                  <a:ea typeface="標楷體" pitchFamily="65" charset="-120"/>
                </a:rPr>
                <a:t>1</a:t>
              </a:r>
              <a:r>
                <a:rPr lang="zh-TW" altLang="en-US" sz="2400" dirty="0">
                  <a:solidFill>
                    <a:prstClr val="black"/>
                  </a:solidFill>
                  <a:ea typeface="標楷體" pitchFamily="65" charset="-120"/>
                </a:rPr>
                <a:t>樓）被按下</a:t>
              </a:r>
              <a:endParaRPr lang="zh-TW" altLang="en-US" sz="240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436000" y="5832000"/>
            <a:ext cx="2952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當收到選擇樓層結束的訊息後，即隱藏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樓。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00" y="4680000"/>
            <a:ext cx="2362200" cy="105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942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2160000" cy="540000"/>
            <a:chOff x="540000" y="1800000"/>
            <a:chExt cx="144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移動規則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5400000" y="5040000"/>
            <a:ext cx="2952416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起始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102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120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5400000" y="4608000"/>
            <a:ext cx="2952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初始造型為電梯關門。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00" y="5760000"/>
            <a:ext cx="20193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7285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2160000" cy="540000"/>
            <a:chOff x="540000" y="1800000"/>
            <a:chExt cx="144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移動規則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5400000" y="5040000"/>
            <a:ext cx="3240000" cy="1728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當收到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選擇樓層結束的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訊息後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，電梯在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秒內移動到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搭乘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樓層的位置，變換電梯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開門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的造型，等待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換回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電梯關門的造型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2736000"/>
            <a:ext cx="4274820" cy="227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6092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2160000" cy="540000"/>
            <a:chOff x="540000" y="1800000"/>
            <a:chExt cx="144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電梯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移動規則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5400000" y="5400000"/>
            <a:ext cx="3240000" cy="1368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電梯在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秒內移動到目標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的位置，變換電梯開門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的造型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，等待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秒後，換回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電梯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關門的造型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3348000"/>
            <a:ext cx="42672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219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13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在遊戲篇中，採用互動遊戲創作來提升學習的興趣與成就感，遊戲本身能夠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提供具體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要達成的目標，解法不再侷限於標準答案，也可以自由發揮創意擴充遊戲的功能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。在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模擬篇中，透過電子琴與電梯案例，讓同學理解如何應用電腦來模擬日常生活事物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。這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一個主題需要花比較多時間與多一點耐心來完成實作，有助於培養同學們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程式設計的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能力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421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章節中所會用到的積木功能如下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800000"/>
            <a:ext cx="7344000" cy="59573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00" y="2395737"/>
            <a:ext cx="7344000" cy="271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68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章節中所會用到的積木功能如下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800000"/>
            <a:ext cx="7344000" cy="59573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00" y="2397600"/>
            <a:ext cx="7344000" cy="218779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000" y="4585393"/>
            <a:ext cx="7344000" cy="168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1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章節中所會用到的積木功能如下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800000"/>
            <a:ext cx="7344000" cy="59573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00" y="2397600"/>
            <a:ext cx="7344000" cy="35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6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章節中所會用到的積木功能如下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800000"/>
            <a:ext cx="7344000" cy="59573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00" y="2397600"/>
            <a:ext cx="7344000" cy="376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8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此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章節中所會用到的積木功能如下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800000"/>
            <a:ext cx="7344000" cy="59573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2397600"/>
            <a:ext cx="7344000" cy="1167019"/>
          </a:xfrm>
          <a:prstGeom prst="rect">
            <a:avLst/>
          </a:prstGeom>
        </p:spPr>
      </p:pic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221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676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建立電梯與大樓上層角色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建立電梯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按鍵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80000" y="396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製作電梯按鍵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角色，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使電梯到達所在樓層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（搭乘樓層）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4860000"/>
            <a:ext cx="752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時，如何設定一樓電梯按鍵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的初始造型與位置？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執行時，如何設定電梯按鍵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被按下後，發出選擇樓層的訊息，且在畫面上顯示搭乘樓層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（一樓）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，然後接收到選擇樓層結束的訊息？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756000" y="408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6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個電梯按鍵角色，並排列其位置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完電梯按鍵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後，如何複製其他樓層的電梯按鍵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時，如何設定其他樓層的電梯按鍵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的初始位置？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時，如何在畫面上顯示電梯按鍵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所對應的搭乘樓層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二～四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80000" y="45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建立電梯樓層鍵的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樓角色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756000" y="462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6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62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製作電梯樓層鍵的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樓角色，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使電梯到達對應樓層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（目標樓層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7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3240000"/>
            <a:ext cx="7524000" cy="23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程式開始時，如何隱藏電梯樓層鍵的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時，當收到該樓層發出的廣播訊息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（選擇樓層）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後，如何設定電梯樓層鍵的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樓在該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樓層顯示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時，如何設定電梯樓層鍵的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樓被按下後，發出選擇樓層結束的訊息，且在畫面上顯示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目標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樓層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（一樓）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，然後接收到選擇樓層結束的訊息？</a:t>
            </a:r>
          </a:p>
        </p:txBody>
      </p:sp>
    </p:spTree>
    <p:extLst>
      <p:ext uri="{BB962C8B-B14F-4D97-AF65-F5344CB8AC3E}">
        <p14:creationId xmlns:p14="http://schemas.microsoft.com/office/powerpoint/2010/main" val="302928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21261</TotalTime>
  <Words>1586</Words>
  <Application>Microsoft Office PowerPoint</Application>
  <PresentationFormat>如螢幕大小 (4:3)</PresentationFormat>
  <Paragraphs>511</Paragraphs>
  <Slides>69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69</vt:i4>
      </vt:variant>
    </vt:vector>
  </HeadingPairs>
  <TitlesOfParts>
    <vt:vector size="70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940</cp:revision>
  <cp:lastPrinted>1601-01-01T00:00:00Z</cp:lastPrinted>
  <dcterms:created xsi:type="dcterms:W3CDTF">2003-03-29T07:29:52Z</dcterms:created>
  <dcterms:modified xsi:type="dcterms:W3CDTF">2020-01-07T09:57:10Z</dcterms:modified>
</cp:coreProperties>
</file>