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805" r:id="rId2"/>
    <p:sldId id="811" r:id="rId3"/>
    <p:sldId id="817" r:id="rId4"/>
    <p:sldId id="806" r:id="rId5"/>
    <p:sldId id="812" r:id="rId6"/>
    <p:sldId id="818" r:id="rId7"/>
    <p:sldId id="834" r:id="rId8"/>
    <p:sldId id="842" r:id="rId9"/>
    <p:sldId id="846" r:id="rId10"/>
    <p:sldId id="843" r:id="rId11"/>
    <p:sldId id="844" r:id="rId12"/>
    <p:sldId id="829" r:id="rId13"/>
    <p:sldId id="839" r:id="rId14"/>
    <p:sldId id="835" r:id="rId15"/>
    <p:sldId id="840" r:id="rId16"/>
    <p:sldId id="836" r:id="rId17"/>
    <p:sldId id="841" r:id="rId18"/>
    <p:sldId id="857" r:id="rId19"/>
    <p:sldId id="837" r:id="rId20"/>
    <p:sldId id="791" r:id="rId21"/>
    <p:sldId id="794" r:id="rId22"/>
    <p:sldId id="849" r:id="rId23"/>
    <p:sldId id="847" r:id="rId24"/>
    <p:sldId id="848" r:id="rId25"/>
    <p:sldId id="850" r:id="rId26"/>
    <p:sldId id="851" r:id="rId27"/>
    <p:sldId id="793" r:id="rId28"/>
    <p:sldId id="852" r:id="rId29"/>
    <p:sldId id="854" r:id="rId30"/>
    <p:sldId id="855" r:id="rId31"/>
    <p:sldId id="797" r:id="rId32"/>
    <p:sldId id="853" r:id="rId33"/>
    <p:sldId id="856" r:id="rId34"/>
    <p:sldId id="795" r:id="rId35"/>
    <p:sldId id="798" r:id="rId36"/>
    <p:sldId id="796" r:id="rId37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14" autoAdjust="0"/>
    <p:restoredTop sz="95604" autoAdjust="0"/>
  </p:normalViewPr>
  <p:slideViewPr>
    <p:cSldViewPr>
      <p:cViewPr>
        <p:scale>
          <a:sx n="106" d="100"/>
          <a:sy n="106" d="100"/>
        </p:scale>
        <p:origin x="138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13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26271-E692-4B1D-86A5-917CAA3D1A2D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C3C76-9929-4857-8849-13EA2490719F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534FE-31D6-465F-9816-C49643AD8F64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7E487-1D36-4AC0-9860-06FF6161C3F9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331C7-EE5B-428A-A113-F19DDC24138F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5D910-ADA4-4D18-9C57-50126CA5B0F1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C7B28-B1EE-4517-9950-B7CFF549268E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EF8213-AF31-41DD-8A4B-1DDC2FA1DEFD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1A143-18C2-492A-AAFE-9C6E320B5941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0102-305B-46E6-B804-EBEB9289ED51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919C04-9535-4B27-A22A-15958072B5B3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570F9-822C-4B8D-B730-88E78BC53368}" type="datetime1">
              <a:rPr lang="zh-TW" altLang="en-US" smtClean="0"/>
              <a:pPr/>
              <a:t>2020/3/25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Younger\Dropbox\20200410-&#34802;&#34802;&#21361;&#27231;-&#25945;&#26696;\&#25080;&#23830;&#21202;&#39340;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投影片編號版面配置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</a:t>
            </a:fld>
            <a:endParaRPr lang="zh-TW" altLang="en-US" dirty="0"/>
          </a:p>
        </p:txBody>
      </p:sp>
      <p:pic>
        <p:nvPicPr>
          <p:cNvPr id="23" name="圖片 22" descr="嘉市自造.png"/>
          <p:cNvPicPr>
            <a:picLocks noChangeAspect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>
          <a:xfrm>
            <a:off x="6660232" y="3783327"/>
            <a:ext cx="1783084" cy="2225045"/>
          </a:xfrm>
          <a:prstGeom prst="rect">
            <a:avLst/>
          </a:prstGeom>
        </p:spPr>
      </p:pic>
      <p:sp>
        <p:nvSpPr>
          <p:cNvPr id="24" name="副標題 2"/>
          <p:cNvSpPr txBox="1">
            <a:spLocks/>
          </p:cNvSpPr>
          <p:nvPr/>
        </p:nvSpPr>
        <p:spPr>
          <a:xfrm>
            <a:off x="1223120" y="4572000"/>
            <a:ext cx="7920880" cy="3071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2800" b="1" dirty="0" smtClean="0">
                <a:solidFill>
                  <a:schemeClr val="tx1"/>
                </a:solidFill>
              </a:rPr>
              <a:t>科技</a:t>
            </a:r>
            <a:r>
              <a:rPr lang="zh-TW" altLang="en-US" sz="2800" b="1" dirty="0">
                <a:solidFill>
                  <a:schemeClr val="tx1"/>
                </a:solidFill>
              </a:rPr>
              <a:t>領域央團輔導員</a:t>
            </a:r>
            <a:endParaRPr lang="en-US" altLang="zh-TW" sz="2800" b="1" dirty="0" smtClean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 smtClean="0">
                <a:solidFill>
                  <a:schemeClr val="tx1"/>
                </a:solidFill>
              </a:rPr>
              <a:t>北興科技中心</a:t>
            </a:r>
            <a:endParaRPr lang="en-US" altLang="zh-TW" sz="2800" b="1" dirty="0" smtClean="0">
              <a:solidFill>
                <a:schemeClr val="tx1"/>
              </a:solidFill>
            </a:endParaRPr>
          </a:p>
          <a:p>
            <a:pPr algn="r"/>
            <a:r>
              <a:rPr lang="zh-TW" altLang="en-US" sz="2800" b="1" dirty="0" smtClean="0">
                <a:solidFill>
                  <a:schemeClr val="tx1"/>
                </a:solidFill>
              </a:rPr>
              <a:t>楊心淵</a:t>
            </a:r>
            <a:endParaRPr lang="en-US" altLang="zh-TW" sz="2800" b="1" dirty="0" smtClean="0">
              <a:solidFill>
                <a:schemeClr val="tx1"/>
              </a:solidFill>
            </a:endParaRPr>
          </a:p>
          <a:p>
            <a:pPr algn="r"/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Chiayi Pei </a:t>
            </a:r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Shin</a:t>
            </a:r>
          </a:p>
          <a:p>
            <a:pPr algn="r"/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Maker </a:t>
            </a:r>
            <a:r>
              <a:rPr lang="en-US" altLang="zh-TW" sz="1600" b="1" dirty="0">
                <a:solidFill>
                  <a:schemeClr val="bg1">
                    <a:lumMod val="65000"/>
                  </a:schemeClr>
                </a:solidFill>
              </a:rPr>
              <a:t>Education and </a:t>
            </a:r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Technology</a:t>
            </a:r>
            <a:r>
              <a:rPr lang="zh-TW" altLang="en-US" sz="1600" b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sz="1600" b="1" dirty="0" smtClean="0">
                <a:solidFill>
                  <a:schemeClr val="bg1">
                    <a:lumMod val="65000"/>
                  </a:schemeClr>
                </a:solidFill>
              </a:rPr>
              <a:t>Center</a:t>
            </a:r>
            <a:endParaRPr lang="zh-TW" alt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73825" y="2810919"/>
            <a:ext cx="8001000" cy="1470025"/>
          </a:xfrm>
        </p:spPr>
        <p:txBody>
          <a:bodyPr>
            <a:normAutofit fontScale="90000"/>
          </a:bodyPr>
          <a:lstStyle/>
          <a:p>
            <a:r>
              <a:rPr lang="zh-TW" altLang="en-US" sz="7200" b="1" dirty="0"/>
              <a:t>模擬機器人</a:t>
            </a:r>
            <a:r>
              <a:rPr lang="en-US" altLang="zh-TW" sz="7200" b="1" dirty="0"/>
              <a:t>-</a:t>
            </a:r>
            <a:r>
              <a:rPr lang="zh-TW" altLang="en-US" sz="7200" b="1" dirty="0"/>
              <a:t>蟲蟲危機</a:t>
            </a:r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4228011" y="2315619"/>
            <a:ext cx="4953000" cy="990600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solidFill>
                  <a:schemeClr val="tx1"/>
                </a:solidFill>
              </a:rPr>
              <a:t>普及</a:t>
            </a:r>
            <a:r>
              <a:rPr lang="zh-TW" altLang="en-US" sz="4000" b="1" dirty="0">
                <a:solidFill>
                  <a:schemeClr val="tx1"/>
                </a:solidFill>
              </a:rPr>
              <a:t>化機器人教育</a:t>
            </a:r>
          </a:p>
        </p:txBody>
      </p:sp>
      <p:grpSp>
        <p:nvGrpSpPr>
          <p:cNvPr id="7" name="群組 6"/>
          <p:cNvGrpSpPr/>
          <p:nvPr/>
        </p:nvGrpSpPr>
        <p:grpSpPr>
          <a:xfrm>
            <a:off x="240076" y="1219200"/>
            <a:ext cx="4648200" cy="1851025"/>
            <a:chOff x="609600" y="609600"/>
            <a:chExt cx="4648200" cy="1851025"/>
          </a:xfrm>
        </p:grpSpPr>
        <p:grpSp>
          <p:nvGrpSpPr>
            <p:cNvPr id="8" name="群組 7"/>
            <p:cNvGrpSpPr/>
            <p:nvPr/>
          </p:nvGrpSpPr>
          <p:grpSpPr>
            <a:xfrm>
              <a:off x="609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9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資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9" name="群組 8"/>
            <p:cNvGrpSpPr/>
            <p:nvPr/>
          </p:nvGrpSpPr>
          <p:grpSpPr>
            <a:xfrm rot="21073762">
              <a:off x="1295400" y="609600"/>
              <a:ext cx="2438400" cy="1851025"/>
              <a:chOff x="990600" y="1273175"/>
              <a:chExt cx="1371600" cy="1165225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7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96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訊</a:t>
                </a:r>
                <a:endParaRPr kumimoji="0" lang="zh-TW" alt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0" name="群組 9"/>
            <p:cNvGrpSpPr/>
            <p:nvPr/>
          </p:nvGrpSpPr>
          <p:grpSpPr>
            <a:xfrm>
              <a:off x="2895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科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1" name="群組 10"/>
            <p:cNvGrpSpPr/>
            <p:nvPr/>
          </p:nvGrpSpPr>
          <p:grpSpPr>
            <a:xfrm>
              <a:off x="3886200" y="1295400"/>
              <a:ext cx="1371600" cy="1165225"/>
              <a:chOff x="990600" y="1273175"/>
              <a:chExt cx="1371600" cy="1165225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技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6869560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軌道巡航</a:t>
            </a:r>
            <a:r>
              <a:rPr lang="en-US" altLang="zh-TW" dirty="0" smtClean="0"/>
              <a:t>-1-</a:t>
            </a:r>
            <a:r>
              <a:rPr lang="zh-TW" altLang="en-US" dirty="0" smtClean="0"/>
              <a:t>懸崖勒馬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LEVEL1</a:t>
            </a:r>
            <a:r>
              <a:rPr lang="zh-TW" altLang="en-US" dirty="0" smtClean="0"/>
              <a:t>：小蟲到第一條線停止</a:t>
            </a:r>
          </a:p>
          <a:p>
            <a:r>
              <a:rPr lang="en-US" altLang="zh-TW" dirty="0" smtClean="0"/>
              <a:t>LEVEL2</a:t>
            </a:r>
            <a:r>
              <a:rPr lang="zh-TW" altLang="en-US" dirty="0" smtClean="0"/>
              <a:t>：小蟲到第二條線才停止</a:t>
            </a:r>
          </a:p>
          <a:p>
            <a:r>
              <a:rPr lang="en-US" altLang="zh-TW" dirty="0" smtClean="0"/>
              <a:t>LEVEL3</a:t>
            </a:r>
            <a:r>
              <a:rPr lang="zh-TW" altLang="en-US" dirty="0" smtClean="0"/>
              <a:t>：小蟲到地</a:t>
            </a:r>
            <a:r>
              <a:rPr lang="en-US" altLang="zh-TW" dirty="0" smtClean="0"/>
              <a:t>N</a:t>
            </a:r>
            <a:r>
              <a:rPr lang="zh-TW" altLang="en-US" dirty="0" smtClean="0"/>
              <a:t>條線才停止</a:t>
            </a:r>
            <a:endParaRPr lang="en-US" altLang="zh-TW" dirty="0" smtClean="0"/>
          </a:p>
          <a:p>
            <a:r>
              <a:rPr lang="zh-TW" altLang="en-US" dirty="0" smtClean="0"/>
              <a:t>任務解析</a:t>
            </a:r>
            <a:endParaRPr lang="en-US" altLang="zh-TW" dirty="0" smtClean="0"/>
          </a:p>
          <a:p>
            <a:r>
              <a:rPr lang="zh-TW" altLang="en-US" dirty="0" smtClean="0"/>
              <a:t>流程圖、虛擬碼</a:t>
            </a:r>
            <a:endParaRPr lang="en-US" altLang="zh-TW" dirty="0" smtClean="0"/>
          </a:p>
          <a:p>
            <a:r>
              <a:rPr lang="en-US" altLang="zh-TW" dirty="0" smtClean="0"/>
              <a:t>Coding</a:t>
            </a:r>
            <a:r>
              <a:rPr lang="zh-TW" altLang="en-US" dirty="0" smtClean="0"/>
              <a:t>！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5" name="圖片 4" descr="圖片 019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5000" y="4953000"/>
            <a:ext cx="2767641" cy="1905000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懸崖勒馬</a:t>
            </a:r>
            <a:r>
              <a:rPr lang="en-US" altLang="zh-TW" dirty="0" smtClean="0"/>
              <a:t>-</a:t>
            </a:r>
            <a:r>
              <a:rPr lang="zh-TW" altLang="en-US" dirty="0" smtClean="0"/>
              <a:t>引導思考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仔細觀察蛛絲馬跡</a:t>
            </a:r>
            <a:endParaRPr lang="en-US" altLang="zh-TW" dirty="0" smtClean="0"/>
          </a:p>
          <a:p>
            <a:r>
              <a:rPr lang="zh-TW" altLang="en-US" dirty="0" smtClean="0"/>
              <a:t>如何讓小蟲自動前進？</a:t>
            </a:r>
            <a:endParaRPr lang="en-US" altLang="zh-TW" dirty="0" smtClean="0"/>
          </a:p>
          <a:p>
            <a:r>
              <a:rPr lang="zh-TW" altLang="en-US" dirty="0" smtClean="0"/>
              <a:t>小蟲如何知道碰到藍線，能夠馬上停下來？</a:t>
            </a:r>
            <a:endParaRPr lang="en-US" altLang="zh-TW" dirty="0" smtClean="0"/>
          </a:p>
          <a:p>
            <a:r>
              <a:rPr lang="zh-TW" altLang="en-US" dirty="0" smtClean="0"/>
              <a:t>如何知道到了第</a:t>
            </a:r>
            <a:r>
              <a:rPr lang="en-US" altLang="zh-TW" dirty="0" smtClean="0"/>
              <a:t>2</a:t>
            </a:r>
            <a:r>
              <a:rPr lang="zh-TW" altLang="en-US" dirty="0" smtClean="0"/>
              <a:t>條藍線，且能夠停下來？</a:t>
            </a:r>
            <a:endParaRPr lang="en-US" altLang="zh-TW" dirty="0" smtClean="0"/>
          </a:p>
          <a:p>
            <a:r>
              <a:rPr lang="zh-TW" altLang="en-US" dirty="0" smtClean="0"/>
              <a:t>如何知道到了第</a:t>
            </a:r>
            <a:r>
              <a:rPr lang="en-US" altLang="zh-TW" dirty="0" smtClean="0"/>
              <a:t>X</a:t>
            </a:r>
            <a:r>
              <a:rPr lang="zh-TW" altLang="en-US" dirty="0" smtClean="0"/>
              <a:t>條藍線，且能夠停下來？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請把你的想法用流程圖表示出來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問題解析與表達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初學與進階流程圖的表達差異</a:t>
            </a:r>
            <a:endParaRPr lang="en-US" altLang="zh-TW" dirty="0" smtClean="0"/>
          </a:p>
          <a:p>
            <a:r>
              <a:rPr lang="zh-TW" altLang="en-US" dirty="0" smtClean="0"/>
              <a:t>實作前、實作後劃流程圖？</a:t>
            </a:r>
            <a:endParaRPr lang="en-US" altLang="zh-TW" dirty="0" smtClean="0"/>
          </a:p>
          <a:p>
            <a:r>
              <a:rPr lang="zh-TW" altLang="en-US" dirty="0" smtClean="0"/>
              <a:t>視覺化積木是否也算是一種虛擬碼？</a:t>
            </a: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10" name="圖片 9" descr="圖片 29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38600" y="3886200"/>
            <a:ext cx="4675127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52209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第一條線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13</a:t>
            </a:fld>
            <a:endParaRPr lang="zh-TW" altLang="en-US"/>
          </a:p>
        </p:txBody>
      </p:sp>
      <p:pic>
        <p:nvPicPr>
          <p:cNvPr id="5" name="圖片 4" descr="圖片 304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2362200"/>
            <a:ext cx="4655561" cy="1887591"/>
          </a:xfrm>
          <a:prstGeom prst="rect">
            <a:avLst/>
          </a:prstGeom>
        </p:spPr>
      </p:pic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M1 </a:t>
            </a:r>
            <a:r>
              <a:rPr lang="zh-TW" altLang="en-US" dirty="0" smtClean="0"/>
              <a:t>前進到第一條線停止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14</a:t>
            </a:fld>
            <a:endParaRPr lang="zh-TW" altLang="en-US" dirty="0"/>
          </a:p>
        </p:txBody>
      </p:sp>
      <p:sp>
        <p:nvSpPr>
          <p:cNvPr id="5" name="流程圖: 替代處理程序 4"/>
          <p:cNvSpPr/>
          <p:nvPr/>
        </p:nvSpPr>
        <p:spPr>
          <a:xfrm>
            <a:off x="3678382" y="1961804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6" name="流程圖: 決策 5"/>
          <p:cNvSpPr/>
          <p:nvPr/>
        </p:nvSpPr>
        <p:spPr>
          <a:xfrm>
            <a:off x="2667000" y="3657600"/>
            <a:ext cx="2895600" cy="936104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7" name="流程圖: 程序 6"/>
          <p:cNvSpPr/>
          <p:nvPr/>
        </p:nvSpPr>
        <p:spPr>
          <a:xfrm>
            <a:off x="6799811" y="3857105"/>
            <a:ext cx="1224136" cy="504056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8" name="直線接點 7"/>
          <p:cNvCxnSpPr>
            <a:stCxn id="6" idx="3"/>
            <a:endCxn id="7" idx="1"/>
          </p:cNvCxnSpPr>
          <p:nvPr/>
        </p:nvCxnSpPr>
        <p:spPr>
          <a:xfrm flipV="1">
            <a:off x="5562600" y="4109133"/>
            <a:ext cx="1237211" cy="16519"/>
          </a:xfrm>
          <a:prstGeom prst="line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流程圖: 替代處理程序 8"/>
          <p:cNvSpPr/>
          <p:nvPr/>
        </p:nvSpPr>
        <p:spPr>
          <a:xfrm>
            <a:off x="3701935" y="539496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結束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10" name="直線單箭頭接點 9"/>
          <p:cNvCxnSpPr>
            <a:stCxn id="5" idx="2"/>
            <a:endCxn id="6" idx="0"/>
          </p:cNvCxnSpPr>
          <p:nvPr/>
        </p:nvCxnSpPr>
        <p:spPr>
          <a:xfrm>
            <a:off x="4110430" y="2393852"/>
            <a:ext cx="4370" cy="12637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>
            <a:stCxn id="6" idx="2"/>
            <a:endCxn id="9" idx="0"/>
          </p:cNvCxnSpPr>
          <p:nvPr/>
        </p:nvCxnSpPr>
        <p:spPr>
          <a:xfrm>
            <a:off x="4114800" y="4593704"/>
            <a:ext cx="19183" cy="8012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肘形接點 61"/>
          <p:cNvCxnSpPr>
            <a:stCxn id="7" idx="0"/>
          </p:cNvCxnSpPr>
          <p:nvPr/>
        </p:nvCxnSpPr>
        <p:spPr>
          <a:xfrm rot="16200000" flipV="1">
            <a:off x="5377653" y="1822879"/>
            <a:ext cx="864096" cy="3204356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8600" y="4495800"/>
            <a:ext cx="749746" cy="408398"/>
          </a:xfrm>
          <a:prstGeom prst="rect">
            <a:avLst/>
          </a:prstGeom>
        </p:spPr>
      </p:pic>
      <p:pic>
        <p:nvPicPr>
          <p:cNvPr id="16" name="圖片 15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3657600"/>
            <a:ext cx="670505" cy="408398"/>
          </a:xfrm>
          <a:prstGeom prst="rect">
            <a:avLst/>
          </a:prstGeom>
        </p:spPr>
      </p:pic>
      <p:pic>
        <p:nvPicPr>
          <p:cNvPr id="33" name="圖片 32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3505200"/>
            <a:ext cx="1824228" cy="1085088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7162800" y="49530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到達藍色線了嗎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7239000" y="53340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第二條線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15</a:t>
            </a:fld>
            <a:endParaRPr lang="zh-TW" altLang="en-US"/>
          </a:p>
        </p:txBody>
      </p:sp>
      <p:pic>
        <p:nvPicPr>
          <p:cNvPr id="5" name="內容版面配置區 5" descr="圖片 30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52600" y="1905000"/>
            <a:ext cx="5118133" cy="44168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M2</a:t>
            </a:r>
            <a:r>
              <a:rPr lang="zh-TW" altLang="en-US" dirty="0" smtClean="0"/>
              <a:t>前進到第二條線停止</a:t>
            </a:r>
            <a:endParaRPr lang="zh-TW" altLang="en-US" dirty="0"/>
          </a:p>
        </p:txBody>
      </p:sp>
      <p:grpSp>
        <p:nvGrpSpPr>
          <p:cNvPr id="3" name="群組 79"/>
          <p:cNvGrpSpPr/>
          <p:nvPr/>
        </p:nvGrpSpPr>
        <p:grpSpPr>
          <a:xfrm>
            <a:off x="733458" y="1371600"/>
            <a:ext cx="4371942" cy="5232648"/>
            <a:chOff x="1835006" y="1371600"/>
            <a:chExt cx="4371942" cy="5232648"/>
          </a:xfrm>
        </p:grpSpPr>
        <p:sp>
          <p:nvSpPr>
            <p:cNvPr id="5" name="流程圖: 替代處理程序 4"/>
            <p:cNvSpPr/>
            <p:nvPr/>
          </p:nvSpPr>
          <p:spPr>
            <a:xfrm>
              <a:off x="2622158" y="13716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7" name="流程圖: 程序 6"/>
            <p:cNvSpPr/>
            <p:nvPr/>
          </p:nvSpPr>
          <p:spPr>
            <a:xfrm>
              <a:off x="5334000" y="2514600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前進</a:t>
              </a:r>
              <a:r>
                <a:rPr lang="en-US" altLang="zh-TW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3</a:t>
              </a:r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步</a:t>
              </a:r>
            </a:p>
          </p:txBody>
        </p:sp>
        <p:sp>
          <p:nvSpPr>
            <p:cNvPr id="9" name="流程圖: 替代處理程序 8"/>
            <p:cNvSpPr/>
            <p:nvPr/>
          </p:nvSpPr>
          <p:spPr>
            <a:xfrm>
              <a:off x="2622158" y="61722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1" name="直線單箭頭接點 10"/>
            <p:cNvCxnSpPr>
              <a:stCxn id="5" idx="2"/>
              <a:endCxn id="20" idx="0"/>
            </p:cNvCxnSpPr>
            <p:nvPr/>
          </p:nvCxnSpPr>
          <p:spPr>
            <a:xfrm>
              <a:off x="3054206" y="1803648"/>
              <a:ext cx="0" cy="490665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流程圖: 決策 19"/>
            <p:cNvSpPr/>
            <p:nvPr/>
          </p:nvSpPr>
          <p:spPr>
            <a:xfrm>
              <a:off x="1835006" y="2294313"/>
              <a:ext cx="2438400" cy="7837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到達藍色線了嗎</a:t>
              </a:r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21" name="流程圖: 決策 20"/>
            <p:cNvSpPr/>
            <p:nvPr/>
          </p:nvSpPr>
          <p:spPr>
            <a:xfrm>
              <a:off x="1835006" y="3559696"/>
              <a:ext cx="2438400" cy="9361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pic>
          <p:nvPicPr>
            <p:cNvPr id="22" name="圖片 21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8400" y="2971800"/>
              <a:ext cx="749746" cy="408398"/>
            </a:xfrm>
            <a:prstGeom prst="rect">
              <a:avLst/>
            </a:prstGeom>
          </p:spPr>
        </p:pic>
        <p:pic>
          <p:nvPicPr>
            <p:cNvPr id="23" name="圖片 22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2400" y="2362200"/>
              <a:ext cx="670505" cy="408398"/>
            </a:xfrm>
            <a:prstGeom prst="rect">
              <a:avLst/>
            </a:prstGeom>
          </p:spPr>
        </p:pic>
        <p:cxnSp>
          <p:nvCxnSpPr>
            <p:cNvPr id="26" name="肘形接點 61"/>
            <p:cNvCxnSpPr>
              <a:stCxn id="7" idx="0"/>
            </p:cNvCxnSpPr>
            <p:nvPr/>
          </p:nvCxnSpPr>
          <p:spPr>
            <a:xfrm rot="16200000" flipV="1">
              <a:off x="4139766" y="889434"/>
              <a:ext cx="533400" cy="2716932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單箭頭接點 38"/>
            <p:cNvCxnSpPr>
              <a:stCxn id="20" idx="2"/>
              <a:endCxn id="21" idx="0"/>
            </p:cNvCxnSpPr>
            <p:nvPr/>
          </p:nvCxnSpPr>
          <p:spPr>
            <a:xfrm>
              <a:off x="3054206" y="3078017"/>
              <a:ext cx="0" cy="481679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/>
            <p:cNvCxnSpPr>
              <a:stCxn id="20" idx="3"/>
              <a:endCxn id="7" idx="1"/>
            </p:cNvCxnSpPr>
            <p:nvPr/>
          </p:nvCxnSpPr>
          <p:spPr>
            <a:xfrm>
              <a:off x="4273406" y="2686165"/>
              <a:ext cx="1060594" cy="17211"/>
            </a:xfrm>
            <a:prstGeom prst="line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流程圖: 程序 49"/>
            <p:cNvSpPr/>
            <p:nvPr/>
          </p:nvSpPr>
          <p:spPr>
            <a:xfrm>
              <a:off x="5334000" y="3810000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1" name="肘形接點 61"/>
            <p:cNvCxnSpPr>
              <a:stCxn id="50" idx="0"/>
            </p:cNvCxnSpPr>
            <p:nvPr/>
          </p:nvCxnSpPr>
          <p:spPr>
            <a:xfrm rot="16200000" flipV="1">
              <a:off x="4139766" y="2184834"/>
              <a:ext cx="533400" cy="2716932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/>
            <p:cNvCxnSpPr>
              <a:stCxn id="21" idx="3"/>
              <a:endCxn id="50" idx="1"/>
            </p:cNvCxnSpPr>
            <p:nvPr/>
          </p:nvCxnSpPr>
          <p:spPr>
            <a:xfrm flipV="1">
              <a:off x="4273406" y="3998776"/>
              <a:ext cx="1060594" cy="28972"/>
            </a:xfrm>
            <a:prstGeom prst="line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流程圖: 決策 53"/>
            <p:cNvSpPr/>
            <p:nvPr/>
          </p:nvSpPr>
          <p:spPr>
            <a:xfrm>
              <a:off x="1835006" y="5029200"/>
              <a:ext cx="2438400" cy="7837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5" name="直線單箭頭接點 54"/>
            <p:cNvCxnSpPr>
              <a:stCxn id="21" idx="2"/>
              <a:endCxn id="54" idx="0"/>
            </p:cNvCxnSpPr>
            <p:nvPr/>
          </p:nvCxnSpPr>
          <p:spPr>
            <a:xfrm>
              <a:off x="3054206" y="4495800"/>
              <a:ext cx="0" cy="5334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流程圖: 程序 58"/>
            <p:cNvSpPr/>
            <p:nvPr/>
          </p:nvSpPr>
          <p:spPr>
            <a:xfrm>
              <a:off x="5345084" y="5216237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60" name="肘形接點 61"/>
            <p:cNvCxnSpPr>
              <a:stCxn id="59" idx="0"/>
            </p:cNvCxnSpPr>
            <p:nvPr/>
          </p:nvCxnSpPr>
          <p:spPr>
            <a:xfrm rot="16200000" flipV="1">
              <a:off x="4152391" y="3592612"/>
              <a:ext cx="519235" cy="2728016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stCxn id="54" idx="3"/>
              <a:endCxn id="59" idx="1"/>
            </p:cNvCxnSpPr>
            <p:nvPr/>
          </p:nvCxnSpPr>
          <p:spPr>
            <a:xfrm flipV="1">
              <a:off x="4273406" y="5405013"/>
              <a:ext cx="1071678" cy="16039"/>
            </a:xfrm>
            <a:prstGeom prst="line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單箭頭接點 67"/>
            <p:cNvCxnSpPr>
              <a:stCxn id="54" idx="2"/>
              <a:endCxn id="9" idx="0"/>
            </p:cNvCxnSpPr>
            <p:nvPr/>
          </p:nvCxnSpPr>
          <p:spPr>
            <a:xfrm>
              <a:off x="3054206" y="5812904"/>
              <a:ext cx="0" cy="359296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2" name="圖片 71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29400" y="2971800"/>
            <a:ext cx="749746" cy="408398"/>
          </a:xfrm>
          <a:prstGeom prst="rect">
            <a:avLst/>
          </a:prstGeom>
        </p:spPr>
      </p:pic>
      <p:pic>
        <p:nvPicPr>
          <p:cNvPr id="73" name="圖片 72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29400" y="3352800"/>
            <a:ext cx="670505" cy="408398"/>
          </a:xfrm>
          <a:prstGeom prst="rect">
            <a:avLst/>
          </a:prstGeom>
        </p:spPr>
      </p:pic>
      <p:pic>
        <p:nvPicPr>
          <p:cNvPr id="74" name="圖片 73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0" y="2971800"/>
            <a:ext cx="749746" cy="408398"/>
          </a:xfrm>
          <a:prstGeom prst="rect">
            <a:avLst/>
          </a:prstGeom>
        </p:spPr>
      </p:pic>
      <p:pic>
        <p:nvPicPr>
          <p:cNvPr id="75" name="圖片 74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9000" y="3352800"/>
            <a:ext cx="670505" cy="408398"/>
          </a:xfrm>
          <a:prstGeom prst="rect">
            <a:avLst/>
          </a:prstGeom>
        </p:spPr>
      </p:pic>
      <p:sp>
        <p:nvSpPr>
          <p:cNvPr id="76" name="文字方塊 75"/>
          <p:cNvSpPr txBox="1"/>
          <p:nvPr/>
        </p:nvSpPr>
        <p:spPr>
          <a:xfrm>
            <a:off x="6781800" y="38862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離開藍色線了嗎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7" name="文字方塊 76"/>
          <p:cNvSpPr txBox="1"/>
          <p:nvPr/>
        </p:nvSpPr>
        <p:spPr>
          <a:xfrm>
            <a:off x="6705600" y="22098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到達藍色線了嗎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6858000" y="42672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6705600" y="25908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第三條線到第</a:t>
            </a:r>
            <a:r>
              <a:rPr lang="en-US" altLang="zh-TW" dirty="0" smtClean="0"/>
              <a:t>N</a:t>
            </a:r>
            <a:r>
              <a:rPr lang="zh-TW" altLang="en-US" dirty="0" smtClean="0"/>
              <a:t>條線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17</a:t>
            </a:fld>
            <a:endParaRPr lang="zh-TW" altLang="en-US"/>
          </a:p>
        </p:txBody>
      </p:sp>
      <p:pic>
        <p:nvPicPr>
          <p:cNvPr id="5" name="圖片 4" descr="圖片 306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76400" y="1524000"/>
            <a:ext cx="5715000" cy="4961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迴圈</a:t>
            </a:r>
            <a:r>
              <a:rPr lang="en-US" altLang="zh-TW" dirty="0" smtClean="0"/>
              <a:t>-</a:t>
            </a:r>
            <a:r>
              <a:rPr lang="zh-TW" altLang="en-US" dirty="0" smtClean="0"/>
              <a:t>循序漸進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24000"/>
            <a:ext cx="6553200" cy="5402279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86702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圖片 48" descr="圖片4.png"/>
          <p:cNvPicPr>
            <a:picLocks noChangeAspect="1"/>
          </p:cNvPicPr>
          <p:nvPr/>
        </p:nvPicPr>
        <p:blipFill>
          <a:blip r:embed="rId2" cstate="print"/>
          <a:srcRect b="5065"/>
          <a:stretch>
            <a:fillRect/>
          </a:stretch>
        </p:blipFill>
        <p:spPr>
          <a:xfrm>
            <a:off x="4038600" y="2971800"/>
            <a:ext cx="4293692" cy="315468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M4</a:t>
            </a:r>
            <a:r>
              <a:rPr lang="zh-TW" altLang="en-US" dirty="0" smtClean="0"/>
              <a:t>前進到第</a:t>
            </a:r>
            <a:r>
              <a:rPr lang="en-US" altLang="zh-TW" dirty="0" smtClean="0"/>
              <a:t>N</a:t>
            </a:r>
            <a:r>
              <a:rPr lang="zh-TW" altLang="en-US" dirty="0" smtClean="0"/>
              <a:t>條線停止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19</a:t>
            </a:fld>
            <a:endParaRPr lang="zh-TW" altLang="en-US"/>
          </a:p>
        </p:txBody>
      </p:sp>
      <p:sp>
        <p:nvSpPr>
          <p:cNvPr id="6" name="流程圖: 替代處理程序 5"/>
          <p:cNvSpPr/>
          <p:nvPr/>
        </p:nvSpPr>
        <p:spPr>
          <a:xfrm>
            <a:off x="304800" y="16002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52" name="流程圖: 程序 51"/>
          <p:cNvSpPr/>
          <p:nvPr/>
        </p:nvSpPr>
        <p:spPr>
          <a:xfrm>
            <a:off x="1515864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詢問停在</a:t>
            </a:r>
            <a:endParaRPr lang="en-US" altLang="zh-TW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第幾條線上</a:t>
            </a:r>
          </a:p>
        </p:txBody>
      </p:sp>
      <p:sp>
        <p:nvSpPr>
          <p:cNvPr id="53" name="流程圖: 程序 52"/>
          <p:cNvSpPr/>
          <p:nvPr/>
        </p:nvSpPr>
        <p:spPr>
          <a:xfrm>
            <a:off x="3082032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變數</a:t>
            </a:r>
            <a:r>
              <a:rPr lang="en-US" altLang="zh-TW" sz="1200" dirty="0" smtClean="0">
                <a:latin typeface="王漢宗特黑體繁" pitchFamily="2" charset="-120"/>
                <a:ea typeface="王漢宗特黑體繁" pitchFamily="2" charset="-120"/>
              </a:rPr>
              <a:t>LINE</a:t>
            </a:r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設為回答的數值</a:t>
            </a:r>
          </a:p>
        </p:txBody>
      </p:sp>
      <p:sp>
        <p:nvSpPr>
          <p:cNvPr id="62" name="流程圖: 替代處理程序 61"/>
          <p:cNvSpPr/>
          <p:nvPr/>
        </p:nvSpPr>
        <p:spPr>
          <a:xfrm>
            <a:off x="304800" y="25146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結束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77" name="文字方塊 76"/>
          <p:cNvSpPr txBox="1"/>
          <p:nvPr/>
        </p:nvSpPr>
        <p:spPr>
          <a:xfrm>
            <a:off x="228600" y="54864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值加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1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152400" y="57912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值是否等於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LINE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152400" y="60198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X</a:t>
            </a:r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初始值設為</a:t>
            </a:r>
            <a:r>
              <a:rPr lang="en-US" altLang="zh-TW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0</a:t>
            </a:r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9" name="直線單箭頭接點 8"/>
          <p:cNvCxnSpPr>
            <a:stCxn id="54" idx="2"/>
            <a:endCxn id="57" idx="0"/>
          </p:cNvCxnSpPr>
          <p:nvPr/>
        </p:nvCxnSpPr>
        <p:spPr>
          <a:xfrm>
            <a:off x="5257800" y="2006724"/>
            <a:ext cx="0" cy="4316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接點 61"/>
          <p:cNvCxnSpPr>
            <a:stCxn id="60" idx="3"/>
          </p:cNvCxnSpPr>
          <p:nvPr/>
        </p:nvCxnSpPr>
        <p:spPr>
          <a:xfrm flipV="1">
            <a:off x="5688732" y="2133600"/>
            <a:ext cx="2845668" cy="4176328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流程圖: 程序 53"/>
          <p:cNvSpPr/>
          <p:nvPr/>
        </p:nvSpPr>
        <p:spPr>
          <a:xfrm>
            <a:off x="4648200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57" name="流程圖: 決策 56"/>
          <p:cNvSpPr/>
          <p:nvPr/>
        </p:nvSpPr>
        <p:spPr>
          <a:xfrm>
            <a:off x="4343400" y="2438400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60" name="流程圖: 程序 59"/>
          <p:cNvSpPr/>
          <p:nvPr/>
        </p:nvSpPr>
        <p:spPr>
          <a:xfrm>
            <a:off x="4826868" y="6121152"/>
            <a:ext cx="861864" cy="377552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72" name="直線單箭頭接點 71"/>
          <p:cNvCxnSpPr/>
          <p:nvPr/>
        </p:nvCxnSpPr>
        <p:spPr>
          <a:xfrm flipH="1">
            <a:off x="5257800" y="2133600"/>
            <a:ext cx="3276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圖片 80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6248400"/>
            <a:ext cx="670505" cy="408398"/>
          </a:xfrm>
          <a:prstGeom prst="rect">
            <a:avLst/>
          </a:prstGeom>
        </p:spPr>
      </p:pic>
      <p:cxnSp>
        <p:nvCxnSpPr>
          <p:cNvPr id="94" name="直線單箭頭接點 93"/>
          <p:cNvCxnSpPr>
            <a:stCxn id="6" idx="3"/>
            <a:endCxn id="52" idx="1"/>
          </p:cNvCxnSpPr>
          <p:nvPr/>
        </p:nvCxnSpPr>
        <p:spPr>
          <a:xfrm>
            <a:off x="1168896" y="1816224"/>
            <a:ext cx="34696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單箭頭接點 96"/>
          <p:cNvCxnSpPr>
            <a:stCxn id="52" idx="3"/>
            <a:endCxn id="53" idx="1"/>
          </p:cNvCxnSpPr>
          <p:nvPr/>
        </p:nvCxnSpPr>
        <p:spPr>
          <a:xfrm>
            <a:off x="2735064" y="1816224"/>
            <a:ext cx="34696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單箭頭接點 99"/>
          <p:cNvCxnSpPr>
            <a:stCxn id="53" idx="3"/>
            <a:endCxn id="54" idx="1"/>
          </p:cNvCxnSpPr>
          <p:nvPr/>
        </p:nvCxnSpPr>
        <p:spPr>
          <a:xfrm>
            <a:off x="4301232" y="1816224"/>
            <a:ext cx="34696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單箭頭接點 103"/>
          <p:cNvCxnSpPr>
            <a:stCxn id="57" idx="1"/>
            <a:endCxn id="62" idx="3"/>
          </p:cNvCxnSpPr>
          <p:nvPr/>
        </p:nvCxnSpPr>
        <p:spPr>
          <a:xfrm flipH="1">
            <a:off x="1168896" y="2705100"/>
            <a:ext cx="3174504" cy="2552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圖片 79" descr="圖片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2400" y="6248400"/>
            <a:ext cx="749746" cy="408398"/>
          </a:xfrm>
          <a:prstGeom prst="rect">
            <a:avLst/>
          </a:prstGeom>
        </p:spPr>
      </p:pic>
      <p:pic>
        <p:nvPicPr>
          <p:cNvPr id="25" name="圖片 24" descr="圖片 294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3200400"/>
            <a:ext cx="3121511" cy="2397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課程地圖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939225" y="2430825"/>
            <a:ext cx="10668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遊戲中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學程式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562850" y="2103854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經典迷宮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62850" y="2637254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海霸桌遊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653283" y="1447800"/>
            <a:ext cx="10668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認識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運算世代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329683" y="914400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電腦棋王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329683" y="1447800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智慧紙片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329683" y="1984505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演算法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概念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605371" y="5532854"/>
            <a:ext cx="10668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掃地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機器人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281771" y="4920743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懸崖勒馬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281771" y="5454143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軌道巡航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281771" y="5990848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掃地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機器人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720083" y="3833143"/>
            <a:ext cx="10668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初探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365481" y="3299743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貓咪走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</a:t>
            </a:r>
            <a:endPara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365481" y="3833143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打彈珠到打磚塊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365481" y="4369848"/>
            <a:ext cx="1066800" cy="5334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接炸彈到射擊遊戲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00050" y="3765965"/>
            <a:ext cx="1676400" cy="5334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運算時代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程式設計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初體驗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6" name="直線接點 25"/>
          <p:cNvCxnSpPr>
            <a:stCxn id="25" idx="3"/>
            <a:endCxn id="4" idx="1"/>
          </p:cNvCxnSpPr>
          <p:nvPr/>
        </p:nvCxnSpPr>
        <p:spPr>
          <a:xfrm flipV="1">
            <a:off x="2076450" y="2697525"/>
            <a:ext cx="3862775" cy="13351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/>
          <p:cNvCxnSpPr>
            <a:stCxn id="25" idx="3"/>
            <a:endCxn id="9" idx="1"/>
          </p:cNvCxnSpPr>
          <p:nvPr/>
        </p:nvCxnSpPr>
        <p:spPr>
          <a:xfrm flipV="1">
            <a:off x="2076450" y="1714500"/>
            <a:ext cx="576833" cy="23181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/>
          <p:cNvCxnSpPr>
            <a:stCxn id="25" idx="3"/>
            <a:endCxn id="21" idx="1"/>
          </p:cNvCxnSpPr>
          <p:nvPr/>
        </p:nvCxnSpPr>
        <p:spPr>
          <a:xfrm>
            <a:off x="2076450" y="4032665"/>
            <a:ext cx="1643633" cy="671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/>
          <p:cNvCxnSpPr>
            <a:stCxn id="17" idx="1"/>
            <a:endCxn id="25" idx="3"/>
          </p:cNvCxnSpPr>
          <p:nvPr/>
        </p:nvCxnSpPr>
        <p:spPr>
          <a:xfrm flipH="1" flipV="1">
            <a:off x="2076450" y="4032665"/>
            <a:ext cx="3528921" cy="17668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>
            <a:stCxn id="4" idx="3"/>
            <a:endCxn id="5" idx="1"/>
          </p:cNvCxnSpPr>
          <p:nvPr/>
        </p:nvCxnSpPr>
        <p:spPr>
          <a:xfrm flipV="1">
            <a:off x="7006025" y="2370554"/>
            <a:ext cx="556825" cy="3269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>
            <a:stCxn id="4" idx="3"/>
            <a:endCxn id="6" idx="1"/>
          </p:cNvCxnSpPr>
          <p:nvPr/>
        </p:nvCxnSpPr>
        <p:spPr>
          <a:xfrm>
            <a:off x="7006025" y="2697525"/>
            <a:ext cx="556825" cy="2064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接點 46"/>
          <p:cNvCxnSpPr>
            <a:stCxn id="21" idx="3"/>
            <a:endCxn id="22" idx="1"/>
          </p:cNvCxnSpPr>
          <p:nvPr/>
        </p:nvCxnSpPr>
        <p:spPr>
          <a:xfrm flipV="1">
            <a:off x="4786883" y="3566443"/>
            <a:ext cx="578598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/>
          <p:cNvCxnSpPr>
            <a:stCxn id="21" idx="3"/>
            <a:endCxn id="23" idx="1"/>
          </p:cNvCxnSpPr>
          <p:nvPr/>
        </p:nvCxnSpPr>
        <p:spPr>
          <a:xfrm>
            <a:off x="4786883" y="4099843"/>
            <a:ext cx="57859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/>
          <p:cNvCxnSpPr>
            <a:stCxn id="21" idx="3"/>
            <a:endCxn id="24" idx="1"/>
          </p:cNvCxnSpPr>
          <p:nvPr/>
        </p:nvCxnSpPr>
        <p:spPr>
          <a:xfrm>
            <a:off x="4786883" y="4099843"/>
            <a:ext cx="578598" cy="536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>
            <a:stCxn id="9" idx="3"/>
            <a:endCxn id="10" idx="1"/>
          </p:cNvCxnSpPr>
          <p:nvPr/>
        </p:nvCxnSpPr>
        <p:spPr>
          <a:xfrm flipV="1">
            <a:off x="3720083" y="1181100"/>
            <a:ext cx="609600" cy="533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>
            <a:stCxn id="9" idx="3"/>
            <a:endCxn id="11" idx="1"/>
          </p:cNvCxnSpPr>
          <p:nvPr/>
        </p:nvCxnSpPr>
        <p:spPr>
          <a:xfrm>
            <a:off x="3720083" y="1714500"/>
            <a:ext cx="60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>
            <a:stCxn id="9" idx="3"/>
            <a:endCxn id="12" idx="1"/>
          </p:cNvCxnSpPr>
          <p:nvPr/>
        </p:nvCxnSpPr>
        <p:spPr>
          <a:xfrm>
            <a:off x="3720083" y="1714500"/>
            <a:ext cx="609600" cy="5367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接點 52"/>
          <p:cNvCxnSpPr>
            <a:stCxn id="17" idx="3"/>
            <a:endCxn id="18" idx="1"/>
          </p:cNvCxnSpPr>
          <p:nvPr/>
        </p:nvCxnSpPr>
        <p:spPr>
          <a:xfrm flipV="1">
            <a:off x="6672171" y="5187443"/>
            <a:ext cx="609600" cy="6121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>
            <a:stCxn id="17" idx="3"/>
            <a:endCxn id="19" idx="1"/>
          </p:cNvCxnSpPr>
          <p:nvPr/>
        </p:nvCxnSpPr>
        <p:spPr>
          <a:xfrm flipV="1">
            <a:off x="6672171" y="5720843"/>
            <a:ext cx="609600" cy="787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接點 54"/>
          <p:cNvCxnSpPr>
            <a:stCxn id="17" idx="3"/>
            <a:endCxn id="20" idx="1"/>
          </p:cNvCxnSpPr>
          <p:nvPr/>
        </p:nvCxnSpPr>
        <p:spPr>
          <a:xfrm>
            <a:off x="6672171" y="5799554"/>
            <a:ext cx="609600" cy="4579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文字方塊 115"/>
          <p:cNvSpPr txBox="1"/>
          <p:nvPr/>
        </p:nvSpPr>
        <p:spPr>
          <a:xfrm>
            <a:off x="5638800" y="2286000"/>
            <a:ext cx="579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7" name="文字方塊 116"/>
          <p:cNvSpPr txBox="1"/>
          <p:nvPr/>
        </p:nvSpPr>
        <p:spPr>
          <a:xfrm>
            <a:off x="2372387" y="1385159"/>
            <a:ext cx="38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8" name="文字方塊 117"/>
          <p:cNvSpPr txBox="1"/>
          <p:nvPr/>
        </p:nvSpPr>
        <p:spPr>
          <a:xfrm>
            <a:off x="3429000" y="3762657"/>
            <a:ext cx="3898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9" name="文字方塊 118"/>
          <p:cNvSpPr txBox="1"/>
          <p:nvPr/>
        </p:nvSpPr>
        <p:spPr>
          <a:xfrm>
            <a:off x="5334000" y="5403535"/>
            <a:ext cx="385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4953000" y="4572000"/>
            <a:ext cx="4191000" cy="20955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7" name="投影片編號版面配置區 5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869715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軌道巡航</a:t>
            </a:r>
            <a:r>
              <a:rPr lang="en-US" altLang="zh-TW" dirty="0" smtClean="0"/>
              <a:t>-2-</a:t>
            </a:r>
            <a:r>
              <a:rPr lang="zh-TW" altLang="en-US" dirty="0" smtClean="0"/>
              <a:t>基本循</a:t>
            </a:r>
            <a:r>
              <a:rPr lang="zh-TW" altLang="en-US" dirty="0"/>
              <a:t>跡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LEVEL1</a:t>
            </a:r>
            <a:r>
              <a:rPr lang="zh-TW" altLang="en-US" dirty="0" smtClean="0"/>
              <a:t>：如何讓小蟲循著藍色線前進</a:t>
            </a:r>
            <a:endParaRPr lang="en-US" altLang="zh-TW" dirty="0" smtClean="0"/>
          </a:p>
          <a:p>
            <a:r>
              <a:rPr lang="en-US" altLang="zh-TW" dirty="0" smtClean="0"/>
              <a:t>LEVEL2</a:t>
            </a:r>
            <a:r>
              <a:rPr lang="zh-TW" altLang="en-US" dirty="0" smtClean="0"/>
              <a:t>：如何讓小蟲快速尋藍線爬一圈，大家一起來比賽吧！</a:t>
            </a:r>
            <a:endParaRPr lang="en-US" altLang="zh-TW" dirty="0" smtClean="0"/>
          </a:p>
          <a:p>
            <a:r>
              <a:rPr lang="zh-TW" altLang="en-US" dirty="0" smtClean="0"/>
              <a:t>任務解析</a:t>
            </a:r>
            <a:endParaRPr lang="en-US" altLang="zh-TW" dirty="0" smtClean="0"/>
          </a:p>
          <a:p>
            <a:r>
              <a:rPr lang="zh-TW" altLang="en-US" dirty="0" smtClean="0"/>
              <a:t>流程圖、虛擬碼</a:t>
            </a:r>
            <a:endParaRPr lang="en-US" altLang="zh-TW" dirty="0" smtClean="0"/>
          </a:p>
          <a:p>
            <a:r>
              <a:rPr lang="en-US" altLang="zh-TW" dirty="0" smtClean="0"/>
              <a:t>Coding</a:t>
            </a:r>
            <a:r>
              <a:rPr lang="zh-TW" altLang="en-US" dirty="0" smtClean="0"/>
              <a:t>！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4" name="圖片 3" descr="圖片 0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83277" y="3505200"/>
            <a:ext cx="3862603" cy="320954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圖片 6" descr="圖片 020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4876800"/>
            <a:ext cx="2746343" cy="1752600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圓形循跡</a:t>
            </a:r>
            <a:r>
              <a:rPr lang="en-US" altLang="zh-TW" dirty="0" smtClean="0"/>
              <a:t>-</a:t>
            </a:r>
            <a:r>
              <a:rPr lang="zh-TW" altLang="en-US" dirty="0" smtClean="0"/>
              <a:t>引導思考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初始設定後，慢慢移動小蟲，左右穿越藍線，觀察小蟲左、右循跡的值有什麼變化</a:t>
            </a:r>
            <a:endParaRPr lang="en-US" altLang="zh-TW" dirty="0" smtClean="0"/>
          </a:p>
          <a:p>
            <a:r>
              <a:rPr lang="zh-TW" altLang="en-US" dirty="0" smtClean="0"/>
              <a:t>設定小蟲前進後，觀察小蟲有什麼變化？</a:t>
            </a:r>
            <a:endParaRPr lang="en-US" altLang="zh-TW" dirty="0" smtClean="0"/>
          </a:p>
          <a:p>
            <a:r>
              <a:rPr lang="zh-TW" altLang="en-US" dirty="0" smtClean="0"/>
              <a:t>描述你看到什麼狀況？想想看？為什麼？你可以怎麼調整呢？</a:t>
            </a:r>
            <a:endParaRPr lang="en-US" altLang="zh-TW" dirty="0" smtClean="0"/>
          </a:p>
          <a:p>
            <a:r>
              <a:rPr lang="zh-TW" altLang="en-US" dirty="0" smtClean="0"/>
              <a:t>想到小蟲的循跡策略了嗎？</a:t>
            </a:r>
          </a:p>
          <a:p>
            <a:r>
              <a:rPr lang="zh-TW" altLang="en-US" dirty="0" smtClean="0"/>
              <a:t>把你的想法畫出來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循跡感測器生活應用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dirty="0" smtClean="0"/>
              <a:t>小蟲外觀、變數</a:t>
            </a:r>
            <a:r>
              <a:rPr lang="en-US" altLang="zh-TW" dirty="0" smtClean="0"/>
              <a:t> </a:t>
            </a:r>
            <a:r>
              <a:rPr lang="zh-TW" altLang="zh-TW" dirty="0" smtClean="0"/>
              <a:t>有什麼變化？想想看，這些變化有什麼意義，生活中有哪些類似的應用？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22</a:t>
            </a:fld>
            <a:endParaRPr lang="zh-TW" altLang="en-US"/>
          </a:p>
        </p:txBody>
      </p:sp>
      <p:pic>
        <p:nvPicPr>
          <p:cNvPr id="6" name="圖片 5" descr="圖片 309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752034">
            <a:off x="6440860" y="3571143"/>
            <a:ext cx="2057193" cy="2211293"/>
          </a:xfrm>
          <a:prstGeom prst="rect">
            <a:avLst/>
          </a:prstGeom>
        </p:spPr>
      </p:pic>
      <p:pic>
        <p:nvPicPr>
          <p:cNvPr id="7" name="圖片 6" descr="圖片 308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0" y="3352800"/>
            <a:ext cx="813816" cy="207264"/>
          </a:xfrm>
          <a:prstGeom prst="rect">
            <a:avLst/>
          </a:prstGeom>
        </p:spPr>
      </p:pic>
      <p:pic>
        <p:nvPicPr>
          <p:cNvPr id="8" name="圖片 7" descr="圖片 307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086600" y="3352800"/>
            <a:ext cx="819912" cy="21031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小蟲位置與外觀及變數關係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23</a:t>
            </a:fld>
            <a:endParaRPr lang="zh-TW" altLang="en-US"/>
          </a:p>
        </p:txBody>
      </p:sp>
      <p:pic>
        <p:nvPicPr>
          <p:cNvPr id="5" name="圖片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2819400"/>
            <a:ext cx="8499680" cy="274929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引導思考</a:t>
            </a:r>
            <a:r>
              <a:rPr lang="en-US" altLang="zh-TW" dirty="0" smtClean="0"/>
              <a:t>-</a:t>
            </a:r>
            <a:r>
              <a:rPr lang="zh-TW" altLang="en-US" dirty="0" smtClean="0"/>
              <a:t>循跡策略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</p:nvPr>
        </p:nvGraphicFramePr>
        <p:xfrm>
          <a:off x="457202" y="2743202"/>
          <a:ext cx="8381998" cy="3428998"/>
        </p:xfrm>
        <a:graphic>
          <a:graphicData uri="http://schemas.openxmlformats.org/drawingml/2006/table">
            <a:tbl>
              <a:tblPr/>
              <a:tblGrid>
                <a:gridCol w="1396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6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76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966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66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76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572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latin typeface="微軟正黑體" pitchFamily="34" charset="-120"/>
                          <a:ea typeface="微軟正黑體" pitchFamily="34" charset="-120"/>
                        </a:rPr>
                        <a:t>相對位置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latin typeface="微軟正黑體" pitchFamily="34" charset="-120"/>
                          <a:ea typeface="微軟正黑體" pitchFamily="34" charset="-120"/>
                        </a:rPr>
                        <a:t>A</a:t>
                      </a:r>
                      <a:endParaRPr lang="zh-TW" sz="2400" b="1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B</a:t>
                      </a:r>
                      <a:endParaRPr lang="zh-TW" sz="2400" b="1" kern="15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C</a:t>
                      </a:r>
                      <a:endParaRPr lang="zh-TW" sz="2400" b="1" kern="15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D</a:t>
                      </a:r>
                      <a:endParaRPr lang="zh-TW" sz="2400" b="1" kern="15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E</a:t>
                      </a:r>
                      <a:endParaRPr lang="zh-TW" sz="2400" b="1" kern="15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如何判斷小蟲狀態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400" b="1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7249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400" b="1" kern="15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採取行動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400" b="1" kern="15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400" kern="150" dirty="0">
                        <a:latin typeface="標楷體"/>
                        <a:ea typeface="新細明體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24</a:t>
            </a:fld>
            <a:endParaRPr lang="zh-TW" altLang="en-US"/>
          </a:p>
        </p:txBody>
      </p:sp>
      <p:pic>
        <p:nvPicPr>
          <p:cNvPr id="7" name="圖片 6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05002" y="1546392"/>
            <a:ext cx="6858000" cy="221828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819400" y="64008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9" name="矩形 8"/>
          <p:cNvSpPr/>
          <p:nvPr/>
        </p:nvSpPr>
        <p:spPr>
          <a:xfrm>
            <a:off x="3352800" y="64008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10" name="矩形 9"/>
          <p:cNvSpPr/>
          <p:nvPr/>
        </p:nvSpPr>
        <p:spPr>
          <a:xfrm>
            <a:off x="3886200" y="64008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軌道巡航</a:t>
            </a:r>
            <a:endParaRPr lang="zh-TW" altLang="en-US" dirty="0"/>
          </a:p>
        </p:txBody>
      </p:sp>
      <p:grpSp>
        <p:nvGrpSpPr>
          <p:cNvPr id="3" name="群組 47"/>
          <p:cNvGrpSpPr/>
          <p:nvPr/>
        </p:nvGrpSpPr>
        <p:grpSpPr>
          <a:xfrm>
            <a:off x="1600200" y="1257300"/>
            <a:ext cx="5638800" cy="4762500"/>
            <a:chOff x="990600" y="1143000"/>
            <a:chExt cx="5638800" cy="4762500"/>
          </a:xfrm>
        </p:grpSpPr>
        <p:pic>
          <p:nvPicPr>
            <p:cNvPr id="95" name="圖片 94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1200" y="1879848"/>
              <a:ext cx="749746" cy="408398"/>
            </a:xfrm>
            <a:prstGeom prst="rect">
              <a:avLst/>
            </a:prstGeom>
          </p:spPr>
        </p:pic>
        <p:pic>
          <p:nvPicPr>
            <p:cNvPr id="88" name="圖片 87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4419600"/>
              <a:ext cx="670505" cy="408398"/>
            </a:xfrm>
            <a:prstGeom prst="rect">
              <a:avLst/>
            </a:prstGeom>
          </p:spPr>
        </p:pic>
        <p:sp>
          <p:nvSpPr>
            <p:cNvPr id="6" name="流程圖: 替代處理程序 5"/>
            <p:cNvSpPr/>
            <p:nvPr/>
          </p:nvSpPr>
          <p:spPr>
            <a:xfrm>
              <a:off x="2920752" y="11430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3" name="肘形接點 61"/>
            <p:cNvCxnSpPr>
              <a:stCxn id="35" idx="2"/>
            </p:cNvCxnSpPr>
            <p:nvPr/>
          </p:nvCxnSpPr>
          <p:spPr>
            <a:xfrm rot="5400000" flipH="1" flipV="1">
              <a:off x="3073524" y="2006724"/>
              <a:ext cx="3835152" cy="3276600"/>
            </a:xfrm>
            <a:prstGeom prst="bentConnector3">
              <a:avLst>
                <a:gd name="adj1" fmla="val -21350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流程圖: 決策 56"/>
            <p:cNvSpPr/>
            <p:nvPr/>
          </p:nvSpPr>
          <p:spPr>
            <a:xfrm>
              <a:off x="2438400" y="29718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72" name="直線單箭頭接點 71"/>
            <p:cNvCxnSpPr/>
            <p:nvPr/>
          </p:nvCxnSpPr>
          <p:spPr>
            <a:xfrm flipH="1">
              <a:off x="3352801" y="1727448"/>
              <a:ext cx="3276599" cy="6235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" name="圖片 80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3352800"/>
              <a:ext cx="670505" cy="408398"/>
            </a:xfrm>
            <a:prstGeom prst="rect">
              <a:avLst/>
            </a:prstGeom>
          </p:spPr>
        </p:pic>
        <p:pic>
          <p:nvPicPr>
            <p:cNvPr id="80" name="圖片 79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2895600"/>
              <a:ext cx="749746" cy="408398"/>
            </a:xfrm>
            <a:prstGeom prst="rect">
              <a:avLst/>
            </a:prstGeom>
          </p:spPr>
        </p:pic>
        <p:sp>
          <p:nvSpPr>
            <p:cNvPr id="25" name="流程圖: 決策 24"/>
            <p:cNvSpPr/>
            <p:nvPr/>
          </p:nvSpPr>
          <p:spPr>
            <a:xfrm>
              <a:off x="2438400" y="40005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0" name="流程圖: 程序 29"/>
            <p:cNvSpPr/>
            <p:nvPr/>
          </p:nvSpPr>
          <p:spPr>
            <a:xfrm>
              <a:off x="4876800" y="30480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1" name="流程圖: 程序 30"/>
            <p:cNvSpPr/>
            <p:nvPr/>
          </p:nvSpPr>
          <p:spPr>
            <a:xfrm>
              <a:off x="4876800" y="40767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2" name="流程圖: 程序 31"/>
            <p:cNvSpPr/>
            <p:nvPr/>
          </p:nvSpPr>
          <p:spPr>
            <a:xfrm>
              <a:off x="4876800" y="51054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3" name="直線單箭頭接點 32"/>
            <p:cNvCxnSpPr>
              <a:stCxn id="57" idx="3"/>
              <a:endCxn id="30" idx="1"/>
            </p:cNvCxnSpPr>
            <p:nvPr/>
          </p:nvCxnSpPr>
          <p:spPr>
            <a:xfrm>
              <a:off x="4267200" y="3238500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單箭頭接點 35"/>
            <p:cNvCxnSpPr>
              <a:stCxn id="25" idx="3"/>
              <a:endCxn id="31" idx="1"/>
            </p:cNvCxnSpPr>
            <p:nvPr/>
          </p:nvCxnSpPr>
          <p:spPr>
            <a:xfrm>
              <a:off x="4267200" y="4267200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流程圖: 決策 50"/>
            <p:cNvSpPr/>
            <p:nvPr/>
          </p:nvSpPr>
          <p:spPr>
            <a:xfrm>
              <a:off x="2438400" y="1981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9" name="直線單箭頭接點 58"/>
            <p:cNvCxnSpPr>
              <a:stCxn id="6" idx="2"/>
              <a:endCxn id="51" idx="0"/>
            </p:cNvCxnSpPr>
            <p:nvPr/>
          </p:nvCxnSpPr>
          <p:spPr>
            <a:xfrm>
              <a:off x="3352800" y="1575048"/>
              <a:ext cx="0" cy="40615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單箭頭接點 63"/>
            <p:cNvCxnSpPr>
              <a:stCxn id="51" idx="2"/>
              <a:endCxn id="57" idx="0"/>
            </p:cNvCxnSpPr>
            <p:nvPr/>
          </p:nvCxnSpPr>
          <p:spPr>
            <a:xfrm>
              <a:off x="3352800" y="2514600"/>
              <a:ext cx="0" cy="4572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單箭頭接點 66"/>
            <p:cNvCxnSpPr>
              <a:stCxn id="57" idx="2"/>
              <a:endCxn id="25" idx="0"/>
            </p:cNvCxnSpPr>
            <p:nvPr/>
          </p:nvCxnSpPr>
          <p:spPr>
            <a:xfrm>
              <a:off x="3352800" y="3505200"/>
              <a:ext cx="0" cy="4953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6" name="圖片 85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3935002"/>
              <a:ext cx="749746" cy="408398"/>
            </a:xfrm>
            <a:prstGeom prst="rect">
              <a:avLst/>
            </a:prstGeom>
          </p:spPr>
        </p:pic>
        <p:pic>
          <p:nvPicPr>
            <p:cNvPr id="93" name="圖片 92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2413248"/>
              <a:ext cx="670505" cy="408398"/>
            </a:xfrm>
            <a:prstGeom prst="rect">
              <a:avLst/>
            </a:prstGeom>
          </p:spPr>
        </p:pic>
        <p:sp>
          <p:nvSpPr>
            <p:cNvPr id="102" name="流程圖: 替代處理程序 101"/>
            <p:cNvSpPr/>
            <p:nvPr/>
          </p:nvSpPr>
          <p:spPr>
            <a:xfrm>
              <a:off x="990600" y="2031876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5" name="流程圖: 決策 34"/>
            <p:cNvSpPr/>
            <p:nvPr/>
          </p:nvSpPr>
          <p:spPr>
            <a:xfrm>
              <a:off x="2438400" y="5029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7" name="直線單箭頭接點 36"/>
            <p:cNvCxnSpPr>
              <a:stCxn id="35" idx="3"/>
              <a:endCxn id="32" idx="1"/>
            </p:cNvCxnSpPr>
            <p:nvPr/>
          </p:nvCxnSpPr>
          <p:spPr>
            <a:xfrm>
              <a:off x="4267200" y="5295900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單箭頭接點 40"/>
            <p:cNvCxnSpPr>
              <a:stCxn id="25" idx="2"/>
              <a:endCxn id="35" idx="0"/>
            </p:cNvCxnSpPr>
            <p:nvPr/>
          </p:nvCxnSpPr>
          <p:spPr>
            <a:xfrm>
              <a:off x="3352800" y="4533900"/>
              <a:ext cx="0" cy="4953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5" name="圖片 44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4953000"/>
              <a:ext cx="749746" cy="408398"/>
            </a:xfrm>
            <a:prstGeom prst="rect">
              <a:avLst/>
            </a:prstGeom>
          </p:spPr>
        </p:pic>
        <p:cxnSp>
          <p:nvCxnSpPr>
            <p:cNvPr id="46" name="肘形接點 61"/>
            <p:cNvCxnSpPr>
              <a:stCxn id="30" idx="2"/>
            </p:cNvCxnSpPr>
            <p:nvPr/>
          </p:nvCxnSpPr>
          <p:spPr>
            <a:xfrm rot="5400000">
              <a:off x="4267200" y="2514600"/>
              <a:ext cx="304800" cy="21336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肘形接點 61"/>
            <p:cNvCxnSpPr>
              <a:stCxn id="31" idx="2"/>
            </p:cNvCxnSpPr>
            <p:nvPr/>
          </p:nvCxnSpPr>
          <p:spPr>
            <a:xfrm rot="5400000">
              <a:off x="4248150" y="3562350"/>
              <a:ext cx="342900" cy="21336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肘形接點 61"/>
            <p:cNvCxnSpPr>
              <a:stCxn id="32" idx="2"/>
            </p:cNvCxnSpPr>
            <p:nvPr/>
          </p:nvCxnSpPr>
          <p:spPr>
            <a:xfrm rot="5400000">
              <a:off x="4210050" y="4629150"/>
              <a:ext cx="419100" cy="21336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單箭頭接點 75"/>
            <p:cNvCxnSpPr>
              <a:stCxn id="51" idx="1"/>
              <a:endCxn id="102" idx="3"/>
            </p:cNvCxnSpPr>
            <p:nvPr/>
          </p:nvCxnSpPr>
          <p:spPr>
            <a:xfrm flipH="1">
              <a:off x="1854696" y="2247900"/>
              <a:ext cx="583704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矩形 86"/>
          <p:cNvSpPr/>
          <p:nvPr/>
        </p:nvSpPr>
        <p:spPr>
          <a:xfrm>
            <a:off x="7620000" y="2552700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是否到達終點</a:t>
            </a:r>
          </a:p>
        </p:txBody>
      </p:sp>
      <p:sp>
        <p:nvSpPr>
          <p:cNvPr id="89" name="矩形 88"/>
          <p:cNvSpPr/>
          <p:nvPr/>
        </p:nvSpPr>
        <p:spPr>
          <a:xfrm>
            <a:off x="7620000" y="28765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C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7620000" y="320040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D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7620000" y="38481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92" name="矩形 91"/>
          <p:cNvSpPr/>
          <p:nvPr/>
        </p:nvSpPr>
        <p:spPr>
          <a:xfrm>
            <a:off x="7620000" y="417195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94" name="矩形 93"/>
          <p:cNvSpPr/>
          <p:nvPr/>
        </p:nvSpPr>
        <p:spPr>
          <a:xfrm>
            <a:off x="7620000" y="44958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97" name="矩形 96"/>
          <p:cNvSpPr/>
          <p:nvPr/>
        </p:nvSpPr>
        <p:spPr>
          <a:xfrm>
            <a:off x="7620000" y="22288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B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8" name="矩形 97"/>
          <p:cNvSpPr/>
          <p:nvPr/>
        </p:nvSpPr>
        <p:spPr>
          <a:xfrm>
            <a:off x="7620000" y="190500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A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7620000" y="35242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E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7" name="圖片 46" descr="圖片 31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3048000"/>
            <a:ext cx="2438400" cy="2803087"/>
          </a:xfrm>
          <a:prstGeom prst="rect">
            <a:avLst/>
          </a:prstGeom>
        </p:spPr>
      </p:pic>
      <p:sp>
        <p:nvSpPr>
          <p:cNvPr id="49" name="投影片編號版面配置區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軌道巡航</a:t>
            </a:r>
            <a:endParaRPr lang="zh-TW" altLang="en-US" dirty="0"/>
          </a:p>
        </p:txBody>
      </p:sp>
      <p:grpSp>
        <p:nvGrpSpPr>
          <p:cNvPr id="3" name="群組 38"/>
          <p:cNvGrpSpPr/>
          <p:nvPr/>
        </p:nvGrpSpPr>
        <p:grpSpPr>
          <a:xfrm>
            <a:off x="1716578" y="1447800"/>
            <a:ext cx="5674822" cy="4343400"/>
            <a:chOff x="685800" y="1676400"/>
            <a:chExt cx="5674822" cy="4343400"/>
          </a:xfrm>
        </p:grpSpPr>
        <p:pic>
          <p:nvPicPr>
            <p:cNvPr id="88" name="圖片 87" descr="圖片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800" y="5004048"/>
              <a:ext cx="670505" cy="408398"/>
            </a:xfrm>
            <a:prstGeom prst="rect">
              <a:avLst/>
            </a:prstGeom>
          </p:spPr>
        </p:pic>
        <p:sp>
          <p:nvSpPr>
            <p:cNvPr id="6" name="流程圖: 替代處理程序 5"/>
            <p:cNvSpPr/>
            <p:nvPr/>
          </p:nvSpPr>
          <p:spPr>
            <a:xfrm>
              <a:off x="2615952" y="16764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3" name="肘形接點 61"/>
            <p:cNvCxnSpPr>
              <a:stCxn id="32" idx="3"/>
            </p:cNvCxnSpPr>
            <p:nvPr/>
          </p:nvCxnSpPr>
          <p:spPr>
            <a:xfrm flipV="1">
              <a:off x="5791200" y="2260848"/>
              <a:ext cx="533400" cy="3568452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流程圖: 決策 56"/>
            <p:cNvSpPr/>
            <p:nvPr/>
          </p:nvSpPr>
          <p:spPr>
            <a:xfrm>
              <a:off x="2133600" y="3505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72" name="直線單箭頭接點 71"/>
            <p:cNvCxnSpPr/>
            <p:nvPr/>
          </p:nvCxnSpPr>
          <p:spPr>
            <a:xfrm flipH="1">
              <a:off x="3048001" y="2260848"/>
              <a:ext cx="3276599" cy="6235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" name="圖片 80" descr="圖片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800" y="3962400"/>
              <a:ext cx="670505" cy="408398"/>
            </a:xfrm>
            <a:prstGeom prst="rect">
              <a:avLst/>
            </a:prstGeom>
          </p:spPr>
        </p:pic>
        <p:pic>
          <p:nvPicPr>
            <p:cNvPr id="80" name="圖片 79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10000" y="3429000"/>
              <a:ext cx="749746" cy="408398"/>
            </a:xfrm>
            <a:prstGeom prst="rect">
              <a:avLst/>
            </a:prstGeom>
          </p:spPr>
        </p:pic>
        <p:sp>
          <p:nvSpPr>
            <p:cNvPr id="25" name="流程圖: 決策 24"/>
            <p:cNvSpPr/>
            <p:nvPr/>
          </p:nvSpPr>
          <p:spPr>
            <a:xfrm>
              <a:off x="2133600" y="45339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0" name="流程圖: 程序 29"/>
            <p:cNvSpPr/>
            <p:nvPr/>
          </p:nvSpPr>
          <p:spPr>
            <a:xfrm>
              <a:off x="4572000" y="35814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1" name="流程圖: 程序 30"/>
            <p:cNvSpPr/>
            <p:nvPr/>
          </p:nvSpPr>
          <p:spPr>
            <a:xfrm>
              <a:off x="4572000" y="46101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2" name="流程圖: 程序 31"/>
            <p:cNvSpPr/>
            <p:nvPr/>
          </p:nvSpPr>
          <p:spPr>
            <a:xfrm>
              <a:off x="4572000" y="56388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3" name="直線單箭頭接點 32"/>
            <p:cNvCxnSpPr>
              <a:stCxn id="57" idx="3"/>
              <a:endCxn id="30" idx="1"/>
            </p:cNvCxnSpPr>
            <p:nvPr/>
          </p:nvCxnSpPr>
          <p:spPr>
            <a:xfrm>
              <a:off x="3962400" y="3771900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單箭頭接點 35"/>
            <p:cNvCxnSpPr>
              <a:stCxn id="25" idx="3"/>
              <a:endCxn id="31" idx="1"/>
            </p:cNvCxnSpPr>
            <p:nvPr/>
          </p:nvCxnSpPr>
          <p:spPr>
            <a:xfrm>
              <a:off x="3962400" y="4800600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單箭頭接點 41"/>
            <p:cNvCxnSpPr>
              <a:stCxn id="30" idx="3"/>
            </p:cNvCxnSpPr>
            <p:nvPr/>
          </p:nvCxnSpPr>
          <p:spPr>
            <a:xfrm>
              <a:off x="5791200" y="3771900"/>
              <a:ext cx="569422" cy="4849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單箭頭接點 47"/>
            <p:cNvCxnSpPr>
              <a:stCxn id="31" idx="3"/>
            </p:cNvCxnSpPr>
            <p:nvPr/>
          </p:nvCxnSpPr>
          <p:spPr>
            <a:xfrm>
              <a:off x="5791200" y="4800600"/>
              <a:ext cx="569422" cy="1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流程圖: 決策 50"/>
            <p:cNvSpPr/>
            <p:nvPr/>
          </p:nvSpPr>
          <p:spPr>
            <a:xfrm>
              <a:off x="2133600" y="25146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9" name="直線單箭頭接點 58"/>
            <p:cNvCxnSpPr>
              <a:stCxn id="6" idx="2"/>
              <a:endCxn id="51" idx="0"/>
            </p:cNvCxnSpPr>
            <p:nvPr/>
          </p:nvCxnSpPr>
          <p:spPr>
            <a:xfrm>
              <a:off x="3048000" y="2108448"/>
              <a:ext cx="0" cy="40615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單箭頭接點 63"/>
            <p:cNvCxnSpPr>
              <a:stCxn id="51" idx="2"/>
              <a:endCxn id="57" idx="0"/>
            </p:cNvCxnSpPr>
            <p:nvPr/>
          </p:nvCxnSpPr>
          <p:spPr>
            <a:xfrm>
              <a:off x="3048000" y="3048000"/>
              <a:ext cx="0" cy="4572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單箭頭接點 66"/>
            <p:cNvCxnSpPr>
              <a:stCxn id="57" idx="2"/>
              <a:endCxn id="25" idx="0"/>
            </p:cNvCxnSpPr>
            <p:nvPr/>
          </p:nvCxnSpPr>
          <p:spPr>
            <a:xfrm>
              <a:off x="3048000" y="4038600"/>
              <a:ext cx="0" cy="4953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6" name="圖片 85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10000" y="4468402"/>
              <a:ext cx="749746" cy="408398"/>
            </a:xfrm>
            <a:prstGeom prst="rect">
              <a:avLst/>
            </a:prstGeom>
          </p:spPr>
        </p:pic>
        <p:pic>
          <p:nvPicPr>
            <p:cNvPr id="93" name="圖片 92" descr="圖片3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71800" y="2946648"/>
              <a:ext cx="670505" cy="408398"/>
            </a:xfrm>
            <a:prstGeom prst="rect">
              <a:avLst/>
            </a:prstGeom>
          </p:spPr>
        </p:pic>
        <p:pic>
          <p:nvPicPr>
            <p:cNvPr id="95" name="圖片 94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76400" y="2413248"/>
              <a:ext cx="749746" cy="408398"/>
            </a:xfrm>
            <a:prstGeom prst="rect">
              <a:avLst/>
            </a:prstGeom>
          </p:spPr>
        </p:pic>
        <p:cxnSp>
          <p:nvCxnSpPr>
            <p:cNvPr id="96" name="直線單箭頭接點 95"/>
            <p:cNvCxnSpPr>
              <a:stCxn id="51" idx="1"/>
              <a:endCxn id="102" idx="3"/>
            </p:cNvCxnSpPr>
            <p:nvPr/>
          </p:nvCxnSpPr>
          <p:spPr>
            <a:xfrm flipH="1">
              <a:off x="1549896" y="2781300"/>
              <a:ext cx="583704" cy="37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流程圖: 替代處理程序 101"/>
            <p:cNvSpPr/>
            <p:nvPr/>
          </p:nvSpPr>
          <p:spPr>
            <a:xfrm>
              <a:off x="685800" y="2565648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07" name="肘形接點 61"/>
            <p:cNvCxnSpPr>
              <a:stCxn id="25" idx="2"/>
              <a:endCxn id="32" idx="1"/>
            </p:cNvCxnSpPr>
            <p:nvPr/>
          </p:nvCxnSpPr>
          <p:spPr>
            <a:xfrm rot="16200000" flipH="1">
              <a:off x="3429000" y="4686300"/>
              <a:ext cx="762000" cy="15240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矩形 125"/>
          <p:cNvSpPr/>
          <p:nvPr/>
        </p:nvSpPr>
        <p:spPr>
          <a:xfrm>
            <a:off x="7655004" y="2732901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是否到達終點</a:t>
            </a:r>
          </a:p>
        </p:txBody>
      </p:sp>
      <p:sp>
        <p:nvSpPr>
          <p:cNvPr id="127" name="矩形 126"/>
          <p:cNvSpPr/>
          <p:nvPr/>
        </p:nvSpPr>
        <p:spPr>
          <a:xfrm>
            <a:off x="7655004" y="30567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C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8" name="矩形 127"/>
          <p:cNvSpPr/>
          <p:nvPr/>
        </p:nvSpPr>
        <p:spPr>
          <a:xfrm>
            <a:off x="7655004" y="338060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D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9" name="矩形 128"/>
          <p:cNvSpPr/>
          <p:nvPr/>
        </p:nvSpPr>
        <p:spPr>
          <a:xfrm>
            <a:off x="7655004" y="402830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130" name="矩形 129"/>
          <p:cNvSpPr/>
          <p:nvPr/>
        </p:nvSpPr>
        <p:spPr>
          <a:xfrm>
            <a:off x="7655004" y="435215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131" name="矩形 130"/>
          <p:cNvSpPr/>
          <p:nvPr/>
        </p:nvSpPr>
        <p:spPr>
          <a:xfrm>
            <a:off x="7655004" y="467600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132" name="矩形 131"/>
          <p:cNvSpPr/>
          <p:nvPr/>
        </p:nvSpPr>
        <p:spPr>
          <a:xfrm>
            <a:off x="7655004" y="24090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B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3" name="矩形 132"/>
          <p:cNvSpPr/>
          <p:nvPr/>
        </p:nvSpPr>
        <p:spPr>
          <a:xfrm>
            <a:off x="7655004" y="208520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A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7655004" y="37044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E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8" name="圖片 37" descr="圖片 31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3124200"/>
            <a:ext cx="2667000" cy="2794676"/>
          </a:xfrm>
          <a:prstGeom prst="rect">
            <a:avLst/>
          </a:prstGeom>
        </p:spPr>
      </p:pic>
      <p:sp>
        <p:nvSpPr>
          <p:cNvPr id="41" name="投影片編號版面配置區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循跡車</a:t>
            </a:r>
            <a:r>
              <a:rPr lang="en-US" altLang="zh-TW" dirty="0" smtClean="0"/>
              <a:t>-8</a:t>
            </a:r>
            <a:r>
              <a:rPr lang="zh-TW" altLang="en-US" dirty="0" smtClean="0"/>
              <a:t>字型跑道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小蟲快速</a:t>
            </a:r>
            <a:r>
              <a:rPr lang="en-US" altLang="zh-TW" dirty="0" smtClean="0"/>
              <a:t>8</a:t>
            </a:r>
            <a:r>
              <a:rPr lang="zh-TW" altLang="en-US" dirty="0" smtClean="0"/>
              <a:t>字尋跡，大家一起來比賽吧！</a:t>
            </a:r>
            <a:endParaRPr lang="en-US" altLang="zh-TW" dirty="0" smtClean="0"/>
          </a:p>
          <a:p>
            <a:r>
              <a:rPr lang="zh-TW" altLang="en-US" dirty="0" smtClean="0"/>
              <a:t>想想看，有什麼策略，看誰最快到達終點！</a:t>
            </a:r>
            <a:endParaRPr lang="en-US" altLang="zh-TW" dirty="0" smtClean="0"/>
          </a:p>
          <a:p>
            <a:r>
              <a:rPr lang="zh-TW" altLang="en-US" dirty="0" smtClean="0"/>
              <a:t>任務解析</a:t>
            </a:r>
            <a:endParaRPr lang="en-US" altLang="zh-TW" dirty="0" smtClean="0"/>
          </a:p>
          <a:p>
            <a:r>
              <a:rPr lang="zh-TW" altLang="en-US" dirty="0" smtClean="0"/>
              <a:t>流程圖、虛擬碼</a:t>
            </a:r>
            <a:endParaRPr lang="en-US" altLang="zh-TW" dirty="0" smtClean="0"/>
          </a:p>
          <a:p>
            <a:r>
              <a:rPr lang="en-US" altLang="zh-TW" dirty="0" smtClean="0"/>
              <a:t>Coding</a:t>
            </a:r>
            <a:r>
              <a:rPr lang="zh-TW" altLang="en-US" dirty="0" smtClean="0"/>
              <a:t>！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6" name="圖片 5" descr="圖片 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3159092"/>
            <a:ext cx="4303776" cy="3552604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8" name="圖片 7" descr="圖片 02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81200" y="4572000"/>
            <a:ext cx="2437435" cy="1447800"/>
          </a:xfrm>
          <a:prstGeom prst="rect">
            <a:avLst/>
          </a:prstGeom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鍵盤控制小車</a:t>
            </a:r>
            <a:endParaRPr lang="zh-TW" altLang="en-US" dirty="0"/>
          </a:p>
        </p:txBody>
      </p:sp>
      <p:grpSp>
        <p:nvGrpSpPr>
          <p:cNvPr id="3" name="群組 51"/>
          <p:cNvGrpSpPr/>
          <p:nvPr/>
        </p:nvGrpSpPr>
        <p:grpSpPr>
          <a:xfrm>
            <a:off x="3276600" y="1371600"/>
            <a:ext cx="4191000" cy="4762500"/>
            <a:chOff x="4267200" y="1246598"/>
            <a:chExt cx="4191000" cy="4762500"/>
          </a:xfrm>
        </p:grpSpPr>
        <p:pic>
          <p:nvPicPr>
            <p:cNvPr id="6" name="圖片 5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1981200"/>
              <a:ext cx="749746" cy="408398"/>
            </a:xfrm>
            <a:prstGeom prst="rect">
              <a:avLst/>
            </a:prstGeom>
          </p:spPr>
        </p:pic>
        <p:pic>
          <p:nvPicPr>
            <p:cNvPr id="7" name="圖片 6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4523198"/>
              <a:ext cx="670505" cy="408398"/>
            </a:xfrm>
            <a:prstGeom prst="rect">
              <a:avLst/>
            </a:prstGeom>
          </p:spPr>
        </p:pic>
        <p:sp>
          <p:nvSpPr>
            <p:cNvPr id="8" name="流程圖: 替代處理程序 7"/>
            <p:cNvSpPr/>
            <p:nvPr/>
          </p:nvSpPr>
          <p:spPr>
            <a:xfrm>
              <a:off x="4749552" y="1246598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9" name="肘形接點 61"/>
            <p:cNvCxnSpPr>
              <a:stCxn id="27" idx="2"/>
            </p:cNvCxnSpPr>
            <p:nvPr/>
          </p:nvCxnSpPr>
          <p:spPr>
            <a:xfrm rot="5400000" flipH="1" flipV="1">
              <a:off x="4902324" y="2110322"/>
              <a:ext cx="3835152" cy="3276600"/>
            </a:xfrm>
            <a:prstGeom prst="bentConnector3">
              <a:avLst>
                <a:gd name="adj1" fmla="val -21350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流程圖: 決策 9"/>
            <p:cNvSpPr/>
            <p:nvPr/>
          </p:nvSpPr>
          <p:spPr>
            <a:xfrm>
              <a:off x="4267200" y="30753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1" name="直線單箭頭接點 10"/>
            <p:cNvCxnSpPr/>
            <p:nvPr/>
          </p:nvCxnSpPr>
          <p:spPr>
            <a:xfrm flipH="1">
              <a:off x="5181601" y="1831046"/>
              <a:ext cx="3276599" cy="6235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圖片 11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3456398"/>
              <a:ext cx="670505" cy="408398"/>
            </a:xfrm>
            <a:prstGeom prst="rect">
              <a:avLst/>
            </a:prstGeom>
          </p:spPr>
        </p:pic>
        <p:pic>
          <p:nvPicPr>
            <p:cNvPr id="13" name="圖片 12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2999198"/>
              <a:ext cx="749746" cy="408398"/>
            </a:xfrm>
            <a:prstGeom prst="rect">
              <a:avLst/>
            </a:prstGeom>
          </p:spPr>
        </p:pic>
        <p:sp>
          <p:nvSpPr>
            <p:cNvPr id="14" name="流程圖: 決策 13"/>
            <p:cNvSpPr/>
            <p:nvPr/>
          </p:nvSpPr>
          <p:spPr>
            <a:xfrm>
              <a:off x="4267200" y="41040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5" name="流程圖: 程序 14"/>
            <p:cNvSpPr/>
            <p:nvPr/>
          </p:nvSpPr>
          <p:spPr>
            <a:xfrm>
              <a:off x="6705600" y="31515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6" name="流程圖: 程序 15"/>
            <p:cNvSpPr/>
            <p:nvPr/>
          </p:nvSpPr>
          <p:spPr>
            <a:xfrm>
              <a:off x="6705600" y="41802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7" name="流程圖: 程序 16"/>
            <p:cNvSpPr/>
            <p:nvPr/>
          </p:nvSpPr>
          <p:spPr>
            <a:xfrm>
              <a:off x="6705600" y="52089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8" name="直線單箭頭接點 17"/>
            <p:cNvCxnSpPr>
              <a:stCxn id="10" idx="3"/>
              <a:endCxn id="15" idx="1"/>
            </p:cNvCxnSpPr>
            <p:nvPr/>
          </p:nvCxnSpPr>
          <p:spPr>
            <a:xfrm>
              <a:off x="6096000" y="3342098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單箭頭接點 18"/>
            <p:cNvCxnSpPr>
              <a:stCxn id="14" idx="3"/>
              <a:endCxn id="16" idx="1"/>
            </p:cNvCxnSpPr>
            <p:nvPr/>
          </p:nvCxnSpPr>
          <p:spPr>
            <a:xfrm>
              <a:off x="6096000" y="4370798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流程圖: 決策 19"/>
            <p:cNvSpPr/>
            <p:nvPr/>
          </p:nvSpPr>
          <p:spPr>
            <a:xfrm>
              <a:off x="4267200" y="20847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1" name="直線單箭頭接點 20"/>
            <p:cNvCxnSpPr>
              <a:stCxn id="8" idx="2"/>
              <a:endCxn id="20" idx="0"/>
            </p:cNvCxnSpPr>
            <p:nvPr/>
          </p:nvCxnSpPr>
          <p:spPr>
            <a:xfrm>
              <a:off x="5181600" y="1678646"/>
              <a:ext cx="0" cy="40615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單箭頭接點 21"/>
            <p:cNvCxnSpPr>
              <a:stCxn id="20" idx="2"/>
              <a:endCxn id="10" idx="0"/>
            </p:cNvCxnSpPr>
            <p:nvPr/>
          </p:nvCxnSpPr>
          <p:spPr>
            <a:xfrm>
              <a:off x="5181600" y="2618198"/>
              <a:ext cx="0" cy="4572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單箭頭接點 22"/>
            <p:cNvCxnSpPr>
              <a:stCxn id="10" idx="2"/>
              <a:endCxn id="14" idx="0"/>
            </p:cNvCxnSpPr>
            <p:nvPr/>
          </p:nvCxnSpPr>
          <p:spPr>
            <a:xfrm>
              <a:off x="5181600" y="3608798"/>
              <a:ext cx="0" cy="4953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4" name="圖片 23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4038600"/>
              <a:ext cx="749746" cy="408398"/>
            </a:xfrm>
            <a:prstGeom prst="rect">
              <a:avLst/>
            </a:prstGeom>
          </p:spPr>
        </p:pic>
        <p:pic>
          <p:nvPicPr>
            <p:cNvPr id="25" name="圖片 24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2516846"/>
              <a:ext cx="670505" cy="408398"/>
            </a:xfrm>
            <a:prstGeom prst="rect">
              <a:avLst/>
            </a:prstGeom>
          </p:spPr>
        </p:pic>
        <p:sp>
          <p:nvSpPr>
            <p:cNvPr id="27" name="流程圖: 決策 26"/>
            <p:cNvSpPr/>
            <p:nvPr/>
          </p:nvSpPr>
          <p:spPr>
            <a:xfrm>
              <a:off x="4267200" y="51327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8" name="直線單箭頭接點 27"/>
            <p:cNvCxnSpPr>
              <a:stCxn id="27" idx="3"/>
              <a:endCxn id="17" idx="1"/>
            </p:cNvCxnSpPr>
            <p:nvPr/>
          </p:nvCxnSpPr>
          <p:spPr>
            <a:xfrm>
              <a:off x="6096000" y="5399498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單箭頭接點 28"/>
            <p:cNvCxnSpPr>
              <a:stCxn id="14" idx="2"/>
              <a:endCxn id="27" idx="0"/>
            </p:cNvCxnSpPr>
            <p:nvPr/>
          </p:nvCxnSpPr>
          <p:spPr>
            <a:xfrm>
              <a:off x="5181600" y="4637498"/>
              <a:ext cx="0" cy="4953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圖片 29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5056598"/>
              <a:ext cx="749746" cy="408398"/>
            </a:xfrm>
            <a:prstGeom prst="rect">
              <a:avLst/>
            </a:prstGeom>
          </p:spPr>
        </p:pic>
        <p:cxnSp>
          <p:nvCxnSpPr>
            <p:cNvPr id="31" name="肘形接點 61"/>
            <p:cNvCxnSpPr>
              <a:stCxn id="15" idx="2"/>
            </p:cNvCxnSpPr>
            <p:nvPr/>
          </p:nvCxnSpPr>
          <p:spPr>
            <a:xfrm rot="5400000">
              <a:off x="6096000" y="2618198"/>
              <a:ext cx="304800" cy="21336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肘形接點 61"/>
            <p:cNvCxnSpPr>
              <a:stCxn id="16" idx="2"/>
            </p:cNvCxnSpPr>
            <p:nvPr/>
          </p:nvCxnSpPr>
          <p:spPr>
            <a:xfrm rot="5400000">
              <a:off x="6076950" y="3665948"/>
              <a:ext cx="342900" cy="21336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肘形接點 61"/>
            <p:cNvCxnSpPr>
              <a:stCxn id="17" idx="2"/>
            </p:cNvCxnSpPr>
            <p:nvPr/>
          </p:nvCxnSpPr>
          <p:spPr>
            <a:xfrm rot="5400000">
              <a:off x="6038850" y="4732748"/>
              <a:ext cx="419100" cy="21336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流程圖: 程序 34"/>
            <p:cNvSpPr/>
            <p:nvPr/>
          </p:nvSpPr>
          <p:spPr>
            <a:xfrm>
              <a:off x="6705601" y="2164461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6" name="直線單箭頭接點 35"/>
            <p:cNvCxnSpPr>
              <a:stCxn id="20" idx="3"/>
              <a:endCxn id="35" idx="1"/>
            </p:cNvCxnSpPr>
            <p:nvPr/>
          </p:nvCxnSpPr>
          <p:spPr>
            <a:xfrm>
              <a:off x="6096000" y="2351498"/>
              <a:ext cx="609601" cy="346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肘形接點 61"/>
            <p:cNvCxnSpPr>
              <a:stCxn id="35" idx="2"/>
            </p:cNvCxnSpPr>
            <p:nvPr/>
          </p:nvCxnSpPr>
          <p:spPr>
            <a:xfrm rot="5400000">
              <a:off x="6078683" y="1648379"/>
              <a:ext cx="339437" cy="2133601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3" name="圖片 52" descr="圖片 32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" y="1524000"/>
            <a:ext cx="2971800" cy="4653809"/>
          </a:xfrm>
          <a:prstGeom prst="rect">
            <a:avLst/>
          </a:prstGeom>
        </p:spPr>
      </p:pic>
      <p:sp>
        <p:nvSpPr>
          <p:cNvPr id="54" name="矩形 53"/>
          <p:cNvSpPr/>
          <p:nvPr/>
        </p:nvSpPr>
        <p:spPr>
          <a:xfrm>
            <a:off x="7731204" y="329410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55" name="矩形 54"/>
          <p:cNvSpPr/>
          <p:nvPr/>
        </p:nvSpPr>
        <p:spPr>
          <a:xfrm>
            <a:off x="7731204" y="361795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56" name="矩形 55"/>
          <p:cNvSpPr/>
          <p:nvPr/>
        </p:nvSpPr>
        <p:spPr>
          <a:xfrm>
            <a:off x="7731204" y="394180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57" name="矩形 56"/>
          <p:cNvSpPr/>
          <p:nvPr/>
        </p:nvSpPr>
        <p:spPr>
          <a:xfrm>
            <a:off x="7737156" y="4295001"/>
            <a:ext cx="4924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後退</a:t>
            </a:r>
          </a:p>
        </p:txBody>
      </p:sp>
      <p:sp>
        <p:nvSpPr>
          <p:cNvPr id="61" name="矩形 60"/>
          <p:cNvSpPr/>
          <p:nvPr/>
        </p:nvSpPr>
        <p:spPr>
          <a:xfrm>
            <a:off x="7620000" y="2085201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向上鍵被按下</a:t>
            </a:r>
          </a:p>
        </p:txBody>
      </p:sp>
      <p:sp>
        <p:nvSpPr>
          <p:cNvPr id="62" name="矩形 61"/>
          <p:cNvSpPr/>
          <p:nvPr/>
        </p:nvSpPr>
        <p:spPr>
          <a:xfrm>
            <a:off x="7620000" y="23622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向下鍵被按下</a:t>
            </a:r>
          </a:p>
        </p:txBody>
      </p:sp>
      <p:sp>
        <p:nvSpPr>
          <p:cNvPr id="63" name="矩形 62"/>
          <p:cNvSpPr/>
          <p:nvPr/>
        </p:nvSpPr>
        <p:spPr>
          <a:xfrm>
            <a:off x="7620000" y="26670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向左鍵被按下</a:t>
            </a:r>
          </a:p>
        </p:txBody>
      </p:sp>
      <p:sp>
        <p:nvSpPr>
          <p:cNvPr id="64" name="矩形 63"/>
          <p:cNvSpPr/>
          <p:nvPr/>
        </p:nvSpPr>
        <p:spPr>
          <a:xfrm>
            <a:off x="7620000" y="29718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向右鍵被按下</a:t>
            </a:r>
          </a:p>
        </p:txBody>
      </p:sp>
      <p:sp>
        <p:nvSpPr>
          <p:cNvPr id="45" name="投影片編號版面配置區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掃地機器人的功能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dirty="0" smtClean="0"/>
              <a:t>掃地機器人是目前日常生活常見的科技產品，如果你是掃地機器人的工程師，你設計的掃地機起人會有什麼功能？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29</a:t>
            </a:fld>
            <a:endParaRPr lang="zh-TW" altLang="en-US"/>
          </a:p>
        </p:txBody>
      </p:sp>
      <p:pic>
        <p:nvPicPr>
          <p:cNvPr id="5" name="圖片 4" descr="「掃地機器人」的圖片搜尋結果"/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5" t="25846" r="6462" b="5231"/>
          <a:stretch/>
        </p:blipFill>
        <p:spPr bwMode="auto">
          <a:xfrm>
            <a:off x="6400800" y="4724400"/>
            <a:ext cx="2333696" cy="154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學習重點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偵測：重複</a:t>
            </a:r>
            <a:endParaRPr lang="en-US" altLang="zh-TW" dirty="0" smtClean="0"/>
          </a:p>
          <a:p>
            <a:r>
              <a:rPr lang="zh-TW" altLang="en-US" dirty="0" smtClean="0"/>
              <a:t>判斷：選擇</a:t>
            </a:r>
            <a:endParaRPr lang="en-US" altLang="zh-TW" dirty="0" smtClean="0"/>
          </a:p>
          <a:p>
            <a:r>
              <a:rPr lang="zh-TW" altLang="en-US" dirty="0" smtClean="0"/>
              <a:t>行動：循序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運算思維</a:t>
            </a:r>
            <a:endParaRPr lang="en-US" altLang="zh-TW" dirty="0" smtClean="0"/>
          </a:p>
          <a:p>
            <a:r>
              <a:rPr lang="zh-TW" altLang="en-US" dirty="0" smtClean="0"/>
              <a:t>問題解決能力</a:t>
            </a:r>
            <a:r>
              <a:rPr lang="zh-TW" altLang="en-US" dirty="0"/>
              <a:t>培養</a:t>
            </a:r>
            <a:endParaRPr lang="en-US" altLang="zh-TW" dirty="0" smtClean="0"/>
          </a:p>
          <a:p>
            <a:r>
              <a:rPr lang="en-US" altLang="zh-TW" dirty="0" smtClean="0"/>
              <a:t>TRY</a:t>
            </a:r>
            <a:r>
              <a:rPr lang="zh-TW" altLang="en-US" dirty="0" smtClean="0"/>
              <a:t> </a:t>
            </a:r>
            <a:r>
              <a:rPr lang="en-US" altLang="zh-TW" dirty="0" smtClean="0"/>
              <a:t>&amp; ERROR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77012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超音波測距模擬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30</a:t>
            </a:fld>
            <a:endParaRPr lang="zh-TW" altLang="en-US"/>
          </a:p>
        </p:txBody>
      </p:sp>
      <p:pic>
        <p:nvPicPr>
          <p:cNvPr id="5" name="圖片 4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281" y="2133601"/>
            <a:ext cx="8578201" cy="4724400"/>
          </a:xfrm>
          <a:prstGeom prst="rect">
            <a:avLst/>
          </a:prstGeom>
        </p:spPr>
      </p:pic>
      <p:pic>
        <p:nvPicPr>
          <p:cNvPr id="6" name="內容版面配置區 5"/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105400" y="5257800"/>
            <a:ext cx="3189653" cy="747978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避障車</a:t>
            </a:r>
            <a:r>
              <a:rPr lang="en-US" altLang="zh-TW" dirty="0" smtClean="0"/>
              <a:t>-</a:t>
            </a:r>
            <a:r>
              <a:rPr lang="zh-TW" altLang="en-US" dirty="0" smtClean="0"/>
              <a:t>解析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想想看，避障車有哪些功能？</a:t>
            </a:r>
            <a:endParaRPr lang="en-US" altLang="zh-TW" dirty="0" smtClean="0"/>
          </a:p>
          <a:p>
            <a:r>
              <a:rPr lang="zh-TW" altLang="en-US" dirty="0" smtClean="0"/>
              <a:t>小車怎麼知道前面有障礙物？</a:t>
            </a:r>
            <a:endParaRPr lang="en-US" altLang="zh-TW" dirty="0" smtClean="0"/>
          </a:p>
          <a:p>
            <a:r>
              <a:rPr lang="zh-TW" altLang="en-US" dirty="0" smtClean="0"/>
              <a:t>發現障礙物了，小車該怎麼辦呢？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試著把你的想法畫出來喔！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超音波避障車</a:t>
            </a:r>
            <a:endParaRPr lang="zh-TW" altLang="en-US" dirty="0"/>
          </a:p>
        </p:txBody>
      </p:sp>
      <p:pic>
        <p:nvPicPr>
          <p:cNvPr id="6" name="圖片 5" descr="圖片 324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1752600"/>
            <a:ext cx="5544974" cy="2438400"/>
          </a:xfrm>
          <a:prstGeom prst="rect">
            <a:avLst/>
          </a:prstGeom>
        </p:spPr>
      </p:pic>
      <p:pic>
        <p:nvPicPr>
          <p:cNvPr id="8" name="圖片 7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4726646"/>
            <a:ext cx="670505" cy="408398"/>
          </a:xfrm>
          <a:prstGeom prst="rect">
            <a:avLst/>
          </a:prstGeom>
        </p:spPr>
      </p:pic>
      <p:sp>
        <p:nvSpPr>
          <p:cNvPr id="9" name="流程圖: 替代處理程序 8"/>
          <p:cNvSpPr/>
          <p:nvPr/>
        </p:nvSpPr>
        <p:spPr>
          <a:xfrm>
            <a:off x="4648200" y="30480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10" name="肘形接點 61"/>
          <p:cNvCxnSpPr>
            <a:stCxn id="18" idx="3"/>
          </p:cNvCxnSpPr>
          <p:nvPr/>
        </p:nvCxnSpPr>
        <p:spPr>
          <a:xfrm flipV="1">
            <a:off x="7823448" y="3581400"/>
            <a:ext cx="533400" cy="1970498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H="1">
            <a:off x="5080249" y="3632448"/>
            <a:ext cx="3276599" cy="623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流程圖: 決策 14"/>
          <p:cNvSpPr/>
          <p:nvPr/>
        </p:nvSpPr>
        <p:spPr>
          <a:xfrm>
            <a:off x="4165848" y="4256498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7" name="流程圖: 程序 16"/>
          <p:cNvSpPr/>
          <p:nvPr/>
        </p:nvSpPr>
        <p:spPr>
          <a:xfrm>
            <a:off x="6604248" y="4332698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8" name="流程圖: 程序 17"/>
          <p:cNvSpPr/>
          <p:nvPr/>
        </p:nvSpPr>
        <p:spPr>
          <a:xfrm>
            <a:off x="6604248" y="5361398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20" name="直線單箭頭接點 19"/>
          <p:cNvCxnSpPr>
            <a:stCxn id="15" idx="3"/>
            <a:endCxn id="17" idx="1"/>
          </p:cNvCxnSpPr>
          <p:nvPr/>
        </p:nvCxnSpPr>
        <p:spPr>
          <a:xfrm>
            <a:off x="5994648" y="4523198"/>
            <a:ext cx="6096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>
            <a:stCxn id="17" idx="3"/>
          </p:cNvCxnSpPr>
          <p:nvPr/>
        </p:nvCxnSpPr>
        <p:spPr>
          <a:xfrm>
            <a:off x="7823448" y="4523198"/>
            <a:ext cx="569422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>
            <a:stCxn id="9" idx="2"/>
            <a:endCxn id="15" idx="0"/>
          </p:cNvCxnSpPr>
          <p:nvPr/>
        </p:nvCxnSpPr>
        <p:spPr>
          <a:xfrm>
            <a:off x="5080248" y="3480048"/>
            <a:ext cx="0" cy="7764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圖片 26" descr="圖片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42248" y="4191000"/>
            <a:ext cx="749746" cy="408398"/>
          </a:xfrm>
          <a:prstGeom prst="rect">
            <a:avLst/>
          </a:prstGeom>
        </p:spPr>
      </p:pic>
      <p:cxnSp>
        <p:nvCxnSpPr>
          <p:cNvPr id="32" name="肘形接點 61"/>
          <p:cNvCxnSpPr>
            <a:stCxn id="15" idx="2"/>
            <a:endCxn id="18" idx="1"/>
          </p:cNvCxnSpPr>
          <p:nvPr/>
        </p:nvCxnSpPr>
        <p:spPr>
          <a:xfrm rot="16200000" flipH="1">
            <a:off x="5461248" y="4408898"/>
            <a:ext cx="762000" cy="1524000"/>
          </a:xfrm>
          <a:prstGeom prst="bentConnector2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投影片編號版面配置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超音波感測器生活上的運用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r>
              <a:rPr lang="zh-TW" altLang="zh-TW" dirty="0" smtClean="0"/>
              <a:t>超音波</a:t>
            </a:r>
            <a:r>
              <a:rPr lang="zh-TW" altLang="en-US" dirty="0" smtClean="0"/>
              <a:t>除了避</a:t>
            </a:r>
            <a:r>
              <a:rPr lang="zh-TW" altLang="zh-TW" dirty="0" smtClean="0"/>
              <a:t>礙偵測</a:t>
            </a:r>
            <a:r>
              <a:rPr lang="zh-TW" altLang="en-US" dirty="0" smtClean="0"/>
              <a:t>外</a:t>
            </a:r>
            <a:r>
              <a:rPr lang="zh-TW" altLang="zh-TW" dirty="0" smtClean="0"/>
              <a:t>，在生活上有哪些類似的應用呢？</a:t>
            </a:r>
            <a:r>
              <a:rPr lang="zh-TW" altLang="en-US" dirty="0" smtClean="0"/>
              <a:t>可以試著</a:t>
            </a:r>
            <a:r>
              <a:rPr lang="zh-TW" altLang="zh-TW" dirty="0" smtClean="0"/>
              <a:t>加上</a:t>
            </a:r>
            <a:r>
              <a:rPr lang="zh-TW" altLang="en-US" dirty="0" smtClean="0"/>
              <a:t>不同的</a:t>
            </a:r>
            <a:r>
              <a:rPr lang="zh-TW" altLang="zh-TW" dirty="0" smtClean="0"/>
              <a:t>功能讓它變得不一樣呢？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33</a:t>
            </a:fld>
            <a:endParaRPr lang="zh-TW" altLang="en-US"/>
          </a:p>
        </p:txBody>
      </p:sp>
      <p:pic>
        <p:nvPicPr>
          <p:cNvPr id="50178" name="Picture 2" descr="C:\Users\Younger\Downloads\1812041528d0a89b84a621c6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4846831" y="1706369"/>
            <a:ext cx="3946138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圖片 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1066800"/>
            <a:ext cx="3931920" cy="3209731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超音波避障車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LEVEL1</a:t>
            </a:r>
            <a:r>
              <a:rPr lang="zh-TW" altLang="en-US" dirty="0" smtClean="0"/>
              <a:t>超音波模擬</a:t>
            </a:r>
            <a:endParaRPr lang="en-US" altLang="zh-TW" dirty="0" smtClean="0"/>
          </a:p>
          <a:p>
            <a:r>
              <a:rPr lang="en-US" altLang="zh-TW" dirty="0" smtClean="0"/>
              <a:t>LEVEL2</a:t>
            </a:r>
            <a:r>
              <a:rPr lang="zh-TW" altLang="en-US" dirty="0" smtClean="0"/>
              <a:t>避障車</a:t>
            </a:r>
            <a:endParaRPr lang="en-US" altLang="zh-TW" dirty="0" smtClean="0"/>
          </a:p>
          <a:p>
            <a:r>
              <a:rPr lang="en-US" altLang="zh-TW" dirty="0" smtClean="0"/>
              <a:t>LEVEL3</a:t>
            </a:r>
            <a:r>
              <a:rPr lang="zh-TW" altLang="en-US" dirty="0" smtClean="0"/>
              <a:t>掃地機器人</a:t>
            </a:r>
            <a:endParaRPr lang="zh-TW" altLang="en-US" dirty="0"/>
          </a:p>
        </p:txBody>
      </p:sp>
      <p:pic>
        <p:nvPicPr>
          <p:cNvPr id="4" name="圖片 3" descr="圖片 02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1600" y="3886200"/>
            <a:ext cx="7661148" cy="2514600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掃地機器人</a:t>
            </a:r>
            <a:r>
              <a:rPr lang="en-US" altLang="zh-TW" dirty="0" smtClean="0"/>
              <a:t>-</a:t>
            </a:r>
            <a:r>
              <a:rPr lang="zh-TW" altLang="en-US" dirty="0" smtClean="0"/>
              <a:t>解析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想想看，掃地機器人跟避障車有哪些相同之處？又有哪些不同之處呢？</a:t>
            </a:r>
            <a:endParaRPr lang="en-US" altLang="zh-TW" dirty="0" smtClean="0"/>
          </a:p>
          <a:p>
            <a:r>
              <a:rPr lang="zh-TW" altLang="en-US" dirty="0" smtClean="0"/>
              <a:t>掃地機器人有什麼方法可以保把每個地方都掃乾淨呢？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試著把你的想法畫出來喔！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35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修改程式</a:t>
            </a:r>
            <a:r>
              <a:rPr lang="en-US" altLang="zh-TW" dirty="0" smtClean="0"/>
              <a:t>-</a:t>
            </a:r>
            <a:r>
              <a:rPr lang="zh-TW" altLang="en-US" dirty="0" smtClean="0"/>
              <a:t>超音波模擬</a:t>
            </a:r>
            <a:endParaRPr lang="zh-TW" altLang="en-US" dirty="0"/>
          </a:p>
        </p:txBody>
      </p:sp>
      <p:pic>
        <p:nvPicPr>
          <p:cNvPr id="4" name="內容版面配置區 3" descr="圖片 025.jp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DEE0DF"/>
              </a:clrFrom>
              <a:clrTo>
                <a:srgbClr val="DEE0D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" y="1447800"/>
            <a:ext cx="9037195" cy="4038600"/>
          </a:xfrm>
        </p:spPr>
      </p:pic>
      <p:sp>
        <p:nvSpPr>
          <p:cNvPr id="5" name="直線圖說文字 1 4"/>
          <p:cNvSpPr/>
          <p:nvPr/>
        </p:nvSpPr>
        <p:spPr>
          <a:xfrm>
            <a:off x="6477000" y="2057400"/>
            <a:ext cx="1066800" cy="457200"/>
          </a:xfrm>
          <a:prstGeom prst="borderCallout1">
            <a:avLst>
              <a:gd name="adj1" fmla="val 51477"/>
              <a:gd name="adj2" fmla="val -5606"/>
              <a:gd name="adj3" fmla="val 137045"/>
              <a:gd name="adj4" fmla="val -92333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極座標</a:t>
            </a:r>
            <a:endParaRPr lang="zh-TW" altLang="en-US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36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設計理念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免</a:t>
            </a:r>
            <a:r>
              <a:rPr lang="zh-TW" altLang="en-US" dirty="0"/>
              <a:t>接線、免設備的機器人程式教育</a:t>
            </a:r>
          </a:p>
          <a:p>
            <a:r>
              <a:rPr lang="zh-TW" altLang="en-US" dirty="0" smtClean="0"/>
              <a:t>機器人的</a:t>
            </a:r>
            <a:r>
              <a:rPr lang="zh-TW" altLang="en-US" dirty="0"/>
              <a:t>替代方案或先備學習課程</a:t>
            </a:r>
          </a:p>
          <a:p>
            <a:r>
              <a:rPr lang="en-US" altLang="zh-TW" dirty="0" smtClean="0"/>
              <a:t>STEM</a:t>
            </a:r>
            <a:r>
              <a:rPr lang="zh-TW" altLang="en-US" dirty="0"/>
              <a:t>精神，觀察、探究</a:t>
            </a:r>
            <a:r>
              <a:rPr lang="zh-TW" altLang="en-US" dirty="0" smtClean="0"/>
              <a:t>、解析問題，提出解決</a:t>
            </a:r>
            <a:r>
              <a:rPr lang="zh-TW" altLang="en-US" dirty="0"/>
              <a:t>策略</a:t>
            </a:r>
          </a:p>
          <a:p>
            <a:r>
              <a:rPr lang="zh-TW" altLang="en-US" dirty="0" smtClean="0"/>
              <a:t>聚焦運算</a:t>
            </a:r>
            <a:r>
              <a:rPr lang="zh-TW" altLang="en-US" dirty="0"/>
              <a:t>思維</a:t>
            </a:r>
            <a:r>
              <a:rPr lang="zh-TW" altLang="en-US" dirty="0" smtClean="0"/>
              <a:t>程式設計</a:t>
            </a:r>
            <a:r>
              <a:rPr lang="zh-TW" altLang="en-US" dirty="0"/>
              <a:t>，減少老師大班教學的</a:t>
            </a:r>
            <a:r>
              <a:rPr lang="zh-TW" altLang="en-US" dirty="0" smtClean="0"/>
              <a:t>壓力</a:t>
            </a:r>
            <a:endParaRPr lang="en-US" altLang="zh-TW" dirty="0" smtClean="0"/>
          </a:p>
          <a:p>
            <a:r>
              <a:rPr lang="zh-TW" altLang="en-US" dirty="0" smtClean="0"/>
              <a:t>生活情境連結</a:t>
            </a:r>
            <a:endParaRPr lang="zh-TW" altLang="en-US" dirty="0"/>
          </a:p>
          <a:p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572733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引導</a:t>
            </a:r>
            <a:r>
              <a:rPr lang="zh-TW" altLang="en-US" dirty="0" smtClean="0"/>
              <a:t>探究學習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觀察</a:t>
            </a:r>
            <a:endParaRPr lang="en-US" altLang="zh-TW" dirty="0"/>
          </a:p>
          <a:p>
            <a:r>
              <a:rPr lang="zh-TW" altLang="en-US" dirty="0"/>
              <a:t>描述看到的現象</a:t>
            </a:r>
            <a:endParaRPr lang="en-US" altLang="zh-TW" dirty="0"/>
          </a:p>
          <a:p>
            <a:r>
              <a:rPr lang="zh-TW" altLang="en-US" dirty="0"/>
              <a:t>想想看為什麼</a:t>
            </a:r>
            <a:endParaRPr lang="en-US" altLang="zh-TW" dirty="0"/>
          </a:p>
          <a:p>
            <a:r>
              <a:rPr lang="zh-TW" altLang="en-US" dirty="0"/>
              <a:t>提出解決方案</a:t>
            </a:r>
            <a:endParaRPr lang="en-US" altLang="zh-TW" dirty="0"/>
          </a:p>
          <a:p>
            <a:r>
              <a:rPr lang="zh-TW" altLang="en-US" dirty="0"/>
              <a:t>動手做、修正</a:t>
            </a:r>
            <a:endParaRPr lang="en-US" altLang="zh-TW" dirty="0"/>
          </a:p>
          <a:p>
            <a:r>
              <a:rPr lang="zh-TW" altLang="en-US" dirty="0" smtClean="0"/>
              <a:t>測試</a:t>
            </a:r>
            <a:endParaRPr lang="en-US" altLang="zh-TW" dirty="0"/>
          </a:p>
        </p:txBody>
      </p:sp>
      <p:pic>
        <p:nvPicPr>
          <p:cNvPr id="2050" name="Picture 2" descr="「探究」的圖片搜尋結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458814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生活情境連結引起動機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掃地機器人</a:t>
            </a:r>
            <a:endParaRPr lang="en-US" altLang="zh-TW" dirty="0" smtClean="0"/>
          </a:p>
          <a:p>
            <a:r>
              <a:rPr lang="zh-TW" altLang="en-US" dirty="0" smtClean="0"/>
              <a:t>導航系統</a:t>
            </a:r>
            <a:endParaRPr lang="en-US" altLang="zh-TW" dirty="0" smtClean="0"/>
          </a:p>
          <a:p>
            <a:r>
              <a:rPr lang="en-US" altLang="zh-TW" dirty="0" smtClean="0"/>
              <a:t>AI</a:t>
            </a:r>
            <a:r>
              <a:rPr lang="zh-TW" altLang="en-US" dirty="0" smtClean="0"/>
              <a:t>自駕車</a:t>
            </a:r>
            <a:endParaRPr lang="zh-TW" altLang="en-US" dirty="0"/>
          </a:p>
        </p:txBody>
      </p:sp>
      <p:pic>
        <p:nvPicPr>
          <p:cNvPr id="1026" name="Picture 2" descr="「掃地機器人」的圖片搜尋結果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5" t="25846" r="6462" b="5231"/>
          <a:stretch/>
        </p:blipFill>
        <p:spPr bwMode="auto">
          <a:xfrm>
            <a:off x="5562600" y="1219200"/>
            <a:ext cx="2803785" cy="227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「導航系統」的圖片搜尋結果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1" b="19542"/>
          <a:stretch/>
        </p:blipFill>
        <p:spPr bwMode="auto">
          <a:xfrm>
            <a:off x="4343400" y="3810000"/>
            <a:ext cx="45720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「AI自駕車」的圖片搜尋結果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3962400"/>
            <a:ext cx="3733800" cy="2489200"/>
          </a:xfrm>
          <a:prstGeom prst="rect">
            <a:avLst/>
          </a:prstGeom>
          <a:noFill/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296271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懸崖勒馬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鍵盤控制小蟲前進後退</a:t>
            </a:r>
            <a:endParaRPr lang="zh-TW" altLang="en-US" dirty="0"/>
          </a:p>
        </p:txBody>
      </p:sp>
      <p:pic>
        <p:nvPicPr>
          <p:cNvPr id="6" name="圖片 5" descr="圖片 3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362200"/>
            <a:ext cx="2652324" cy="2819400"/>
          </a:xfrm>
          <a:prstGeom prst="rect">
            <a:avLst/>
          </a:prstGeom>
        </p:spPr>
      </p:pic>
      <p:grpSp>
        <p:nvGrpSpPr>
          <p:cNvPr id="3" name="群組 64"/>
          <p:cNvGrpSpPr/>
          <p:nvPr/>
        </p:nvGrpSpPr>
        <p:grpSpPr>
          <a:xfrm>
            <a:off x="3505200" y="2286000"/>
            <a:ext cx="4191000" cy="2667000"/>
            <a:chOff x="3861048" y="2514600"/>
            <a:chExt cx="4191000" cy="2667000"/>
          </a:xfrm>
        </p:grpSpPr>
        <p:pic>
          <p:nvPicPr>
            <p:cNvPr id="29" name="圖片 28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37448" y="3249202"/>
              <a:ext cx="749746" cy="408398"/>
            </a:xfrm>
            <a:prstGeom prst="rect">
              <a:avLst/>
            </a:prstGeom>
          </p:spPr>
        </p:pic>
        <p:sp>
          <p:nvSpPr>
            <p:cNvPr id="31" name="流程圖: 替代處理程序 30"/>
            <p:cNvSpPr/>
            <p:nvPr/>
          </p:nvSpPr>
          <p:spPr>
            <a:xfrm>
              <a:off x="4343400" y="25146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2" name="肘形接點 61"/>
            <p:cNvCxnSpPr>
              <a:stCxn id="33" idx="2"/>
            </p:cNvCxnSpPr>
            <p:nvPr/>
          </p:nvCxnSpPr>
          <p:spPr>
            <a:xfrm rot="5400000" flipH="1" flipV="1">
              <a:off x="5524872" y="2349624"/>
              <a:ext cx="1777752" cy="3276600"/>
            </a:xfrm>
            <a:prstGeom prst="bentConnector4">
              <a:avLst>
                <a:gd name="adj1" fmla="val -47929"/>
                <a:gd name="adj2" fmla="val 100232"/>
              </a:avLst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流程圖: 決策 32"/>
            <p:cNvSpPr/>
            <p:nvPr/>
          </p:nvSpPr>
          <p:spPr>
            <a:xfrm>
              <a:off x="3861048" y="43434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4" name="直線單箭頭接點 33"/>
            <p:cNvCxnSpPr/>
            <p:nvPr/>
          </p:nvCxnSpPr>
          <p:spPr>
            <a:xfrm flipH="1">
              <a:off x="4775449" y="3099048"/>
              <a:ext cx="3276599" cy="6235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圖片 34" descr="圖片3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99248" y="4773202"/>
              <a:ext cx="670505" cy="408398"/>
            </a:xfrm>
            <a:prstGeom prst="rect">
              <a:avLst/>
            </a:prstGeom>
          </p:spPr>
        </p:pic>
        <p:pic>
          <p:nvPicPr>
            <p:cNvPr id="36" name="圖片 35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37448" y="4267200"/>
              <a:ext cx="749746" cy="408398"/>
            </a:xfrm>
            <a:prstGeom prst="rect">
              <a:avLst/>
            </a:prstGeom>
          </p:spPr>
        </p:pic>
        <p:sp>
          <p:nvSpPr>
            <p:cNvPr id="38" name="流程圖: 程序 37"/>
            <p:cNvSpPr/>
            <p:nvPr/>
          </p:nvSpPr>
          <p:spPr>
            <a:xfrm>
              <a:off x="6299448" y="44196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41" name="直線單箭頭接點 40"/>
            <p:cNvCxnSpPr>
              <a:stCxn id="33" idx="3"/>
              <a:endCxn id="38" idx="1"/>
            </p:cNvCxnSpPr>
            <p:nvPr/>
          </p:nvCxnSpPr>
          <p:spPr>
            <a:xfrm>
              <a:off x="5689848" y="4610100"/>
              <a:ext cx="609600" cy="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流程圖: 決策 42"/>
            <p:cNvSpPr/>
            <p:nvPr/>
          </p:nvSpPr>
          <p:spPr>
            <a:xfrm>
              <a:off x="3861048" y="33528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44" name="直線單箭頭接點 43"/>
            <p:cNvCxnSpPr>
              <a:stCxn id="31" idx="2"/>
              <a:endCxn id="43" idx="0"/>
            </p:cNvCxnSpPr>
            <p:nvPr/>
          </p:nvCxnSpPr>
          <p:spPr>
            <a:xfrm>
              <a:off x="4775448" y="2946648"/>
              <a:ext cx="0" cy="406152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單箭頭接點 44"/>
            <p:cNvCxnSpPr>
              <a:stCxn id="43" idx="2"/>
              <a:endCxn id="33" idx="0"/>
            </p:cNvCxnSpPr>
            <p:nvPr/>
          </p:nvCxnSpPr>
          <p:spPr>
            <a:xfrm>
              <a:off x="4775448" y="3886200"/>
              <a:ext cx="0" cy="457200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圖片 47" descr="圖片3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99248" y="3784848"/>
              <a:ext cx="670505" cy="408398"/>
            </a:xfrm>
            <a:prstGeom prst="rect">
              <a:avLst/>
            </a:prstGeom>
          </p:spPr>
        </p:pic>
        <p:cxnSp>
          <p:nvCxnSpPr>
            <p:cNvPr id="53" name="肘形接點 61"/>
            <p:cNvCxnSpPr>
              <a:stCxn id="38" idx="2"/>
            </p:cNvCxnSpPr>
            <p:nvPr/>
          </p:nvCxnSpPr>
          <p:spPr>
            <a:xfrm rot="5400000">
              <a:off x="5689848" y="3886200"/>
              <a:ext cx="304800" cy="2133600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流程圖: 程序 55"/>
            <p:cNvSpPr/>
            <p:nvPr/>
          </p:nvSpPr>
          <p:spPr>
            <a:xfrm>
              <a:off x="6299449" y="3432463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7" name="直線單箭頭接點 56"/>
            <p:cNvCxnSpPr>
              <a:stCxn id="43" idx="3"/>
              <a:endCxn id="56" idx="1"/>
            </p:cNvCxnSpPr>
            <p:nvPr/>
          </p:nvCxnSpPr>
          <p:spPr>
            <a:xfrm>
              <a:off x="5689848" y="3619500"/>
              <a:ext cx="609601" cy="346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肘形接點 61"/>
            <p:cNvCxnSpPr>
              <a:stCxn id="56" idx="2"/>
            </p:cNvCxnSpPr>
            <p:nvPr/>
          </p:nvCxnSpPr>
          <p:spPr>
            <a:xfrm rot="5400000">
              <a:off x="5672531" y="2916381"/>
              <a:ext cx="339437" cy="2133601"/>
            </a:xfrm>
            <a:prstGeom prst="bentConnector2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字方塊 21"/>
          <p:cNvSpPr txBox="1"/>
          <p:nvPr/>
        </p:nvSpPr>
        <p:spPr>
          <a:xfrm>
            <a:off x="3048000" y="5943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向上鍵被按下了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3124200" y="63246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4724400" y="5943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向下鍵被按下了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334000" y="6324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向左鍵被按下了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4191000" y="63246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後退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6324600" y="5943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向右鍵被按下了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循跡感測器探究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9</a:t>
            </a:fld>
            <a:endParaRPr lang="zh-TW" altLang="en-US"/>
          </a:p>
        </p:txBody>
      </p:sp>
      <p:pic>
        <p:nvPicPr>
          <p:cNvPr id="17" name="圖片 16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204" b="69388"/>
          <a:stretch>
            <a:fillRect/>
          </a:stretch>
        </p:blipFill>
        <p:spPr>
          <a:xfrm>
            <a:off x="533400" y="2057400"/>
            <a:ext cx="8534399" cy="721411"/>
          </a:xfrm>
          <a:prstGeom prst="rect">
            <a:avLst/>
          </a:prstGeom>
        </p:spPr>
      </p:pic>
      <p:grpSp>
        <p:nvGrpSpPr>
          <p:cNvPr id="18" name="群組 17"/>
          <p:cNvGrpSpPr/>
          <p:nvPr/>
        </p:nvGrpSpPr>
        <p:grpSpPr>
          <a:xfrm>
            <a:off x="685799" y="2778812"/>
            <a:ext cx="7796762" cy="2942794"/>
            <a:chOff x="1066800" y="4419600"/>
            <a:chExt cx="6787325" cy="2561794"/>
          </a:xfrm>
        </p:grpSpPr>
        <p:pic>
          <p:nvPicPr>
            <p:cNvPr id="19" name="圖片 18" descr="圖片 297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200000">
              <a:off x="776503" y="4709898"/>
              <a:ext cx="2561793" cy="1981200"/>
            </a:xfrm>
            <a:prstGeom prst="rect">
              <a:avLst/>
            </a:prstGeom>
          </p:spPr>
        </p:pic>
        <p:pic>
          <p:nvPicPr>
            <p:cNvPr id="20" name="圖片 19" descr="圖片 298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200000">
              <a:off x="2640065" y="4755600"/>
              <a:ext cx="2059011" cy="1957258"/>
            </a:xfrm>
            <a:prstGeom prst="rect">
              <a:avLst/>
            </a:prstGeom>
          </p:spPr>
        </p:pic>
        <p:pic>
          <p:nvPicPr>
            <p:cNvPr id="21" name="圖片 20" descr="圖片 299.jpg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200000">
              <a:off x="4365785" y="4542688"/>
              <a:ext cx="1903389" cy="1759737"/>
            </a:xfrm>
            <a:prstGeom prst="rect">
              <a:avLst/>
            </a:prstGeom>
          </p:spPr>
        </p:pic>
        <p:pic>
          <p:nvPicPr>
            <p:cNvPr id="22" name="圖片 21" descr="圖片 300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6200000">
              <a:off x="6097382" y="4494418"/>
              <a:ext cx="1831562" cy="16819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16084</TotalTime>
  <Words>1019</Words>
  <Application>Microsoft Office PowerPoint</Application>
  <PresentationFormat>如螢幕大小 (4:3)</PresentationFormat>
  <Paragraphs>243</Paragraphs>
  <Slides>36</Slides>
  <Notes>0</Notes>
  <HiddenSlides>0</HiddenSlides>
  <MMClips>1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36</vt:i4>
      </vt:variant>
    </vt:vector>
  </HeadingPairs>
  <TitlesOfParts>
    <vt:vector size="43" baseType="lpstr">
      <vt:lpstr>王漢宗特黑體繁</vt:lpstr>
      <vt:lpstr>微軟正黑體</vt:lpstr>
      <vt:lpstr>新細明體</vt:lpstr>
      <vt:lpstr>標楷體</vt:lpstr>
      <vt:lpstr>Arial</vt:lpstr>
      <vt:lpstr>Calibri</vt:lpstr>
      <vt:lpstr>Office 佈景主題</vt:lpstr>
      <vt:lpstr>模擬機器人-蟲蟲危機</vt:lpstr>
      <vt:lpstr>課程地圖</vt:lpstr>
      <vt:lpstr>學習重點</vt:lpstr>
      <vt:lpstr>設計理念</vt:lpstr>
      <vt:lpstr>引導探究學習</vt:lpstr>
      <vt:lpstr>生活情境連結引起動機</vt:lpstr>
      <vt:lpstr>PowerPoint 簡報</vt:lpstr>
      <vt:lpstr>鍵盤控制小蟲前進後退</vt:lpstr>
      <vt:lpstr>循跡感測器探究</vt:lpstr>
      <vt:lpstr>軌道巡航-1-懸崖勒馬</vt:lpstr>
      <vt:lpstr>懸崖勒馬-引導思考</vt:lpstr>
      <vt:lpstr>問題解析與表達</vt:lpstr>
      <vt:lpstr>第一條線</vt:lpstr>
      <vt:lpstr>M1 前進到第一條線停止</vt:lpstr>
      <vt:lpstr>第二條線</vt:lpstr>
      <vt:lpstr>M2前進到第二條線停止</vt:lpstr>
      <vt:lpstr>第三條線到第N條線</vt:lpstr>
      <vt:lpstr>迴圈-循序漸進</vt:lpstr>
      <vt:lpstr>M4前進到第N條線停止</vt:lpstr>
      <vt:lpstr>軌道巡航-2-基本循跡</vt:lpstr>
      <vt:lpstr>圓形循跡-引導思考</vt:lpstr>
      <vt:lpstr>循跡感測器生活應用</vt:lpstr>
      <vt:lpstr>小蟲位置與外觀及變數關係</vt:lpstr>
      <vt:lpstr>引導思考-循跡策略</vt:lpstr>
      <vt:lpstr>軌道巡航</vt:lpstr>
      <vt:lpstr>軌道巡航</vt:lpstr>
      <vt:lpstr>循跡車-8字型跑道</vt:lpstr>
      <vt:lpstr>鍵盤控制小車</vt:lpstr>
      <vt:lpstr>掃地機器人的功能</vt:lpstr>
      <vt:lpstr>超音波測距模擬</vt:lpstr>
      <vt:lpstr>避障車-解析</vt:lpstr>
      <vt:lpstr>超音波避障車</vt:lpstr>
      <vt:lpstr>超音波感測器生活上的運用</vt:lpstr>
      <vt:lpstr>超音波避障車</vt:lpstr>
      <vt:lpstr>掃地機器人-解析</vt:lpstr>
      <vt:lpstr>修改程式-超音波模擬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Administrator</cp:lastModifiedBy>
  <cp:revision>1080</cp:revision>
  <dcterms:created xsi:type="dcterms:W3CDTF">2016-06-24T09:50:55Z</dcterms:created>
  <dcterms:modified xsi:type="dcterms:W3CDTF">2020-03-25T03:46:31Z</dcterms:modified>
</cp:coreProperties>
</file>