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9"/>
  </p:notesMasterIdLst>
  <p:sldIdLst>
    <p:sldId id="1302" r:id="rId2"/>
    <p:sldId id="1303" r:id="rId3"/>
    <p:sldId id="1304" r:id="rId4"/>
    <p:sldId id="1305" r:id="rId5"/>
    <p:sldId id="1312" r:id="rId6"/>
    <p:sldId id="1313" r:id="rId7"/>
    <p:sldId id="1314" r:id="rId8"/>
    <p:sldId id="1315" r:id="rId9"/>
    <p:sldId id="1316" r:id="rId10"/>
    <p:sldId id="1317" r:id="rId11"/>
    <p:sldId id="1318" r:id="rId12"/>
    <p:sldId id="1319" r:id="rId13"/>
    <p:sldId id="1320" r:id="rId14"/>
    <p:sldId id="1321" r:id="rId15"/>
    <p:sldId id="1322" r:id="rId16"/>
    <p:sldId id="1323" r:id="rId17"/>
    <p:sldId id="1324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8CC9"/>
    <a:srgbClr val="FF3BB9"/>
    <a:srgbClr val="FF00FF"/>
    <a:srgbClr val="21A0FF"/>
    <a:srgbClr val="00B050"/>
    <a:srgbClr val="009E47"/>
    <a:srgbClr val="99CCFF"/>
    <a:srgbClr val="99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8144" autoAdjust="0"/>
  </p:normalViewPr>
  <p:slideViewPr>
    <p:cSldViewPr>
      <p:cViewPr varScale="1">
        <p:scale>
          <a:sx n="84" d="100"/>
          <a:sy n="84" d="100"/>
        </p:scale>
        <p:origin x="102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E61F0BD5-5504-40CE-946D-E6EB4910F20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0447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圖片 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22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3-2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資料搜尋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3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6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9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2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圖片 16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17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3-2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資料搜尋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44"/>
          <p:cNvSpPr>
            <a:spLocks noChangeArrowheads="1"/>
          </p:cNvSpPr>
          <p:nvPr/>
        </p:nvSpPr>
        <p:spPr bwMode="auto">
          <a:xfrm>
            <a:off x="611188" y="2160588"/>
            <a:ext cx="27003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3-1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資料的形式與意義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3-2 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資料搜尋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3-3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資料處理與分析工具</a:t>
            </a:r>
          </a:p>
        </p:txBody>
      </p:sp>
      <p:sp>
        <p:nvSpPr>
          <p:cNvPr id="7170" name="Rectangle 45"/>
          <p:cNvSpPr>
            <a:spLocks noChangeArrowheads="1"/>
          </p:cNvSpPr>
          <p:nvPr/>
        </p:nvSpPr>
        <p:spPr bwMode="auto">
          <a:xfrm>
            <a:off x="468313" y="1439863"/>
            <a:ext cx="28797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資料的處理與分析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b="41486"/>
          <a:stretch/>
        </p:blipFill>
        <p:spPr>
          <a:xfrm>
            <a:off x="539999" y="1800000"/>
            <a:ext cx="8064000" cy="4284000"/>
          </a:xfrm>
          <a:prstGeom prst="rect">
            <a:avLst/>
          </a:prstGeom>
        </p:spPr>
      </p:pic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728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資訊展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4860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r"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2591999" y="6084000"/>
            <a:ext cx="6011999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由於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台北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資訊展的相關資料較多，所以出現都是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台北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資訊展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。</a:t>
            </a:r>
          </a:p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384000" y="1512000"/>
            <a:ext cx="540000" cy="1476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1"/>
          <p:cNvSpPr/>
          <p:nvPr/>
        </p:nvSpPr>
        <p:spPr>
          <a:xfrm flipH="1">
            <a:off x="6444000" y="1476000"/>
            <a:ext cx="540000" cy="1512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980000" y="4752000"/>
            <a:ext cx="1944000" cy="1584000"/>
            <a:chOff x="1980000" y="4752000"/>
            <a:chExt cx="1944000" cy="1584000"/>
          </a:xfrm>
        </p:grpSpPr>
        <p:sp>
          <p:nvSpPr>
            <p:cNvPr id="12" name="矩形 1"/>
            <p:cNvSpPr/>
            <p:nvPr/>
          </p:nvSpPr>
          <p:spPr>
            <a:xfrm flipH="1">
              <a:off x="1980000" y="4752000"/>
              <a:ext cx="540000" cy="1584000"/>
            </a:xfrm>
            <a:custGeom>
              <a:avLst/>
              <a:gdLst>
                <a:gd name="connsiteX0" fmla="*/ 0 w 1656184"/>
                <a:gd name="connsiteY0" fmla="*/ 0 h 1629000"/>
                <a:gd name="connsiteX1" fmla="*/ 1656184 w 1656184"/>
                <a:gd name="connsiteY1" fmla="*/ 0 h 1629000"/>
                <a:gd name="connsiteX2" fmla="*/ 1656184 w 1656184"/>
                <a:gd name="connsiteY2" fmla="*/ 1629000 h 1629000"/>
                <a:gd name="connsiteX3" fmla="*/ 0 w 1656184"/>
                <a:gd name="connsiteY3" fmla="*/ 1629000 h 1629000"/>
                <a:gd name="connsiteX4" fmla="*/ 0 w 1656184"/>
                <a:gd name="connsiteY4" fmla="*/ 0 h 1629000"/>
                <a:gd name="connsiteX0" fmla="*/ 0 w 1656184"/>
                <a:gd name="connsiteY0" fmla="*/ 0 h 1629000"/>
                <a:gd name="connsiteX1" fmla="*/ 1656184 w 1656184"/>
                <a:gd name="connsiteY1" fmla="*/ 0 h 1629000"/>
                <a:gd name="connsiteX2" fmla="*/ 1656184 w 1656184"/>
                <a:gd name="connsiteY2" fmla="*/ 1629000 h 1629000"/>
                <a:gd name="connsiteX3" fmla="*/ 0 w 1656184"/>
                <a:gd name="connsiteY3" fmla="*/ 1629000 h 1629000"/>
                <a:gd name="connsiteX4" fmla="*/ 91440 w 1656184"/>
                <a:gd name="connsiteY4" fmla="*/ 91440 h 1629000"/>
                <a:gd name="connsiteX0" fmla="*/ 0 w 1656184"/>
                <a:gd name="connsiteY0" fmla="*/ 0 h 1629000"/>
                <a:gd name="connsiteX1" fmla="*/ 1656184 w 1656184"/>
                <a:gd name="connsiteY1" fmla="*/ 0 h 1629000"/>
                <a:gd name="connsiteX2" fmla="*/ 1656184 w 1656184"/>
                <a:gd name="connsiteY2" fmla="*/ 1629000 h 1629000"/>
                <a:gd name="connsiteX3" fmla="*/ 0 w 1656184"/>
                <a:gd name="connsiteY3" fmla="*/ 1629000 h 16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6184" h="1629000">
                  <a:moveTo>
                    <a:pt x="0" y="0"/>
                  </a:moveTo>
                  <a:lnTo>
                    <a:pt x="1656184" y="0"/>
                  </a:lnTo>
                  <a:lnTo>
                    <a:pt x="1656184" y="1629000"/>
                  </a:lnTo>
                  <a:lnTo>
                    <a:pt x="0" y="1629000"/>
                  </a:lnTo>
                </a:path>
              </a:pathLst>
            </a:custGeom>
            <a:ln w="25400">
              <a:solidFill>
                <a:schemeClr val="tx1"/>
              </a:solidFill>
              <a:headEnd type="none" w="lg" len="lg"/>
              <a:tailEnd type="oval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" name="直線接點 12"/>
            <p:cNvCxnSpPr/>
            <p:nvPr/>
          </p:nvCxnSpPr>
          <p:spPr bwMode="auto">
            <a:xfrm>
              <a:off x="1980000" y="4752000"/>
              <a:ext cx="1944000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oval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901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1872000"/>
            <a:ext cx="80645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如果想要在搜尋的資料內，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排除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某個關鍵字，在關鍵字前面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加上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減號－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即可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。例如：搜尋所有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包含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資訊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展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，但排除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台北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的網頁，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只要輸入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資訊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展 </a:t>
            </a:r>
            <a:r>
              <a:rPr lang="en-US" altLang="zh-TW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-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台北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即可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684000" y="3528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84000" y="4968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260000" y="3456000"/>
            <a:ext cx="734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為了要過濾掉台北的資訊展，尋找其他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地區的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資訊展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相關資料，因此要在資訊展後面加上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 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台北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684000" y="4248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260000" y="4176000"/>
            <a:ext cx="734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260000" y="4896000"/>
            <a:ext cx="734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資訊展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中有關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台北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的超連結都被排除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，剩下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其他地區資訊展的超連結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9" y="1260000"/>
            <a:ext cx="8064000" cy="603885"/>
          </a:xfrm>
          <a:prstGeom prst="rect">
            <a:avLst/>
          </a:prstGeom>
        </p:spPr>
      </p:pic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750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b="26707"/>
          <a:stretch/>
        </p:blipFill>
        <p:spPr>
          <a:xfrm>
            <a:off x="540000" y="1800000"/>
            <a:ext cx="8064000" cy="4284000"/>
          </a:xfrm>
          <a:prstGeom prst="rect">
            <a:avLst/>
          </a:prstGeom>
        </p:spPr>
      </p:pic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368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資訊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展 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-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台北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4860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r"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2591999" y="6084000"/>
            <a:ext cx="6011999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在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資訊展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中有關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台北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的超連結都被排除，剩下其他地區資訊展的超連結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44000" y="1512000"/>
            <a:ext cx="540000" cy="1476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1"/>
          <p:cNvSpPr/>
          <p:nvPr/>
        </p:nvSpPr>
        <p:spPr>
          <a:xfrm flipH="1">
            <a:off x="6444000" y="1476000"/>
            <a:ext cx="540000" cy="1512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"/>
          <p:cNvSpPr/>
          <p:nvPr/>
        </p:nvSpPr>
        <p:spPr>
          <a:xfrm flipH="1">
            <a:off x="1980000" y="3744000"/>
            <a:ext cx="540000" cy="2592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none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接點 12"/>
          <p:cNvCxnSpPr/>
          <p:nvPr/>
        </p:nvCxnSpPr>
        <p:spPr bwMode="auto">
          <a:xfrm>
            <a:off x="1980000" y="3744000"/>
            <a:ext cx="302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1975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/>
          <p:cNvGrpSpPr/>
          <p:nvPr/>
        </p:nvGrpSpPr>
        <p:grpSpPr>
          <a:xfrm>
            <a:off x="540000" y="1439999"/>
            <a:ext cx="8064000" cy="4392001"/>
            <a:chOff x="3131840" y="3239999"/>
            <a:chExt cx="5472000" cy="2736553"/>
          </a:xfrm>
        </p:grpSpPr>
        <p:grpSp>
          <p:nvGrpSpPr>
            <p:cNvPr id="24" name="群組 23"/>
            <p:cNvGrpSpPr/>
            <p:nvPr/>
          </p:nvGrpSpPr>
          <p:grpSpPr>
            <a:xfrm>
              <a:off x="3131840" y="3239999"/>
              <a:ext cx="5472000" cy="2736553"/>
              <a:chOff x="3131840" y="2879999"/>
              <a:chExt cx="5472000" cy="2736553"/>
            </a:xfrm>
          </p:grpSpPr>
          <p:sp>
            <p:nvSpPr>
              <p:cNvPr id="29" name="圓角矩形 28"/>
              <p:cNvSpPr/>
              <p:nvPr/>
            </p:nvSpPr>
            <p:spPr>
              <a:xfrm>
                <a:off x="3131840" y="3014584"/>
                <a:ext cx="5472000" cy="260196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30" name="圓角矩形 29"/>
              <p:cNvSpPr/>
              <p:nvPr/>
            </p:nvSpPr>
            <p:spPr>
              <a:xfrm>
                <a:off x="3131840" y="2879999"/>
                <a:ext cx="879429" cy="269169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5" name="文字方塊 24"/>
            <p:cNvSpPr txBox="1"/>
            <p:nvPr/>
          </p:nvSpPr>
          <p:spPr>
            <a:xfrm>
              <a:off x="3253971" y="3890492"/>
              <a:ext cx="5227714" cy="1934819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注意，輸入減號時，記得在減號前面要輸入</a:t>
              </a:r>
              <a:r>
                <a:rPr lang="zh-TW" altLang="en-US" dirty="0" smtClean="0"/>
                <a:t>一個</a:t>
              </a:r>
              <a:r>
                <a:rPr lang="zh-TW" altLang="en-US" dirty="0"/>
                <a:t>空格，但是減號後面要與關鍵字語詞連在</a:t>
              </a:r>
              <a:r>
                <a:rPr lang="zh-TW" altLang="en-US" dirty="0" smtClean="0"/>
                <a:t>一起</a:t>
              </a:r>
              <a:r>
                <a:rPr lang="zh-TW" altLang="en-US" dirty="0"/>
                <a:t>，按</a:t>
              </a:r>
              <a:r>
                <a:rPr lang="zh-TW" altLang="en-US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搜尋</a:t>
              </a:r>
              <a:r>
                <a:rPr lang="zh-TW" altLang="en-US" dirty="0"/>
                <a:t>鍵時才會有作用。</a:t>
              </a:r>
              <a:endParaRPr lang="zh-TW" altLang="en-US" dirty="0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3253983" y="3576461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輸入減號時，要注意什麼？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3492000"/>
            <a:ext cx="4895850" cy="1285875"/>
          </a:xfrm>
          <a:prstGeom prst="rect">
            <a:avLst/>
          </a:prstGeom>
        </p:spPr>
      </p:pic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702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684000" y="4176000"/>
            <a:ext cx="7920000" cy="1872000"/>
            <a:chOff x="684000" y="3456000"/>
            <a:chExt cx="7920000" cy="1872000"/>
          </a:xfrm>
        </p:grpSpPr>
        <p:grpSp>
          <p:nvGrpSpPr>
            <p:cNvPr id="11" name="群組 10"/>
            <p:cNvGrpSpPr/>
            <p:nvPr/>
          </p:nvGrpSpPr>
          <p:grpSpPr>
            <a:xfrm>
              <a:off x="684000" y="3528000"/>
              <a:ext cx="504000" cy="360000"/>
              <a:chOff x="360000" y="3420000"/>
              <a:chExt cx="504000" cy="360000"/>
            </a:xfrm>
          </p:grpSpPr>
          <p:sp>
            <p:nvSpPr>
              <p:cNvPr id="12" name="圓角矩形 11"/>
              <p:cNvSpPr/>
              <p:nvPr/>
            </p:nvSpPr>
            <p:spPr>
              <a:xfrm>
                <a:off x="360000" y="34200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D2232B"/>
                </a:solidFill>
              </a:ln>
            </p:spPr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D2232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1</a:t>
                </a:r>
                <a:endParaRPr lang="zh-TW" altLang="en-US" sz="180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13" name="等腰三角形 12"/>
              <p:cNvSpPr/>
              <p:nvPr/>
            </p:nvSpPr>
            <p:spPr>
              <a:xfrm rot="5400000">
                <a:off x="738000" y="3528000"/>
                <a:ext cx="108000" cy="144000"/>
              </a:xfrm>
              <a:prstGeom prst="triangle">
                <a:avLst/>
              </a:prstGeom>
              <a:solidFill>
                <a:srgbClr val="D2232B"/>
              </a:solidFill>
              <a:ln w="25400">
                <a:solidFill>
                  <a:srgbClr val="D2232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7" name="群組 16"/>
            <p:cNvGrpSpPr/>
            <p:nvPr/>
          </p:nvGrpSpPr>
          <p:grpSpPr>
            <a:xfrm>
              <a:off x="684000" y="4968000"/>
              <a:ext cx="504000" cy="360000"/>
              <a:chOff x="360000" y="3420000"/>
              <a:chExt cx="504000" cy="360000"/>
            </a:xfrm>
          </p:grpSpPr>
          <p:sp>
            <p:nvSpPr>
              <p:cNvPr id="18" name="圓角矩形 17"/>
              <p:cNvSpPr/>
              <p:nvPr/>
            </p:nvSpPr>
            <p:spPr>
              <a:xfrm>
                <a:off x="360000" y="34200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D2232B"/>
                </a:solidFill>
              </a:ln>
            </p:spPr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D2232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3</a:t>
                </a:r>
                <a:endParaRPr lang="zh-TW" altLang="en-US" sz="180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19" name="等腰三角形 18"/>
              <p:cNvSpPr/>
              <p:nvPr/>
            </p:nvSpPr>
            <p:spPr>
              <a:xfrm rot="5400000">
                <a:off x="738000" y="3528000"/>
                <a:ext cx="108000" cy="144000"/>
              </a:xfrm>
              <a:prstGeom prst="triangle">
                <a:avLst/>
              </a:prstGeom>
              <a:solidFill>
                <a:srgbClr val="D2232B"/>
              </a:solidFill>
              <a:ln w="25400">
                <a:solidFill>
                  <a:srgbClr val="D2232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0" name="文字方塊 3"/>
            <p:cNvSpPr txBox="1">
              <a:spLocks noChangeArrowheads="1"/>
            </p:cNvSpPr>
            <p:nvPr/>
          </p:nvSpPr>
          <p:spPr bwMode="auto">
            <a:xfrm>
              <a:off x="1260000" y="3456000"/>
              <a:ext cx="7344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輸入</a:t>
              </a:r>
              <a:r>
                <a:rPr lang="en-US" altLang="zh-TW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“</a:t>
              </a:r>
              <a:r>
                <a:rPr lang="en-US" altLang="zh-TW" sz="20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alphago</a:t>
              </a:r>
              <a:r>
                <a:rPr lang="en-US" altLang="zh-TW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 </a:t>
              </a:r>
              <a:r>
                <a:rPr lang="zh-TW" altLang="en-US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人工智慧”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684000" y="4248000"/>
              <a:ext cx="504000" cy="360000"/>
              <a:chOff x="360000" y="3420000"/>
              <a:chExt cx="504000" cy="360000"/>
            </a:xfrm>
          </p:grpSpPr>
          <p:sp>
            <p:nvSpPr>
              <p:cNvPr id="15" name="圓角矩形 14"/>
              <p:cNvSpPr/>
              <p:nvPr/>
            </p:nvSpPr>
            <p:spPr>
              <a:xfrm>
                <a:off x="360000" y="34200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D2232B"/>
                </a:solidFill>
              </a:ln>
            </p:spPr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D2232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2</a:t>
                </a:r>
                <a:endParaRPr lang="zh-TW" altLang="en-US" sz="180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16" name="等腰三角形 15"/>
              <p:cNvSpPr/>
              <p:nvPr/>
            </p:nvSpPr>
            <p:spPr>
              <a:xfrm rot="5400000">
                <a:off x="738000" y="3528000"/>
                <a:ext cx="108000" cy="144000"/>
              </a:xfrm>
              <a:prstGeom prst="triangle">
                <a:avLst/>
              </a:prstGeom>
              <a:solidFill>
                <a:srgbClr val="D2232B"/>
              </a:solidFill>
              <a:ln w="25400">
                <a:solidFill>
                  <a:srgbClr val="D2232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1" name="文字方塊 3"/>
            <p:cNvSpPr txBox="1">
              <a:spLocks noChangeArrowheads="1"/>
            </p:cNvSpPr>
            <p:nvPr/>
          </p:nvSpPr>
          <p:spPr bwMode="auto">
            <a:xfrm>
              <a:off x="1260000" y="4176000"/>
              <a:ext cx="7344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按搜尋鍵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2" name="文字方塊 3"/>
            <p:cNvSpPr txBox="1">
              <a:spLocks noChangeArrowheads="1"/>
            </p:cNvSpPr>
            <p:nvPr/>
          </p:nvSpPr>
          <p:spPr bwMode="auto">
            <a:xfrm>
              <a:off x="1260000" y="4896000"/>
              <a:ext cx="7344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單一超連結資料，</a:t>
              </a:r>
              <a:r>
                <a:rPr lang="en-US" altLang="zh-TW" sz="20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alphago</a:t>
              </a:r>
              <a:r>
                <a:rPr lang="en-US" altLang="zh-TW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 </a:t>
              </a:r>
              <a:r>
                <a:rPr lang="zh-TW" altLang="en-US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人工智慧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兩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語詞接續出現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39750" y="1872000"/>
            <a:ext cx="80645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對於輸入的關鍵字，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Google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有時候會將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它拆解成幾個關鍵字來搜尋，若是不想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被拆開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，而是要找出符合某個詞組的網頁，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可以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在關鍵字前後加上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英文引號“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。例如：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搜尋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所有包含出現 </a:t>
            </a:r>
            <a:r>
              <a:rPr lang="en-US" altLang="zh-TW" sz="24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alphago</a:t>
            </a:r>
            <a:r>
              <a:rPr lang="en-US" altLang="zh-TW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 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人工智慧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詞組的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網頁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，只要輸入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“</a:t>
            </a:r>
            <a:r>
              <a:rPr lang="en-US" altLang="zh-TW" sz="24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alphago</a:t>
            </a:r>
            <a:r>
              <a:rPr lang="en-US" altLang="zh-TW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 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人工智慧＂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即可。。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260000"/>
            <a:ext cx="8064000" cy="605965"/>
          </a:xfrm>
          <a:prstGeom prst="rect">
            <a:avLst/>
          </a:prstGeom>
        </p:spPr>
      </p:pic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151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t="-1" b="20920"/>
          <a:stretch/>
        </p:blipFill>
        <p:spPr>
          <a:xfrm>
            <a:off x="540000" y="1800000"/>
            <a:ext cx="8064000" cy="4284000"/>
          </a:xfrm>
          <a:prstGeom prst="rect">
            <a:avLst/>
          </a:prstGeom>
        </p:spPr>
      </p:pic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827984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輸入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“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alphago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 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人工智慧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”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4860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r"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2483768" y="6084000"/>
            <a:ext cx="4284257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單一超連結資料，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alphago</a:t>
            </a:r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 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人工智慧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兩語詞接續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出現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212000" y="1512000"/>
            <a:ext cx="540000" cy="1476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1"/>
          <p:cNvSpPr/>
          <p:nvPr/>
        </p:nvSpPr>
        <p:spPr>
          <a:xfrm flipH="1">
            <a:off x="6444000" y="1476000"/>
            <a:ext cx="540000" cy="1512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"/>
          <p:cNvSpPr/>
          <p:nvPr/>
        </p:nvSpPr>
        <p:spPr>
          <a:xfrm>
            <a:off x="6732000" y="4680000"/>
            <a:ext cx="540000" cy="1620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96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/>
          <p:nvPr/>
        </p:nvGrpSpPr>
        <p:grpSpPr>
          <a:xfrm>
            <a:off x="684000" y="3528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84000" y="4968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260000" y="3456000"/>
            <a:ext cx="734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井字棋 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site:scratch.mit.edu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684000" y="4248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260000" y="4176000"/>
            <a:ext cx="734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260000" y="4896000"/>
            <a:ext cx="734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 </a:t>
            </a:r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官網中的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井字棋網頁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39750" y="1872000"/>
            <a:ext cx="80645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如果要將搜尋限制在某個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網站，只要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在網站名稱前方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加上</a:t>
            </a:r>
            <a:r>
              <a:rPr lang="en-US" altLang="zh-TW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site</a:t>
            </a:r>
            <a:r>
              <a:rPr lang="en-US" altLang="zh-TW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: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。例如：要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搜尋</a:t>
            </a:r>
            <a:r>
              <a:rPr lang="en-US" altLang="zh-TW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Scratch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官網中的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井字棋網頁，只要輸入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井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字棋 </a:t>
            </a:r>
            <a:r>
              <a:rPr lang="en-US" altLang="zh-TW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site:scratch.mit.edu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即可。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260000"/>
            <a:ext cx="8064000" cy="606968"/>
          </a:xfrm>
          <a:prstGeom prst="rect">
            <a:avLst/>
          </a:prstGeom>
        </p:spPr>
      </p:pic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36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b="17477"/>
          <a:stretch/>
        </p:blipFill>
        <p:spPr>
          <a:xfrm>
            <a:off x="540000" y="1800000"/>
            <a:ext cx="8064000" cy="4284000"/>
          </a:xfrm>
          <a:prstGeom prst="rect">
            <a:avLst/>
          </a:prstGeom>
        </p:spPr>
      </p:pic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396096" y="1260000"/>
            <a:ext cx="504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井字棋 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site:scratch.mit.edu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4860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r"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2160000" y="6192000"/>
            <a:ext cx="6011999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出現 </a:t>
            </a:r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Scratch 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官網中的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井字棋網頁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6000" y="1512000"/>
            <a:ext cx="540000" cy="1476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1"/>
          <p:cNvSpPr/>
          <p:nvPr/>
        </p:nvSpPr>
        <p:spPr>
          <a:xfrm flipH="1">
            <a:off x="6444000" y="1476000"/>
            <a:ext cx="540000" cy="1512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152000" y="3996000"/>
            <a:ext cx="936000" cy="2412000"/>
            <a:chOff x="1152000" y="3996000"/>
            <a:chExt cx="936000" cy="2340000"/>
          </a:xfrm>
        </p:grpSpPr>
        <p:sp>
          <p:nvSpPr>
            <p:cNvPr id="12" name="矩形 1"/>
            <p:cNvSpPr/>
            <p:nvPr/>
          </p:nvSpPr>
          <p:spPr>
            <a:xfrm flipH="1">
              <a:off x="1152000" y="3996000"/>
              <a:ext cx="540000" cy="2340000"/>
            </a:xfrm>
            <a:custGeom>
              <a:avLst/>
              <a:gdLst>
                <a:gd name="connsiteX0" fmla="*/ 0 w 1656184"/>
                <a:gd name="connsiteY0" fmla="*/ 0 h 1629000"/>
                <a:gd name="connsiteX1" fmla="*/ 1656184 w 1656184"/>
                <a:gd name="connsiteY1" fmla="*/ 0 h 1629000"/>
                <a:gd name="connsiteX2" fmla="*/ 1656184 w 1656184"/>
                <a:gd name="connsiteY2" fmla="*/ 1629000 h 1629000"/>
                <a:gd name="connsiteX3" fmla="*/ 0 w 1656184"/>
                <a:gd name="connsiteY3" fmla="*/ 1629000 h 1629000"/>
                <a:gd name="connsiteX4" fmla="*/ 0 w 1656184"/>
                <a:gd name="connsiteY4" fmla="*/ 0 h 1629000"/>
                <a:gd name="connsiteX0" fmla="*/ 0 w 1656184"/>
                <a:gd name="connsiteY0" fmla="*/ 0 h 1629000"/>
                <a:gd name="connsiteX1" fmla="*/ 1656184 w 1656184"/>
                <a:gd name="connsiteY1" fmla="*/ 0 h 1629000"/>
                <a:gd name="connsiteX2" fmla="*/ 1656184 w 1656184"/>
                <a:gd name="connsiteY2" fmla="*/ 1629000 h 1629000"/>
                <a:gd name="connsiteX3" fmla="*/ 0 w 1656184"/>
                <a:gd name="connsiteY3" fmla="*/ 1629000 h 1629000"/>
                <a:gd name="connsiteX4" fmla="*/ 91440 w 1656184"/>
                <a:gd name="connsiteY4" fmla="*/ 91440 h 1629000"/>
                <a:gd name="connsiteX0" fmla="*/ 0 w 1656184"/>
                <a:gd name="connsiteY0" fmla="*/ 0 h 1629000"/>
                <a:gd name="connsiteX1" fmla="*/ 1656184 w 1656184"/>
                <a:gd name="connsiteY1" fmla="*/ 0 h 1629000"/>
                <a:gd name="connsiteX2" fmla="*/ 1656184 w 1656184"/>
                <a:gd name="connsiteY2" fmla="*/ 1629000 h 1629000"/>
                <a:gd name="connsiteX3" fmla="*/ 0 w 1656184"/>
                <a:gd name="connsiteY3" fmla="*/ 1629000 h 16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6184" h="1629000">
                  <a:moveTo>
                    <a:pt x="0" y="0"/>
                  </a:moveTo>
                  <a:lnTo>
                    <a:pt x="1656184" y="0"/>
                  </a:lnTo>
                  <a:lnTo>
                    <a:pt x="1656184" y="1629000"/>
                  </a:lnTo>
                  <a:lnTo>
                    <a:pt x="0" y="1629000"/>
                  </a:lnTo>
                </a:path>
              </a:pathLst>
            </a:custGeom>
            <a:ln w="25400">
              <a:solidFill>
                <a:schemeClr val="tx1"/>
              </a:solidFill>
              <a:headEnd type="oval" w="lg" len="lg"/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" name="直線接點 12"/>
            <p:cNvCxnSpPr/>
            <p:nvPr/>
          </p:nvCxnSpPr>
          <p:spPr bwMode="auto">
            <a:xfrm>
              <a:off x="1152000" y="6336000"/>
              <a:ext cx="936000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oval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232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8195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6" name="Group 10"/>
          <p:cNvGrpSpPr>
            <a:grpSpLocks/>
          </p:cNvGrpSpPr>
          <p:nvPr/>
        </p:nvGrpSpPr>
        <p:grpSpPr bwMode="auto">
          <a:xfrm>
            <a:off x="2520000" y="1080000"/>
            <a:ext cx="3959225" cy="1657351"/>
            <a:chOff x="227" y="662"/>
            <a:chExt cx="2494" cy="1044"/>
          </a:xfrm>
        </p:grpSpPr>
        <p:pic>
          <p:nvPicPr>
            <p:cNvPr id="8197" name="圖片 15"/>
            <p:cNvPicPr>
              <a:picLocks noChangeAspect="1"/>
            </p:cNvPicPr>
            <p:nvPr/>
          </p:nvPicPr>
          <p:blipFill rotWithShape="1">
            <a:blip r:embed="rId3"/>
            <a:srcRect r="60"/>
            <a:stretch/>
          </p:blipFill>
          <p:spPr bwMode="auto">
            <a:xfrm>
              <a:off x="227" y="662"/>
              <a:ext cx="2494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8" name="圖片 16"/>
            <p:cNvPicPr>
              <a:picLocks noChangeAspect="1"/>
            </p:cNvPicPr>
            <p:nvPr/>
          </p:nvPicPr>
          <p:blipFill rotWithShape="1">
            <a:blip r:embed="rId4"/>
            <a:srcRect b="756"/>
            <a:stretch/>
          </p:blipFill>
          <p:spPr bwMode="auto">
            <a:xfrm>
              <a:off x="227" y="1252"/>
              <a:ext cx="2494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9" name="Rectangle 4"/>
            <p:cNvSpPr>
              <a:spLocks noChangeArrowheads="1"/>
            </p:cNvSpPr>
            <p:nvPr/>
          </p:nvSpPr>
          <p:spPr bwMode="auto">
            <a:xfrm>
              <a:off x="227" y="1252"/>
              <a:ext cx="2494" cy="454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dirty="0">
                  <a:solidFill>
                    <a:schemeClr val="tx1"/>
                  </a:solidFill>
                  <a:ea typeface="標楷體" pitchFamily="65" charset="-120"/>
                </a:rPr>
                <a:t>資料搜尋</a:t>
              </a:r>
            </a:p>
          </p:txBody>
        </p:sp>
        <p:sp>
          <p:nvSpPr>
            <p:cNvPr id="8200" name="Rectangle 3"/>
            <p:cNvSpPr>
              <a:spLocks noChangeArrowheads="1"/>
            </p:cNvSpPr>
            <p:nvPr/>
          </p:nvSpPr>
          <p:spPr bwMode="auto">
            <a:xfrm>
              <a:off x="227" y="662"/>
              <a:ext cx="2494" cy="454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資料處理與分析</a:t>
              </a:r>
            </a:p>
          </p:txBody>
        </p:sp>
        <p:cxnSp>
          <p:nvCxnSpPr>
            <p:cNvPr id="8201" name="直線接點 22"/>
            <p:cNvCxnSpPr>
              <a:cxnSpLocks noChangeShapeType="1"/>
              <a:stCxn id="8200" idx="2"/>
              <a:endCxn id="8199" idx="0"/>
            </p:cNvCxnSpPr>
            <p:nvPr/>
          </p:nvCxnSpPr>
          <p:spPr bwMode="auto">
            <a:xfrm>
              <a:off x="1474" y="1116"/>
              <a:ext cx="0" cy="136"/>
            </a:xfrm>
            <a:prstGeom prst="line">
              <a:avLst/>
            </a:prstGeom>
            <a:noFill/>
            <a:ln w="25400">
              <a:solidFill>
                <a:srgbClr val="E0487E"/>
              </a:solidFill>
              <a:miter lim="800000"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307" t="5096" r="1481" b="8311"/>
          <a:stretch/>
        </p:blipFill>
        <p:spPr>
          <a:xfrm>
            <a:off x="540001" y="3240000"/>
            <a:ext cx="8027937" cy="3060002"/>
          </a:xfrm>
          <a:prstGeom prst="rect">
            <a:avLst/>
          </a:prstGeom>
        </p:spPr>
      </p:pic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1259999"/>
            <a:ext cx="8064500" cy="16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資料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搜尋即是要在眾多的資料中，找到滿足某些條件的資料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。接下來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，以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Google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搜尋引擎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為例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，介紹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資料搜尋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技巧。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1872000"/>
            <a:ext cx="80645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　如果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想找出同時滿足幾個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關鍵字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的網頁，只要在關鍵字間使用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空格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例如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：搜尋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所有包含了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果實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和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種子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的網頁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，只要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輸入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果實 種子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即可。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260000"/>
            <a:ext cx="8064000" cy="611614"/>
          </a:xfrm>
          <a:prstGeom prst="rect">
            <a:avLst/>
          </a:prstGeom>
        </p:spPr>
      </p:pic>
      <p:grpSp>
        <p:nvGrpSpPr>
          <p:cNvPr id="11" name="群組 10"/>
          <p:cNvGrpSpPr/>
          <p:nvPr/>
        </p:nvGrpSpPr>
        <p:grpSpPr>
          <a:xfrm>
            <a:off x="684000" y="3528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684000" y="4248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84000" y="4968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260000" y="3456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果實 種子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260000" y="4176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260000" y="4896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同時出現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果實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和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種子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兩個語詞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800000"/>
            <a:ext cx="8064000" cy="4283317"/>
          </a:xfrm>
          <a:prstGeom prst="rect">
            <a:avLst/>
          </a:prstGeom>
        </p:spPr>
      </p:pic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548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果實 種子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4860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r"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2592000" y="630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同時出現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果實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和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種子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兩個語詞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492000" y="1512000"/>
            <a:ext cx="540000" cy="1476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1"/>
          <p:cNvSpPr/>
          <p:nvPr/>
        </p:nvSpPr>
        <p:spPr>
          <a:xfrm flipH="1">
            <a:off x="6444000" y="1476000"/>
            <a:ext cx="540000" cy="1512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"/>
          <p:cNvSpPr/>
          <p:nvPr/>
        </p:nvSpPr>
        <p:spPr>
          <a:xfrm>
            <a:off x="6228000" y="5220000"/>
            <a:ext cx="540000" cy="1296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015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/>
          <p:cNvGrpSpPr/>
          <p:nvPr/>
        </p:nvGrpSpPr>
        <p:grpSpPr>
          <a:xfrm>
            <a:off x="540000" y="1439999"/>
            <a:ext cx="8064000" cy="4392001"/>
            <a:chOff x="3131840" y="3239999"/>
            <a:chExt cx="5472000" cy="2736553"/>
          </a:xfrm>
        </p:grpSpPr>
        <p:grpSp>
          <p:nvGrpSpPr>
            <p:cNvPr id="24" name="群組 23"/>
            <p:cNvGrpSpPr/>
            <p:nvPr/>
          </p:nvGrpSpPr>
          <p:grpSpPr>
            <a:xfrm>
              <a:off x="3131840" y="3239999"/>
              <a:ext cx="5472000" cy="2736553"/>
              <a:chOff x="3131840" y="2879999"/>
              <a:chExt cx="5472000" cy="2736553"/>
            </a:xfrm>
          </p:grpSpPr>
          <p:sp>
            <p:nvSpPr>
              <p:cNvPr id="29" name="圓角矩形 28"/>
              <p:cNvSpPr/>
              <p:nvPr/>
            </p:nvSpPr>
            <p:spPr>
              <a:xfrm>
                <a:off x="3131840" y="3014584"/>
                <a:ext cx="5472000" cy="260196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30" name="圓角矩形 29"/>
              <p:cNvSpPr/>
              <p:nvPr/>
            </p:nvSpPr>
            <p:spPr>
              <a:xfrm>
                <a:off x="3131840" y="2879999"/>
                <a:ext cx="879429" cy="269169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5" name="文字方塊 24"/>
            <p:cNvSpPr txBox="1"/>
            <p:nvPr/>
          </p:nvSpPr>
          <p:spPr>
            <a:xfrm>
              <a:off x="3253971" y="3890492"/>
              <a:ext cx="1514571" cy="1934819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除了以文字來</a:t>
              </a:r>
              <a:r>
                <a:rPr lang="zh-TW" altLang="en-US" dirty="0" smtClean="0"/>
                <a:t>搜尋圖片</a:t>
              </a:r>
              <a:r>
                <a:rPr lang="zh-TW" altLang="en-US" dirty="0"/>
                <a:t>外</a:t>
              </a:r>
              <a:r>
                <a:rPr lang="zh-TW" altLang="en-US" dirty="0" smtClean="0"/>
                <a:t>，</a:t>
              </a:r>
              <a:r>
                <a:rPr lang="en-US" altLang="zh-TW" dirty="0" smtClean="0"/>
                <a:t>Google</a:t>
              </a:r>
              <a:r>
                <a:rPr lang="zh-TW" altLang="en-US" dirty="0" smtClean="0"/>
                <a:t>圖片</a:t>
              </a:r>
              <a:r>
                <a:rPr lang="zh-TW" altLang="en-US" dirty="0"/>
                <a:t>也</a:t>
              </a:r>
              <a:r>
                <a:rPr lang="zh-TW" altLang="en-US" dirty="0" smtClean="0"/>
                <a:t>提供</a:t>
              </a:r>
              <a:r>
                <a:rPr lang="zh-TW" altLang="en-US" dirty="0"/>
                <a:t>以圖片</a:t>
              </a:r>
              <a:r>
                <a:rPr lang="zh-TW" altLang="en-US" dirty="0" smtClean="0"/>
                <a:t>搜尋</a:t>
              </a:r>
              <a:r>
                <a:rPr lang="zh-TW" altLang="en-US" dirty="0"/>
                <a:t>圖片功能。</a:t>
              </a:r>
            </a:p>
            <a:p>
              <a:pPr marL="288000" indent="-288000">
                <a:lnSpc>
                  <a:spcPct val="120000"/>
                </a:lnSpc>
              </a:pPr>
              <a:r>
                <a:rPr lang="en-US" altLang="zh-TW" dirty="0" smtClean="0"/>
                <a:t>1.	</a:t>
              </a:r>
              <a:r>
                <a:rPr lang="zh-TW" altLang="en-US" dirty="0" smtClean="0"/>
                <a:t>進入</a:t>
              </a:r>
              <a:r>
                <a:rPr lang="zh-TW" altLang="en-US" dirty="0"/>
                <a:t>圖片搜尋</a:t>
              </a:r>
              <a:r>
                <a:rPr lang="zh-TW" altLang="en-US" dirty="0" smtClean="0"/>
                <a:t>畫</a:t>
              </a:r>
              <a:r>
                <a:rPr lang="en-US" altLang="zh-TW" dirty="0" smtClean="0"/>
                <a:t/>
              </a:r>
              <a:br>
                <a:rPr lang="en-US" altLang="zh-TW" dirty="0" smtClean="0"/>
              </a:br>
              <a:r>
                <a:rPr lang="zh-TW" altLang="en-US" dirty="0" smtClean="0"/>
                <a:t>面，</a:t>
              </a:r>
              <a:r>
                <a:rPr lang="zh-TW" altLang="en-US" dirty="0"/>
                <a:t>以</a:t>
              </a:r>
              <a:r>
                <a:rPr lang="zh-TW" altLang="en-US" dirty="0" smtClean="0"/>
                <a:t>圖搜尋</a:t>
              </a:r>
              <a:r>
                <a:rPr lang="zh-TW" altLang="en-US" dirty="0"/>
                <a:t>。</a:t>
              </a:r>
            </a:p>
            <a:p>
              <a:pPr marL="288000" indent="-288000">
                <a:lnSpc>
                  <a:spcPct val="120000"/>
                </a:lnSpc>
              </a:pPr>
              <a:r>
                <a:rPr lang="en-US" altLang="zh-TW" dirty="0" smtClean="0"/>
                <a:t>2.	</a:t>
              </a:r>
              <a:r>
                <a:rPr lang="zh-TW" altLang="en-US" dirty="0" smtClean="0"/>
                <a:t>填入</a:t>
              </a:r>
              <a:r>
                <a:rPr lang="zh-TW" altLang="en-US" dirty="0"/>
                <a:t>圖片網址</a:t>
              </a:r>
              <a:r>
                <a:rPr lang="zh-TW" altLang="en-US" dirty="0" smtClean="0"/>
                <a:t>或</a:t>
              </a:r>
              <a:r>
                <a:rPr lang="en-US" altLang="zh-TW" dirty="0" smtClean="0"/>
                <a:t/>
              </a:r>
              <a:br>
                <a:rPr lang="en-US" altLang="zh-TW" dirty="0" smtClean="0"/>
              </a:br>
              <a:r>
                <a:rPr lang="zh-TW" altLang="en-US" dirty="0" smtClean="0"/>
                <a:t>上</a:t>
              </a:r>
              <a:r>
                <a:rPr lang="zh-TW" altLang="en-US" dirty="0"/>
                <a:t>傳圖片。</a:t>
              </a:r>
              <a:endParaRPr lang="zh-TW" altLang="en-US" dirty="0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3253983" y="3576461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Google 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的以圖找圖功能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000" y="2628000"/>
            <a:ext cx="5440978" cy="3060000"/>
          </a:xfrm>
          <a:prstGeom prst="rect">
            <a:avLst/>
          </a:prstGeom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693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1872000"/>
            <a:ext cx="80645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如果想找出包含個別關鍵字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的網頁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，使用大寫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en-US" altLang="zh-TW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OR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將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關鍵字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隔開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，例如：搜尋包含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紫外線指數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或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雲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量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的網頁，只要輸入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紫外線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指數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 </a:t>
            </a:r>
            <a:r>
              <a:rPr lang="en-US" altLang="zh-TW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OR 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雲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量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即可。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684000" y="3528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684000" y="4248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84000" y="4968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260000" y="3456000"/>
            <a:ext cx="64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紫外線指數 </a:t>
            </a:r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OR 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雲量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260000" y="4176000"/>
            <a:ext cx="64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260000" y="4896000"/>
            <a:ext cx="64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將只有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紫外線指數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或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雲量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語詞的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資料一起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列出來。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260000"/>
            <a:ext cx="8064000" cy="613130"/>
          </a:xfrm>
          <a:prstGeom prst="rect">
            <a:avLst/>
          </a:prstGeom>
        </p:spPr>
      </p:pic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3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t="1" b="244"/>
          <a:stretch/>
        </p:blipFill>
        <p:spPr>
          <a:xfrm>
            <a:off x="540000" y="1800000"/>
            <a:ext cx="8064000" cy="4284000"/>
          </a:xfrm>
          <a:prstGeom prst="rect">
            <a:avLst/>
          </a:prstGeom>
        </p:spPr>
      </p:pic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188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紫外線指數 </a:t>
            </a:r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OR 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雲量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4860000" y="1260000"/>
            <a:ext cx="36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r"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2592000" y="6300000"/>
            <a:ext cx="6012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將只有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紫外線指數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或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雲量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語詞的資料一起列出來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320000" y="1512000"/>
            <a:ext cx="540000" cy="1476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1"/>
          <p:cNvSpPr/>
          <p:nvPr/>
        </p:nvSpPr>
        <p:spPr>
          <a:xfrm flipH="1">
            <a:off x="6444000" y="1476000"/>
            <a:ext cx="540000" cy="1512000"/>
          </a:xfrm>
          <a:custGeom>
            <a:avLst/>
            <a:gdLst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0 w 1656184"/>
              <a:gd name="connsiteY4" fmla="*/ 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  <a:gd name="connsiteX4" fmla="*/ 91440 w 1656184"/>
              <a:gd name="connsiteY4" fmla="*/ 91440 h 1629000"/>
              <a:gd name="connsiteX0" fmla="*/ 0 w 1656184"/>
              <a:gd name="connsiteY0" fmla="*/ 0 h 1629000"/>
              <a:gd name="connsiteX1" fmla="*/ 1656184 w 1656184"/>
              <a:gd name="connsiteY1" fmla="*/ 0 h 1629000"/>
              <a:gd name="connsiteX2" fmla="*/ 1656184 w 1656184"/>
              <a:gd name="connsiteY2" fmla="*/ 1629000 h 1629000"/>
              <a:gd name="connsiteX3" fmla="*/ 0 w 1656184"/>
              <a:gd name="connsiteY3" fmla="*/ 1629000 h 16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184" h="1629000">
                <a:moveTo>
                  <a:pt x="0" y="0"/>
                </a:moveTo>
                <a:lnTo>
                  <a:pt x="1656184" y="0"/>
                </a:lnTo>
                <a:lnTo>
                  <a:pt x="1656184" y="1629000"/>
                </a:lnTo>
                <a:lnTo>
                  <a:pt x="0" y="1629000"/>
                </a:lnTo>
              </a:path>
            </a:pathLst>
          </a:custGeom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手繪多邊形 3"/>
          <p:cNvSpPr/>
          <p:nvPr/>
        </p:nvSpPr>
        <p:spPr>
          <a:xfrm>
            <a:off x="1979712" y="5688000"/>
            <a:ext cx="540000" cy="864000"/>
          </a:xfrm>
          <a:custGeom>
            <a:avLst/>
            <a:gdLst>
              <a:gd name="connsiteX0" fmla="*/ 0 w 720090"/>
              <a:gd name="connsiteY0" fmla="*/ 0 h 1760220"/>
              <a:gd name="connsiteX1" fmla="*/ 0 w 720090"/>
              <a:gd name="connsiteY1" fmla="*/ 1760220 h 1760220"/>
              <a:gd name="connsiteX2" fmla="*/ 720090 w 720090"/>
              <a:gd name="connsiteY2" fmla="*/ 1760220 h 176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0090" h="1760220">
                <a:moveTo>
                  <a:pt x="0" y="0"/>
                </a:moveTo>
                <a:lnTo>
                  <a:pt x="0" y="1760220"/>
                </a:lnTo>
                <a:lnTo>
                  <a:pt x="720090" y="1760220"/>
                </a:lnTo>
              </a:path>
            </a:pathLst>
          </a:custGeom>
          <a:noFill/>
          <a:ln w="25400">
            <a:solidFill>
              <a:schemeClr val="tx1"/>
            </a:solidFill>
            <a:headEnd type="oval" w="lg" len="lg"/>
            <a:tailEnd type="oval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000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/>
          <p:nvPr/>
        </p:nvGrpSpPr>
        <p:grpSpPr>
          <a:xfrm>
            <a:off x="684000" y="3528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84000" y="4968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260000" y="3456000"/>
            <a:ext cx="734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資訊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684000" y="4248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260000" y="4176000"/>
            <a:ext cx="734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按搜尋鍵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260000" y="4896000"/>
            <a:ext cx="734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由於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台北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資訊展的相關資料較多，所以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出現都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是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台北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資訊展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9" y="1260000"/>
            <a:ext cx="8064000" cy="603885"/>
          </a:xfrm>
          <a:prstGeom prst="rect">
            <a:avLst/>
          </a:prstGeom>
        </p:spPr>
      </p:pic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39750" y="1872000"/>
            <a:ext cx="80645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如果想要在搜尋的資料內，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排除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某個關鍵字，在關鍵字前面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加上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減號－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即可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。例如：搜尋所有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包含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資訊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展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，但排除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台北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的網頁，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只要輸入</a:t>
            </a:r>
            <a:r>
              <a:rPr lang="zh-TW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資訊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展 </a:t>
            </a:r>
            <a:r>
              <a:rPr lang="en-US" altLang="zh-TW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-</a:t>
            </a:r>
            <a:r>
              <a:rPr lang="zh-TW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台北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即可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19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16554</TotalTime>
  <Words>440</Words>
  <Application>Microsoft Office PowerPoint</Application>
  <PresentationFormat>如螢幕大小 (4:3)</PresentationFormat>
  <Paragraphs>94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2" baseType="lpstr">
      <vt:lpstr>新細明體</vt:lpstr>
      <vt:lpstr>標楷體</vt:lpstr>
      <vt:lpstr>Arial</vt:lpstr>
      <vt:lpstr>Times New Roman</vt:lpstr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俊仲 沈</cp:lastModifiedBy>
  <cp:revision>727</cp:revision>
  <cp:lastPrinted>1601-01-01T00:00:00Z</cp:lastPrinted>
  <dcterms:created xsi:type="dcterms:W3CDTF">2003-03-29T07:29:52Z</dcterms:created>
  <dcterms:modified xsi:type="dcterms:W3CDTF">2019-08-03T15:04:59Z</dcterms:modified>
</cp:coreProperties>
</file>