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63"/>
  </p:notesMasterIdLst>
  <p:sldIdLst>
    <p:sldId id="1302" r:id="rId2"/>
    <p:sldId id="1303" r:id="rId3"/>
    <p:sldId id="1304" r:id="rId4"/>
    <p:sldId id="1354" r:id="rId5"/>
    <p:sldId id="1275" r:id="rId6"/>
    <p:sldId id="1353" r:id="rId7"/>
    <p:sldId id="1311" r:id="rId8"/>
    <p:sldId id="1305" r:id="rId9"/>
    <p:sldId id="1356" r:id="rId10"/>
    <p:sldId id="1357" r:id="rId11"/>
    <p:sldId id="1358" r:id="rId12"/>
    <p:sldId id="1355" r:id="rId13"/>
    <p:sldId id="1359" r:id="rId14"/>
    <p:sldId id="1360" r:id="rId15"/>
    <p:sldId id="1313" r:id="rId16"/>
    <p:sldId id="1314" r:id="rId17"/>
    <p:sldId id="1306" r:id="rId18"/>
    <p:sldId id="1361" r:id="rId19"/>
    <p:sldId id="1362" r:id="rId20"/>
    <p:sldId id="1363" r:id="rId21"/>
    <p:sldId id="1364" r:id="rId22"/>
    <p:sldId id="1365" r:id="rId23"/>
    <p:sldId id="1366" r:id="rId24"/>
    <p:sldId id="1367" r:id="rId25"/>
    <p:sldId id="1369" r:id="rId26"/>
    <p:sldId id="1370" r:id="rId27"/>
    <p:sldId id="1371" r:id="rId28"/>
    <p:sldId id="1372" r:id="rId29"/>
    <p:sldId id="1326" r:id="rId30"/>
    <p:sldId id="1327" r:id="rId31"/>
    <p:sldId id="1373" r:id="rId32"/>
    <p:sldId id="1374" r:id="rId33"/>
    <p:sldId id="1375" r:id="rId34"/>
    <p:sldId id="1376" r:id="rId35"/>
    <p:sldId id="1377" r:id="rId36"/>
    <p:sldId id="1307" r:id="rId37"/>
    <p:sldId id="1378" r:id="rId38"/>
    <p:sldId id="1379" r:id="rId39"/>
    <p:sldId id="1380" r:id="rId40"/>
    <p:sldId id="1381" r:id="rId41"/>
    <p:sldId id="1337" r:id="rId42"/>
    <p:sldId id="1382" r:id="rId43"/>
    <p:sldId id="1383" r:id="rId44"/>
    <p:sldId id="1384" r:id="rId45"/>
    <p:sldId id="1385" r:id="rId46"/>
    <p:sldId id="1386" r:id="rId47"/>
    <p:sldId id="1387" r:id="rId48"/>
    <p:sldId id="1388" r:id="rId49"/>
    <p:sldId id="1389" r:id="rId50"/>
    <p:sldId id="1390" r:id="rId51"/>
    <p:sldId id="1391" r:id="rId52"/>
    <p:sldId id="1392" r:id="rId53"/>
    <p:sldId id="1393" r:id="rId54"/>
    <p:sldId id="1394" r:id="rId55"/>
    <p:sldId id="1300" r:id="rId56"/>
    <p:sldId id="1396" r:id="rId57"/>
    <p:sldId id="1395" r:id="rId58"/>
    <p:sldId id="1397" r:id="rId59"/>
    <p:sldId id="1333" r:id="rId60"/>
    <p:sldId id="1398" r:id="rId61"/>
    <p:sldId id="1310" r:id="rId6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B0DD"/>
    <a:srgbClr val="A1519D"/>
    <a:srgbClr val="E92F2C"/>
    <a:srgbClr val="204EA0"/>
    <a:srgbClr val="3DAD48"/>
    <a:srgbClr val="00ADEE"/>
    <a:srgbClr val="F282B8"/>
    <a:srgbClr val="FF3BB9"/>
    <a:srgbClr val="FF00FF"/>
    <a:srgbClr val="21A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88" autoAdjust="0"/>
    <p:restoredTop sz="98144" autoAdjust="0"/>
  </p:normalViewPr>
  <p:slideViewPr>
    <p:cSldViewPr>
      <p:cViewPr varScale="1">
        <p:scale>
          <a:sx n="68" d="100"/>
          <a:sy n="68" d="100"/>
        </p:scale>
        <p:origin x="-155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1.xml"/><Relationship Id="rId13" Type="http://schemas.openxmlformats.org/officeDocument/2006/relationships/slide" Target="slides/slide18.xml"/><Relationship Id="rId18" Type="http://schemas.openxmlformats.org/officeDocument/2006/relationships/slide" Target="slides/slide23.xml"/><Relationship Id="rId26" Type="http://schemas.openxmlformats.org/officeDocument/2006/relationships/slide" Target="slides/slide55.xml"/><Relationship Id="rId3" Type="http://schemas.openxmlformats.org/officeDocument/2006/relationships/slide" Target="slides/slide5.xml"/><Relationship Id="rId21" Type="http://schemas.openxmlformats.org/officeDocument/2006/relationships/slide" Target="slides/slide26.xml"/><Relationship Id="rId7" Type="http://schemas.openxmlformats.org/officeDocument/2006/relationships/slide" Target="slides/slide10.xml"/><Relationship Id="rId12" Type="http://schemas.openxmlformats.org/officeDocument/2006/relationships/slide" Target="slides/slide17.xml"/><Relationship Id="rId17" Type="http://schemas.openxmlformats.org/officeDocument/2006/relationships/slide" Target="slides/slide22.xml"/><Relationship Id="rId25" Type="http://schemas.openxmlformats.org/officeDocument/2006/relationships/slide" Target="slides/slide37.xml"/><Relationship Id="rId2" Type="http://schemas.openxmlformats.org/officeDocument/2006/relationships/slide" Target="slides/slide4.xml"/><Relationship Id="rId16" Type="http://schemas.openxmlformats.org/officeDocument/2006/relationships/slide" Target="slides/slide21.xml"/><Relationship Id="rId20" Type="http://schemas.openxmlformats.org/officeDocument/2006/relationships/slide" Target="slides/slide25.xml"/><Relationship Id="rId29" Type="http://schemas.openxmlformats.org/officeDocument/2006/relationships/slide" Target="slides/slide58.xml"/><Relationship Id="rId1" Type="http://schemas.openxmlformats.org/officeDocument/2006/relationships/slide" Target="slides/slide3.xml"/><Relationship Id="rId6" Type="http://schemas.openxmlformats.org/officeDocument/2006/relationships/slide" Target="slides/slide9.xml"/><Relationship Id="rId11" Type="http://schemas.openxmlformats.org/officeDocument/2006/relationships/slide" Target="slides/slide14.xml"/><Relationship Id="rId24" Type="http://schemas.openxmlformats.org/officeDocument/2006/relationships/slide" Target="slides/slide36.xml"/><Relationship Id="rId32" Type="http://schemas.openxmlformats.org/officeDocument/2006/relationships/slide" Target="slides/slide61.xml"/><Relationship Id="rId5" Type="http://schemas.openxmlformats.org/officeDocument/2006/relationships/slide" Target="slides/slide8.xml"/><Relationship Id="rId15" Type="http://schemas.openxmlformats.org/officeDocument/2006/relationships/slide" Target="slides/slide20.xml"/><Relationship Id="rId23" Type="http://schemas.openxmlformats.org/officeDocument/2006/relationships/slide" Target="slides/slide28.xml"/><Relationship Id="rId28" Type="http://schemas.openxmlformats.org/officeDocument/2006/relationships/slide" Target="slides/slide57.xml"/><Relationship Id="rId10" Type="http://schemas.openxmlformats.org/officeDocument/2006/relationships/slide" Target="slides/slide13.xml"/><Relationship Id="rId19" Type="http://schemas.openxmlformats.org/officeDocument/2006/relationships/slide" Target="slides/slide24.xml"/><Relationship Id="rId31" Type="http://schemas.openxmlformats.org/officeDocument/2006/relationships/slide" Target="slides/slide60.xml"/><Relationship Id="rId4" Type="http://schemas.openxmlformats.org/officeDocument/2006/relationships/slide" Target="slides/slide6.xml"/><Relationship Id="rId9" Type="http://schemas.openxmlformats.org/officeDocument/2006/relationships/slide" Target="slides/slide12.xml"/><Relationship Id="rId14" Type="http://schemas.openxmlformats.org/officeDocument/2006/relationships/slide" Target="slides/slide19.xml"/><Relationship Id="rId22" Type="http://schemas.openxmlformats.org/officeDocument/2006/relationships/slide" Target="slides/slide27.xml"/><Relationship Id="rId27" Type="http://schemas.openxmlformats.org/officeDocument/2006/relationships/slide" Target="slides/slide56.xml"/><Relationship Id="rId30" Type="http://schemas.openxmlformats.org/officeDocument/2006/relationships/slide" Target="slides/slide5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57ABC910-DBCA-46BE-918E-F864977AFB7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486521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slide" Target="../slides/slide2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slide" Target="../slides/slide2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圖片 1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9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3-3</a:t>
            </a:r>
            <a:r>
              <a:rPr lang="zh-TW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資料處理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與分析工具</a:t>
            </a:r>
            <a:endParaRPr lang="zh-TW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-3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25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3-3</a:t>
            </a:r>
            <a:r>
              <a:rPr lang="zh-TW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資料處理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與分析工具</a:t>
            </a:r>
            <a:endParaRPr lang="zh-TW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19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3-3-</a:t>
            </a:r>
            <a:r>
              <a:rPr lang="en-US" altLang="zh-TW" sz="2400" b="0" dirty="0" err="1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r>
              <a:rPr lang="en-US" altLang="zh-TW" sz="2400" b="0" dirty="0" err="1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LibreOffice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的下載與安裝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-3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3-3-</a:t>
            </a:r>
            <a:r>
              <a:rPr lang="en-US" altLang="zh-TW" sz="2400" b="0" dirty="0" err="1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r>
              <a:rPr lang="en-US" altLang="zh-TW" sz="2400" b="0" dirty="0" err="1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Calc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的操作與介面介紹</a:t>
            </a:r>
          </a:p>
        </p:txBody>
      </p:sp>
      <p:sp>
        <p:nvSpPr>
          <p:cNvPr id="19" name="文字方塊 2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3-3</a:t>
            </a:r>
            <a:r>
              <a:rPr lang="zh-TW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資料處理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與分析工具</a:t>
            </a:r>
            <a:endParaRPr lang="zh-TW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-3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3-3-</a:t>
            </a:r>
            <a:r>
              <a:rPr lang="en-US" altLang="zh-TW" sz="2400" b="0" dirty="0" err="1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3</a:t>
            </a:r>
            <a:r>
              <a:rPr lang="en-US" altLang="zh-TW" sz="2400" b="0" dirty="0" err="1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Calc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實作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計算一天的花費</a:t>
            </a:r>
          </a:p>
        </p:txBody>
      </p:sp>
      <p:sp>
        <p:nvSpPr>
          <p:cNvPr id="19" name="文字方塊 2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3-3</a:t>
            </a:r>
            <a:r>
              <a:rPr lang="zh-TW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資料處理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與分析工具</a:t>
            </a:r>
            <a:endParaRPr lang="zh-TW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-3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3-3-</a:t>
            </a:r>
            <a:r>
              <a:rPr lang="en-US" altLang="zh-TW" sz="2400" b="0" dirty="0" err="1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r>
              <a:rPr lang="en-US" altLang="zh-TW" sz="2400" b="0" dirty="0" err="1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Calc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實作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製作銷售統計</a:t>
            </a:r>
          </a:p>
        </p:txBody>
      </p:sp>
      <p:sp>
        <p:nvSpPr>
          <p:cNvPr id="19" name="文字方塊 2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3-3</a:t>
            </a:r>
            <a:r>
              <a:rPr lang="zh-TW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資料處理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與分析工具</a:t>
            </a:r>
            <a:endParaRPr lang="zh-TW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重點回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20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423275" y="0"/>
            <a:ext cx="720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137275"/>
            <a:ext cx="91440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4"/>
          <a:srcRect l="10918" t="27995" r="291" b="2016"/>
          <a:stretch>
            <a:fillRect/>
          </a:stretch>
        </p:blipFill>
        <p:spPr bwMode="auto">
          <a:xfrm>
            <a:off x="0" y="36513"/>
            <a:ext cx="2663825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動作按鈕: 首頁 25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Rectangle 10">
            <a:hlinkClick r:id="rId5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10" name="群組 27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11" name="圓角矩形 28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向上箭號 29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3" name="群組 30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14" name="圓角矩形 31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5" name="向下箭號 32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6" name="群組 33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7" name="橢圓 34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8" name="乘號 35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9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20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21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22" name="圖片 39"/>
          <p:cNvPicPr>
            <a:picLocks noChangeAspect="1"/>
          </p:cNvPicPr>
          <p:nvPr userDrawn="1"/>
        </p:nvPicPr>
        <p:blipFill>
          <a:blip r:embed="rId6"/>
          <a:srcRect l="83076" t="36707" r="-8" b="28925"/>
          <a:stretch>
            <a:fillRect/>
          </a:stretch>
        </p:blipFill>
        <p:spPr bwMode="auto">
          <a:xfrm>
            <a:off x="7596188" y="385763"/>
            <a:ext cx="15478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重點回顧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20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423275" y="0"/>
            <a:ext cx="720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137275"/>
            <a:ext cx="91440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4"/>
          <a:srcRect l="10918" t="27995" r="291" b="2016"/>
          <a:stretch>
            <a:fillRect/>
          </a:stretch>
        </p:blipFill>
        <p:spPr bwMode="auto">
          <a:xfrm>
            <a:off x="0" y="36513"/>
            <a:ext cx="2663825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動作按鈕: 首頁 25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Rectangle 10">
            <a:hlinkClick r:id="rId5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10" name="群組 27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11" name="圓角矩形 28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向上箭號 29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3" name="群組 33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4" name="橢圓 34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5" name="乘號 35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6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7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8" name="圖片 39"/>
          <p:cNvPicPr>
            <a:picLocks noChangeAspect="1"/>
          </p:cNvPicPr>
          <p:nvPr userDrawn="1"/>
        </p:nvPicPr>
        <p:blipFill>
          <a:blip r:embed="rId6"/>
          <a:srcRect l="83076" t="36707" r="-8" b="28925"/>
          <a:stretch>
            <a:fillRect/>
          </a:stretch>
        </p:blipFill>
        <p:spPr bwMode="auto">
          <a:xfrm>
            <a:off x="7596188" y="385763"/>
            <a:ext cx="15478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../../../&#24433;&#38899;&#36039;&#28304;/&#24433;&#29255;/&#36039;&#31185;/&#31532;3&#31456;/7&#19978;&#36039;&#31185;3-3Calc&#35336;&#31639;&#19968;&#22825;&#30340;&#33457;&#36027;.wmv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../../../&#24433;&#38899;&#36039;&#28304;/&#24433;&#29255;/&#36039;&#31185;/&#31532;3&#31456;/7&#19978;&#36039;&#31185;3-3Calc&#35069;&#20316;&#37559;&#21806;&#32113;&#35336;.wmv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44"/>
          <p:cNvSpPr>
            <a:spLocks noChangeArrowheads="1"/>
          </p:cNvSpPr>
          <p:nvPr/>
        </p:nvSpPr>
        <p:spPr bwMode="auto">
          <a:xfrm>
            <a:off x="611188" y="2160588"/>
            <a:ext cx="270033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3-1</a:t>
            </a:r>
            <a:r>
              <a:rPr lang="zh-TW" altLang="en-US" sz="2000" b="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資料</a:t>
            </a:r>
            <a:r>
              <a:rPr lang="zh-TW" altLang="en-US" sz="20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的形式與意義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3-2</a:t>
            </a:r>
            <a:r>
              <a:rPr lang="zh-TW" altLang="en-US" sz="2000" b="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資料</a:t>
            </a:r>
            <a:r>
              <a:rPr lang="zh-TW" altLang="en-US" sz="20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搜尋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3-3</a:t>
            </a:r>
            <a:r>
              <a:rPr lang="zh-TW" altLang="en-US" sz="20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資料處理</a:t>
            </a:r>
            <a:r>
              <a:rPr lang="zh-TW" altLang="en-US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與分析工具</a:t>
            </a:r>
          </a:p>
        </p:txBody>
      </p:sp>
      <p:sp>
        <p:nvSpPr>
          <p:cNvPr id="12290" name="Rectangle 45"/>
          <p:cNvSpPr>
            <a:spLocks noChangeArrowheads="1"/>
          </p:cNvSpPr>
          <p:nvPr/>
        </p:nvSpPr>
        <p:spPr bwMode="auto">
          <a:xfrm>
            <a:off x="468313" y="1439863"/>
            <a:ext cx="28797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3600"/>
              </a:lnSpc>
            </a:pP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資料的處理與分析</a:t>
            </a: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t="-4" b="64029"/>
          <a:stretch/>
        </p:blipFill>
        <p:spPr>
          <a:xfrm>
            <a:off x="180000" y="1800000"/>
            <a:ext cx="8784000" cy="2088000"/>
          </a:xfrm>
          <a:prstGeom prst="rect">
            <a:avLst/>
          </a:prstGeom>
        </p:spPr>
      </p:pic>
      <p:grpSp>
        <p:nvGrpSpPr>
          <p:cNvPr id="8" name="群組 7"/>
          <p:cNvGrpSpPr/>
          <p:nvPr/>
        </p:nvGrpSpPr>
        <p:grpSpPr>
          <a:xfrm>
            <a:off x="540000" y="4140000"/>
            <a:ext cx="8064000" cy="900000"/>
            <a:chOff x="540000" y="2876056"/>
            <a:chExt cx="8064000" cy="900000"/>
          </a:xfrm>
        </p:grpSpPr>
        <p:sp>
          <p:nvSpPr>
            <p:cNvPr id="9" name="圓角矩形 8"/>
            <p:cNvSpPr/>
            <p:nvPr/>
          </p:nvSpPr>
          <p:spPr>
            <a:xfrm>
              <a:off x="540000" y="2948056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rgbClr val="00ADEE"/>
            </a:solidFill>
            <a:ln w="25400">
              <a:solidFill>
                <a:srgbClr val="00ADEE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文字方塊 9"/>
            <p:cNvSpPr txBox="1">
              <a:spLocks noChangeArrowheads="1"/>
            </p:cNvSpPr>
            <p:nvPr/>
          </p:nvSpPr>
          <p:spPr bwMode="auto">
            <a:xfrm>
              <a:off x="936000" y="2876056"/>
              <a:ext cx="7668000" cy="9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marL="1224000" indent="-1224000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格式列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：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設定</a:t>
              </a:r>
              <a:r>
                <a:rPr lang="zh-TW" altLang="en-US" sz="2400" b="0" dirty="0">
                  <a:solidFill>
                    <a:schemeClr val="tx1"/>
                  </a:solidFill>
                  <a:ea typeface="標楷體" pitchFamily="65" charset="-120"/>
                </a:rPr>
                <a:t>資料的格式，例如：字體、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字的</a:t>
              </a:r>
              <a:r>
                <a:rPr lang="zh-TW" altLang="en-US" sz="2400" b="0" dirty="0">
                  <a:solidFill>
                    <a:schemeClr val="tx1"/>
                  </a:solidFill>
                  <a:ea typeface="標楷體" pitchFamily="65" charset="-120"/>
                </a:rPr>
                <a:t>大小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等。</a:t>
              </a:r>
              <a:endParaRPr lang="zh-TW" altLang="en-US" sz="2400" b="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65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t="-4" b="64029"/>
          <a:stretch/>
        </p:blipFill>
        <p:spPr>
          <a:xfrm>
            <a:off x="180000" y="1800000"/>
            <a:ext cx="8784000" cy="2088000"/>
          </a:xfrm>
          <a:prstGeom prst="rect">
            <a:avLst/>
          </a:prstGeom>
        </p:spPr>
      </p:pic>
      <p:grpSp>
        <p:nvGrpSpPr>
          <p:cNvPr id="8" name="群組 7"/>
          <p:cNvGrpSpPr/>
          <p:nvPr/>
        </p:nvGrpSpPr>
        <p:grpSpPr>
          <a:xfrm>
            <a:off x="540000" y="4140000"/>
            <a:ext cx="8064000" cy="900000"/>
            <a:chOff x="540000" y="2876056"/>
            <a:chExt cx="8064000" cy="900000"/>
          </a:xfrm>
        </p:grpSpPr>
        <p:sp>
          <p:nvSpPr>
            <p:cNvPr id="9" name="圓角矩形 8"/>
            <p:cNvSpPr/>
            <p:nvPr/>
          </p:nvSpPr>
          <p:spPr>
            <a:xfrm>
              <a:off x="540000" y="2948056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rgbClr val="00ADEE"/>
            </a:solidFill>
            <a:ln w="25400">
              <a:solidFill>
                <a:srgbClr val="00ADEE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文字方塊 9"/>
            <p:cNvSpPr txBox="1">
              <a:spLocks noChangeArrowheads="1"/>
            </p:cNvSpPr>
            <p:nvPr/>
          </p:nvSpPr>
          <p:spPr bwMode="auto">
            <a:xfrm>
              <a:off x="936000" y="2876056"/>
              <a:ext cx="7668000" cy="9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marL="1836000" indent="-1836000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資料編輯列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：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顯示</a:t>
              </a:r>
              <a:r>
                <a:rPr lang="zh-TW" altLang="en-US" sz="2400" b="0" dirty="0">
                  <a:solidFill>
                    <a:schemeClr val="tx1"/>
                  </a:solidFill>
                  <a:ea typeface="標楷體" pitchFamily="65" charset="-120"/>
                </a:rPr>
                <a:t>選取儲存格的資料內容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，可</a:t>
              </a:r>
              <a:r>
                <a:rPr lang="zh-TW" altLang="en-US" sz="2400" b="0" dirty="0">
                  <a:solidFill>
                    <a:schemeClr val="tx1"/>
                  </a:solidFill>
                  <a:ea typeface="標楷體" pitchFamily="65" charset="-120"/>
                </a:rPr>
                <a:t>在此進行編輯</a:t>
              </a: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。</a:t>
              </a:r>
              <a:endParaRPr lang="zh-TW" altLang="en-US" sz="2400" b="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476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540000" y="5580000"/>
            <a:ext cx="8064000" cy="900000"/>
            <a:chOff x="540000" y="2876056"/>
            <a:chExt cx="8064000" cy="900000"/>
          </a:xfrm>
        </p:grpSpPr>
        <p:sp>
          <p:nvSpPr>
            <p:cNvPr id="6" name="圓角矩形 5"/>
            <p:cNvSpPr/>
            <p:nvPr/>
          </p:nvSpPr>
          <p:spPr>
            <a:xfrm>
              <a:off x="540000" y="2948056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rgbClr val="3DAD48"/>
            </a:solidFill>
            <a:ln w="25400">
              <a:solidFill>
                <a:srgbClr val="3DAD48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7" name="文字方塊 6"/>
            <p:cNvSpPr txBox="1">
              <a:spLocks noChangeArrowheads="1"/>
            </p:cNvSpPr>
            <p:nvPr/>
          </p:nvSpPr>
          <p:spPr bwMode="auto">
            <a:xfrm>
              <a:off x="936000" y="2876056"/>
              <a:ext cx="7668000" cy="9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marL="1836000" indent="-1836000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欄名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：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標示</a:t>
              </a:r>
              <a:r>
                <a:rPr lang="zh-TW" altLang="en-US" sz="2400" b="0" dirty="0">
                  <a:solidFill>
                    <a:schemeClr val="tx1"/>
                  </a:solidFill>
                  <a:ea typeface="標楷體" pitchFamily="65" charset="-120"/>
                </a:rPr>
                <a:t>儲存格所在的欄，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由</a:t>
              </a:r>
              <a:r>
                <a:rPr lang="en-US" altLang="zh-TW" sz="2400" b="0" dirty="0" smtClean="0">
                  <a:solidFill>
                    <a:schemeClr val="tx1"/>
                  </a:solidFill>
                  <a:ea typeface="標楷體" pitchFamily="65" charset="-120"/>
                </a:rPr>
                <a:t>A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至</a:t>
              </a:r>
              <a:r>
                <a:rPr lang="en-US" altLang="zh-TW" sz="2400" b="0" dirty="0" err="1" smtClean="0">
                  <a:solidFill>
                    <a:schemeClr val="tx1"/>
                  </a:solidFill>
                  <a:ea typeface="標楷體" pitchFamily="65" charset="-120"/>
                </a:rPr>
                <a:t>AMJ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，共</a:t>
              </a:r>
              <a:r>
                <a:rPr lang="en-US" altLang="zh-TW" sz="2400" b="0" dirty="0" smtClean="0">
                  <a:solidFill>
                    <a:schemeClr val="tx1"/>
                  </a:solidFill>
                  <a:ea typeface="標楷體" pitchFamily="65" charset="-120"/>
                </a:rPr>
                <a:t>1024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欄</a:t>
              </a:r>
              <a:r>
                <a:rPr lang="zh-TW" altLang="en-US" sz="2400" b="0" dirty="0">
                  <a:solidFill>
                    <a:schemeClr val="tx1"/>
                  </a:solidFill>
                  <a:ea typeface="標楷體" pitchFamily="65" charset="-120"/>
                </a:rPr>
                <a:t>。</a:t>
              </a:r>
            </a:p>
          </p:txBody>
        </p:sp>
      </p:grp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/>
          <a:srcRect t="35954" b="156"/>
          <a:stretch/>
        </p:blipFill>
        <p:spPr>
          <a:xfrm>
            <a:off x="180000" y="1800000"/>
            <a:ext cx="8784000" cy="37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78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t="35954" b="156"/>
          <a:stretch/>
        </p:blipFill>
        <p:spPr>
          <a:xfrm>
            <a:off x="180000" y="1800000"/>
            <a:ext cx="8784000" cy="3708000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540000" y="5580000"/>
            <a:ext cx="8064000" cy="900000"/>
            <a:chOff x="540000" y="2876056"/>
            <a:chExt cx="8064000" cy="900000"/>
          </a:xfrm>
        </p:grpSpPr>
        <p:sp>
          <p:nvSpPr>
            <p:cNvPr id="6" name="圓角矩形 5"/>
            <p:cNvSpPr/>
            <p:nvPr/>
          </p:nvSpPr>
          <p:spPr>
            <a:xfrm>
              <a:off x="540000" y="2948056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rgbClr val="3DAD48"/>
            </a:solidFill>
            <a:ln w="25400">
              <a:solidFill>
                <a:srgbClr val="3DAD48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7" name="文字方塊 6"/>
            <p:cNvSpPr txBox="1">
              <a:spLocks noChangeArrowheads="1"/>
            </p:cNvSpPr>
            <p:nvPr/>
          </p:nvSpPr>
          <p:spPr bwMode="auto">
            <a:xfrm>
              <a:off x="936000" y="2876056"/>
              <a:ext cx="7668000" cy="9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marL="1836000" indent="-1836000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列序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：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標示</a:t>
              </a:r>
              <a:r>
                <a:rPr lang="zh-TW" altLang="en-US" sz="2400" b="0" dirty="0">
                  <a:solidFill>
                    <a:schemeClr val="tx1"/>
                  </a:solidFill>
                  <a:ea typeface="標楷體" pitchFamily="65" charset="-120"/>
                </a:rPr>
                <a:t>儲存格所在的列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，由</a:t>
              </a:r>
              <a:r>
                <a:rPr lang="en-US" altLang="zh-TW" sz="2400" b="0" dirty="0" smtClean="0">
                  <a:solidFill>
                    <a:schemeClr val="tx1"/>
                  </a:solidFill>
                  <a:ea typeface="標楷體" pitchFamily="65" charset="-120"/>
                </a:rPr>
                <a:t>1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至</a:t>
              </a:r>
              <a:r>
                <a:rPr lang="en-US" altLang="zh-TW" sz="2400" b="0" dirty="0" smtClean="0">
                  <a:solidFill>
                    <a:schemeClr val="tx1"/>
                  </a:solidFill>
                  <a:ea typeface="標楷體" pitchFamily="65" charset="-120"/>
                </a:rPr>
                <a:t>1048576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列。</a:t>
              </a:r>
              <a:endParaRPr lang="zh-TW" altLang="en-US" sz="2400" b="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055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t="35954" b="156"/>
          <a:stretch/>
        </p:blipFill>
        <p:spPr>
          <a:xfrm>
            <a:off x="180000" y="1800000"/>
            <a:ext cx="8784000" cy="3708000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540000" y="5580000"/>
            <a:ext cx="8064000" cy="900000"/>
            <a:chOff x="540000" y="2876056"/>
            <a:chExt cx="8064000" cy="900000"/>
          </a:xfrm>
        </p:grpSpPr>
        <p:sp>
          <p:nvSpPr>
            <p:cNvPr id="6" name="圓角矩形 5"/>
            <p:cNvSpPr/>
            <p:nvPr/>
          </p:nvSpPr>
          <p:spPr>
            <a:xfrm>
              <a:off x="540000" y="2948056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rgbClr val="3DAD48"/>
            </a:solidFill>
            <a:ln w="25400">
              <a:solidFill>
                <a:srgbClr val="3DAD48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7" name="文字方塊 6"/>
            <p:cNvSpPr txBox="1">
              <a:spLocks noChangeArrowheads="1"/>
            </p:cNvSpPr>
            <p:nvPr/>
          </p:nvSpPr>
          <p:spPr bwMode="auto">
            <a:xfrm>
              <a:off x="936000" y="2876056"/>
              <a:ext cx="7668000" cy="9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marL="1224000" indent="-1224000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儲存格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：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放置</a:t>
              </a:r>
              <a:r>
                <a:rPr lang="zh-TW" altLang="en-US" sz="2400" b="0" dirty="0">
                  <a:solidFill>
                    <a:schemeClr val="tx1"/>
                  </a:solidFill>
                  <a:ea typeface="標楷體" pitchFamily="65" charset="-120"/>
                </a:rPr>
                <a:t>資料的格子，若用滑鼠直接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在格子</a:t>
              </a:r>
              <a:r>
                <a:rPr lang="zh-TW" altLang="en-US" sz="2400" b="0" dirty="0">
                  <a:solidFill>
                    <a:schemeClr val="tx1"/>
                  </a:solidFill>
                  <a:ea typeface="標楷體" pitchFamily="65" charset="-120"/>
                </a:rPr>
                <a:t>上點兩下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，就</a:t>
              </a:r>
              <a:r>
                <a:rPr lang="zh-TW" altLang="en-US" sz="2400" b="0" dirty="0">
                  <a:solidFill>
                    <a:schemeClr val="tx1"/>
                  </a:solidFill>
                  <a:ea typeface="標楷體" pitchFamily="65" charset="-120"/>
                </a:rPr>
                <a:t>可在此編輯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資料。</a:t>
              </a:r>
              <a:endParaRPr lang="zh-TW" altLang="en-US" sz="2400" b="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233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802" y="2160000"/>
            <a:ext cx="6440396" cy="4320000"/>
          </a:xfrm>
          <a:prstGeom prst="rect">
            <a:avLst/>
          </a:prstGeom>
        </p:spPr>
      </p:pic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39750" y="1620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en-US" altLang="zh-TW" sz="2400" dirty="0" err="1" smtClean="0">
                <a:solidFill>
                  <a:schemeClr val="tx1"/>
                </a:solidFill>
                <a:ea typeface="標楷體" pitchFamily="65" charset="-120"/>
              </a:rPr>
              <a:t>Calc</a:t>
            </a:r>
            <a:r>
              <a:rPr lang="zh-TW" altLang="en-US" sz="2400" dirty="0" smtClean="0">
                <a:solidFill>
                  <a:schemeClr val="tx1"/>
                </a:solidFill>
                <a:ea typeface="標楷體" pitchFamily="65" charset="-120"/>
              </a:rPr>
              <a:t>的</a:t>
            </a:r>
            <a:r>
              <a:rPr lang="zh-TW" altLang="en-US" sz="2400" dirty="0">
                <a:solidFill>
                  <a:schemeClr val="tx1"/>
                </a:solidFill>
                <a:ea typeface="標楷體" pitchFamily="65" charset="-120"/>
              </a:rPr>
              <a:t>儲存格欄名與列序</a:t>
            </a: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540000" y="1800000"/>
            <a:ext cx="8064000" cy="2736000"/>
            <a:chOff x="3131840" y="2880000"/>
            <a:chExt cx="8064000" cy="2736000"/>
          </a:xfrm>
        </p:grpSpPr>
        <p:sp>
          <p:nvSpPr>
            <p:cNvPr id="7" name="圓角矩形 6"/>
            <p:cNvSpPr/>
            <p:nvPr/>
          </p:nvSpPr>
          <p:spPr>
            <a:xfrm>
              <a:off x="3131840" y="3096000"/>
              <a:ext cx="8064000" cy="2520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01AEA6"/>
              </a:solidFill>
            </a:ln>
          </p:spPr>
          <p:txBody>
            <a:bodyPr rtlCol="0" anchor="ctr"/>
            <a:lstStyle/>
            <a:p>
              <a:pPr algn="ctr"/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8" name="圓角矩形 7"/>
            <p:cNvSpPr/>
            <p:nvPr/>
          </p:nvSpPr>
          <p:spPr>
            <a:xfrm>
              <a:off x="3131840" y="2880000"/>
              <a:ext cx="1296000" cy="432000"/>
            </a:xfrm>
            <a:prstGeom prst="roundRect">
              <a:avLst>
                <a:gd name="adj" fmla="val 50000"/>
              </a:avLst>
            </a:prstGeom>
            <a:solidFill>
              <a:srgbClr val="8CD1CE"/>
            </a:solidFill>
            <a:ln w="25400">
              <a:solidFill>
                <a:srgbClr val="01AEA6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小提示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648160" y="2232000"/>
            <a:ext cx="7776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ts val="3200"/>
              </a:lnSpc>
            </a:pPr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在這麼多的儲存格中，要如何識別不同的位置呢？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000" y="2880000"/>
            <a:ext cx="5153025" cy="1562100"/>
          </a:xfrm>
          <a:prstGeom prst="rect">
            <a:avLst/>
          </a:prstGeom>
        </p:spPr>
      </p:pic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輸入文字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1043848" y="270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A1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項目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11" name="群組 10"/>
          <p:cNvGrpSpPr/>
          <p:nvPr/>
        </p:nvGrpSpPr>
        <p:grpSpPr>
          <a:xfrm>
            <a:off x="503848" y="2736001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503848" y="3456001"/>
            <a:ext cx="504000" cy="360000"/>
            <a:chOff x="360000" y="3420000"/>
            <a:chExt cx="504000" cy="360000"/>
          </a:xfrm>
        </p:grpSpPr>
        <p:sp>
          <p:nvSpPr>
            <p:cNvPr id="15" name="圓角矩形 1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6" name="等腰三角形 1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503848" y="4176001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503848" y="4896000"/>
            <a:ext cx="504000" cy="360000"/>
            <a:chOff x="360000" y="3420000"/>
            <a:chExt cx="504000" cy="360000"/>
          </a:xfrm>
        </p:grpSpPr>
        <p:sp>
          <p:nvSpPr>
            <p:cNvPr id="21" name="圓角矩形 20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2" name="等腰三角形 2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503848" y="5616000"/>
            <a:ext cx="504000" cy="360000"/>
            <a:chOff x="360000" y="3420000"/>
            <a:chExt cx="504000" cy="360000"/>
          </a:xfrm>
        </p:grpSpPr>
        <p:sp>
          <p:nvSpPr>
            <p:cNvPr id="24" name="圓角矩形 23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5" name="等腰三角形 2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金額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anose="03000509000000000000" pitchFamily="65" charset="-120"/>
              </a:rPr>
              <a:t>元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anose="03000509000000000000" pitchFamily="65" charset="-120"/>
              </a:rPr>
              <a:t>)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1043848" y="4139999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A2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早餐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1043848" y="4859998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A3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公車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1043848" y="5579997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A4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午餐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1"/>
            <a:ext cx="5400000" cy="4201685"/>
          </a:xfrm>
          <a:prstGeom prst="rect">
            <a:avLst/>
          </a:prstGeom>
        </p:spPr>
      </p:pic>
      <p:sp>
        <p:nvSpPr>
          <p:cNvPr id="27" name="Rectangle 11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6092273" y="1048474"/>
            <a:ext cx="2944223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/>
            <a:r>
              <a:rPr lang="en-US" altLang="zh-TW" sz="1800" u="sng" dirty="0" err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Calc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實作─計算一天的花費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AutoShape 12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5131432" y="980728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輸入數字。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1043848" y="270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39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503848" y="2736001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503848" y="3456001"/>
            <a:ext cx="504000" cy="360000"/>
            <a:chOff x="360000" y="3420000"/>
            <a:chExt cx="504000" cy="360000"/>
          </a:xfrm>
        </p:grpSpPr>
        <p:sp>
          <p:nvSpPr>
            <p:cNvPr id="15" name="圓角矩形 1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6" name="等腰三角形 1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503848" y="4176001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B3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12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1043848" y="4139999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B4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60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5400000" cy="420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2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輸入公式。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1043848" y="270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C4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＝</a:t>
            </a:r>
            <a:r>
              <a:rPr lang="en-US" altLang="zh-TW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B2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＋</a:t>
            </a:r>
            <a:r>
              <a:rPr lang="en-US" altLang="zh-TW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B3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＋</a:t>
            </a:r>
            <a:r>
              <a:rPr lang="en-US" altLang="zh-TW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B4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503848" y="2736001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503848" y="4896000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1043848" y="486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是不是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111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b="32744"/>
          <a:stretch/>
        </p:blipFill>
        <p:spPr>
          <a:xfrm>
            <a:off x="3204000" y="2700000"/>
            <a:ext cx="5400000" cy="1872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b="24517"/>
          <a:stretch/>
        </p:blipFill>
        <p:spPr>
          <a:xfrm>
            <a:off x="3204000" y="4860000"/>
            <a:ext cx="54000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30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3315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群組 1"/>
          <p:cNvGrpSpPr/>
          <p:nvPr/>
        </p:nvGrpSpPr>
        <p:grpSpPr>
          <a:xfrm>
            <a:off x="2520000" y="1080000"/>
            <a:ext cx="3962401" cy="4537076"/>
            <a:chOff x="2520000" y="1080000"/>
            <a:chExt cx="3962401" cy="4537076"/>
          </a:xfrm>
        </p:grpSpPr>
        <p:pic>
          <p:nvPicPr>
            <p:cNvPr id="13317" name="圖片 9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80363" y="2880225"/>
              <a:ext cx="3602038" cy="573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圖片 10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80363" y="3600950"/>
              <a:ext cx="3602038" cy="573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圖片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80363" y="4320088"/>
              <a:ext cx="3602038" cy="573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圖片 12"/>
            <p:cNvPicPr>
              <a:picLocks noChangeAspect="1"/>
            </p:cNvPicPr>
            <p:nvPr/>
          </p:nvPicPr>
          <p:blipFill rotWithShape="1">
            <a:blip r:embed="rId4"/>
            <a:srcRect l="1" r="60"/>
            <a:stretch/>
          </p:blipFill>
          <p:spPr bwMode="auto">
            <a:xfrm>
              <a:off x="2520000" y="1080793"/>
              <a:ext cx="3960000" cy="719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1" name="圖片 13"/>
            <p:cNvPicPr>
              <a:picLocks noChangeAspect="1"/>
            </p:cNvPicPr>
            <p:nvPr/>
          </p:nvPicPr>
          <p:blipFill rotWithShape="1">
            <a:blip r:embed="rId5"/>
            <a:srcRect t="1" b="855"/>
            <a:stretch/>
          </p:blipFill>
          <p:spPr bwMode="auto">
            <a:xfrm>
              <a:off x="2520000" y="1980113"/>
              <a:ext cx="3960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22" name="手繪多邊形 14"/>
            <p:cNvSpPr>
              <a:spLocks/>
            </p:cNvSpPr>
            <p:nvPr/>
          </p:nvSpPr>
          <p:spPr bwMode="auto">
            <a:xfrm>
              <a:off x="2699388" y="2700838"/>
              <a:ext cx="180975" cy="468313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0 h 982134"/>
                <a:gd name="T4" fmla="*/ 0 w 1244600"/>
                <a:gd name="T5" fmla="*/ 0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E0487E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3323" name="Rectangle 4"/>
            <p:cNvSpPr>
              <a:spLocks noChangeArrowheads="1"/>
            </p:cNvSpPr>
            <p:nvPr/>
          </p:nvSpPr>
          <p:spPr bwMode="auto">
            <a:xfrm>
              <a:off x="2520000" y="1980113"/>
              <a:ext cx="3959225" cy="720725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dirty="0">
                  <a:solidFill>
                    <a:schemeClr val="tx1"/>
                  </a:solidFill>
                  <a:ea typeface="標楷體" pitchFamily="65" charset="-120"/>
                </a:rPr>
                <a:t>資料的形式與意義</a:t>
              </a:r>
            </a:p>
          </p:txBody>
        </p:sp>
        <p:sp>
          <p:nvSpPr>
            <p:cNvPr id="13324" name="Rectangle 12"/>
            <p:cNvSpPr>
              <a:spLocks noChangeArrowheads="1"/>
            </p:cNvSpPr>
            <p:nvPr/>
          </p:nvSpPr>
          <p:spPr bwMode="auto">
            <a:xfrm>
              <a:off x="2880363" y="2880225"/>
              <a:ext cx="3598863" cy="576263"/>
            </a:xfrm>
            <a:prstGeom prst="rect">
              <a:avLst/>
            </a:prstGeom>
            <a:noFill/>
            <a:ln w="25400" algn="ctr">
              <a:solidFill>
                <a:srgbClr val="E0487E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 sz="2400" dirty="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rPr>
                <a:t>LibreOffice</a:t>
              </a:r>
              <a:r>
                <a:rPr lang="zh-TW" altLang="en-US" sz="2400" dirty="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rPr>
                <a:t>的下載與安裝</a:t>
              </a:r>
            </a:p>
          </p:txBody>
        </p:sp>
        <p:sp>
          <p:nvSpPr>
            <p:cNvPr id="21" name="Rectangle 3"/>
            <p:cNvSpPr>
              <a:spLocks noChangeArrowheads="1"/>
            </p:cNvSpPr>
            <p:nvPr/>
          </p:nvSpPr>
          <p:spPr bwMode="auto">
            <a:xfrm>
              <a:off x="2520000" y="1080000"/>
              <a:ext cx="3959225" cy="720725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  <a:extLst/>
          </p:spPr>
          <p:txBody>
            <a:bodyPr wrap="none" lIns="36000" tIns="36000" rIns="36000" bIns="36000" anchor="ctr"/>
            <a:lstStyle/>
            <a:p>
              <a:pPr algn="ctr">
                <a:defRPr/>
              </a:pPr>
              <a:r>
                <a:rPr lang="zh-TW" altLang="en-US" sz="3200" dirty="0">
                  <a:solidFill>
                    <a:schemeClr val="bg1"/>
                  </a:solidFill>
                  <a:latin typeface="+mn-lt"/>
                  <a:ea typeface="標楷體" pitchFamily="65" charset="-120"/>
                </a:rPr>
                <a:t>資料處理與分析</a:t>
              </a:r>
            </a:p>
          </p:txBody>
        </p:sp>
        <p:cxnSp>
          <p:nvCxnSpPr>
            <p:cNvPr id="13326" name="直線接點 23"/>
            <p:cNvCxnSpPr>
              <a:cxnSpLocks noChangeShapeType="1"/>
              <a:stCxn id="21" idx="2"/>
              <a:endCxn id="13323" idx="0"/>
            </p:cNvCxnSpPr>
            <p:nvPr/>
          </p:nvCxnSpPr>
          <p:spPr bwMode="auto">
            <a:xfrm>
              <a:off x="4499613" y="1800725"/>
              <a:ext cx="0" cy="179388"/>
            </a:xfrm>
            <a:prstGeom prst="line">
              <a:avLst/>
            </a:prstGeom>
            <a:noFill/>
            <a:ln w="25400">
              <a:solidFill>
                <a:srgbClr val="E0487E"/>
              </a:solidFill>
              <a:miter lim="800000"/>
              <a:headEnd/>
              <a:tailEnd/>
            </a:ln>
          </p:spPr>
        </p:cxnSp>
        <p:sp>
          <p:nvSpPr>
            <p:cNvPr id="13327" name="Rectangle 12"/>
            <p:cNvSpPr>
              <a:spLocks noChangeArrowheads="1"/>
            </p:cNvSpPr>
            <p:nvPr/>
          </p:nvSpPr>
          <p:spPr bwMode="auto">
            <a:xfrm>
              <a:off x="2880363" y="3600950"/>
              <a:ext cx="3598863" cy="576263"/>
            </a:xfrm>
            <a:prstGeom prst="rect">
              <a:avLst/>
            </a:prstGeom>
            <a:noFill/>
            <a:ln w="25400" algn="ctr">
              <a:solidFill>
                <a:srgbClr val="E0487E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 sz="24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rPr>
                <a:t>Calc</a:t>
              </a:r>
              <a:r>
                <a:rPr lang="zh-TW" altLang="en-US" sz="24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rPr>
                <a:t>的操作介面介紹</a:t>
              </a:r>
            </a:p>
          </p:txBody>
        </p:sp>
        <p:sp>
          <p:nvSpPr>
            <p:cNvPr id="13328" name="手繪多邊形 25"/>
            <p:cNvSpPr>
              <a:spLocks/>
            </p:cNvSpPr>
            <p:nvPr/>
          </p:nvSpPr>
          <p:spPr bwMode="auto">
            <a:xfrm>
              <a:off x="2699388" y="2700838"/>
              <a:ext cx="180975" cy="118745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0 h 982134"/>
                <a:gd name="T4" fmla="*/ 0 w 1244600"/>
                <a:gd name="T5" fmla="*/ 0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E0487E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3329" name="Rectangle 12"/>
            <p:cNvSpPr>
              <a:spLocks noChangeArrowheads="1"/>
            </p:cNvSpPr>
            <p:nvPr/>
          </p:nvSpPr>
          <p:spPr bwMode="auto">
            <a:xfrm>
              <a:off x="2880363" y="4320088"/>
              <a:ext cx="3598863" cy="576263"/>
            </a:xfrm>
            <a:prstGeom prst="rect">
              <a:avLst/>
            </a:prstGeom>
            <a:noFill/>
            <a:ln w="25400" algn="ctr">
              <a:solidFill>
                <a:srgbClr val="E0487E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 sz="24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rPr>
                <a:t>Calc</a:t>
              </a:r>
              <a:r>
                <a:rPr lang="zh-TW" altLang="en-US" sz="24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rPr>
                <a:t>實作</a:t>
              </a:r>
              <a:r>
                <a:rPr lang="en-US" altLang="zh-TW" sz="24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rPr>
                <a:t>-</a:t>
              </a:r>
              <a:r>
                <a:rPr lang="zh-TW" altLang="en-US" sz="24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rPr>
                <a:t>計算一天的花費</a:t>
              </a:r>
            </a:p>
          </p:txBody>
        </p:sp>
        <p:sp>
          <p:nvSpPr>
            <p:cNvPr id="13330" name="手繪多邊形 27"/>
            <p:cNvSpPr>
              <a:spLocks/>
            </p:cNvSpPr>
            <p:nvPr/>
          </p:nvSpPr>
          <p:spPr bwMode="auto">
            <a:xfrm>
              <a:off x="2699388" y="2700838"/>
              <a:ext cx="180975" cy="1908175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0 h 982134"/>
                <a:gd name="T4" fmla="*/ 0 w 1244600"/>
                <a:gd name="T5" fmla="*/ 0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E0487E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pic>
          <p:nvPicPr>
            <p:cNvPr id="13331" name="圖片 29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80363" y="5040813"/>
              <a:ext cx="3602038" cy="573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32" name="Rectangle 12"/>
            <p:cNvSpPr>
              <a:spLocks noChangeArrowheads="1"/>
            </p:cNvSpPr>
            <p:nvPr/>
          </p:nvSpPr>
          <p:spPr bwMode="auto">
            <a:xfrm>
              <a:off x="2880363" y="5040813"/>
              <a:ext cx="3598863" cy="576263"/>
            </a:xfrm>
            <a:prstGeom prst="rect">
              <a:avLst/>
            </a:prstGeom>
            <a:noFill/>
            <a:ln w="25400" algn="ctr">
              <a:solidFill>
                <a:srgbClr val="E0487E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 sz="24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rPr>
                <a:t>Calc</a:t>
              </a:r>
              <a:r>
                <a:rPr lang="zh-TW" altLang="en-US" sz="24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rPr>
                <a:t>實作</a:t>
              </a:r>
              <a:r>
                <a:rPr lang="en-US" altLang="zh-TW" sz="24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rPr>
                <a:t>-</a:t>
              </a:r>
              <a:r>
                <a:rPr lang="zh-TW" altLang="en-US" sz="2400"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rPr>
                <a:t>製作銷售統計</a:t>
              </a:r>
            </a:p>
          </p:txBody>
        </p:sp>
        <p:sp>
          <p:nvSpPr>
            <p:cNvPr id="13333" name="手繪多邊形 33"/>
            <p:cNvSpPr>
              <a:spLocks/>
            </p:cNvSpPr>
            <p:nvPr/>
          </p:nvSpPr>
          <p:spPr bwMode="auto">
            <a:xfrm>
              <a:off x="2699388" y="2700838"/>
              <a:ext cx="180975" cy="2627313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0 h 982134"/>
                <a:gd name="T4" fmla="*/ 0 w 1244600"/>
                <a:gd name="T5" fmla="*/ 0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E0487E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800000"/>
            <a:ext cx="2952000" cy="4581328"/>
            <a:chOff x="540000" y="1800000"/>
            <a:chExt cx="2952000" cy="4581328"/>
          </a:xfrm>
        </p:grpSpPr>
        <p:grpSp>
          <p:nvGrpSpPr>
            <p:cNvPr id="22" name="群組 21"/>
            <p:cNvGrpSpPr/>
            <p:nvPr/>
          </p:nvGrpSpPr>
          <p:grpSpPr>
            <a:xfrm>
              <a:off x="540000" y="1800000"/>
              <a:ext cx="2952000" cy="4581328"/>
              <a:chOff x="3131840" y="2880000"/>
              <a:chExt cx="2952000" cy="4581328"/>
            </a:xfrm>
          </p:grpSpPr>
          <p:sp>
            <p:nvSpPr>
              <p:cNvPr id="23" name="圓角矩形 22"/>
              <p:cNvSpPr/>
              <p:nvPr/>
            </p:nvSpPr>
            <p:spPr>
              <a:xfrm>
                <a:off x="3131840" y="3096000"/>
                <a:ext cx="2952000" cy="436532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24" name="圓角矩形 23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8CD1CE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小提示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25" name="文字方塊 24"/>
            <p:cNvSpPr txBox="1"/>
            <p:nvPr/>
          </p:nvSpPr>
          <p:spPr>
            <a:xfrm>
              <a:off x="648160" y="2232000"/>
              <a:ext cx="2771672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為什麼要使用公式？</a:t>
              </a:r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648000" y="2700000"/>
              <a:ext cx="2771832" cy="1080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r>
                <a:rPr lang="zh-TW" altLang="en-US" dirty="0"/>
                <a:t>輸入公式的意義，</a:t>
              </a:r>
              <a:r>
                <a:rPr lang="zh-TW" altLang="en-US" dirty="0" smtClean="0"/>
                <a:t>就是</a:t>
              </a:r>
              <a:r>
                <a:rPr lang="zh-TW" altLang="en-US" dirty="0"/>
                <a:t>可以</a:t>
              </a:r>
              <a:r>
                <a:rPr lang="zh-TW" altLang="en-US" dirty="0" smtClean="0"/>
                <a:t>直接</a:t>
              </a:r>
              <a:r>
                <a:rPr lang="zh-TW" altLang="en-US" dirty="0"/>
                <a:t>讀取儲存格中的資料進行</a:t>
              </a:r>
              <a:r>
                <a:rPr lang="zh-TW" altLang="en-US" dirty="0" smtClean="0"/>
                <a:t>運算。</a:t>
              </a:r>
              <a:endParaRPr lang="zh-TW" altLang="en-US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648000" y="3780000"/>
              <a:ext cx="2771832" cy="2556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r>
                <a:rPr lang="zh-TW" altLang="en-US" dirty="0"/>
                <a:t>例如：</a:t>
              </a:r>
            </a:p>
            <a:p>
              <a:r>
                <a:rPr lang="zh-TW" altLang="en-US" dirty="0" smtClean="0"/>
                <a:t>輸入＝</a:t>
              </a:r>
              <a:r>
                <a:rPr lang="en-US" altLang="zh-TW" b="1" dirty="0" err="1">
                  <a:solidFill>
                    <a:srgbClr val="204EA0"/>
                  </a:solidFill>
                </a:rPr>
                <a:t>B2</a:t>
              </a:r>
              <a:r>
                <a:rPr lang="zh-TW" altLang="en-US" dirty="0"/>
                <a:t>＋</a:t>
              </a:r>
              <a:r>
                <a:rPr lang="en-US" altLang="zh-TW" b="1" dirty="0" err="1">
                  <a:solidFill>
                    <a:srgbClr val="E92F2C"/>
                  </a:solidFill>
                </a:rPr>
                <a:t>B3</a:t>
              </a:r>
              <a:r>
                <a:rPr lang="zh-TW" altLang="en-US" dirty="0"/>
                <a:t>＋</a:t>
              </a:r>
              <a:r>
                <a:rPr lang="en-US" altLang="zh-TW" b="1" dirty="0" err="1" smtClean="0">
                  <a:solidFill>
                    <a:srgbClr val="A1519D"/>
                  </a:solidFill>
                </a:rPr>
                <a:t>B4</a:t>
              </a:r>
              <a:endParaRPr lang="en-US" altLang="zh-TW" dirty="0" smtClean="0"/>
            </a:p>
            <a:p>
              <a:r>
                <a:rPr lang="en-US" altLang="zh-TW" b="1" dirty="0" err="1" smtClean="0">
                  <a:solidFill>
                    <a:srgbClr val="204EA0"/>
                  </a:solidFill>
                </a:rPr>
                <a:t>B2</a:t>
              </a:r>
              <a:r>
                <a:rPr lang="zh-TW" altLang="en-US" dirty="0" smtClean="0"/>
                <a:t>：讀取數值</a:t>
              </a:r>
              <a:r>
                <a:rPr lang="en-US" altLang="zh-TW" b="1" dirty="0" smtClean="0">
                  <a:solidFill>
                    <a:srgbClr val="204EA0"/>
                  </a:solidFill>
                </a:rPr>
                <a:t>39</a:t>
              </a:r>
              <a:r>
                <a:rPr lang="zh-TW" altLang="en-US" dirty="0" smtClean="0"/>
                <a:t>。</a:t>
              </a:r>
              <a:endParaRPr lang="zh-TW" altLang="en-US" dirty="0"/>
            </a:p>
            <a:p>
              <a:r>
                <a:rPr lang="en-US" altLang="zh-TW" b="1" dirty="0" err="1">
                  <a:solidFill>
                    <a:srgbClr val="E92F2C"/>
                  </a:solidFill>
                </a:rPr>
                <a:t>B3</a:t>
              </a:r>
              <a:r>
                <a:rPr lang="en-US" altLang="zh-TW" dirty="0" smtClean="0"/>
                <a:t>︰</a:t>
              </a:r>
              <a:r>
                <a:rPr lang="zh-TW" altLang="en-US" dirty="0"/>
                <a:t>讀取</a:t>
              </a:r>
              <a:r>
                <a:rPr lang="zh-TW" altLang="en-US" dirty="0" smtClean="0"/>
                <a:t>數值</a:t>
              </a:r>
              <a:r>
                <a:rPr lang="en-US" altLang="zh-TW" b="1" dirty="0" smtClean="0">
                  <a:solidFill>
                    <a:srgbClr val="E92F2C"/>
                  </a:solidFill>
                </a:rPr>
                <a:t>12</a:t>
              </a:r>
              <a:r>
                <a:rPr lang="zh-TW" altLang="en-US" dirty="0" smtClean="0"/>
                <a:t>。</a:t>
              </a:r>
              <a:endParaRPr lang="zh-TW" altLang="en-US" dirty="0"/>
            </a:p>
            <a:p>
              <a:r>
                <a:rPr lang="en-US" altLang="zh-TW" b="1" dirty="0" err="1">
                  <a:solidFill>
                    <a:srgbClr val="A1519D"/>
                  </a:solidFill>
                </a:rPr>
                <a:t>B4</a:t>
              </a:r>
              <a:r>
                <a:rPr lang="en-US" altLang="zh-TW" dirty="0"/>
                <a:t>︰</a:t>
              </a:r>
              <a:r>
                <a:rPr lang="zh-TW" altLang="en-US" dirty="0" smtClean="0"/>
                <a:t>讀取數</a:t>
              </a:r>
              <a:r>
                <a:rPr lang="en-US" altLang="zh-TW" b="1" dirty="0" smtClean="0">
                  <a:solidFill>
                    <a:srgbClr val="A1519D"/>
                  </a:solidFill>
                </a:rPr>
                <a:t>60</a:t>
              </a:r>
              <a:r>
                <a:rPr lang="zh-TW" altLang="en-US" dirty="0" smtClean="0"/>
                <a:t>。</a:t>
              </a:r>
              <a:endParaRPr lang="zh-TW" altLang="en-US" dirty="0"/>
            </a:p>
            <a:p>
              <a:r>
                <a:rPr lang="zh-TW" altLang="en-US" dirty="0" smtClean="0"/>
                <a:t>計算</a:t>
              </a:r>
              <a:r>
                <a:rPr lang="zh-TW" altLang="en-US" dirty="0"/>
                <a:t>結果</a:t>
              </a:r>
              <a:r>
                <a:rPr lang="zh-TW" altLang="en-US" dirty="0" smtClean="0"/>
                <a:t>就是</a:t>
              </a:r>
              <a:r>
                <a:rPr lang="en-US" altLang="zh-TW" b="1" dirty="0" err="1" smtClean="0">
                  <a:solidFill>
                    <a:srgbClr val="204EA0"/>
                  </a:solidFill>
                </a:rPr>
                <a:t>B2</a:t>
              </a:r>
              <a:r>
                <a:rPr lang="zh-TW" altLang="en-US" dirty="0"/>
                <a:t>＋</a:t>
              </a:r>
              <a:r>
                <a:rPr lang="en-US" altLang="zh-TW" b="1" dirty="0" err="1">
                  <a:solidFill>
                    <a:srgbClr val="E92F2C"/>
                  </a:solidFill>
                </a:rPr>
                <a:t>B3</a:t>
              </a:r>
              <a:r>
                <a:rPr lang="zh-TW" altLang="en-US" dirty="0"/>
                <a:t>＋</a:t>
              </a:r>
              <a:r>
                <a:rPr lang="en-US" altLang="zh-TW" b="1" dirty="0" err="1">
                  <a:solidFill>
                    <a:srgbClr val="A1519D"/>
                  </a:solidFill>
                </a:rPr>
                <a:t>B4</a:t>
              </a:r>
              <a:r>
                <a:rPr lang="zh-TW" altLang="en-US" dirty="0" smtClean="0"/>
                <a:t>＝</a:t>
              </a:r>
              <a:r>
                <a:rPr lang="en-US" altLang="zh-TW" b="1" dirty="0">
                  <a:solidFill>
                    <a:srgbClr val="204EA0"/>
                  </a:solidFill>
                </a:rPr>
                <a:t>39</a:t>
              </a:r>
              <a:r>
                <a:rPr lang="zh-TW" altLang="en-US" dirty="0"/>
                <a:t>＋</a:t>
              </a:r>
              <a:r>
                <a:rPr lang="en-US" altLang="zh-TW" b="1" dirty="0">
                  <a:solidFill>
                    <a:srgbClr val="E92F2C"/>
                  </a:solidFill>
                </a:rPr>
                <a:t>12</a:t>
              </a:r>
              <a:r>
                <a:rPr lang="zh-TW" altLang="en-US" dirty="0"/>
                <a:t>＋</a:t>
              </a:r>
              <a:r>
                <a:rPr lang="en-US" altLang="zh-TW" b="1" dirty="0">
                  <a:solidFill>
                    <a:srgbClr val="A1519D"/>
                  </a:solidFill>
                </a:rPr>
                <a:t>60</a:t>
              </a:r>
              <a:r>
                <a:rPr lang="zh-TW" altLang="en-US" dirty="0"/>
                <a:t>＝</a:t>
              </a:r>
              <a:r>
                <a:rPr lang="en-US" altLang="zh-TW" dirty="0" smtClean="0"/>
                <a:t>111</a:t>
              </a:r>
              <a:r>
                <a:rPr lang="zh-TW" altLang="en-US" dirty="0" smtClean="0"/>
                <a:t>。</a:t>
              </a:r>
              <a:endParaRPr lang="en-US" altLang="zh-TW" dirty="0" smtClean="0"/>
            </a:p>
            <a:p>
              <a:endParaRPr lang="zh-TW" altLang="en-US" dirty="0"/>
            </a:p>
          </p:txBody>
        </p:sp>
      </p:grp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5400000" cy="392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5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244</a:t>
            </a:r>
          </a:p>
        </p:txBody>
      </p:sp>
      <p:sp>
        <p:nvSpPr>
          <p:cNvPr id="5" name="矩形 4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資料項目增加時，直接輸入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公式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麻煩且容易出錯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1043848" y="306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A5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原子筆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B5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20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endParaRPr lang="en-US" altLang="zh-TW" sz="20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A6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生日卡片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endParaRPr lang="en-US" altLang="zh-TW" sz="20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B6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30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503848" y="3096000"/>
            <a:ext cx="504000" cy="360000"/>
            <a:chOff x="360000" y="3393174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393174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503848" y="4716000"/>
            <a:ext cx="504000" cy="360000"/>
            <a:chOff x="360000" y="3420000"/>
            <a:chExt cx="504000" cy="360000"/>
          </a:xfrm>
        </p:grpSpPr>
        <p:sp>
          <p:nvSpPr>
            <p:cNvPr id="15" name="圓角矩形 1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6" name="等腰三角形 1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043848" y="46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C6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＝</a:t>
            </a:r>
            <a:r>
              <a:rPr lang="en-US" altLang="zh-TW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B2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＋</a:t>
            </a:r>
            <a:r>
              <a:rPr lang="en-US" altLang="zh-TW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B3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＋</a:t>
            </a:r>
            <a:r>
              <a:rPr lang="en-US" altLang="zh-TW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B4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＋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B5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＋</a:t>
            </a:r>
            <a:r>
              <a:rPr lang="en-US" altLang="zh-TW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B6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5400000" cy="276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244</a:t>
            </a:r>
          </a:p>
        </p:txBody>
      </p:sp>
      <p:sp>
        <p:nvSpPr>
          <p:cNvPr id="5" name="矩形 4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資料項目增加時，直接輸入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公式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麻煩且容易出錯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1043848" y="306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是不是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161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503848" y="3096000"/>
            <a:ext cx="504000" cy="360000"/>
            <a:chOff x="360000" y="3393174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393174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5400000" cy="248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22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244</a:t>
            </a:r>
          </a:p>
        </p:txBody>
      </p:sp>
      <p:grpSp>
        <p:nvGrpSpPr>
          <p:cNvPr id="9" name="群組 8"/>
          <p:cNvGrpSpPr/>
          <p:nvPr/>
        </p:nvGrpSpPr>
        <p:grpSpPr>
          <a:xfrm>
            <a:off x="180000" y="1800000"/>
            <a:ext cx="2952000" cy="4581328"/>
            <a:chOff x="540000" y="1800000"/>
            <a:chExt cx="2952000" cy="4581328"/>
          </a:xfrm>
        </p:grpSpPr>
        <p:grpSp>
          <p:nvGrpSpPr>
            <p:cNvPr id="22" name="群組 21"/>
            <p:cNvGrpSpPr/>
            <p:nvPr/>
          </p:nvGrpSpPr>
          <p:grpSpPr>
            <a:xfrm>
              <a:off x="540000" y="1800000"/>
              <a:ext cx="2952000" cy="4581328"/>
              <a:chOff x="3131840" y="2880000"/>
              <a:chExt cx="2952000" cy="4581328"/>
            </a:xfrm>
          </p:grpSpPr>
          <p:sp>
            <p:nvSpPr>
              <p:cNvPr id="23" name="圓角矩形 22"/>
              <p:cNvSpPr/>
              <p:nvPr/>
            </p:nvSpPr>
            <p:spPr>
              <a:xfrm>
                <a:off x="3131840" y="3096000"/>
                <a:ext cx="2952000" cy="436532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24" name="圓角矩形 23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8CD1CE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小提示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25" name="文字方塊 24"/>
            <p:cNvSpPr txBox="1"/>
            <p:nvPr/>
          </p:nvSpPr>
          <p:spPr>
            <a:xfrm>
              <a:off x="648160" y="2232000"/>
              <a:ext cx="2771672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如何檢查公式資料來源</a:t>
              </a:r>
              <a:r>
                <a:rPr lang="zh-TW" altLang="en-US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是否</a:t>
              </a: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有錯</a:t>
              </a:r>
              <a:r>
                <a:rPr lang="zh-TW" altLang="en-US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？</a:t>
              </a:r>
              <a:endPara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648000" y="3060000"/>
              <a:ext cx="2771832" cy="3060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r>
                <a:rPr lang="zh-TW" altLang="en-US" dirty="0"/>
                <a:t>當公式愈來愈長，輸入資料</a:t>
              </a:r>
              <a:r>
                <a:rPr lang="zh-TW" altLang="en-US" dirty="0" smtClean="0"/>
                <a:t>時容易</a:t>
              </a:r>
              <a:r>
                <a:rPr lang="zh-TW" altLang="en-US" dirty="0"/>
                <a:t>出錯</a:t>
              </a:r>
              <a:r>
                <a:rPr lang="zh-TW" altLang="en-US" dirty="0" smtClean="0"/>
                <a:t>。</a:t>
              </a:r>
              <a:endParaRPr lang="zh-TW" altLang="en-US" dirty="0"/>
            </a:p>
            <a:p>
              <a:r>
                <a:rPr lang="zh-TW" altLang="en-US" dirty="0"/>
                <a:t>將游標移至內儲公式儲存格</a:t>
              </a:r>
              <a:r>
                <a:rPr lang="zh-TW" altLang="en-US" dirty="0" smtClean="0"/>
                <a:t>，連擊</a:t>
              </a:r>
              <a:r>
                <a:rPr lang="zh-TW" altLang="en-US" dirty="0"/>
                <a:t>滑鼠左鍵兩下後，公式</a:t>
              </a:r>
              <a:r>
                <a:rPr lang="zh-TW" altLang="en-US" dirty="0" smtClean="0"/>
                <a:t>資料</a:t>
              </a:r>
              <a:r>
                <a:rPr lang="zh-TW" altLang="en-US" dirty="0"/>
                <a:t>來源，就會以不同顏色顯示</a:t>
              </a:r>
              <a:r>
                <a:rPr lang="zh-TW" altLang="en-US" dirty="0" smtClean="0"/>
                <a:t>，方便</a:t>
              </a:r>
              <a:r>
                <a:rPr lang="zh-TW" altLang="en-US" dirty="0"/>
                <a:t>檢查資料來源的儲存格</a:t>
              </a:r>
              <a:r>
                <a:rPr lang="zh-TW" altLang="en-US" dirty="0" smtClean="0"/>
                <a:t>位置。</a:t>
              </a:r>
              <a:endParaRPr lang="zh-TW" altLang="en-US" dirty="0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5400000" cy="392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5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利用函式來計算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D6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函式＝</a:t>
            </a:r>
            <a:r>
              <a:rPr lang="en-US" altLang="zh-TW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SUM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（</a:t>
            </a:r>
            <a:r>
              <a:rPr lang="en-US" altLang="zh-TW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B2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：</a:t>
            </a:r>
            <a:r>
              <a:rPr lang="en-US" altLang="zh-TW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B6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）</a:t>
            </a:r>
          </a:p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是不是比較快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503848" y="2736001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5400000" cy="2658462"/>
          </a:xfrm>
          <a:prstGeom prst="rect">
            <a:avLst/>
          </a:prstGeom>
        </p:spPr>
      </p:pic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043848" y="4860000"/>
            <a:ext cx="2160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是不是</a:t>
            </a:r>
            <a:r>
              <a:rPr lang="en-US" altLang="zh-TW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1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61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503848" y="4896000"/>
            <a:ext cx="504000" cy="360000"/>
            <a:chOff x="360000" y="3435575"/>
            <a:chExt cx="504000" cy="360000"/>
          </a:xfrm>
        </p:grpSpPr>
        <p:sp>
          <p:nvSpPr>
            <p:cNvPr id="22" name="圓角矩形 21"/>
            <p:cNvSpPr/>
            <p:nvPr/>
          </p:nvSpPr>
          <p:spPr>
            <a:xfrm>
              <a:off x="360000" y="3435575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4000" y="4896000"/>
            <a:ext cx="5400000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6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540000" y="1980000"/>
            <a:ext cx="8064000" cy="2556000"/>
            <a:chOff x="3131840" y="2520000"/>
            <a:chExt cx="8064000" cy="2556000"/>
          </a:xfrm>
        </p:grpSpPr>
        <p:grpSp>
          <p:nvGrpSpPr>
            <p:cNvPr id="24" name="群組 23"/>
            <p:cNvGrpSpPr/>
            <p:nvPr/>
          </p:nvGrpSpPr>
          <p:grpSpPr>
            <a:xfrm>
              <a:off x="3131840" y="2520000"/>
              <a:ext cx="8064000" cy="2556000"/>
              <a:chOff x="3131840" y="2880000"/>
              <a:chExt cx="8064000" cy="2556000"/>
            </a:xfrm>
          </p:grpSpPr>
          <p:sp>
            <p:nvSpPr>
              <p:cNvPr id="27" name="圓角矩形 26"/>
              <p:cNvSpPr/>
              <p:nvPr/>
            </p:nvSpPr>
            <p:spPr>
              <a:xfrm>
                <a:off x="3131840" y="3096000"/>
                <a:ext cx="8064000" cy="2340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28" name="圓角矩形 27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BEBADD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小知識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25" name="文字方塊 24"/>
            <p:cNvSpPr txBox="1"/>
            <p:nvPr/>
          </p:nvSpPr>
          <p:spPr>
            <a:xfrm>
              <a:off x="3240000" y="3384000"/>
              <a:ext cx="7776000" cy="1620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dirty="0"/>
                <a:t>一般大型的程式有主副之分，副程式本身不會主動執行。在程式中，有些重複的工作（例如</a:t>
              </a:r>
              <a:r>
                <a:rPr lang="zh-TW" altLang="en-US" dirty="0" smtClean="0"/>
                <a:t>：累加</a:t>
              </a:r>
              <a:r>
                <a:rPr lang="zh-TW" altLang="en-US" dirty="0"/>
                <a:t>等），為避免重複撰寫程式，通常會先把這些重複的工作寫成副程式，當要用到時再由</a:t>
              </a:r>
              <a:r>
                <a:rPr lang="zh-TW" altLang="en-US" dirty="0" smtClean="0"/>
                <a:t>主程式</a:t>
              </a:r>
              <a:r>
                <a:rPr lang="zh-TW" altLang="en-US" dirty="0"/>
                <a:t>呼叫執行。一般套裝軟體裡，都會內建許多副程式，稱為函式。</a:t>
              </a:r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3240000" y="2952000"/>
              <a:ext cx="504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函式（</a:t>
              </a:r>
              <a:r>
                <a:rPr lang="en-US" altLang="zh-TW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function</a:t>
              </a: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016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800000"/>
            <a:ext cx="2952000" cy="4581328"/>
            <a:chOff x="540000" y="1800000"/>
            <a:chExt cx="2952000" cy="4581328"/>
          </a:xfrm>
        </p:grpSpPr>
        <p:grpSp>
          <p:nvGrpSpPr>
            <p:cNvPr id="22" name="群組 21"/>
            <p:cNvGrpSpPr/>
            <p:nvPr/>
          </p:nvGrpSpPr>
          <p:grpSpPr>
            <a:xfrm>
              <a:off x="540000" y="1800000"/>
              <a:ext cx="2952000" cy="4581328"/>
              <a:chOff x="3131840" y="2880000"/>
              <a:chExt cx="2952000" cy="4581328"/>
            </a:xfrm>
          </p:grpSpPr>
          <p:sp>
            <p:nvSpPr>
              <p:cNvPr id="23" name="圓角矩形 22"/>
              <p:cNvSpPr/>
              <p:nvPr/>
            </p:nvSpPr>
            <p:spPr>
              <a:xfrm>
                <a:off x="3131840" y="3096000"/>
                <a:ext cx="2952000" cy="436532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24" name="圓角矩形 23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8CD1CE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小提示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25" name="文字方塊 24"/>
            <p:cNvSpPr txBox="1"/>
            <p:nvPr/>
          </p:nvSpPr>
          <p:spPr>
            <a:xfrm>
              <a:off x="648160" y="2232000"/>
              <a:ext cx="2771672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操作</a:t>
              </a:r>
              <a:r>
                <a:rPr lang="en-US" altLang="zh-TW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SUM</a:t>
              </a:r>
              <a:r>
                <a:rPr lang="zh-TW" altLang="en-US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函式</a:t>
              </a:r>
              <a:endPara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648000" y="2700000"/>
              <a:ext cx="2771832" cy="3600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r>
                <a:rPr lang="zh-TW" altLang="en-US" dirty="0"/>
                <a:t>用此函式計算總和，方法是</a:t>
              </a:r>
              <a:r>
                <a:rPr lang="zh-TW" altLang="en-US" dirty="0" smtClean="0"/>
                <a:t>鍵入＝</a:t>
              </a:r>
              <a:r>
                <a:rPr lang="en-US" altLang="zh-TW" dirty="0" smtClean="0"/>
                <a:t>SUM</a:t>
              </a:r>
              <a:r>
                <a:rPr lang="zh-TW" altLang="en-US" dirty="0"/>
                <a:t>（</a:t>
              </a:r>
              <a:r>
                <a:rPr lang="zh-TW" altLang="en-US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起始儲存格</a:t>
              </a:r>
              <a:r>
                <a:rPr lang="zh-TW" altLang="en-US" dirty="0"/>
                <a:t>：</a:t>
              </a:r>
              <a:r>
                <a:rPr lang="zh-TW" altLang="en-US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結束儲存格</a:t>
              </a:r>
              <a:r>
                <a:rPr lang="zh-TW" altLang="en-US" dirty="0"/>
                <a:t>）。</a:t>
              </a:r>
            </a:p>
            <a:p>
              <a:r>
                <a:rPr lang="zh-TW" altLang="en-US" dirty="0"/>
                <a:t>例如：</a:t>
              </a:r>
            </a:p>
            <a:p>
              <a:r>
                <a:rPr lang="zh-TW" altLang="en-US" dirty="0" smtClean="0"/>
                <a:t>鍵入＝</a:t>
              </a:r>
              <a:r>
                <a:rPr lang="en-US" altLang="zh-TW" dirty="0" smtClean="0"/>
                <a:t>SUM</a:t>
              </a:r>
              <a:r>
                <a:rPr lang="zh-TW" altLang="en-US" dirty="0"/>
                <a:t>（</a:t>
              </a:r>
              <a:r>
                <a:rPr lang="en-US" altLang="zh-TW" b="1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B2</a:t>
              </a:r>
              <a:r>
                <a:rPr lang="zh-TW" altLang="en-US" dirty="0"/>
                <a:t>：</a:t>
              </a:r>
              <a:r>
                <a:rPr lang="en-US" altLang="zh-TW" b="1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B6</a:t>
              </a:r>
              <a:r>
                <a:rPr lang="zh-TW" altLang="en-US" dirty="0"/>
                <a:t>）。</a:t>
              </a:r>
            </a:p>
            <a:p>
              <a:r>
                <a:rPr lang="en-US" altLang="zh-TW" b="1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B2</a:t>
              </a:r>
              <a:r>
                <a:rPr lang="zh-TW" altLang="en-US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：起始</a:t>
              </a:r>
              <a:r>
                <a:rPr lang="zh-TW" altLang="en-US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儲存格</a:t>
              </a:r>
              <a:endPara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r>
                <a:rPr lang="en-US" altLang="zh-TW" b="1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B6</a:t>
              </a:r>
              <a:r>
                <a:rPr lang="zh-TW" altLang="en-US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：結束</a:t>
              </a:r>
              <a:r>
                <a:rPr lang="zh-TW" altLang="en-US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儲存格</a:t>
              </a:r>
              <a:endPara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r>
                <a:rPr lang="zh-TW" altLang="en-US" dirty="0"/>
                <a:t>從起始累加至</a:t>
              </a:r>
              <a:r>
                <a:rPr lang="zh-TW" altLang="en-US" dirty="0" smtClean="0"/>
                <a:t>結束，就是</a:t>
              </a:r>
              <a:r>
                <a:rPr lang="en-US" altLang="zh-TW" dirty="0" smtClean="0"/>
                <a:t>39</a:t>
              </a:r>
              <a:r>
                <a:rPr lang="zh-TW" altLang="en-US" dirty="0" smtClean="0"/>
                <a:t>＋</a:t>
              </a:r>
              <a:r>
                <a:rPr lang="en-US" altLang="zh-TW" dirty="0" smtClean="0"/>
                <a:t>12</a:t>
              </a:r>
              <a:r>
                <a:rPr lang="zh-TW" altLang="en-US" dirty="0" smtClean="0"/>
                <a:t>＋</a:t>
              </a:r>
              <a:r>
                <a:rPr lang="en-US" altLang="zh-TW" dirty="0" smtClean="0"/>
                <a:t>60</a:t>
              </a:r>
              <a:r>
                <a:rPr lang="zh-TW" altLang="en-US" dirty="0" smtClean="0"/>
                <a:t>＋</a:t>
              </a:r>
              <a:r>
                <a:rPr lang="en-US" altLang="zh-TW" dirty="0" smtClean="0"/>
                <a:t>20</a:t>
              </a:r>
              <a:r>
                <a:rPr lang="zh-TW" altLang="en-US" dirty="0" smtClean="0"/>
                <a:t>＋</a:t>
              </a:r>
              <a:r>
                <a:rPr lang="en-US" altLang="zh-TW" dirty="0" smtClean="0"/>
                <a:t>30</a:t>
              </a:r>
              <a:r>
                <a:rPr lang="zh-TW" altLang="en-US" dirty="0" smtClean="0"/>
                <a:t>＝</a:t>
              </a:r>
              <a:r>
                <a:rPr lang="en-US" altLang="zh-TW" dirty="0" smtClean="0"/>
                <a:t>161</a:t>
              </a:r>
              <a:r>
                <a:rPr lang="zh-TW" altLang="en-US" dirty="0"/>
                <a:t>。</a:t>
              </a:r>
            </a:p>
          </p:txBody>
        </p:sp>
      </p:grp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5400000" cy="377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06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58881" y="395288"/>
            <a:ext cx="8207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6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自動重算前，只買一段公車票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1043848" y="270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B3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的數值是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12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503848" y="2736001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503848" y="3456001"/>
            <a:ext cx="504000" cy="360000"/>
            <a:chOff x="360000" y="3420000"/>
            <a:chExt cx="504000" cy="360000"/>
          </a:xfrm>
        </p:grpSpPr>
        <p:sp>
          <p:nvSpPr>
            <p:cNvPr id="15" name="圓角矩形 1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6" name="等腰三角形 1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C4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中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公式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＝</a:t>
            </a:r>
            <a:r>
              <a:rPr lang="en-US" altLang="zh-TW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B2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＋</a:t>
            </a:r>
            <a:r>
              <a:rPr lang="en-US" altLang="zh-TW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B3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＋</a:t>
            </a:r>
            <a:r>
              <a:rPr lang="en-US" altLang="zh-TW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B4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，結果是</a:t>
            </a:r>
            <a:r>
              <a:rPr lang="en-US" altLang="zh-TW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111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5400000" cy="423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22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7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改成買兩段公車票後，自動重算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1043848" y="270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B3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修改為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24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以後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讀取</a:t>
            </a:r>
            <a:r>
              <a:rPr lang="en-US" altLang="zh-TW" sz="2000" b="0" dirty="0" err="1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B3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作為資料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來源的公式都會自動重算並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更新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數值。</a:t>
            </a:r>
          </a:p>
        </p:txBody>
      </p:sp>
      <p:grpSp>
        <p:nvGrpSpPr>
          <p:cNvPr id="11" name="群組 10"/>
          <p:cNvGrpSpPr/>
          <p:nvPr/>
        </p:nvGrpSpPr>
        <p:grpSpPr>
          <a:xfrm>
            <a:off x="503848" y="2736001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5400000" cy="450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4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539750" y="1620000"/>
            <a:ext cx="1800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chemeClr val="tx1"/>
                </a:solidFill>
                <a:ea typeface="標楷體" pitchFamily="65" charset="-120"/>
              </a:rPr>
              <a:t>資料整理</a:t>
            </a:r>
            <a:endParaRPr lang="zh-TW" altLang="en-US" sz="24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539750" y="1980000"/>
            <a:ext cx="8064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　　除了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剛才使用過的計算功能之外，當需要處理的資料數量愈來愈多時，就得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學習如何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有效率的將不同性質的資料，進行分類與管理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。現在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，我們將要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學習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如何利用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工作表的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功能，進行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分類並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管理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資料。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" y="3960000"/>
            <a:ext cx="8064000" cy="1996867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338" name="文字方塊 3"/>
          <p:cNvSpPr txBox="1">
            <a:spLocks noChangeArrowheads="1"/>
          </p:cNvSpPr>
          <p:nvPr/>
        </p:nvSpPr>
        <p:spPr bwMode="auto">
          <a:xfrm>
            <a:off x="540000" y="1080000"/>
            <a:ext cx="8064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日常生活中，人們習慣將數據整理成表格來分析資料。在商業的應用，通常會使用表格來記錄、追蹤和預測公司的營運狀況，這種表通稱為試算表（</a:t>
            </a:r>
            <a:r>
              <a:rPr lang="en-US" altLang="zh-TW" b="0" dirty="0">
                <a:solidFill>
                  <a:schemeClr val="tx1"/>
                </a:solidFill>
                <a:ea typeface="標楷體" pitchFamily="65" charset="-120"/>
              </a:rPr>
              <a:t>spreadsheet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）。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14340" name="Picture 6" descr="516791_M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4146550"/>
            <a:ext cx="2555875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6" descr="694108_M拷貝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13325"/>
            <a:ext cx="233997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 descr="2019-07-22_140336拷貝"/>
          <p:cNvPicPr>
            <a:picLocks noChangeAspect="1" noChangeArrowheads="1"/>
          </p:cNvPicPr>
          <p:nvPr/>
        </p:nvPicPr>
        <p:blipFill>
          <a:blip r:embed="rId4"/>
          <a:srcRect r="1210"/>
          <a:stretch>
            <a:fillRect/>
          </a:stretch>
        </p:blipFill>
        <p:spPr bwMode="auto">
          <a:xfrm>
            <a:off x="2700338" y="3429000"/>
            <a:ext cx="5832475" cy="3281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為現有的工作表命名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270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工作表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3848" y="2736001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503848" y="3456001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503848" y="4176001"/>
            <a:ext cx="504000" cy="360000"/>
            <a:chOff x="360000" y="3420000"/>
            <a:chExt cx="504000" cy="360000"/>
          </a:xfrm>
        </p:grpSpPr>
        <p:sp>
          <p:nvSpPr>
            <p:cNvPr id="15" name="圓角矩形 1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6" name="等腰三角形 1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按滑鼠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右鍵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043848" y="4139999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重新命名工作表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333" t="20217" r="1333" b="1659"/>
          <a:stretch/>
        </p:blipFill>
        <p:spPr>
          <a:xfrm>
            <a:off x="3204000" y="1980000"/>
            <a:ext cx="5400000" cy="4290411"/>
          </a:xfrm>
          <a:prstGeom prst="rect">
            <a:avLst/>
          </a:prstGeom>
          <a:ln w="76200">
            <a:solidFill>
              <a:schemeClr val="bg1">
                <a:lumMod val="65000"/>
              </a:schemeClr>
            </a:solidFill>
          </a:ln>
        </p:spPr>
      </p:pic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為現有的工作表命名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270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將工作表命名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為</a:t>
            </a:r>
            <a:endParaRPr lang="en-US" altLang="zh-TW" sz="20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8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月花費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3848" y="2736001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503848" y="3456001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確定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4171950" cy="2047875"/>
          </a:xfrm>
          <a:prstGeom prst="rect">
            <a:avLst/>
          </a:prstGeom>
        </p:spPr>
      </p:pic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622332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插入新的工作表，並命名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270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工作表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3848" y="2736001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503848" y="3456001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插入工作表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5400000" cy="4680000"/>
          </a:xfrm>
          <a:prstGeom prst="rect">
            <a:avLst/>
          </a:prstGeom>
        </p:spPr>
      </p:pic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282627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插入新的工作表，並命名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270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點選在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目前的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工作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表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之後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3848" y="2736001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503848" y="3456001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9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月花費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503848" y="4176000"/>
            <a:ext cx="504000" cy="360000"/>
            <a:chOff x="360000" y="3420000"/>
            <a:chExt cx="504000" cy="360000"/>
          </a:xfrm>
        </p:grpSpPr>
        <p:sp>
          <p:nvSpPr>
            <p:cNvPr id="15" name="圓角矩形 1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6" name="等腰三角形 1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043848" y="4139999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確定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5400000" cy="2895759"/>
          </a:xfrm>
          <a:prstGeom prst="rect">
            <a:avLst/>
          </a:prstGeom>
        </p:spPr>
      </p:pic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893821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儲存活頁簿。</a:t>
            </a: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270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檔案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3848" y="2736001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503848" y="3456001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另存新檔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5400000" cy="3655274"/>
          </a:xfrm>
          <a:prstGeom prst="rect">
            <a:avLst/>
          </a:prstGeom>
        </p:spPr>
      </p:pic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15881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儲存活頁簿。</a:t>
            </a: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270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儲存為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帳單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3848" y="2736001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503848" y="3456001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存檔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5400000" cy="3224096"/>
          </a:xfrm>
          <a:prstGeom prst="rect">
            <a:avLst/>
          </a:prstGeom>
        </p:spPr>
      </p:pic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505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43010" name="文字方塊 5"/>
          <p:cNvSpPr txBox="1">
            <a:spLocks noChangeArrowheads="1"/>
          </p:cNvSpPr>
          <p:nvPr/>
        </p:nvSpPr>
        <p:spPr bwMode="auto">
          <a:xfrm>
            <a:off x="540000" y="1620000"/>
            <a:ext cx="8064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現在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我們要來做一個實際的例子，假設某便利商店在各地設有分店，我們要統計某一週所銷售的礦泉水、飯糰、三明治、巧克力等四項商品，要計算各地區的銷售總金額，並畫圖分析各種商品的總銷售金額。</a:t>
            </a:r>
          </a:p>
        </p:txBody>
      </p:sp>
      <p:sp>
        <p:nvSpPr>
          <p:cNvPr id="4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6011497" y="1048474"/>
            <a:ext cx="2944223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/>
            <a:r>
              <a:rPr lang="en-US" altLang="zh-TW" sz="1800" u="sng" dirty="0" err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Calc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實作─製作銷售統計</a:t>
            </a:r>
          </a:p>
        </p:txBody>
      </p:sp>
      <p:sp>
        <p:nvSpPr>
          <p:cNvPr id="5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5050656" y="980728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0" y="1800000"/>
            <a:ext cx="4776716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42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現在開始利用函式計算各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縣市銷售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金額。</a:t>
            </a: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選取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G4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儲存格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8" name="群組 7"/>
          <p:cNvGrpSpPr/>
          <p:nvPr/>
        </p:nvGrpSpPr>
        <p:grpSpPr>
          <a:xfrm>
            <a:off x="503848" y="2916000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503848" y="3636000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43848" y="3599999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插入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503848" y="4356000"/>
            <a:ext cx="504000" cy="360000"/>
            <a:chOff x="360000" y="3420000"/>
            <a:chExt cx="504000" cy="360000"/>
          </a:xfrm>
        </p:grpSpPr>
        <p:sp>
          <p:nvSpPr>
            <p:cNvPr id="16" name="圓角矩形 1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7" name="等腰三角形 1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848" y="4319998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函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2"/>
          <a:srcRect b="3658"/>
          <a:stretch/>
        </p:blipFill>
        <p:spPr>
          <a:xfrm>
            <a:off x="3204000" y="1980000"/>
            <a:ext cx="5400000" cy="4824000"/>
          </a:xfrm>
          <a:prstGeom prst="rect">
            <a:avLst/>
          </a:prstGeom>
        </p:spPr>
      </p:pic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401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5400000" cy="478378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在跳出的視窗選取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SUM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函式。</a:t>
            </a: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跳出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函式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精靈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視窗。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3848" y="2916000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503848" y="3636000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43848" y="3599999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搜尋或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SUM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函式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503848" y="4356000"/>
            <a:ext cx="504000" cy="360000"/>
            <a:chOff x="360000" y="3420000"/>
            <a:chExt cx="504000" cy="360000"/>
          </a:xfrm>
        </p:grpSpPr>
        <p:sp>
          <p:nvSpPr>
            <p:cNvPr id="16" name="圓角矩形 1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7" name="等腰三角形 1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848" y="4319998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下一步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06854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362" name="文字方塊 3"/>
          <p:cNvSpPr txBox="1">
            <a:spLocks noChangeArrowheads="1"/>
          </p:cNvSpPr>
          <p:nvPr/>
        </p:nvSpPr>
        <p:spPr bwMode="auto">
          <a:xfrm>
            <a:off x="539750" y="1080000"/>
            <a:ext cx="8064500" cy="303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電子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試算表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的基本觀念，就是使用者可依照個人的需求，在各資料之間設定數字關係，一旦某個變數的值被更改，程式會自動重新計算所有的數值。目前市面上的試算表軟體有很多種，例如：商業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軟體</a:t>
            </a:r>
            <a:r>
              <a:rPr lang="en-US" altLang="zh-TW" b="0" dirty="0" err="1" smtClean="0">
                <a:solidFill>
                  <a:schemeClr val="tx1"/>
                </a:solidFill>
                <a:ea typeface="標楷體" pitchFamily="65" charset="-120"/>
              </a:rPr>
              <a:t>MicrosoftExcel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、自由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軟體</a:t>
            </a:r>
            <a:r>
              <a:rPr lang="en-US" altLang="zh-TW" b="0" dirty="0" err="1" smtClean="0">
                <a:solidFill>
                  <a:schemeClr val="tx1"/>
                </a:solidFill>
                <a:ea typeface="標楷體" pitchFamily="65" charset="-120"/>
              </a:rPr>
              <a:t>LibreOfficeCalc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、免費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軟體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Google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試算表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等。</a:t>
            </a:r>
          </a:p>
        </p:txBody>
      </p:sp>
      <p:pic>
        <p:nvPicPr>
          <p:cNvPr id="15366" name="Picture 6" descr="set_of_shopping_infographic_elements"/>
          <p:cNvPicPr>
            <a:picLocks noChangeAspect="1" noChangeArrowheads="1"/>
          </p:cNvPicPr>
          <p:nvPr/>
        </p:nvPicPr>
        <p:blipFill>
          <a:blip r:embed="rId2"/>
          <a:srcRect t="53098" r="67326" b="26477"/>
          <a:stretch>
            <a:fillRect/>
          </a:stretch>
        </p:blipFill>
        <p:spPr bwMode="auto">
          <a:xfrm>
            <a:off x="5364088" y="4221163"/>
            <a:ext cx="3097213" cy="2419350"/>
          </a:xfrm>
          <a:prstGeom prst="rect">
            <a:avLst/>
          </a:prstGeom>
          <a:noFill/>
        </p:spPr>
      </p:pic>
      <p:pic>
        <p:nvPicPr>
          <p:cNvPr id="15368" name="Picture 8" descr="代圖--432353272拷貝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6000" y="4320000"/>
            <a:ext cx="5040312" cy="2039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在跳出的視窗選取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SUM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函式。</a:t>
            </a: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點一下空格。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3848" y="2916000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503848" y="3636000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43848" y="3599999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選取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b="2517"/>
          <a:stretch/>
        </p:blipFill>
        <p:spPr>
          <a:xfrm>
            <a:off x="3204000" y="1980000"/>
            <a:ext cx="5400000" cy="4824000"/>
          </a:xfrm>
          <a:prstGeom prst="rect">
            <a:avLst/>
          </a:prstGeom>
        </p:spPr>
      </p:pic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312639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540000" y="1800000"/>
            <a:ext cx="8064000" cy="4581328"/>
            <a:chOff x="540000" y="1800000"/>
            <a:chExt cx="8064000" cy="4581328"/>
          </a:xfrm>
        </p:grpSpPr>
        <p:grpSp>
          <p:nvGrpSpPr>
            <p:cNvPr id="4" name="群組 3"/>
            <p:cNvGrpSpPr/>
            <p:nvPr/>
          </p:nvGrpSpPr>
          <p:grpSpPr>
            <a:xfrm>
              <a:off x="540000" y="1800000"/>
              <a:ext cx="8064000" cy="4581328"/>
              <a:chOff x="3131840" y="2880000"/>
              <a:chExt cx="8064000" cy="4581328"/>
            </a:xfrm>
          </p:grpSpPr>
          <p:sp>
            <p:nvSpPr>
              <p:cNvPr id="7" name="圓角矩形 6"/>
              <p:cNvSpPr/>
              <p:nvPr/>
            </p:nvSpPr>
            <p:spPr>
              <a:xfrm>
                <a:off x="3131840" y="3096000"/>
                <a:ext cx="8064000" cy="436532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8" name="圓角矩形 7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8CD1CE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小提示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5" name="文字方塊 4"/>
            <p:cNvSpPr txBox="1"/>
            <p:nvPr/>
          </p:nvSpPr>
          <p:spPr>
            <a:xfrm>
              <a:off x="648160" y="2232000"/>
              <a:ext cx="2771672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en-US" altLang="zh-TW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SUM</a:t>
              </a:r>
              <a:r>
                <a:rPr lang="zh-TW" altLang="en-US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函</a:t>
              </a: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式的意義</a:t>
              </a:r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648000" y="2700000"/>
              <a:ext cx="7776000" cy="720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r>
                <a:rPr lang="en-US" altLang="zh-TW" dirty="0" smtClean="0"/>
                <a:t>SUM</a:t>
              </a:r>
              <a:r>
                <a:rPr lang="zh-TW" altLang="en-US" dirty="0" smtClean="0"/>
                <a:t>函</a:t>
              </a:r>
              <a:r>
                <a:rPr lang="zh-TW" altLang="en-US" dirty="0"/>
                <a:t>式用來</a:t>
              </a:r>
              <a:r>
                <a:rPr lang="zh-TW" altLang="en-US" dirty="0" smtClean="0"/>
                <a:t>計算總和，使用</a:t>
              </a:r>
              <a:r>
                <a:rPr lang="zh-TW" altLang="en-US" dirty="0"/>
                <a:t>方法</a:t>
              </a:r>
              <a:r>
                <a:rPr lang="zh-TW" altLang="en-US" dirty="0" smtClean="0"/>
                <a:t>是鍵入＝</a:t>
              </a:r>
              <a:r>
                <a:rPr lang="en-US" altLang="zh-TW" dirty="0" smtClean="0"/>
                <a:t>SUM</a:t>
              </a:r>
              <a:r>
                <a:rPr lang="zh-TW" altLang="en-US" dirty="0"/>
                <a:t>（</a:t>
              </a:r>
              <a:r>
                <a:rPr lang="zh-TW" altLang="en-US" dirty="0" smtClean="0"/>
                <a:t>起始儲存格：結束儲存格</a:t>
              </a:r>
              <a:r>
                <a:rPr lang="zh-TW" altLang="en-US" dirty="0"/>
                <a:t>）</a:t>
              </a:r>
              <a:r>
                <a:rPr lang="zh-TW" altLang="en-US" dirty="0" smtClean="0"/>
                <a:t>。而</a:t>
              </a:r>
              <a:r>
                <a:rPr lang="zh-TW" altLang="en-US" dirty="0"/>
                <a:t>計算總和的資料</a:t>
              </a:r>
              <a:r>
                <a:rPr lang="zh-TW" altLang="en-US" dirty="0" smtClean="0"/>
                <a:t>範圍，下列</a:t>
              </a:r>
              <a:r>
                <a:rPr lang="zh-TW" altLang="en-US" dirty="0"/>
                <a:t>三種形式</a:t>
              </a:r>
              <a:r>
                <a:rPr lang="zh-TW" altLang="en-US" dirty="0" smtClean="0"/>
                <a:t>皆可</a:t>
              </a:r>
              <a:r>
                <a:rPr lang="zh-TW" altLang="en-US" dirty="0"/>
                <a:t>。</a:t>
              </a: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2304" r="-138"/>
          <a:stretch/>
        </p:blipFill>
        <p:spPr>
          <a:xfrm>
            <a:off x="648000" y="3492000"/>
            <a:ext cx="6732000" cy="2806200"/>
          </a:xfrm>
          <a:prstGeom prst="rect">
            <a:avLst/>
          </a:prstGeom>
        </p:spPr>
      </p:pic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540000" y="1800000"/>
            <a:ext cx="8064000" cy="4581328"/>
            <a:chOff x="540000" y="1800000"/>
            <a:chExt cx="8064000" cy="4581328"/>
          </a:xfrm>
        </p:grpSpPr>
        <p:grpSp>
          <p:nvGrpSpPr>
            <p:cNvPr id="4" name="群組 3"/>
            <p:cNvGrpSpPr/>
            <p:nvPr/>
          </p:nvGrpSpPr>
          <p:grpSpPr>
            <a:xfrm>
              <a:off x="540000" y="1800000"/>
              <a:ext cx="8064000" cy="4581328"/>
              <a:chOff x="3131840" y="2880000"/>
              <a:chExt cx="8064000" cy="4581328"/>
            </a:xfrm>
          </p:grpSpPr>
          <p:sp>
            <p:nvSpPr>
              <p:cNvPr id="7" name="圓角矩形 6"/>
              <p:cNvSpPr/>
              <p:nvPr/>
            </p:nvSpPr>
            <p:spPr>
              <a:xfrm>
                <a:off x="3131840" y="3096000"/>
                <a:ext cx="8064000" cy="436532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8" name="圓角矩形 7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8CD1CE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小提示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5" name="文字方塊 4"/>
            <p:cNvSpPr txBox="1"/>
            <p:nvPr/>
          </p:nvSpPr>
          <p:spPr>
            <a:xfrm>
              <a:off x="648160" y="2232000"/>
              <a:ext cx="2771672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en-US" altLang="zh-TW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SUM</a:t>
              </a:r>
              <a:r>
                <a:rPr lang="zh-TW" altLang="en-US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函</a:t>
              </a: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式</a:t>
              </a:r>
              <a:r>
                <a:rPr lang="zh-TW" altLang="en-US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的快速鍵</a:t>
              </a:r>
              <a:endPara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648000" y="2700000"/>
              <a:ext cx="2772000" cy="1440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r>
                <a:rPr lang="zh-TW" altLang="en-US" dirty="0"/>
                <a:t>用滑鼠按下資料編輯列</a:t>
              </a:r>
              <a:r>
                <a:rPr lang="zh-TW" altLang="en-US" dirty="0" smtClean="0"/>
                <a:t>的</a:t>
              </a:r>
              <a:r>
                <a:rPr lang="en-US" altLang="zh-TW" dirty="0" smtClean="0"/>
                <a:t>Σ</a:t>
              </a:r>
              <a:r>
                <a:rPr lang="zh-TW" altLang="en-US" dirty="0" smtClean="0"/>
                <a:t>鍵</a:t>
              </a:r>
              <a:r>
                <a:rPr lang="zh-TW" altLang="en-US" dirty="0"/>
                <a:t>，即可直接</a:t>
              </a:r>
              <a:r>
                <a:rPr lang="zh-TW" altLang="en-US" dirty="0" smtClean="0"/>
                <a:t>產生</a:t>
              </a:r>
              <a:r>
                <a:rPr lang="en-US" altLang="zh-TW" dirty="0" smtClean="0"/>
                <a:t>SUM</a:t>
              </a:r>
              <a:r>
                <a:rPr lang="zh-TW" altLang="en-US" dirty="0" smtClean="0"/>
                <a:t>函式</a:t>
              </a:r>
              <a:r>
                <a:rPr lang="zh-TW" altLang="en-US" dirty="0"/>
                <a:t>的表示</a:t>
              </a:r>
              <a:r>
                <a:rPr lang="zh-TW" altLang="en-US" dirty="0" smtClean="0"/>
                <a:t>式＝</a:t>
              </a:r>
              <a:r>
                <a:rPr lang="en-US" altLang="zh-TW" dirty="0" smtClean="0"/>
                <a:t>SUM</a:t>
              </a:r>
              <a:r>
                <a:rPr lang="zh-TW" altLang="en-US" dirty="0"/>
                <a:t>（）。</a:t>
              </a: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648160" y="4320000"/>
              <a:ext cx="2771672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en-US" altLang="zh-TW" sz="2400" b="1" dirty="0" err="1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fx</a:t>
              </a:r>
              <a:r>
                <a:rPr lang="zh-TW" altLang="en-US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鍵</a:t>
              </a: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的用途</a:t>
              </a: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648000" y="4680000"/>
              <a:ext cx="2772000" cy="720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r>
                <a:rPr lang="zh-TW" altLang="en-US" dirty="0" smtClean="0"/>
                <a:t>按下</a:t>
              </a:r>
              <a:r>
                <a:rPr lang="en-US" altLang="zh-TW" dirty="0" err="1" smtClean="0"/>
                <a:t>fx</a:t>
              </a:r>
              <a:r>
                <a:rPr lang="zh-TW" altLang="en-US" dirty="0" smtClean="0"/>
                <a:t>鍵</a:t>
              </a:r>
              <a:r>
                <a:rPr lang="zh-TW" altLang="en-US" dirty="0"/>
                <a:t>可以插入各種</a:t>
              </a:r>
              <a:r>
                <a:rPr lang="zh-TW" altLang="en-US" dirty="0" smtClean="0"/>
                <a:t>函式</a:t>
              </a:r>
              <a:r>
                <a:rPr lang="zh-TW" altLang="en-US" dirty="0"/>
                <a:t>。</a:t>
              </a:r>
            </a:p>
          </p:txBody>
        </p:sp>
      </p:grp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000" y="2340000"/>
            <a:ext cx="5079492" cy="2807970"/>
          </a:xfrm>
          <a:prstGeom prst="rect">
            <a:avLst/>
          </a:prstGeom>
        </p:spPr>
      </p:pic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933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b="2189"/>
          <a:stretch/>
        </p:blipFill>
        <p:spPr>
          <a:xfrm>
            <a:off x="3204000" y="1980000"/>
            <a:ext cx="5400000" cy="4824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在儲存格選取加總資料範圍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，會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跳出視窗完成函式設定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324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要加總的範圍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3848" y="3276000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7" name="圖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4" y="2204212"/>
            <a:ext cx="3528392" cy="584425"/>
          </a:xfrm>
          <a:prstGeom prst="rect">
            <a:avLst/>
          </a:prstGeom>
        </p:spPr>
      </p:pic>
      <p:grpSp>
        <p:nvGrpSpPr>
          <p:cNvPr id="18" name="群組 17"/>
          <p:cNvGrpSpPr/>
          <p:nvPr/>
        </p:nvGrpSpPr>
        <p:grpSpPr>
          <a:xfrm>
            <a:off x="503848" y="3996000"/>
            <a:ext cx="504000" cy="360000"/>
            <a:chOff x="360000" y="3420000"/>
            <a:chExt cx="504000" cy="360000"/>
          </a:xfrm>
        </p:grpSpPr>
        <p:sp>
          <p:nvSpPr>
            <p:cNvPr id="19" name="圓角矩形 1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043848" y="3959999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擴展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31959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在儲存格選取加總資料範圍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，會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跳出視窗完成函式設定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324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已填入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C4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：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F4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3848" y="3276000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503848" y="3996000"/>
            <a:ext cx="504000" cy="360000"/>
            <a:chOff x="360000" y="3420000"/>
            <a:chExt cx="504000" cy="360000"/>
          </a:xfrm>
        </p:grpSpPr>
        <p:sp>
          <p:nvSpPr>
            <p:cNvPr id="19" name="圓角矩形 1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043848" y="3959999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得到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公式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＝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SUM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（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C4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：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F4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15" name="群組 14"/>
          <p:cNvGrpSpPr/>
          <p:nvPr/>
        </p:nvGrpSpPr>
        <p:grpSpPr>
          <a:xfrm>
            <a:off x="503848" y="4716000"/>
            <a:ext cx="504000" cy="360000"/>
            <a:chOff x="360000" y="3420000"/>
            <a:chExt cx="504000" cy="360000"/>
          </a:xfrm>
        </p:grpSpPr>
        <p:sp>
          <p:nvSpPr>
            <p:cNvPr id="16" name="圓角矩形 1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2" name="等腰三角形 2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43848" y="46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確定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1" y="1980000"/>
            <a:ext cx="4899849" cy="4824000"/>
          </a:xfrm>
          <a:prstGeom prst="rect">
            <a:avLst/>
          </a:prstGeom>
        </p:spPr>
      </p:pic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790489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複製地區小計公式後，貼在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其他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的地區小計儲存格上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324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按滑鼠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右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3848" y="3276000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503848" y="3996000"/>
            <a:ext cx="504000" cy="360000"/>
            <a:chOff x="360000" y="3420000"/>
            <a:chExt cx="504000" cy="360000"/>
          </a:xfrm>
        </p:grpSpPr>
        <p:sp>
          <p:nvSpPr>
            <p:cNvPr id="19" name="圓角矩形 1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043848" y="3959999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複製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t="-1" b="1520"/>
          <a:stretch/>
        </p:blipFill>
        <p:spPr>
          <a:xfrm>
            <a:off x="3204000" y="1980000"/>
            <a:ext cx="5400000" cy="4824000"/>
          </a:xfrm>
          <a:prstGeom prst="rect">
            <a:avLst/>
          </a:prstGeom>
        </p:spPr>
      </p:pic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598900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複製地區小計公式後，貼在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其他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的地區小計儲存格上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324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G5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，並按滑鼠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左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鍵不放。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3848" y="3276000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503848" y="3996000"/>
            <a:ext cx="504000" cy="360000"/>
            <a:chOff x="360000" y="3420000"/>
            <a:chExt cx="504000" cy="360000"/>
          </a:xfrm>
        </p:grpSpPr>
        <p:sp>
          <p:nvSpPr>
            <p:cNvPr id="19" name="圓角矩形 1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043848" y="3959999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向下拖曳至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最後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一個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地區後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停止。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b="2847"/>
          <a:stretch/>
        </p:blipFill>
        <p:spPr>
          <a:xfrm>
            <a:off x="3204000" y="1980000"/>
            <a:ext cx="5400000" cy="4824000"/>
          </a:xfrm>
          <a:prstGeom prst="rect">
            <a:avLst/>
          </a:prstGeom>
        </p:spPr>
      </p:pic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372481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複製地區小計公式後，貼在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其他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的地區小計儲存格上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324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按滑鼠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右鍵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3848" y="3276000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503848" y="3996000"/>
            <a:ext cx="504000" cy="360000"/>
            <a:chOff x="360000" y="3420000"/>
            <a:chExt cx="504000" cy="360000"/>
          </a:xfrm>
        </p:grpSpPr>
        <p:sp>
          <p:nvSpPr>
            <p:cNvPr id="19" name="圓角矩形 1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043848" y="3959999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貼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上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t="-1" b="844"/>
          <a:stretch/>
        </p:blipFill>
        <p:spPr>
          <a:xfrm>
            <a:off x="3204000" y="1980000"/>
            <a:ext cx="5400000" cy="4824000"/>
          </a:xfrm>
          <a:prstGeom prst="rect">
            <a:avLst/>
          </a:prstGeom>
        </p:spPr>
      </p:pic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748435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5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自動計算各地區的銷售金額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小計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顯示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其計算結果。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b="3009"/>
          <a:stretch/>
        </p:blipFill>
        <p:spPr>
          <a:xfrm>
            <a:off x="3204000" y="1980000"/>
            <a:ext cx="5400000" cy="4824000"/>
          </a:xfrm>
          <a:prstGeom prst="rect">
            <a:avLst/>
          </a:prstGeom>
        </p:spPr>
      </p:pic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592319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t="2445" b="8273"/>
          <a:stretch/>
        </p:blipFill>
        <p:spPr>
          <a:xfrm>
            <a:off x="3636000" y="1980000"/>
            <a:ext cx="4956164" cy="4824000"/>
          </a:xfrm>
          <a:prstGeom prst="rect">
            <a:avLst/>
          </a:prstGeom>
          <a:ln w="76200">
            <a:solidFill>
              <a:schemeClr val="bg1">
                <a:lumMod val="65000"/>
              </a:schemeClr>
            </a:solidFill>
          </a:ln>
        </p:spPr>
      </p:pic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6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SUM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函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式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計算。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30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礦泉水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︰</a:t>
            </a:r>
          </a:p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＝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SUM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en-US" altLang="zh-TW" sz="2000" b="0" dirty="0" err="1">
                <a:solidFill>
                  <a:schemeClr val="tx1"/>
                </a:solidFill>
                <a:latin typeface="+mj-lt"/>
                <a:ea typeface="標楷體" pitchFamily="65" charset="-120"/>
              </a:rPr>
              <a:t>C4︰C25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</a:t>
            </a:r>
          </a:p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飯糰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︰</a:t>
            </a:r>
          </a:p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＝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SUM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en-US" altLang="zh-TW" sz="2000" b="0" dirty="0" err="1">
                <a:solidFill>
                  <a:schemeClr val="tx1"/>
                </a:solidFill>
                <a:latin typeface="+mj-lt"/>
                <a:ea typeface="標楷體" pitchFamily="65" charset="-120"/>
              </a:rPr>
              <a:t>D4︰D25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</a:t>
            </a:r>
          </a:p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三明治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︰</a:t>
            </a:r>
          </a:p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＝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SUM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en-US" altLang="zh-TW" sz="2000" b="0" dirty="0" err="1">
                <a:solidFill>
                  <a:schemeClr val="tx1"/>
                </a:solidFill>
                <a:latin typeface="+mj-lt"/>
                <a:ea typeface="標楷體" pitchFamily="65" charset="-120"/>
              </a:rPr>
              <a:t>E4︰E25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）</a:t>
            </a:r>
            <a:endParaRPr lang="en-US" altLang="zh-TW" sz="20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巧克力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︰</a:t>
            </a:r>
          </a:p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＝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SUM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en-US" altLang="zh-TW" sz="2000" b="0" dirty="0" err="1">
                <a:solidFill>
                  <a:schemeClr val="tx1"/>
                </a:solidFill>
                <a:latin typeface="+mj-lt"/>
                <a:ea typeface="標楷體" pitchFamily="65" charset="-120"/>
              </a:rPr>
              <a:t>F4︰F25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）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42125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進入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LibreOffice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的官方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網站。</a:t>
            </a:r>
          </a:p>
        </p:txBody>
      </p:sp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1043848" y="270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立刻下載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文字方塊 3"/>
          <p:cNvSpPr txBox="1">
            <a:spLocks noChangeArrowheads="1"/>
          </p:cNvSpPr>
          <p:nvPr/>
        </p:nvSpPr>
        <p:spPr bwMode="auto">
          <a:xfrm>
            <a:off x="1043848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下載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503848" y="4356000"/>
            <a:ext cx="504000" cy="360000"/>
            <a:chOff x="360000" y="3420000"/>
            <a:chExt cx="504000" cy="360000"/>
          </a:xfrm>
        </p:grpSpPr>
        <p:sp>
          <p:nvSpPr>
            <p:cNvPr id="19" name="圓角矩形 1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圓角矩形 22"/>
          <p:cNvSpPr/>
          <p:nvPr/>
        </p:nvSpPr>
        <p:spPr>
          <a:xfrm>
            <a:off x="143848" y="342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下載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LibreOffice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3420000"/>
            <a:ext cx="5400000" cy="29139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7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製作條形圖。</a:t>
            </a: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30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C26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拖曳至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F27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選取各項商品名稱與銷售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總金額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8" name="群組 7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b="7220"/>
          <a:stretch/>
        </p:blipFill>
        <p:spPr>
          <a:xfrm>
            <a:off x="3204000" y="1980000"/>
            <a:ext cx="5400000" cy="4824000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73479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7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製作條形圖。</a:t>
            </a: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插入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b="8540"/>
          <a:stretch/>
        </p:blipFill>
        <p:spPr>
          <a:xfrm>
            <a:off x="3204000" y="1980000"/>
            <a:ext cx="5400000" cy="4824000"/>
          </a:xfrm>
          <a:prstGeom prst="rect">
            <a:avLst/>
          </a:prstGeom>
        </p:spPr>
      </p:pic>
      <p:sp>
        <p:nvSpPr>
          <p:cNvPr id="11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圖表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46579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7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製作條形圖。</a:t>
            </a: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條形圖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圖表元素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5400000" cy="2796279"/>
          </a:xfrm>
          <a:prstGeom prst="rect">
            <a:avLst/>
          </a:prstGeom>
        </p:spPr>
      </p:pic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633037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7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製作條形圖。</a:t>
            </a: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取消勾選。</a:t>
            </a:r>
          </a:p>
        </p:txBody>
      </p:sp>
      <p:grpSp>
        <p:nvGrpSpPr>
          <p:cNvPr id="8" name="群組 7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9" name="圓角矩形 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各項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商品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銷售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總金額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5400000" cy="2787907"/>
          </a:xfrm>
          <a:prstGeom prst="rect">
            <a:avLst/>
          </a:prstGeom>
        </p:spPr>
      </p:pic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043848" y="4140000"/>
            <a:ext cx="2160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商品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名稱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503848" y="4176000"/>
            <a:ext cx="504000" cy="360000"/>
            <a:chOff x="360000" y="3420000"/>
            <a:chExt cx="504000" cy="360000"/>
          </a:xfrm>
        </p:grpSpPr>
        <p:sp>
          <p:nvSpPr>
            <p:cNvPr id="22" name="圓角矩形 2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043848" y="4860000"/>
            <a:ext cx="2160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銷售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總金額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503848" y="4896000"/>
            <a:ext cx="504000" cy="360000"/>
            <a:chOff x="360000" y="3420000"/>
            <a:chExt cx="504000" cy="360000"/>
          </a:xfrm>
        </p:grpSpPr>
        <p:sp>
          <p:nvSpPr>
            <p:cNvPr id="27" name="圓角矩形 2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043848" y="5580000"/>
            <a:ext cx="2160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完成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1" name="群組 30"/>
          <p:cNvGrpSpPr/>
          <p:nvPr/>
        </p:nvGrpSpPr>
        <p:grpSpPr>
          <a:xfrm>
            <a:off x="503848" y="5616000"/>
            <a:ext cx="504000" cy="360000"/>
            <a:chOff x="360000" y="3420000"/>
            <a:chExt cx="504000" cy="360000"/>
          </a:xfrm>
        </p:grpSpPr>
        <p:sp>
          <p:nvSpPr>
            <p:cNvPr id="32" name="圓角矩形 3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3" name="等腰三角形 3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6653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00" y="1800000"/>
            <a:ext cx="8424000" cy="4445363"/>
          </a:xfrm>
          <a:prstGeom prst="rect">
            <a:avLst/>
          </a:prstGeom>
        </p:spPr>
      </p:pic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437682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40000" y="1620000"/>
            <a:ext cx="8064000" cy="3600000"/>
          </a:xfrm>
          <a:prstGeom prst="rect">
            <a:avLst/>
          </a:prstGeom>
        </p:spPr>
        <p:txBody>
          <a:bodyPr lIns="36000" tIns="36000" rIns="36000" bIns="3600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anose="03000509000000000000" pitchFamily="65" charset="-120"/>
              </a:rPr>
              <a:t>　　為了</a:t>
            </a:r>
            <a:r>
              <a:rPr lang="zh-TW" altLang="en-US" b="0" dirty="0">
                <a:solidFill>
                  <a:schemeClr val="tx1"/>
                </a:solidFill>
                <a:ea typeface="標楷體" panose="03000509000000000000" pitchFamily="65" charset="-120"/>
              </a:rPr>
              <a:t>區分事、物或現象，數值資料的產生涉及</a:t>
            </a:r>
            <a:r>
              <a:rPr lang="zh-TW" altLang="en-US" b="0" dirty="0" smtClean="0">
                <a:solidFill>
                  <a:schemeClr val="tx1"/>
                </a:solidFill>
                <a:ea typeface="標楷體" panose="03000509000000000000" pitchFamily="65" charset="-120"/>
              </a:rPr>
              <a:t>到分派</a:t>
            </a:r>
            <a:r>
              <a:rPr lang="zh-TW" altLang="en-US" b="0" dirty="0">
                <a:solidFill>
                  <a:schemeClr val="tx1"/>
                </a:solidFill>
                <a:ea typeface="標楷體" panose="03000509000000000000" pitchFamily="65" charset="-120"/>
              </a:rPr>
              <a:t>數值給事、物或現象的歷程；這些數值有四種</a:t>
            </a:r>
            <a:r>
              <a:rPr lang="zh-TW" altLang="en-US" b="0" dirty="0" smtClean="0">
                <a:solidFill>
                  <a:schemeClr val="tx1"/>
                </a:solidFill>
                <a:ea typeface="標楷體" panose="03000509000000000000" pitchFamily="65" charset="-120"/>
              </a:rPr>
              <a:t>不同</a:t>
            </a:r>
            <a:r>
              <a:rPr lang="zh-TW" altLang="en-US" b="0" dirty="0">
                <a:solidFill>
                  <a:schemeClr val="tx1"/>
                </a:solidFill>
                <a:ea typeface="標楷體" panose="03000509000000000000" pitchFamily="65" charset="-120"/>
              </a:rPr>
              <a:t>特性，也就是用於區別（名義尺度，如學號）、</a:t>
            </a:r>
            <a:r>
              <a:rPr lang="zh-TW" altLang="en-US" b="0" dirty="0" smtClean="0">
                <a:solidFill>
                  <a:schemeClr val="tx1"/>
                </a:solidFill>
                <a:ea typeface="標楷體" panose="03000509000000000000" pitchFamily="65" charset="-120"/>
              </a:rPr>
              <a:t>表示</a:t>
            </a:r>
            <a:r>
              <a:rPr lang="zh-TW" altLang="en-US" b="0" dirty="0">
                <a:solidFill>
                  <a:schemeClr val="tx1"/>
                </a:solidFill>
                <a:ea typeface="標楷體" panose="03000509000000000000" pitchFamily="65" charset="-120"/>
              </a:rPr>
              <a:t>相對關係（次序尺度，如名次）、表示相同單位</a:t>
            </a:r>
            <a:r>
              <a:rPr lang="zh-TW" altLang="en-US" b="0" dirty="0" smtClean="0">
                <a:solidFill>
                  <a:schemeClr val="tx1"/>
                </a:solidFill>
                <a:ea typeface="標楷體" panose="03000509000000000000" pitchFamily="65" charset="-120"/>
              </a:rPr>
              <a:t>的相互</a:t>
            </a:r>
            <a:r>
              <a:rPr lang="zh-TW" altLang="en-US" b="0" dirty="0">
                <a:solidFill>
                  <a:schemeClr val="tx1"/>
                </a:solidFill>
                <a:ea typeface="標楷體" panose="03000509000000000000" pitchFamily="65" charset="-120"/>
              </a:rPr>
              <a:t>關係（等距尺度，如溫度），以及表示比率</a:t>
            </a:r>
            <a:r>
              <a:rPr lang="zh-TW" altLang="en-US" b="0" dirty="0" smtClean="0">
                <a:solidFill>
                  <a:schemeClr val="tx1"/>
                </a:solidFill>
                <a:ea typeface="標楷體" panose="03000509000000000000" pitchFamily="65" charset="-120"/>
              </a:rPr>
              <a:t>關係（</a:t>
            </a:r>
            <a:r>
              <a:rPr lang="zh-TW" altLang="en-US" b="0" dirty="0">
                <a:solidFill>
                  <a:schemeClr val="tx1"/>
                </a:solidFill>
                <a:ea typeface="標楷體" panose="03000509000000000000" pitchFamily="65" charset="-120"/>
              </a:rPr>
              <a:t>比率尺度，如重量），以上所述之性質即稱為</a:t>
            </a:r>
            <a:r>
              <a:rPr lang="zh-TW" altLang="en-US" b="0" dirty="0" smtClean="0">
                <a:solidFill>
                  <a:schemeClr val="tx1"/>
                </a:solidFill>
                <a:ea typeface="標楷體" panose="03000509000000000000" pitchFamily="65" charset="-120"/>
              </a:rPr>
              <a:t>測量尺度</a:t>
            </a:r>
            <a:r>
              <a:rPr lang="zh-TW" altLang="en-US" b="0" dirty="0">
                <a:solidFill>
                  <a:schemeClr val="tx1"/>
                </a:solidFill>
                <a:ea typeface="標楷體" panose="03000509000000000000" pitchFamily="65" charset="-120"/>
              </a:rPr>
              <a:t>。</a:t>
            </a:r>
            <a:endParaRPr lang="zh-TW" altLang="en-US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40000" y="1620000"/>
            <a:ext cx="8064000" cy="3600000"/>
          </a:xfrm>
          <a:prstGeom prst="rect">
            <a:avLst/>
          </a:prstGeom>
        </p:spPr>
        <p:txBody>
          <a:bodyPr lIns="36000" tIns="36000" rIns="36000" bIns="3600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anose="03000509000000000000" pitchFamily="65" charset="-120"/>
              </a:rPr>
              <a:t>　　根據資料的不同測量尺度，可以選用不同的</a:t>
            </a:r>
            <a:r>
              <a:rPr lang="zh-TW" altLang="en-US" b="0" dirty="0" smtClean="0">
                <a:solidFill>
                  <a:schemeClr val="tx1"/>
                </a:solidFill>
                <a:ea typeface="標楷體" panose="03000509000000000000" pitchFamily="65" charset="-120"/>
              </a:rPr>
              <a:t>視覺化圖形來呈現，就間斷資料（如學校類別、按讚數）來</a:t>
            </a:r>
            <a:r>
              <a:rPr lang="zh-TW" altLang="en-US" b="0" dirty="0">
                <a:solidFill>
                  <a:schemeClr val="tx1"/>
                </a:solidFill>
                <a:ea typeface="標楷體" panose="03000509000000000000" pitchFamily="65" charset="-120"/>
              </a:rPr>
              <a:t>說，通常我們會選用條形圖，而連續資料（如身高</a:t>
            </a:r>
            <a:r>
              <a:rPr lang="zh-TW" altLang="en-US" b="0" dirty="0" smtClean="0">
                <a:solidFill>
                  <a:schemeClr val="tx1"/>
                </a:solidFill>
                <a:ea typeface="標楷體" panose="03000509000000000000" pitchFamily="65" charset="-120"/>
              </a:rPr>
              <a:t>、體重</a:t>
            </a:r>
            <a:r>
              <a:rPr lang="zh-TW" altLang="en-US" b="0" dirty="0">
                <a:solidFill>
                  <a:schemeClr val="tx1"/>
                </a:solidFill>
                <a:ea typeface="標楷體" panose="03000509000000000000" pitchFamily="65" charset="-120"/>
              </a:rPr>
              <a:t>）則是選用折線圖或直方圖來呈現。直方圖</a:t>
            </a:r>
            <a:r>
              <a:rPr lang="zh-TW" altLang="en-US" b="0" dirty="0" smtClean="0">
                <a:solidFill>
                  <a:schemeClr val="tx1"/>
                </a:solidFill>
                <a:ea typeface="標楷體" panose="03000509000000000000" pitchFamily="65" charset="-120"/>
              </a:rPr>
              <a:t>用來表示</a:t>
            </a:r>
            <a:r>
              <a:rPr lang="zh-TW" altLang="en-US" b="0" dirty="0">
                <a:solidFill>
                  <a:schemeClr val="tx1"/>
                </a:solidFill>
                <a:ea typeface="標楷體" panose="03000509000000000000" pitchFamily="65" charset="-120"/>
              </a:rPr>
              <a:t>不同數據的多寡，折線圖用來表示發展或變化</a:t>
            </a:r>
            <a:r>
              <a:rPr lang="zh-TW" altLang="en-US" b="0" dirty="0" smtClean="0">
                <a:solidFill>
                  <a:schemeClr val="tx1"/>
                </a:solidFill>
                <a:ea typeface="標楷體" panose="03000509000000000000" pitchFamily="65" charset="-120"/>
              </a:rPr>
              <a:t>的趨勢</a:t>
            </a:r>
            <a:r>
              <a:rPr lang="zh-TW" altLang="en-US" b="0" dirty="0">
                <a:solidFill>
                  <a:schemeClr val="tx1"/>
                </a:solidFill>
                <a:ea typeface="標楷體" panose="03000509000000000000" pitchFamily="65" charset="-120"/>
              </a:rPr>
              <a:t>。</a:t>
            </a:r>
            <a:endParaRPr lang="zh-TW" altLang="en-US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5142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540000" y="1980000"/>
            <a:ext cx="8064000" cy="2556000"/>
            <a:chOff x="3131840" y="2520000"/>
            <a:chExt cx="8064000" cy="2556000"/>
          </a:xfrm>
        </p:grpSpPr>
        <p:grpSp>
          <p:nvGrpSpPr>
            <p:cNvPr id="7" name="群組 6"/>
            <p:cNvGrpSpPr/>
            <p:nvPr/>
          </p:nvGrpSpPr>
          <p:grpSpPr>
            <a:xfrm>
              <a:off x="3131840" y="2520000"/>
              <a:ext cx="8064000" cy="2556000"/>
              <a:chOff x="3131840" y="2880000"/>
              <a:chExt cx="8064000" cy="2556000"/>
            </a:xfrm>
          </p:grpSpPr>
          <p:sp>
            <p:nvSpPr>
              <p:cNvPr id="10" name="圓角矩形 9"/>
              <p:cNvSpPr/>
              <p:nvPr/>
            </p:nvSpPr>
            <p:spPr>
              <a:xfrm>
                <a:off x="3131840" y="3096000"/>
                <a:ext cx="8064000" cy="2340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11" name="圓角矩形 10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BEBADD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小知識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8" name="文字方塊 7"/>
            <p:cNvSpPr txBox="1"/>
            <p:nvPr/>
          </p:nvSpPr>
          <p:spPr>
            <a:xfrm>
              <a:off x="3240000" y="3384000"/>
              <a:ext cx="7776000" cy="1620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dirty="0"/>
                <a:t>名義及次序尺度是間斷變數，測量的結果是精確值，用整數表示；而等距及比率尺度是連續變數，測量的結果是近似值，也即一段距離，雖然一般也以整數的形式表示，但其實是實數。</a:t>
              </a: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3240000" y="2952000"/>
              <a:ext cx="504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間斷資料</a:t>
              </a:r>
              <a:r>
                <a:rPr lang="en-US" altLang="zh-TW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vs.</a:t>
              </a: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連續資料</a:t>
              </a:r>
            </a:p>
          </p:txBody>
        </p:sp>
      </p:grp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077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000" y="1800000"/>
            <a:ext cx="7405112" cy="5004000"/>
          </a:xfrm>
          <a:prstGeom prst="rect">
            <a:avLst/>
          </a:prstGeom>
        </p:spPr>
      </p:pic>
      <p:pic>
        <p:nvPicPr>
          <p:cNvPr id="12" name="圖片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259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52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8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各地銷售金額由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大至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小向下排列。</a:t>
            </a: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選取全部的資料範</a:t>
            </a:r>
          </a:p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圍。</a:t>
            </a:r>
          </a:p>
        </p:txBody>
      </p:sp>
      <p:grpSp>
        <p:nvGrpSpPr>
          <p:cNvPr id="11" name="群組 10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資料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16" name="圓角矩形 1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7" name="等腰三角形 1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848" y="4140000"/>
            <a:ext cx="2160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排序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503848" y="4176000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b="33623"/>
          <a:stretch/>
        </p:blipFill>
        <p:spPr>
          <a:xfrm>
            <a:off x="3204001" y="1980001"/>
            <a:ext cx="5133975" cy="4824000"/>
          </a:xfrm>
          <a:prstGeom prst="rect">
            <a:avLst/>
          </a:prstGeom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260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安裝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LibreOffice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270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開始下載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1043848" y="342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▼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1043848" y="414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在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資料夾中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顯示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503848" y="2736001"/>
            <a:ext cx="504000" cy="360000"/>
            <a:chOff x="360000" y="3420000"/>
            <a:chExt cx="504000" cy="360000"/>
          </a:xfrm>
        </p:grpSpPr>
        <p:sp>
          <p:nvSpPr>
            <p:cNvPr id="11" name="圓角矩形 10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2" name="等腰三角形 1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503848" y="3456001"/>
            <a:ext cx="504000" cy="360000"/>
            <a:chOff x="360000" y="3420000"/>
            <a:chExt cx="504000" cy="360000"/>
          </a:xfrm>
        </p:grpSpPr>
        <p:sp>
          <p:nvSpPr>
            <p:cNvPr id="14" name="圓角矩形 13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5" name="等腰三角形 1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503848" y="417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1"/>
            <a:ext cx="5400000" cy="4652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8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各地銷售金額由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大至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小向下排列。</a:t>
            </a: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選取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欄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G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降序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選項。</a:t>
            </a:r>
          </a:p>
        </p:txBody>
      </p:sp>
      <p:grpSp>
        <p:nvGrpSpPr>
          <p:cNvPr id="15" name="群組 14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16" name="圓角矩形 1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7" name="等腰三角形 1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848" y="4140000"/>
            <a:ext cx="2160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確定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503848" y="4176000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1200"/>
            <a:ext cx="4019550" cy="2895600"/>
          </a:xfrm>
          <a:prstGeom prst="rect">
            <a:avLst/>
          </a:prstGeom>
        </p:spPr>
      </p:pic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260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885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261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4514" name="文字方塊 4"/>
          <p:cNvSpPr txBox="1">
            <a:spLocks noChangeArrowheads="1"/>
          </p:cNvSpPr>
          <p:nvPr/>
        </p:nvSpPr>
        <p:spPr bwMode="auto">
          <a:xfrm>
            <a:off x="792000" y="1440000"/>
            <a:ext cx="756000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資料隨時隨地在產生，來源相當多元。例如：機構的各種文件、個人的思想表達等，都是已形成有意義的文件資料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" name="文字方塊 4"/>
          <p:cNvSpPr txBox="1">
            <a:spLocks noChangeArrowheads="1"/>
          </p:cNvSpPr>
          <p:nvPr/>
        </p:nvSpPr>
        <p:spPr bwMode="auto">
          <a:xfrm>
            <a:off x="792000" y="2772000"/>
            <a:ext cx="756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　　科學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或研究則透過觀察或測量的方式，將結果以數字記錄下來而形成數值資料。而在數位化時代，例如：醫療行為、交通流量、消費市場活動</a:t>
            </a:r>
            <a:r>
              <a:rPr lang="en-US" altLang="zh-TW" sz="2400" b="0" dirty="0">
                <a:solidFill>
                  <a:schemeClr val="tx1"/>
                </a:solidFill>
                <a:ea typeface="標楷體" pitchFamily="65" charset="-120"/>
              </a:rPr>
              <a:t>…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等，都會留下大量各式各樣的資料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792000" y="4536000"/>
            <a:ext cx="75600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　　這些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資料通常以文字、數字、符號、圖形、影音的形式，或是這些形式的多種排列與組合來表示。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圓角矩形 3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安裝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LibreOffice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1043848" y="270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按滑鼠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右鍵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1043848" y="342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安裝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503848" y="2736001"/>
            <a:ext cx="504000" cy="360000"/>
            <a:chOff x="360000" y="3420000"/>
            <a:chExt cx="504000" cy="360000"/>
          </a:xfrm>
        </p:grpSpPr>
        <p:sp>
          <p:nvSpPr>
            <p:cNvPr id="10" name="圓角矩形 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503848" y="3456001"/>
            <a:ext cx="504000" cy="360000"/>
            <a:chOff x="360000" y="3420000"/>
            <a:chExt cx="504000" cy="360000"/>
          </a:xfrm>
        </p:grpSpPr>
        <p:sp>
          <p:nvSpPr>
            <p:cNvPr id="13" name="圓角矩形 12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4" name="等腰三角形 13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000" y="1980000"/>
            <a:ext cx="5400000" cy="2704110"/>
          </a:xfrm>
          <a:prstGeom prst="rect">
            <a:avLst/>
          </a:prstGeom>
        </p:spPr>
      </p:pic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t="-4" b="63520"/>
          <a:stretch/>
        </p:blipFill>
        <p:spPr>
          <a:xfrm>
            <a:off x="180000" y="1800000"/>
            <a:ext cx="8784000" cy="2117571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540000" y="4140000"/>
            <a:ext cx="8064000" cy="900000"/>
            <a:chOff x="540000" y="1728000"/>
            <a:chExt cx="8064000" cy="900000"/>
          </a:xfrm>
        </p:grpSpPr>
        <p:sp>
          <p:nvSpPr>
            <p:cNvPr id="6" name="圓角矩形 5"/>
            <p:cNvSpPr/>
            <p:nvPr/>
          </p:nvSpPr>
          <p:spPr>
            <a:xfrm>
              <a:off x="540000" y="180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rgbClr val="00ADEE"/>
            </a:solidFill>
            <a:ln w="25400">
              <a:solidFill>
                <a:srgbClr val="00ADEE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7" name="文字方塊 6"/>
            <p:cNvSpPr txBox="1">
              <a:spLocks noChangeArrowheads="1"/>
            </p:cNvSpPr>
            <p:nvPr/>
          </p:nvSpPr>
          <p:spPr bwMode="auto">
            <a:xfrm>
              <a:off x="936000" y="1728000"/>
              <a:ext cx="7668000" cy="9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marL="1224000" indent="-1224000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功能表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：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將</a:t>
              </a:r>
              <a:r>
                <a:rPr lang="zh-TW" altLang="en-US" sz="2400" b="0" dirty="0">
                  <a:solidFill>
                    <a:schemeClr val="tx1"/>
                  </a:solidFill>
                  <a:ea typeface="標楷體" pitchFamily="65" charset="-120"/>
                </a:rPr>
                <a:t>常用的功能分類，用滑鼠按下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分類</a:t>
              </a:r>
              <a:r>
                <a:rPr lang="zh-TW" altLang="en-US" sz="2400" b="0" dirty="0">
                  <a:solidFill>
                    <a:schemeClr val="tx1"/>
                  </a:solidFill>
                  <a:ea typeface="標楷體" pitchFamily="65" charset="-120"/>
                </a:rPr>
                <a:t>選項會跳出子功能表。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240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t="-4" b="64029"/>
          <a:stretch/>
        </p:blipFill>
        <p:spPr>
          <a:xfrm>
            <a:off x="180000" y="1800000"/>
            <a:ext cx="8784000" cy="2088000"/>
          </a:xfrm>
          <a:prstGeom prst="rect">
            <a:avLst/>
          </a:prstGeom>
        </p:spPr>
      </p:pic>
      <p:grpSp>
        <p:nvGrpSpPr>
          <p:cNvPr id="8" name="群組 7"/>
          <p:cNvGrpSpPr/>
          <p:nvPr/>
        </p:nvGrpSpPr>
        <p:grpSpPr>
          <a:xfrm>
            <a:off x="540000" y="4140000"/>
            <a:ext cx="8064000" cy="900000"/>
            <a:chOff x="540000" y="2876056"/>
            <a:chExt cx="8064000" cy="900000"/>
          </a:xfrm>
        </p:grpSpPr>
        <p:sp>
          <p:nvSpPr>
            <p:cNvPr id="9" name="圓角矩形 8"/>
            <p:cNvSpPr/>
            <p:nvPr/>
          </p:nvSpPr>
          <p:spPr>
            <a:xfrm>
              <a:off x="540000" y="2948056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rgbClr val="00ADEE"/>
            </a:solidFill>
            <a:ln w="25400">
              <a:solidFill>
                <a:srgbClr val="00ADEE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0" name="文字方塊 9"/>
            <p:cNvSpPr txBox="1">
              <a:spLocks noChangeArrowheads="1"/>
            </p:cNvSpPr>
            <p:nvPr/>
          </p:nvSpPr>
          <p:spPr bwMode="auto">
            <a:xfrm>
              <a:off x="936000" y="2876056"/>
              <a:ext cx="7668000" cy="9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marL="1224000" indent="-1224000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工具列：</a:t>
              </a:r>
              <a:r>
                <a:rPr lang="zh-TW" altLang="en-US" sz="2400" b="0" dirty="0">
                  <a:solidFill>
                    <a:schemeClr val="tx1"/>
                  </a:solidFill>
                  <a:ea typeface="標楷體" pitchFamily="65" charset="-120"/>
                </a:rPr>
                <a:t>顯示常用的功能鍵</a:t>
              </a:r>
              <a:r>
                <a:rPr lang="zh-TW" altLang="en-US" sz="2400" b="0" dirty="0" smtClean="0">
                  <a:solidFill>
                    <a:schemeClr val="tx1"/>
                  </a:solidFill>
                  <a:ea typeface="標楷體" pitchFamily="65" charset="-120"/>
                </a:rPr>
                <a:t>。</a:t>
              </a:r>
              <a:endParaRPr lang="zh-TW" altLang="en-US" sz="2400" b="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207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16697</TotalTime>
  <Words>1590</Words>
  <Application>Microsoft Office PowerPoint</Application>
  <PresentationFormat>如螢幕大小 (4:3)</PresentationFormat>
  <Paragraphs>368</Paragraphs>
  <Slides>61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61</vt:i4>
      </vt:variant>
    </vt:vector>
  </HeadingPairs>
  <TitlesOfParts>
    <vt:vector size="62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高巧雯</cp:lastModifiedBy>
  <cp:revision>754</cp:revision>
  <cp:lastPrinted>1601-01-01T00:00:00Z</cp:lastPrinted>
  <dcterms:created xsi:type="dcterms:W3CDTF">2003-03-29T07:29:52Z</dcterms:created>
  <dcterms:modified xsi:type="dcterms:W3CDTF">2019-08-07T03:03:07Z</dcterms:modified>
</cp:coreProperties>
</file>