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17"/>
  </p:notesMasterIdLst>
  <p:sldIdLst>
    <p:sldId id="1271" r:id="rId2"/>
    <p:sldId id="1270" r:id="rId3"/>
    <p:sldId id="1241" r:id="rId4"/>
    <p:sldId id="1301" r:id="rId5"/>
    <p:sldId id="1303" r:id="rId6"/>
    <p:sldId id="1304" r:id="rId7"/>
    <p:sldId id="1305" r:id="rId8"/>
    <p:sldId id="1313" r:id="rId9"/>
    <p:sldId id="1307" r:id="rId10"/>
    <p:sldId id="1306" r:id="rId11"/>
    <p:sldId id="1302" r:id="rId12"/>
    <p:sldId id="1309" r:id="rId13"/>
    <p:sldId id="1310" r:id="rId14"/>
    <p:sldId id="1311" r:id="rId15"/>
    <p:sldId id="1312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A0FF"/>
    <a:srgbClr val="00B050"/>
    <a:srgbClr val="009E47"/>
    <a:srgbClr val="99CCFF"/>
    <a:srgbClr val="993300"/>
    <a:srgbClr val="CC6600"/>
    <a:srgbClr val="53D2FF"/>
    <a:srgbClr val="00EA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9473" autoAdjust="0"/>
  </p:normalViewPr>
  <p:slideViewPr>
    <p:cSldViewPr>
      <p:cViewPr>
        <p:scale>
          <a:sx n="100" d="100"/>
          <a:sy n="100" d="100"/>
        </p:scale>
        <p:origin x="-2106" y="-3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0.xml"/><Relationship Id="rId13" Type="http://schemas.openxmlformats.org/officeDocument/2006/relationships/slide" Target="slides/slide15.xml"/><Relationship Id="rId3" Type="http://schemas.openxmlformats.org/officeDocument/2006/relationships/slide" Target="slides/slide5.xml"/><Relationship Id="rId7" Type="http://schemas.openxmlformats.org/officeDocument/2006/relationships/slide" Target="slides/slide9.xml"/><Relationship Id="rId12" Type="http://schemas.openxmlformats.org/officeDocument/2006/relationships/slide" Target="slides/slide14.xml"/><Relationship Id="rId2" Type="http://schemas.openxmlformats.org/officeDocument/2006/relationships/slide" Target="slides/slide4.xml"/><Relationship Id="rId1" Type="http://schemas.openxmlformats.org/officeDocument/2006/relationships/slide" Target="slides/slide3.xml"/><Relationship Id="rId6" Type="http://schemas.openxmlformats.org/officeDocument/2006/relationships/slide" Target="slides/slide8.xml"/><Relationship Id="rId11" Type="http://schemas.openxmlformats.org/officeDocument/2006/relationships/slide" Target="slides/slide13.xml"/><Relationship Id="rId5" Type="http://schemas.openxmlformats.org/officeDocument/2006/relationships/slide" Target="slides/slide7.xml"/><Relationship Id="rId10" Type="http://schemas.openxmlformats.org/officeDocument/2006/relationships/slide" Target="slides/slide12.xml"/><Relationship Id="rId4" Type="http://schemas.openxmlformats.org/officeDocument/2006/relationships/slide" Target="slides/slide6.xml"/><Relationship Id="rId9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24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24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AA6DCA56-F250-4D78-8AE4-7609AE9EBE5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469920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章首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架構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群組 3"/>
          <p:cNvGrpSpPr>
            <a:grpSpLocks/>
          </p:cNvGrpSpPr>
          <p:nvPr userDrawn="1"/>
        </p:nvGrpSpPr>
        <p:grpSpPr bwMode="auto">
          <a:xfrm>
            <a:off x="8680450" y="5973763"/>
            <a:ext cx="360363" cy="358775"/>
            <a:chOff x="2351313" y="2101932"/>
            <a:chExt cx="360000" cy="360000"/>
          </a:xfrm>
        </p:grpSpPr>
        <p:sp>
          <p:nvSpPr>
            <p:cNvPr id="4" name="圓角矩形 4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下箭號 5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6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7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8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67750" y="5967413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4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5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6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8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9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1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3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4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6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圖片 1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9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1-2 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資訊科技發展簡史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-2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片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" y="0"/>
            <a:ext cx="9143244" cy="1633593"/>
          </a:xfrm>
          <a:prstGeom prst="rect">
            <a:avLst/>
          </a:prstGeom>
        </p:spPr>
      </p:pic>
      <p:sp>
        <p:nvSpPr>
          <p:cNvPr id="2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4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5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6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8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9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1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3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4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6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9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1-2 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資訊科技發展簡史</a:t>
            </a:r>
          </a:p>
        </p:txBody>
      </p:sp>
      <p:sp>
        <p:nvSpPr>
          <p:cNvPr id="19" name="文字方塊 22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1-2-1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計算工具的發展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-2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片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" y="0"/>
            <a:ext cx="9143244" cy="1633593"/>
          </a:xfrm>
          <a:prstGeom prst="rect">
            <a:avLst/>
          </a:prstGeom>
        </p:spPr>
      </p:pic>
      <p:sp>
        <p:nvSpPr>
          <p:cNvPr id="2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4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5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6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8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9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1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3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4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6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9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1-2 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資訊科技發展簡史</a:t>
            </a:r>
          </a:p>
        </p:txBody>
      </p:sp>
      <p:sp>
        <p:nvSpPr>
          <p:cNvPr id="19" name="文字方塊 23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1-2-2 </a:t>
            </a:r>
            <a:r>
              <a:rPr lang="zh-TW" altLang="en-US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電子元件的發展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最後一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" y="0"/>
            <a:ext cx="9143244" cy="1633593"/>
          </a:xfrm>
          <a:prstGeom prst="rect">
            <a:avLst/>
          </a:prstGeom>
        </p:spPr>
      </p:pic>
      <p:grpSp>
        <p:nvGrpSpPr>
          <p:cNvPr id="2" name="群組 1"/>
          <p:cNvGrpSpPr>
            <a:grpSpLocks/>
          </p:cNvGrpSpPr>
          <p:nvPr userDrawn="1"/>
        </p:nvGrpSpPr>
        <p:grpSpPr bwMode="auto">
          <a:xfrm>
            <a:off x="8680450" y="5538788"/>
            <a:ext cx="360363" cy="360362"/>
            <a:chOff x="2351313" y="2101932"/>
            <a:chExt cx="360000" cy="360000"/>
          </a:xfrm>
        </p:grpSpPr>
        <p:sp>
          <p:nvSpPr>
            <p:cNvPr id="3" name="圓角矩形 2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4" name="向上箭號 3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5" name="群組 4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6" name="橢圓 5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乘號 6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8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67750" y="553878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9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動作按鈕: 首頁 11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2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文字方塊 18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1-2 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資訊科技發展簡史</a:t>
            </a:r>
          </a:p>
        </p:txBody>
      </p:sp>
      <p:sp>
        <p:nvSpPr>
          <p:cNvPr id="15" name="文字方塊 19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1-2-2 </a:t>
            </a:r>
            <a:r>
              <a:rPr lang="zh-TW" altLang="en-US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電子元件的發展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9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763000" y="4953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2" name="Rectangle 2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763000" y="5334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3" name="Rectangle 21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8763000" y="5800725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4" name="Rectangle 6"/>
          <p:cNvSpPr>
            <a:spLocks noChangeArrowheads="1"/>
          </p:cNvSpPr>
          <p:nvPr userDrawn="1"/>
        </p:nvSpPr>
        <p:spPr bwMode="auto">
          <a:xfrm>
            <a:off x="8101013" y="4652963"/>
            <a:ext cx="1042987" cy="18002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標楷體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標楷體" pitchFamily="65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標楷體" pitchFamily="65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標楷體" pitchFamily="65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標楷體" pitchFamily="65" charset="-12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44"/>
          <p:cNvSpPr>
            <a:spLocks noChangeArrowheads="1"/>
          </p:cNvSpPr>
          <p:nvPr/>
        </p:nvSpPr>
        <p:spPr bwMode="auto">
          <a:xfrm>
            <a:off x="611188" y="2160588"/>
            <a:ext cx="2700337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1-1 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資訊科技的與人類生活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1-2 </a:t>
            </a:r>
            <a:r>
              <a:rPr lang="zh-TW" altLang="en-US" sz="20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資訊科技發展簡史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1-3 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個人電腦及其周邊設備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1-4 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資訊科技與問題解決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1-5 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資訊科技及其相關議題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1-6 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資訊科技與跨領域整合</a:t>
            </a:r>
          </a:p>
        </p:txBody>
      </p:sp>
      <p:sp>
        <p:nvSpPr>
          <p:cNvPr id="9218" name="Rectangle 45"/>
          <p:cNvSpPr>
            <a:spLocks noChangeArrowheads="1"/>
          </p:cNvSpPr>
          <p:nvPr/>
        </p:nvSpPr>
        <p:spPr bwMode="auto">
          <a:xfrm>
            <a:off x="539750" y="1439863"/>
            <a:ext cx="27003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ts val="3600"/>
              </a:lnSpc>
            </a:pPr>
            <a:r>
              <a:rPr lang="zh-TW" altLang="en-US">
                <a:solidFill>
                  <a:schemeClr val="tx1"/>
                </a:solidFill>
                <a:ea typeface="標楷體" pitchFamily="65" charset="-120"/>
              </a:rPr>
              <a:t>資訊科技導論</a:t>
            </a: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0" y="1620000"/>
            <a:ext cx="5223840" cy="1225195"/>
          </a:xfrm>
          <a:prstGeom prst="rect">
            <a:avLst/>
          </a:prstGeom>
        </p:spPr>
      </p:pic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165</a:t>
            </a:r>
          </a:p>
        </p:txBody>
      </p:sp>
      <p:pic>
        <p:nvPicPr>
          <p:cNvPr id="16388" name="Picture 9" descr="馮•諾伊曼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528" y="2852936"/>
            <a:ext cx="3343275" cy="343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文字方塊 5"/>
          <p:cNvSpPr txBox="1">
            <a:spLocks/>
          </p:cNvSpPr>
          <p:nvPr/>
        </p:nvSpPr>
        <p:spPr>
          <a:xfrm>
            <a:off x="3204000" y="2880000"/>
            <a:ext cx="4860000" cy="3240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algn="just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  <a:t>1945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年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，</a:t>
            </a:r>
            <a:r>
              <a:rPr lang="zh-TW" altLang="en-US" sz="2400" b="0" u="sng" dirty="0">
                <a:solidFill>
                  <a:schemeClr val="tx1"/>
                </a:solidFill>
                <a:ea typeface="標楷體" pitchFamily="65" charset="-120"/>
              </a:rPr>
              <a:t>匈牙利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裔</a:t>
            </a:r>
            <a:r>
              <a:rPr lang="zh-TW" altLang="en-US" sz="2400" b="0" u="sng" dirty="0">
                <a:solidFill>
                  <a:schemeClr val="tx1"/>
                </a:solidFill>
                <a:ea typeface="標楷體" pitchFamily="65" charset="-120"/>
              </a:rPr>
              <a:t>美國</a:t>
            </a:r>
            <a:r>
              <a:rPr lang="zh-TW" altLang="en-US" sz="600" b="0" dirty="0">
                <a:solidFill>
                  <a:schemeClr val="tx1"/>
                </a:solidFill>
                <a:ea typeface="標楷體" pitchFamily="65" charset="-120"/>
              </a:rPr>
              <a:t> </a:t>
            </a:r>
            <a:r>
              <a:rPr lang="zh-TW" altLang="en-US" sz="2400" b="0" u="sng" dirty="0">
                <a:solidFill>
                  <a:schemeClr val="tx1"/>
                </a:solidFill>
                <a:ea typeface="標楷體" pitchFamily="65" charset="-120"/>
              </a:rPr>
              <a:t>普林斯頓大學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的</a:t>
            </a:r>
            <a:r>
              <a:rPr lang="zh-TW" altLang="en-US" sz="2400" b="0" u="sng" dirty="0">
                <a:solidFill>
                  <a:schemeClr val="tx1"/>
                </a:solidFill>
                <a:ea typeface="標楷體" pitchFamily="65" charset="-120"/>
              </a:rPr>
              <a:t>馮</a:t>
            </a:r>
            <a:r>
              <a:rPr lang="zh-TW" altLang="en-US" sz="2400" b="0" u="sng" dirty="0" smtClean="0">
                <a:solidFill>
                  <a:schemeClr val="tx1"/>
                </a:solidFill>
                <a:ea typeface="標楷體" pitchFamily="65" charset="-120"/>
              </a:rPr>
              <a:t>紐曼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提出二進制取代十進制及將程式儲存在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記憶體內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的概念。奠定了日後電腦在工作前，先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將程式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載入記憶體的理論架構，對現代電腦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結構影響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甚大，也因此被譽為現代電腦之父。</a:t>
            </a:r>
            <a:endParaRPr lang="zh-TW" altLang="en-US" sz="240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7" name="文字方塊 6"/>
          <p:cNvSpPr txBox="1">
            <a:spLocks/>
          </p:cNvSpPr>
          <p:nvPr/>
        </p:nvSpPr>
        <p:spPr>
          <a:xfrm>
            <a:off x="3960472" y="1980000"/>
            <a:ext cx="4140000" cy="864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馮紐</a:t>
            </a:r>
            <a:r>
              <a:rPr lang="zh-TW" alt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曼 </a:t>
            </a:r>
            <a:r>
              <a:rPr lang="en-US" altLang="zh-TW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John </a:t>
            </a:r>
            <a:r>
              <a:rPr lang="en-US" altLang="zh-TW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von Neumann</a:t>
            </a:r>
          </a:p>
          <a:p>
            <a:pPr algn="ctr">
              <a:lnSpc>
                <a:spcPct val="120000"/>
              </a:lnSpc>
            </a:pP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（</a:t>
            </a:r>
            <a:r>
              <a:rPr lang="en-US" altLang="zh-TW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1903</a:t>
            </a:r>
            <a:r>
              <a:rPr lang="zh-TW" alt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～</a:t>
            </a:r>
            <a:r>
              <a:rPr lang="en-US" altLang="zh-TW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1957</a:t>
            </a: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167</a:t>
            </a:r>
          </a:p>
        </p:txBody>
      </p:sp>
      <p:pic>
        <p:nvPicPr>
          <p:cNvPr id="18436" name="Picture 11"/>
          <p:cNvPicPr>
            <a:picLocks noChangeAspect="1" noChangeArrowheads="1"/>
          </p:cNvPicPr>
          <p:nvPr/>
        </p:nvPicPr>
        <p:blipFill rotWithShape="1">
          <a:blip r:embed="rId2"/>
          <a:srcRect t="10844" b="10159"/>
          <a:stretch/>
        </p:blipFill>
        <p:spPr bwMode="auto">
          <a:xfrm>
            <a:off x="360363" y="4320000"/>
            <a:ext cx="3409950" cy="183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9"/>
          <p:cNvPicPr>
            <a:picLocks noChangeAspect="1" noChangeArrowheads="1"/>
          </p:cNvPicPr>
          <p:nvPr/>
        </p:nvPicPr>
        <p:blipFill>
          <a:blip r:embed="rId3"/>
          <a:srcRect t="47931"/>
          <a:stretch>
            <a:fillRect/>
          </a:stretch>
        </p:blipFill>
        <p:spPr bwMode="auto">
          <a:xfrm>
            <a:off x="4427538" y="3959225"/>
            <a:ext cx="3168650" cy="257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文字方塊 1"/>
          <p:cNvSpPr txBox="1"/>
          <p:nvPr/>
        </p:nvSpPr>
        <p:spPr>
          <a:xfrm>
            <a:off x="3852069" y="1916832"/>
            <a:ext cx="46085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1946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年美國賓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州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大學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完成了以真空管組成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的計算機，這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是全球第一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部使用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電子元件組成的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電子數位電腦。</a:t>
            </a:r>
            <a:endParaRPr lang="zh-TW" altLang="en-US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3" t="31909" r="66006" b="1254"/>
          <a:stretch/>
        </p:blipFill>
        <p:spPr bwMode="auto">
          <a:xfrm>
            <a:off x="0" y="1620000"/>
            <a:ext cx="3600000" cy="19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167</a:t>
            </a:r>
          </a:p>
        </p:txBody>
      </p:sp>
      <p:pic>
        <p:nvPicPr>
          <p:cNvPr id="19459" name="Picture 8"/>
          <p:cNvPicPr>
            <a:picLocks noChangeAspect="1" noChangeArrowheads="1"/>
          </p:cNvPicPr>
          <p:nvPr/>
        </p:nvPicPr>
        <p:blipFill rotWithShape="1">
          <a:blip r:embed="rId2"/>
          <a:srcRect t="3009" b="3183"/>
          <a:stretch/>
        </p:blipFill>
        <p:spPr bwMode="auto">
          <a:xfrm>
            <a:off x="360363" y="4032000"/>
            <a:ext cx="2879725" cy="22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10"/>
          <p:cNvPicPr>
            <a:picLocks noChangeAspect="1" noChangeArrowheads="1"/>
          </p:cNvPicPr>
          <p:nvPr/>
        </p:nvPicPr>
        <p:blipFill>
          <a:blip r:embed="rId3"/>
          <a:srcRect t="51503"/>
          <a:stretch>
            <a:fillRect/>
          </a:stretch>
        </p:blipFill>
        <p:spPr bwMode="auto">
          <a:xfrm>
            <a:off x="4283820" y="4008655"/>
            <a:ext cx="3312368" cy="2824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文字方塊 6"/>
          <p:cNvSpPr txBox="1"/>
          <p:nvPr/>
        </p:nvSpPr>
        <p:spPr>
          <a:xfrm>
            <a:off x="3852069" y="1916832"/>
            <a:ext cx="46085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以真空管組成的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電腦體積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十分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龐大，耗電量高，且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記憶體容量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少，因此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又研發第二代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電腦，以耗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電少、體積小的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電晶體來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處理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訊號。</a:t>
            </a:r>
            <a:endParaRPr lang="zh-TW" altLang="en-US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80" t="19760" r="38529" b="13403"/>
          <a:stretch/>
        </p:blipFill>
        <p:spPr bwMode="auto">
          <a:xfrm>
            <a:off x="0" y="1620000"/>
            <a:ext cx="3600000" cy="19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167</a:t>
            </a:r>
          </a:p>
        </p:txBody>
      </p:sp>
      <p:pic>
        <p:nvPicPr>
          <p:cNvPr id="20483" name="Picture 9"/>
          <p:cNvPicPr>
            <a:picLocks noChangeAspect="1" noChangeArrowheads="1"/>
          </p:cNvPicPr>
          <p:nvPr/>
        </p:nvPicPr>
        <p:blipFill>
          <a:blip r:embed="rId2"/>
          <a:srcRect b="3862"/>
          <a:stretch>
            <a:fillRect/>
          </a:stretch>
        </p:blipFill>
        <p:spPr bwMode="auto">
          <a:xfrm>
            <a:off x="360363" y="3959225"/>
            <a:ext cx="3095625" cy="244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0"/>
          <p:cNvPicPr>
            <a:picLocks noChangeAspect="1" noChangeArrowheads="1"/>
          </p:cNvPicPr>
          <p:nvPr/>
        </p:nvPicPr>
        <p:blipFill>
          <a:blip r:embed="rId3"/>
          <a:srcRect t="45628"/>
          <a:stretch>
            <a:fillRect/>
          </a:stretch>
        </p:blipFill>
        <p:spPr bwMode="auto">
          <a:xfrm>
            <a:off x="4283969" y="3661659"/>
            <a:ext cx="3805932" cy="319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文字方塊 6"/>
          <p:cNvSpPr txBox="1"/>
          <p:nvPr/>
        </p:nvSpPr>
        <p:spPr>
          <a:xfrm>
            <a:off x="3852069" y="1916832"/>
            <a:ext cx="46085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演進到第三代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電腦，則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使用體積更小的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積體電路</a:t>
            </a:r>
            <a:r>
              <a:rPr lang="en-US" altLang="zh-TW" b="0" dirty="0">
                <a:solidFill>
                  <a:schemeClr val="tx1"/>
                </a:solidFill>
                <a:ea typeface="標楷體" pitchFamily="65" charset="-120"/>
              </a:rPr>
              <a:t>(IC</a:t>
            </a: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)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，一小片</a:t>
            </a: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IC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的功能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就相當於數百個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真空管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來處理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訊號。</a:t>
            </a:r>
            <a:endParaRPr lang="zh-TW" altLang="en-US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9" t="630" r="10640" b="32534"/>
          <a:stretch/>
        </p:blipFill>
        <p:spPr bwMode="auto">
          <a:xfrm>
            <a:off x="0" y="1620000"/>
            <a:ext cx="3600000" cy="19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167</a:t>
            </a:r>
          </a:p>
        </p:txBody>
      </p:sp>
      <p:pic>
        <p:nvPicPr>
          <p:cNvPr id="21507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0363" y="3959225"/>
            <a:ext cx="3311525" cy="224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9"/>
          <p:cNvPicPr>
            <a:picLocks noChangeAspect="1" noChangeArrowheads="1"/>
          </p:cNvPicPr>
          <p:nvPr/>
        </p:nvPicPr>
        <p:blipFill>
          <a:blip r:embed="rId3"/>
          <a:srcRect t="46790" b="534"/>
          <a:stretch>
            <a:fillRect/>
          </a:stretch>
        </p:blipFill>
        <p:spPr bwMode="auto">
          <a:xfrm>
            <a:off x="4283968" y="3608045"/>
            <a:ext cx="3887341" cy="3249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文字方塊 6"/>
          <p:cNvSpPr txBox="1"/>
          <p:nvPr/>
        </p:nvSpPr>
        <p:spPr>
          <a:xfrm>
            <a:off x="3852069" y="1916832"/>
            <a:ext cx="46085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到了第四代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電腦，則利用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比 </a:t>
            </a:r>
            <a:r>
              <a:rPr lang="en-US" altLang="zh-TW" b="0" dirty="0">
                <a:solidFill>
                  <a:schemeClr val="tx1"/>
                </a:solidFill>
                <a:ea typeface="標楷體" pitchFamily="65" charset="-120"/>
              </a:rPr>
              <a:t>IC 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更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小，而功能更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強的超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大型積體電路</a:t>
            </a: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(</a:t>
            </a:r>
            <a:r>
              <a:rPr lang="en-US" altLang="zh-TW" b="0" dirty="0">
                <a:solidFill>
                  <a:schemeClr val="tx1"/>
                </a:solidFill>
                <a:ea typeface="標楷體" pitchFamily="65" charset="-120"/>
              </a:rPr>
              <a:t>VLSI)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來處理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訊號。</a:t>
            </a:r>
            <a:endParaRPr lang="zh-TW" altLang="en-US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4" t="37517" r="67896" b="13340"/>
          <a:stretch/>
        </p:blipFill>
        <p:spPr bwMode="auto">
          <a:xfrm>
            <a:off x="0" y="1620000"/>
            <a:ext cx="3600000" cy="19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167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179512" y="4024527"/>
            <a:ext cx="502237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目前資訊界正在積極研發具有更多功能</a:t>
            </a: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-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處理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聲音與影像、記憶且有認知能力的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智慧型電腦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。資訊科技也邁入人工智慧</a:t>
            </a:r>
            <a:r>
              <a:rPr lang="en-US" altLang="zh-TW" b="0" dirty="0">
                <a:solidFill>
                  <a:schemeClr val="tx1"/>
                </a:solidFill>
                <a:ea typeface="標楷體" pitchFamily="65" charset="-120"/>
              </a:rPr>
              <a:t>(AI)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時代，並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持續發展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中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。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4" t="37517" r="67896" b="13340"/>
          <a:stretch/>
        </p:blipFill>
        <p:spPr bwMode="auto">
          <a:xfrm>
            <a:off x="0" y="1620000"/>
            <a:ext cx="3600000" cy="19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49" t="4915" r="10474" b="45943"/>
          <a:stretch/>
        </p:blipFill>
        <p:spPr bwMode="auto">
          <a:xfrm>
            <a:off x="0" y="1620000"/>
            <a:ext cx="6480000" cy="19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7" descr="2019-07-10_152906拷貝"/>
          <p:cNvPicPr>
            <a:picLocks noChangeAspect="1" noChangeArrowheads="1"/>
          </p:cNvPicPr>
          <p:nvPr/>
        </p:nvPicPr>
        <p:blipFill rotWithShape="1">
          <a:blip r:embed="rId3"/>
          <a:srcRect t="-913" b="913"/>
          <a:stretch/>
        </p:blipFill>
        <p:spPr bwMode="auto">
          <a:xfrm>
            <a:off x="5076056" y="3096000"/>
            <a:ext cx="3478212" cy="371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橢圓 10"/>
          <p:cNvSpPr/>
          <p:nvPr/>
        </p:nvSpPr>
        <p:spPr bwMode="auto">
          <a:xfrm>
            <a:off x="179388" y="179388"/>
            <a:ext cx="792162" cy="79216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zh-TW" altLang="en-US" sz="4400" dirty="0">
                <a:solidFill>
                  <a:schemeClr val="bg1"/>
                </a:solidFill>
                <a:ea typeface="標楷體" pitchFamily="65" charset="-120"/>
              </a:rPr>
              <a:t>架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900113" y="179388"/>
            <a:ext cx="3600450" cy="792162"/>
          </a:xfrm>
          <a:prstGeom prst="rect">
            <a:avLst/>
          </a:prstGeom>
          <a:noFill/>
        </p:spPr>
        <p:txBody>
          <a:bodyPr lIns="108000" tIns="36000" rIns="108000" bIns="36000" anchor="ctr"/>
          <a:lstStyle/>
          <a:p>
            <a:pPr>
              <a:defRPr/>
            </a:pPr>
            <a:r>
              <a:rPr lang="zh-TW" altLang="en-US" sz="4000" dirty="0">
                <a:solidFill>
                  <a:schemeClr val="bg1">
                    <a:lumMod val="50000"/>
                  </a:schemeClr>
                </a:solidFill>
                <a:ea typeface="標楷體" pitchFamily="65" charset="-120"/>
              </a:rPr>
              <a:t>構表與多媒體</a:t>
            </a:r>
          </a:p>
        </p:txBody>
      </p:sp>
      <p:pic>
        <p:nvPicPr>
          <p:cNvPr id="10243" name="Pictur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395288"/>
            <a:ext cx="118745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4" name="群組 16"/>
          <p:cNvGrpSpPr>
            <a:grpSpLocks/>
          </p:cNvGrpSpPr>
          <p:nvPr/>
        </p:nvGrpSpPr>
        <p:grpSpPr bwMode="auto">
          <a:xfrm>
            <a:off x="2519363" y="1079500"/>
            <a:ext cx="3960812" cy="2844800"/>
            <a:chOff x="2519999" y="1044000"/>
            <a:chExt cx="3960362" cy="2844279"/>
          </a:xfrm>
        </p:grpSpPr>
        <p:pic>
          <p:nvPicPr>
            <p:cNvPr id="10245" name="圖片 14"/>
            <p:cNvPicPr>
              <a:picLocks/>
            </p:cNvPicPr>
            <p:nvPr/>
          </p:nvPicPr>
          <p:blipFill>
            <a:blip r:embed="rId3"/>
            <a:srcRect t="-2" r="990" b="1614"/>
            <a:stretch>
              <a:fillRect/>
            </a:stretch>
          </p:blipFill>
          <p:spPr bwMode="auto">
            <a:xfrm>
              <a:off x="2879929" y="2664198"/>
              <a:ext cx="3600000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46" name="圖片 15"/>
            <p:cNvPicPr>
              <a:picLocks/>
            </p:cNvPicPr>
            <p:nvPr/>
          </p:nvPicPr>
          <p:blipFill>
            <a:blip r:embed="rId3"/>
            <a:srcRect t="-2" r="990" b="1614"/>
            <a:stretch>
              <a:fillRect/>
            </a:stretch>
          </p:blipFill>
          <p:spPr bwMode="auto">
            <a:xfrm>
              <a:off x="2879929" y="3312279"/>
              <a:ext cx="3600000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47" name="圖片 16"/>
            <p:cNvPicPr>
              <a:picLocks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519999" y="1872098"/>
              <a:ext cx="39600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" name="手繪多邊形 24"/>
            <p:cNvSpPr/>
            <p:nvPr/>
          </p:nvSpPr>
          <p:spPr bwMode="auto">
            <a:xfrm>
              <a:off x="2699366" y="2593116"/>
              <a:ext cx="180954" cy="358709"/>
            </a:xfrm>
            <a:custGeom>
              <a:avLst/>
              <a:gdLst>
                <a:gd name="connsiteX0" fmla="*/ 0 w 1244600"/>
                <a:gd name="connsiteY0" fmla="*/ 0 h 982134"/>
                <a:gd name="connsiteX1" fmla="*/ 0 w 1244600"/>
                <a:gd name="connsiteY1" fmla="*/ 982134 h 982134"/>
                <a:gd name="connsiteX2" fmla="*/ 1244600 w 1244600"/>
                <a:gd name="connsiteY2" fmla="*/ 982134 h 98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ln w="25400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anchor="ctr"/>
            <a:lstStyle/>
            <a:p>
              <a:pPr algn="ctr">
                <a:defRPr/>
              </a:pPr>
              <a:endParaRPr lang="zh-TW" altLang="en-US">
                <a:ea typeface="新細明體" pitchFamily="18" charset="-120"/>
              </a:endParaRPr>
            </a:p>
          </p:txBody>
        </p:sp>
        <p:sp>
          <p:nvSpPr>
            <p:cNvPr id="10249" name="Rectangle 4"/>
            <p:cNvSpPr>
              <a:spLocks noChangeArrowheads="1"/>
            </p:cNvSpPr>
            <p:nvPr/>
          </p:nvSpPr>
          <p:spPr bwMode="auto">
            <a:xfrm>
              <a:off x="2519999" y="1872099"/>
              <a:ext cx="3960000" cy="72000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>
                  <a:solidFill>
                    <a:schemeClr val="tx1"/>
                  </a:solidFill>
                  <a:ea typeface="標楷體" pitchFamily="65" charset="-120"/>
                </a:rPr>
                <a:t>資訊科技與發展簡史</a:t>
              </a:r>
            </a:p>
          </p:txBody>
        </p:sp>
        <p:sp>
          <p:nvSpPr>
            <p:cNvPr id="10250" name="Rectangle 12"/>
            <p:cNvSpPr>
              <a:spLocks noChangeArrowheads="1"/>
            </p:cNvSpPr>
            <p:nvPr/>
          </p:nvSpPr>
          <p:spPr bwMode="auto">
            <a:xfrm>
              <a:off x="2879929" y="2664198"/>
              <a:ext cx="3600000" cy="576000"/>
            </a:xfrm>
            <a:prstGeom prst="rect">
              <a:avLst/>
            </a:prstGeom>
            <a:noFill/>
            <a:ln w="25400" algn="ctr">
              <a:solidFill>
                <a:srgbClr val="007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計算工具的發展</a:t>
              </a:r>
            </a:p>
          </p:txBody>
        </p:sp>
        <p:cxnSp>
          <p:nvCxnSpPr>
            <p:cNvPr id="28" name="直線接點 27"/>
            <p:cNvCxnSpPr/>
            <p:nvPr/>
          </p:nvCxnSpPr>
          <p:spPr bwMode="auto">
            <a:xfrm>
              <a:off x="4499386" y="1764593"/>
              <a:ext cx="0" cy="107930"/>
            </a:xfrm>
            <a:prstGeom prst="line">
              <a:avLst/>
            </a:prstGeom>
            <a:noFill/>
            <a:ln w="25400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/>
            <a:extLst/>
          </p:spPr>
        </p:cxnSp>
        <p:sp>
          <p:nvSpPr>
            <p:cNvPr id="29" name="Rectangle 12"/>
            <p:cNvSpPr>
              <a:spLocks noChangeArrowheads="1"/>
            </p:cNvSpPr>
            <p:nvPr/>
          </p:nvSpPr>
          <p:spPr bwMode="auto">
            <a:xfrm>
              <a:off x="2880320" y="3312123"/>
              <a:ext cx="3600041" cy="576156"/>
            </a:xfrm>
            <a:prstGeom prst="rect">
              <a:avLst/>
            </a:prstGeom>
            <a:noFill/>
            <a:ln w="25400" algn="ctr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>
                <a:defRPr/>
              </a:pPr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電子元件的發展</a:t>
              </a:r>
            </a:p>
          </p:txBody>
        </p:sp>
        <p:sp>
          <p:nvSpPr>
            <p:cNvPr id="30" name="手繪多邊形 29"/>
            <p:cNvSpPr/>
            <p:nvPr/>
          </p:nvSpPr>
          <p:spPr bwMode="auto">
            <a:xfrm>
              <a:off x="2699366" y="2593116"/>
              <a:ext cx="180954" cy="1007878"/>
            </a:xfrm>
            <a:custGeom>
              <a:avLst/>
              <a:gdLst>
                <a:gd name="connsiteX0" fmla="*/ 0 w 1244600"/>
                <a:gd name="connsiteY0" fmla="*/ 0 h 982134"/>
                <a:gd name="connsiteX1" fmla="*/ 0 w 1244600"/>
                <a:gd name="connsiteY1" fmla="*/ 982134 h 982134"/>
                <a:gd name="connsiteX2" fmla="*/ 1244600 w 1244600"/>
                <a:gd name="connsiteY2" fmla="*/ 982134 h 98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ln w="25400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anchor="ctr"/>
            <a:lstStyle/>
            <a:p>
              <a:pPr algn="ctr">
                <a:defRPr/>
              </a:pPr>
              <a:endParaRPr lang="zh-TW" altLang="en-US" dirty="0">
                <a:ea typeface="新細明體" pitchFamily="18" charset="-120"/>
              </a:endParaRPr>
            </a:p>
          </p:txBody>
        </p:sp>
        <p:pic>
          <p:nvPicPr>
            <p:cNvPr id="10254" name="圖片 23"/>
            <p:cNvPicPr>
              <a:picLocks/>
            </p:cNvPicPr>
            <p:nvPr/>
          </p:nvPicPr>
          <p:blipFill>
            <a:blip r:embed="rId5"/>
            <a:srcRect r="52"/>
            <a:stretch>
              <a:fillRect/>
            </a:stretch>
          </p:blipFill>
          <p:spPr bwMode="auto">
            <a:xfrm>
              <a:off x="2519999" y="1044000"/>
              <a:ext cx="39600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55" name="Rectangle 3"/>
            <p:cNvSpPr>
              <a:spLocks noChangeArrowheads="1"/>
            </p:cNvSpPr>
            <p:nvPr/>
          </p:nvSpPr>
          <p:spPr bwMode="auto">
            <a:xfrm>
              <a:off x="2519999" y="1044000"/>
              <a:ext cx="3960000" cy="72000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pPr algn="ctr"/>
              <a:r>
                <a:rPr lang="zh-TW" altLang="en-US" sz="3200">
                  <a:solidFill>
                    <a:schemeClr val="bg1"/>
                  </a:solidFill>
                  <a:ea typeface="標楷體" pitchFamily="65" charset="-120"/>
                </a:rPr>
                <a:t>資訊科技導論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164</a:t>
            </a:r>
          </a:p>
        </p:txBody>
      </p:sp>
      <p:sp>
        <p:nvSpPr>
          <p:cNvPr id="11266" name="文字方塊 5"/>
          <p:cNvSpPr txBox="1">
            <a:spLocks noChangeArrowheads="1"/>
          </p:cNvSpPr>
          <p:nvPr/>
        </p:nvSpPr>
        <p:spPr bwMode="auto">
          <a:xfrm>
            <a:off x="539750" y="1800225"/>
            <a:ext cx="8064500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altLang="zh-TW" sz="3600" b="0" dirty="0">
                <a:solidFill>
                  <a:schemeClr val="tx1"/>
                </a:solidFill>
                <a:ea typeface="標楷體" pitchFamily="65" charset="-120"/>
              </a:rPr>
              <a:t>	</a:t>
            </a:r>
            <a:r>
              <a:rPr lang="zh-TW" altLang="en-US" sz="3600" b="0" dirty="0">
                <a:solidFill>
                  <a:schemeClr val="tx1"/>
                </a:solidFill>
                <a:ea typeface="標楷體" pitchFamily="65" charset="-120"/>
              </a:rPr>
              <a:t>資訊科技對人類社會的影響既深且廣，它的發展主要是經由前人的創意與不斷努力，才有今日的成果。</a:t>
            </a:r>
            <a:endParaRPr lang="en-US" altLang="zh-TW" sz="3600" b="0" dirty="0">
              <a:solidFill>
                <a:schemeClr val="tx1"/>
              </a:solidFill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en-US" altLang="zh-TW" sz="3600" b="0" dirty="0">
                <a:solidFill>
                  <a:schemeClr val="tx1"/>
                </a:solidFill>
                <a:ea typeface="標楷體" pitchFamily="65" charset="-120"/>
              </a:rPr>
              <a:t>	</a:t>
            </a:r>
            <a:r>
              <a:rPr lang="zh-TW" altLang="en-US" sz="3600" b="0" dirty="0">
                <a:solidFill>
                  <a:schemeClr val="tx1"/>
                </a:solidFill>
                <a:ea typeface="標楷體" pitchFamily="65" charset="-120"/>
              </a:rPr>
              <a:t>在變動的資訊時代，不管你是「數位移民」還是「數位原住民」，必定要了解資訊科技的歷史。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164</a:t>
            </a:r>
          </a:p>
        </p:txBody>
      </p:sp>
      <p:sp>
        <p:nvSpPr>
          <p:cNvPr id="9" name="文字方塊 5"/>
          <p:cNvSpPr txBox="1">
            <a:spLocks noChangeArrowheads="1"/>
          </p:cNvSpPr>
          <p:nvPr/>
        </p:nvSpPr>
        <p:spPr bwMode="auto">
          <a:xfrm>
            <a:off x="539750" y="1800225"/>
            <a:ext cx="8064500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3600" b="0">
                <a:solidFill>
                  <a:schemeClr val="tx1"/>
                </a:solidFill>
                <a:ea typeface="標楷體" pitchFamily="65" charset="-120"/>
              </a:rPr>
              <a:t>計算工具何其多？</a:t>
            </a:r>
          </a:p>
        </p:txBody>
      </p:sp>
      <p:pic>
        <p:nvPicPr>
          <p:cNvPr id="12" name="Picture 8" descr="516791_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5276" y="4437112"/>
            <a:ext cx="5042248" cy="2420888"/>
          </a:xfrm>
          <a:prstGeom prst="rect">
            <a:avLst/>
          </a:prstGeom>
          <a:noFill/>
        </p:spPr>
      </p:pic>
      <p:pic>
        <p:nvPicPr>
          <p:cNvPr id="15" name="Picture 6" descr="7246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0000" y="2880000"/>
            <a:ext cx="3590491" cy="2071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文字方塊 6"/>
          <p:cNvSpPr txBox="1">
            <a:spLocks noChangeArrowheads="1"/>
          </p:cNvSpPr>
          <p:nvPr/>
        </p:nvSpPr>
        <p:spPr bwMode="auto">
          <a:xfrm>
            <a:off x="539750" y="2519363"/>
            <a:ext cx="80645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中國人的算盤、加法器、差分機、圖靈機、</a:t>
            </a:r>
            <a:r>
              <a:rPr lang="en-US" altLang="zh-TW" sz="2400" b="0" dirty="0">
                <a:solidFill>
                  <a:schemeClr val="tx1"/>
                </a:solidFill>
                <a:ea typeface="標楷體" pitchFamily="65" charset="-120"/>
              </a:rPr>
              <a:t>……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164</a:t>
            </a:r>
          </a:p>
        </p:txBody>
      </p:sp>
      <p:pic>
        <p:nvPicPr>
          <p:cNvPr id="13315" name="Picture 6" descr="巴斯卡"/>
          <p:cNvPicPr>
            <a:picLocks noChangeAspect="1" noChangeArrowheads="1"/>
          </p:cNvPicPr>
          <p:nvPr/>
        </p:nvPicPr>
        <p:blipFill rotWithShape="1">
          <a:blip r:embed="rId2"/>
          <a:srcRect l="4227" t="5103" r="11472" b="6148"/>
          <a:stretch/>
        </p:blipFill>
        <p:spPr bwMode="auto">
          <a:xfrm>
            <a:off x="360000" y="3060000"/>
            <a:ext cx="2880000" cy="31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文字方塊 1"/>
          <p:cNvSpPr txBox="1">
            <a:spLocks/>
          </p:cNvSpPr>
          <p:nvPr/>
        </p:nvSpPr>
        <p:spPr>
          <a:xfrm>
            <a:off x="3204000" y="2880000"/>
            <a:ext cx="4860000" cy="2160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algn="just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三千多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年前</a:t>
            </a:r>
            <a:r>
              <a:rPr lang="zh-TW" altLang="en-US" sz="2400" b="0" u="sng" dirty="0">
                <a:solidFill>
                  <a:schemeClr val="tx1"/>
                </a:solidFill>
                <a:ea typeface="標楷體" pitchFamily="65" charset="-120"/>
              </a:rPr>
              <a:t>中國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人為了計算的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需求而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發明算盤。直到十七世紀，</a:t>
            </a:r>
            <a:r>
              <a:rPr lang="zh-TW" altLang="en-US" sz="2400" b="0" u="sng" dirty="0" smtClean="0">
                <a:solidFill>
                  <a:schemeClr val="tx1"/>
                </a:solidFill>
                <a:ea typeface="標楷體" pitchFamily="65" charset="-120"/>
              </a:rPr>
              <a:t>法國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數學家</a:t>
            </a:r>
            <a:r>
              <a:rPr lang="zh-TW" altLang="en-US" sz="2400" b="0" u="sng" dirty="0">
                <a:solidFill>
                  <a:schemeClr val="tx1"/>
                </a:solidFill>
                <a:ea typeface="標楷體" pitchFamily="65" charset="-120"/>
              </a:rPr>
              <a:t>巴斯卡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，利用齒輪發明了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執行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加、減運算的加法器，開啟以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機械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作為計算工具的先河。</a:t>
            </a:r>
            <a:endParaRPr lang="zh-TW" altLang="en-US" sz="240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0" y="1620000"/>
            <a:ext cx="5223840" cy="1255672"/>
          </a:xfrm>
          <a:prstGeom prst="rect">
            <a:avLst/>
          </a:prstGeom>
        </p:spPr>
      </p:pic>
      <p:sp>
        <p:nvSpPr>
          <p:cNvPr id="13" name="文字方塊 12"/>
          <p:cNvSpPr txBox="1">
            <a:spLocks/>
          </p:cNvSpPr>
          <p:nvPr/>
        </p:nvSpPr>
        <p:spPr>
          <a:xfrm>
            <a:off x="3960472" y="2016000"/>
            <a:ext cx="4140000" cy="864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巴斯</a:t>
            </a:r>
            <a:r>
              <a:rPr lang="zh-TW" alt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卡 </a:t>
            </a:r>
            <a:r>
              <a:rPr lang="en-US" altLang="zh-TW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Blaise</a:t>
            </a:r>
            <a:r>
              <a:rPr lang="en-US" altLang="zh-TW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 </a:t>
            </a:r>
            <a:r>
              <a:rPr lang="en-US" altLang="zh-TW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Pascal</a:t>
            </a:r>
          </a:p>
          <a:p>
            <a:pPr algn="ctr">
              <a:lnSpc>
                <a:spcPct val="120000"/>
              </a:lnSpc>
            </a:pP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（</a:t>
            </a:r>
            <a:r>
              <a:rPr lang="en-US" altLang="zh-TW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1623</a:t>
            </a:r>
            <a:r>
              <a:rPr lang="zh-TW" alt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～</a:t>
            </a:r>
            <a:r>
              <a:rPr lang="en-US" altLang="zh-TW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1662</a:t>
            </a: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0" y="1620000"/>
            <a:ext cx="5217744" cy="1834744"/>
          </a:xfrm>
          <a:prstGeom prst="rect">
            <a:avLst/>
          </a:prstGeom>
        </p:spPr>
      </p:pic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164</a:t>
            </a:r>
          </a:p>
        </p:txBody>
      </p:sp>
      <p:pic>
        <p:nvPicPr>
          <p:cNvPr id="14339" name="Picture 6" descr="萊布尼茲"/>
          <p:cNvPicPr>
            <a:picLocks noChangeAspect="1" noChangeArrowheads="1"/>
          </p:cNvPicPr>
          <p:nvPr/>
        </p:nvPicPr>
        <p:blipFill rotWithShape="1">
          <a:blip r:embed="rId3"/>
          <a:srcRect l="6016" t="6743" r="8996" b="10405"/>
          <a:stretch/>
        </p:blipFill>
        <p:spPr bwMode="auto">
          <a:xfrm>
            <a:off x="360000" y="3060000"/>
            <a:ext cx="3060000" cy="3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文字方塊 5"/>
          <p:cNvSpPr txBox="1">
            <a:spLocks/>
          </p:cNvSpPr>
          <p:nvPr/>
        </p:nvSpPr>
        <p:spPr>
          <a:xfrm>
            <a:off x="3349278" y="3456000"/>
            <a:ext cx="4752000" cy="2160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algn="just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隨後</a:t>
            </a:r>
            <a:r>
              <a:rPr lang="zh-TW" altLang="en-US" sz="2400" b="0" u="sng" dirty="0">
                <a:solidFill>
                  <a:schemeClr val="tx1"/>
                </a:solidFill>
                <a:ea typeface="標楷體" pitchFamily="65" charset="-120"/>
              </a:rPr>
              <a:t>德國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數學家萊</a:t>
            </a:r>
            <a:r>
              <a:rPr lang="zh-TW" altLang="en-US" sz="2400" b="0" u="sng" dirty="0">
                <a:solidFill>
                  <a:schemeClr val="tx1"/>
                </a:solidFill>
                <a:ea typeface="標楷體" pitchFamily="65" charset="-120"/>
              </a:rPr>
              <a:t>布尼茲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，將加法器改良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成可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做乘、除運算的計算器。但真正的電動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計算機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，到了二十世紀中葉才研發出來。</a:t>
            </a:r>
            <a:endParaRPr lang="zh-TW" altLang="en-US" sz="240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7" name="文字方塊 6"/>
          <p:cNvSpPr txBox="1">
            <a:spLocks/>
          </p:cNvSpPr>
          <p:nvPr/>
        </p:nvSpPr>
        <p:spPr>
          <a:xfrm>
            <a:off x="3960472" y="2015998"/>
            <a:ext cx="4140000" cy="1440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萊布尼</a:t>
            </a:r>
            <a:r>
              <a:rPr lang="zh-TW" alt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茲</a:t>
            </a:r>
            <a:endParaRPr lang="en-US" altLang="zh-TW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標楷體" pitchFamily="65" charset="-120"/>
            </a:endParaRPr>
          </a:p>
          <a:p>
            <a:pPr algn="ctr">
              <a:lnSpc>
                <a:spcPct val="120000"/>
              </a:lnSpc>
            </a:pPr>
            <a:r>
              <a:rPr lang="en-US" altLang="zh-TW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Gottfried </a:t>
            </a:r>
            <a:r>
              <a:rPr lang="en-US" altLang="zh-TW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Wilhelm Leibniz</a:t>
            </a:r>
          </a:p>
          <a:p>
            <a:pPr algn="ctr">
              <a:lnSpc>
                <a:spcPct val="120000"/>
              </a:lnSpc>
            </a:pP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（</a:t>
            </a:r>
            <a:r>
              <a:rPr lang="en-US" altLang="zh-TW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1646</a:t>
            </a:r>
            <a:r>
              <a:rPr lang="zh-TW" alt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～</a:t>
            </a:r>
            <a:r>
              <a:rPr lang="en-US" altLang="zh-TW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1716</a:t>
            </a: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0" y="1620000"/>
            <a:ext cx="5364036" cy="1298341"/>
          </a:xfrm>
          <a:prstGeom prst="rect">
            <a:avLst/>
          </a:prstGeom>
        </p:spPr>
      </p:pic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165</a:t>
            </a:r>
          </a:p>
        </p:txBody>
      </p:sp>
      <p:pic>
        <p:nvPicPr>
          <p:cNvPr id="15364" name="Picture 7" descr="巴貝奇"/>
          <p:cNvPicPr>
            <a:picLocks noChangeAspect="1" noChangeArrowheads="1"/>
          </p:cNvPicPr>
          <p:nvPr/>
        </p:nvPicPr>
        <p:blipFill rotWithShape="1">
          <a:blip r:embed="rId3"/>
          <a:srcRect l="16998" t="5700" r="8006" b="6934"/>
          <a:stretch/>
        </p:blipFill>
        <p:spPr bwMode="auto">
          <a:xfrm>
            <a:off x="360000" y="3060000"/>
            <a:ext cx="2700000" cy="33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字方塊 4"/>
          <p:cNvSpPr txBox="1">
            <a:spLocks/>
          </p:cNvSpPr>
          <p:nvPr/>
        </p:nvSpPr>
        <p:spPr>
          <a:xfrm>
            <a:off x="3204000" y="2880000"/>
            <a:ext cx="4860000" cy="2700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algn="just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  <a:t>1830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年</a:t>
            </a:r>
            <a:r>
              <a:rPr lang="zh-TW" altLang="en-US" sz="2400" b="0" u="sng" dirty="0">
                <a:solidFill>
                  <a:schemeClr val="tx1"/>
                </a:solidFill>
                <a:ea typeface="標楷體" pitchFamily="65" charset="-120"/>
              </a:rPr>
              <a:t>英國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數學家</a:t>
            </a:r>
            <a:r>
              <a:rPr lang="zh-TW" altLang="en-US" sz="2400" b="0" u="sng" dirty="0">
                <a:solidFill>
                  <a:schemeClr val="tx1"/>
                </a:solidFill>
                <a:ea typeface="標楷體" pitchFamily="65" charset="-120"/>
              </a:rPr>
              <a:t>巴貝奇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，藉由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設計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差分機的經驗，提出計算機應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具備輸入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、輸出、計算、記憶及流程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控制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等功能，此觀念成為電腦的基本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架構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，因此</a:t>
            </a:r>
            <a:r>
              <a:rPr lang="zh-TW" altLang="en-US" sz="2400" b="0" u="sng" dirty="0">
                <a:solidFill>
                  <a:schemeClr val="tx1"/>
                </a:solidFill>
                <a:ea typeface="標楷體" pitchFamily="65" charset="-120"/>
              </a:rPr>
              <a:t>巴貝奇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被譽為電腦之父。</a:t>
            </a:r>
            <a:endParaRPr lang="zh-TW" altLang="en-US" sz="240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7" name="文字方塊 6"/>
          <p:cNvSpPr txBox="1">
            <a:spLocks/>
          </p:cNvSpPr>
          <p:nvPr/>
        </p:nvSpPr>
        <p:spPr>
          <a:xfrm>
            <a:off x="3960472" y="2016000"/>
            <a:ext cx="4140000" cy="864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巴貝奇</a:t>
            </a:r>
            <a:r>
              <a:rPr lang="en-US" altLang="zh-TW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Charles Babbage</a:t>
            </a:r>
          </a:p>
          <a:p>
            <a:pPr algn="ctr">
              <a:lnSpc>
                <a:spcPct val="120000"/>
              </a:lnSpc>
            </a:pP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（</a:t>
            </a:r>
            <a:r>
              <a:rPr lang="en-US" altLang="zh-TW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1791 ∼ 1871</a:t>
            </a: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000" y="1620000"/>
            <a:ext cx="5223840" cy="1255672"/>
          </a:xfrm>
          <a:prstGeom prst="rect">
            <a:avLst/>
          </a:prstGeom>
        </p:spPr>
      </p:pic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165</a:t>
            </a:r>
          </a:p>
        </p:txBody>
      </p:sp>
      <p:sp>
        <p:nvSpPr>
          <p:cNvPr id="5" name="文字方塊 4"/>
          <p:cNvSpPr txBox="1">
            <a:spLocks/>
          </p:cNvSpPr>
          <p:nvPr/>
        </p:nvSpPr>
        <p:spPr>
          <a:xfrm>
            <a:off x="3204000" y="2880000"/>
            <a:ext cx="4860000" cy="2700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algn="just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到了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十九世紀末，</a:t>
            </a:r>
            <a:r>
              <a:rPr lang="zh-TW" altLang="en-US" sz="2400" b="0" u="sng" dirty="0">
                <a:solidFill>
                  <a:schemeClr val="tx1"/>
                </a:solidFill>
                <a:ea typeface="標楷體" pitchFamily="65" charset="-120"/>
              </a:rPr>
              <a:t>美國</a:t>
            </a:r>
            <a:r>
              <a:rPr lang="zh-TW" altLang="en-US" sz="300" b="0" dirty="0">
                <a:solidFill>
                  <a:schemeClr val="tx1"/>
                </a:solidFill>
                <a:ea typeface="標楷體" pitchFamily="65" charset="-120"/>
              </a:rPr>
              <a:t> </a:t>
            </a:r>
            <a:r>
              <a:rPr lang="zh-TW" altLang="en-US" sz="2400" b="0" u="sng" dirty="0">
                <a:solidFill>
                  <a:schemeClr val="tx1"/>
                </a:solidFill>
                <a:ea typeface="標楷體" pitchFamily="65" charset="-120"/>
              </a:rPr>
              <a:t>何樂禮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為了處理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大量人口普查資料，發明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打孔卡片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，成為最早的自動化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資料處理工具。</a:t>
            </a:r>
            <a:endParaRPr lang="zh-TW" altLang="en-US" sz="240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7" name="文字方塊 6"/>
          <p:cNvSpPr txBox="1">
            <a:spLocks/>
          </p:cNvSpPr>
          <p:nvPr/>
        </p:nvSpPr>
        <p:spPr>
          <a:xfrm>
            <a:off x="3960472" y="2016000"/>
            <a:ext cx="4140000" cy="864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何樂</a:t>
            </a:r>
            <a:r>
              <a:rPr lang="zh-TW" alt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禮 </a:t>
            </a:r>
            <a:r>
              <a:rPr lang="en-US" altLang="zh-TW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Herman </a:t>
            </a:r>
            <a:r>
              <a:rPr lang="en-US" altLang="zh-TW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Hollerith</a:t>
            </a:r>
          </a:p>
          <a:p>
            <a:pPr algn="ctr">
              <a:lnSpc>
                <a:spcPct val="120000"/>
              </a:lnSpc>
            </a:pP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（</a:t>
            </a:r>
            <a:r>
              <a:rPr lang="en-US" altLang="zh-TW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1860</a:t>
            </a:r>
            <a:r>
              <a:rPr lang="zh-TW" alt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～</a:t>
            </a:r>
            <a:r>
              <a:rPr lang="en-US" altLang="zh-TW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1929</a:t>
            </a: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）</a:t>
            </a:r>
          </a:p>
        </p:txBody>
      </p:sp>
      <p:pic>
        <p:nvPicPr>
          <p:cNvPr id="1026" name="Picture 2" descr="\\hl2\MAC_TO_PC\7F-科技領域\文編\729 俊仲\資訊圖檔\赫樂里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3" t="4699" r="4005" b="8801"/>
          <a:stretch/>
        </p:blipFill>
        <p:spPr bwMode="auto">
          <a:xfrm>
            <a:off x="360000" y="3060000"/>
            <a:ext cx="3096000" cy="33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447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165</a:t>
            </a:r>
          </a:p>
        </p:txBody>
      </p:sp>
      <p:pic>
        <p:nvPicPr>
          <p:cNvPr id="17412" name="Picture 7" descr="阿塔那梭夫"/>
          <p:cNvPicPr>
            <a:picLocks noChangeAspect="1" noChangeArrowheads="1"/>
          </p:cNvPicPr>
          <p:nvPr/>
        </p:nvPicPr>
        <p:blipFill rotWithShape="1">
          <a:blip r:embed="rId2"/>
          <a:srcRect l="16017" t="6348" r="11989" b="14675"/>
          <a:stretch/>
        </p:blipFill>
        <p:spPr bwMode="auto">
          <a:xfrm>
            <a:off x="360000" y="4180114"/>
            <a:ext cx="1940474" cy="2263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8" descr="倍立"/>
          <p:cNvPicPr>
            <a:picLocks noChangeAspect="1" noChangeArrowheads="1"/>
          </p:cNvPicPr>
          <p:nvPr/>
        </p:nvPicPr>
        <p:blipFill rotWithShape="1">
          <a:blip r:embed="rId3"/>
          <a:srcRect l="10073" t="2665" r="20864" b="9148"/>
          <a:stretch/>
        </p:blipFill>
        <p:spPr bwMode="auto">
          <a:xfrm>
            <a:off x="7001692" y="4470834"/>
            <a:ext cx="1638308" cy="2225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文字方塊 5"/>
          <p:cNvSpPr txBox="1">
            <a:spLocks/>
          </p:cNvSpPr>
          <p:nvPr/>
        </p:nvSpPr>
        <p:spPr>
          <a:xfrm>
            <a:off x="2052000" y="3600000"/>
            <a:ext cx="5580000" cy="1800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algn="just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在</a:t>
            </a:r>
            <a: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  <a:t>1938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年間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，</a:t>
            </a:r>
            <a:r>
              <a:rPr lang="zh-TW" altLang="en-US" sz="2400" b="0" u="sng" dirty="0">
                <a:solidFill>
                  <a:schemeClr val="tx1"/>
                </a:solidFill>
                <a:ea typeface="標楷體" pitchFamily="65" charset="-120"/>
              </a:rPr>
              <a:t>阿塔納索夫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和</a:t>
            </a:r>
            <a:r>
              <a:rPr lang="zh-TW" altLang="en-US" sz="2400" b="0" u="sng" dirty="0">
                <a:solidFill>
                  <a:schemeClr val="tx1"/>
                </a:solidFill>
                <a:ea typeface="標楷體" pitchFamily="65" charset="-120"/>
              </a:rPr>
              <a:t>貝理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合作研發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出全球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第一部電腦（</a:t>
            </a:r>
            <a:r>
              <a:rPr lang="en-US" altLang="zh-TW" sz="2400" b="0" dirty="0" err="1">
                <a:solidFill>
                  <a:schemeClr val="tx1"/>
                </a:solidFill>
                <a:ea typeface="標楷體" pitchFamily="65" charset="-120"/>
              </a:rPr>
              <a:t>Atanasoff</a:t>
            </a:r>
            <a:r>
              <a:rPr lang="en-US" altLang="zh-TW" sz="2400" b="0" dirty="0">
                <a:solidFill>
                  <a:schemeClr val="tx1"/>
                </a:solidFill>
                <a:ea typeface="標楷體" pitchFamily="65" charset="-120"/>
              </a:rPr>
              <a:t>-Berry Computer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，簡稱</a:t>
            </a:r>
            <a: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  <a:t>ABC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電腦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），為接下來自動化電子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數位電腦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的發展奠定基礎。</a:t>
            </a:r>
            <a:endParaRPr lang="zh-TW" altLang="en-US" sz="240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10" name="Picture 9" descr="2019-07-10_142559拷貝"/>
          <p:cNvPicPr>
            <a:picLocks noChangeAspect="1" noChangeArrowheads="1"/>
          </p:cNvPicPr>
          <p:nvPr/>
        </p:nvPicPr>
        <p:blipFill rotWithShape="1">
          <a:blip r:embed="rId4"/>
          <a:srcRect l="7020" t="36744" r="86380" b="59156"/>
          <a:stretch/>
        </p:blipFill>
        <p:spPr bwMode="auto">
          <a:xfrm>
            <a:off x="972000" y="2708920"/>
            <a:ext cx="935704" cy="71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群組 1"/>
          <p:cNvGrpSpPr/>
          <p:nvPr/>
        </p:nvGrpSpPr>
        <p:grpSpPr>
          <a:xfrm>
            <a:off x="360000" y="1656000"/>
            <a:ext cx="8064000" cy="1944000"/>
            <a:chOff x="360000" y="1656000"/>
            <a:chExt cx="8064000" cy="1944000"/>
          </a:xfrm>
        </p:grpSpPr>
        <p:pic>
          <p:nvPicPr>
            <p:cNvPr id="9" name="Picture 9" descr="2019-07-10_142559拷貝"/>
            <p:cNvPicPr>
              <a:picLocks noChangeAspect="1" noChangeArrowheads="1"/>
            </p:cNvPicPr>
            <p:nvPr/>
          </p:nvPicPr>
          <p:blipFill rotWithShape="1">
            <a:blip r:embed="rId4"/>
            <a:srcRect l="407" t="820" r="17047" b="54902"/>
            <a:stretch/>
          </p:blipFill>
          <p:spPr bwMode="auto">
            <a:xfrm>
              <a:off x="360000" y="1656000"/>
              <a:ext cx="7200000" cy="194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9" descr="2019-07-10_142559拷貝"/>
            <p:cNvPicPr>
              <a:picLocks noChangeAspect="1" noChangeArrowheads="1"/>
            </p:cNvPicPr>
            <p:nvPr/>
          </p:nvPicPr>
          <p:blipFill rotWithShape="1">
            <a:blip r:embed="rId4"/>
            <a:srcRect l="85742" t="820" r="1874" b="54902"/>
            <a:stretch/>
          </p:blipFill>
          <p:spPr bwMode="auto">
            <a:xfrm>
              <a:off x="7344000" y="1656000"/>
              <a:ext cx="1080000" cy="194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9" descr="2019-07-10_142559拷貝"/>
            <p:cNvPicPr>
              <a:picLocks noChangeArrowheads="1"/>
            </p:cNvPicPr>
            <p:nvPr/>
          </p:nvPicPr>
          <p:blipFill rotWithShape="1">
            <a:blip r:embed="rId4"/>
            <a:srcRect l="7020" t="36744" r="86380" b="59156"/>
            <a:stretch/>
          </p:blipFill>
          <p:spPr bwMode="auto">
            <a:xfrm>
              <a:off x="1581599" y="2290909"/>
              <a:ext cx="3103612" cy="115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9" descr="2019-07-10_142559拷貝"/>
            <p:cNvPicPr>
              <a:picLocks noChangeArrowheads="1"/>
            </p:cNvPicPr>
            <p:nvPr/>
          </p:nvPicPr>
          <p:blipFill rotWithShape="1">
            <a:blip r:embed="rId4"/>
            <a:srcRect l="7020" t="36744" r="86380" b="59156"/>
            <a:stretch/>
          </p:blipFill>
          <p:spPr bwMode="auto">
            <a:xfrm>
              <a:off x="971600" y="2708920"/>
              <a:ext cx="936104" cy="504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9" descr="2019-07-10_142559拷貝"/>
            <p:cNvPicPr>
              <a:picLocks noChangeArrowheads="1"/>
            </p:cNvPicPr>
            <p:nvPr/>
          </p:nvPicPr>
          <p:blipFill rotWithShape="1">
            <a:blip r:embed="rId4"/>
            <a:srcRect l="7020" t="36744" r="86380" b="59156"/>
            <a:stretch/>
          </p:blipFill>
          <p:spPr bwMode="auto">
            <a:xfrm>
              <a:off x="5221782" y="2290909"/>
              <a:ext cx="3103612" cy="115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文字方塊 14"/>
          <p:cNvSpPr txBox="1">
            <a:spLocks/>
          </p:cNvSpPr>
          <p:nvPr/>
        </p:nvSpPr>
        <p:spPr>
          <a:xfrm>
            <a:off x="1440000" y="2160000"/>
            <a:ext cx="3492040" cy="1440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阿塔納索夫</a:t>
            </a:r>
          </a:p>
          <a:p>
            <a:pPr algn="ctr">
              <a:lnSpc>
                <a:spcPct val="120000"/>
              </a:lnSpc>
            </a:pPr>
            <a:r>
              <a:rPr lang="en-US" altLang="zh-TW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John Vincent </a:t>
            </a:r>
            <a:r>
              <a:rPr lang="en-US" altLang="zh-TW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Atanasoff</a:t>
            </a:r>
            <a:endParaRPr lang="en-US" altLang="zh-TW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標楷體" pitchFamily="65" charset="-120"/>
            </a:endParaRPr>
          </a:p>
          <a:p>
            <a:pPr algn="ctr">
              <a:lnSpc>
                <a:spcPct val="120000"/>
              </a:lnSpc>
            </a:pP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（</a:t>
            </a:r>
            <a:r>
              <a:rPr lang="en-US" altLang="zh-TW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1903</a:t>
            </a:r>
            <a:r>
              <a:rPr lang="zh-TW" alt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～</a:t>
            </a:r>
            <a:r>
              <a:rPr lang="en-US" altLang="zh-TW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1955</a:t>
            </a: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）</a:t>
            </a:r>
          </a:p>
        </p:txBody>
      </p:sp>
      <p:sp>
        <p:nvSpPr>
          <p:cNvPr id="16" name="文字方塊 15"/>
          <p:cNvSpPr txBox="1">
            <a:spLocks/>
          </p:cNvSpPr>
          <p:nvPr/>
        </p:nvSpPr>
        <p:spPr>
          <a:xfrm>
            <a:off x="5004000" y="2160000"/>
            <a:ext cx="3420000" cy="1440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貝理</a:t>
            </a:r>
          </a:p>
          <a:p>
            <a:pPr algn="ctr">
              <a:lnSpc>
                <a:spcPct val="120000"/>
              </a:lnSpc>
            </a:pPr>
            <a:r>
              <a:rPr lang="en-US" altLang="zh-TW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Clifford Edward Berry</a:t>
            </a:r>
          </a:p>
          <a:p>
            <a:pPr algn="ctr">
              <a:lnSpc>
                <a:spcPct val="120000"/>
              </a:lnSpc>
            </a:pP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（</a:t>
            </a:r>
            <a:r>
              <a:rPr lang="en-US" altLang="zh-TW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1918</a:t>
            </a:r>
            <a:r>
              <a:rPr lang="zh-TW" alt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～</a:t>
            </a:r>
            <a:r>
              <a:rPr lang="en-US" altLang="zh-TW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1963</a:t>
            </a:r>
            <a:r>
              <a: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國中教學ppt投影片母片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101國中教學ppt地理投影片母片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540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</a:spDef>
    <a:lnDef>
      <a:spPr bwMode="auto">
        <a:noFill/>
        <a:ln w="9525" cap="flat" cmpd="sng" algn="ctr">
          <a:solidFill>
            <a:srgbClr val="FF00FF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</a:extLst>
      </a:spPr>
      <a:bodyPr/>
      <a:lstStyle/>
    </a:lnDef>
  </a:objectDefaults>
  <a:extraClrSchemeLst>
    <a:extraClrScheme>
      <a:clrScheme name="1_101國中教學ppt地理投影片母片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101國中教學ppt地理投影片母片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33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17453</TotalTime>
  <Words>578</Words>
  <Application>Microsoft Office PowerPoint</Application>
  <PresentationFormat>如螢幕大小 (4:3)</PresentationFormat>
  <Paragraphs>58</Paragraphs>
  <Slides>15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16" baseType="lpstr">
      <vt:lpstr>國中教學ppt投影片母片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翰林出版事業股份有限公司</dc:title>
  <dc:creator>Hanlin</dc:creator>
  <cp:lastModifiedBy>科技領域 俊仲</cp:lastModifiedBy>
  <cp:revision>757</cp:revision>
  <cp:lastPrinted>1601-01-01T00:00:00Z</cp:lastPrinted>
  <dcterms:created xsi:type="dcterms:W3CDTF">2003-03-29T07:29:52Z</dcterms:created>
  <dcterms:modified xsi:type="dcterms:W3CDTF">2019-07-24T09:25:29Z</dcterms:modified>
</cp:coreProperties>
</file>