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8"/>
  </p:notesMasterIdLst>
  <p:sldIdLst>
    <p:sldId id="1271" r:id="rId2"/>
    <p:sldId id="1270" r:id="rId3"/>
    <p:sldId id="1303" r:id="rId4"/>
    <p:sldId id="1241" r:id="rId5"/>
    <p:sldId id="1301" r:id="rId6"/>
    <p:sldId id="130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FF"/>
    <a:srgbClr val="00B050"/>
    <a:srgbClr val="009E47"/>
    <a:srgbClr val="99CCFF"/>
    <a:srgbClr val="993300"/>
    <a:srgbClr val="CC6600"/>
    <a:srgbClr val="53D2FF"/>
    <a:srgbClr val="00E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144" autoAdjust="0"/>
  </p:normalViewPr>
  <p:slideViewPr>
    <p:cSldViewPr>
      <p:cViewPr>
        <p:scale>
          <a:sx n="100" d="100"/>
          <a:sy n="100" d="100"/>
        </p:scale>
        <p:origin x="-210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8F7A883F-FCDA-481F-91D8-E59DFD847A1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247447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1-3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個人電腦及其周邊設備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22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23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1-3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個人電腦及其周邊設備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1-1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資訊科技的與人類生活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1-2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資訊科技發展簡史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1-3 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個人電腦及其周邊設備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1-4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資訊科技與問題解決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1-5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資訊科技及其相關議題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1-6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資訊科技與跨領域整合</a:t>
            </a:r>
          </a:p>
        </p:txBody>
      </p:sp>
      <p:sp>
        <p:nvSpPr>
          <p:cNvPr id="7170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資訊科技導論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8195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6" name="群組 10"/>
          <p:cNvGrpSpPr>
            <a:grpSpLocks/>
          </p:cNvGrpSpPr>
          <p:nvPr/>
        </p:nvGrpSpPr>
        <p:grpSpPr bwMode="auto">
          <a:xfrm>
            <a:off x="2519363" y="1079500"/>
            <a:ext cx="3960812" cy="1547813"/>
            <a:chOff x="2519999" y="1044000"/>
            <a:chExt cx="3960000" cy="1548099"/>
          </a:xfrm>
        </p:grpSpPr>
        <p:pic>
          <p:nvPicPr>
            <p:cNvPr id="8197" name="圖片 16"/>
            <p:cNvPicPr>
              <a:picLocks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9999" y="1872098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8" name="Rectangle 4"/>
            <p:cNvSpPr>
              <a:spLocks noChangeArrowheads="1"/>
            </p:cNvSpPr>
            <p:nvPr/>
          </p:nvSpPr>
          <p:spPr bwMode="auto">
            <a:xfrm>
              <a:off x="2519999" y="1872099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個人電腦及其周邊設備</a:t>
              </a:r>
            </a:p>
          </p:txBody>
        </p:sp>
        <p:cxnSp>
          <p:nvCxnSpPr>
            <p:cNvPr id="14" name="直線接點 13"/>
            <p:cNvCxnSpPr/>
            <p:nvPr/>
          </p:nvCxnSpPr>
          <p:spPr bwMode="auto">
            <a:xfrm>
              <a:off x="4499205" y="1763271"/>
              <a:ext cx="0" cy="107970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</p:cxnSp>
        <p:pic>
          <p:nvPicPr>
            <p:cNvPr id="8200" name="圖片 23"/>
            <p:cNvPicPr>
              <a:picLocks/>
            </p:cNvPicPr>
            <p:nvPr/>
          </p:nvPicPr>
          <p:blipFill>
            <a:blip r:embed="rId4"/>
            <a:srcRect r="52"/>
            <a:stretch>
              <a:fillRect/>
            </a:stretch>
          </p:blipFill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1" name="Rectangle 3"/>
            <p:cNvSpPr>
              <a:spLocks noChangeArrowheads="1"/>
            </p:cNvSpPr>
            <p:nvPr/>
          </p:nvSpPr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資訊科技導論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</a:p>
        </p:txBody>
      </p:sp>
      <p:grpSp>
        <p:nvGrpSpPr>
          <p:cNvPr id="9218" name="Group 13"/>
          <p:cNvGrpSpPr>
            <a:grpSpLocks/>
          </p:cNvGrpSpPr>
          <p:nvPr/>
        </p:nvGrpSpPr>
        <p:grpSpPr bwMode="auto">
          <a:xfrm>
            <a:off x="0" y="1412875"/>
            <a:ext cx="9100581" cy="4446588"/>
            <a:chOff x="-513" y="754"/>
            <a:chExt cx="6049" cy="2956"/>
          </a:xfrm>
        </p:grpSpPr>
        <p:pic>
          <p:nvPicPr>
            <p:cNvPr id="9242" name="Picture 7" descr="2019-07-18_151844拷貝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513" y="2160"/>
              <a:ext cx="3393" cy="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3" name="Picture 8" descr="2019-07-18_152100拷貝"/>
            <p:cNvPicPr>
              <a:picLocks noChangeAspect="1" noChangeArrowheads="1"/>
            </p:cNvPicPr>
            <p:nvPr/>
          </p:nvPicPr>
          <p:blipFill rotWithShape="1">
            <a:blip r:embed="rId3"/>
            <a:srcRect r="21765" b="46861"/>
            <a:stretch/>
          </p:blipFill>
          <p:spPr bwMode="auto">
            <a:xfrm>
              <a:off x="2880" y="2024"/>
              <a:ext cx="2656" cy="8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4" name="Picture 9" descr="2019-07-18_152001拷貝"/>
            <p:cNvPicPr>
              <a:picLocks noChangeAspect="1" noChangeArrowheads="1"/>
            </p:cNvPicPr>
            <p:nvPr/>
          </p:nvPicPr>
          <p:blipFill rotWithShape="1">
            <a:blip r:embed="rId4"/>
            <a:srcRect l="3" t="23866" r="21718"/>
            <a:stretch/>
          </p:blipFill>
          <p:spPr bwMode="auto">
            <a:xfrm>
              <a:off x="2880" y="890"/>
              <a:ext cx="2656" cy="1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5" name="Picture 10" descr="2019-07-18_151738拷貝拷貝"/>
            <p:cNvPicPr>
              <a:picLocks noChangeAspect="1" noChangeArrowheads="1"/>
            </p:cNvPicPr>
            <p:nvPr/>
          </p:nvPicPr>
          <p:blipFill>
            <a:blip r:embed="rId5"/>
            <a:srcRect t="5588"/>
            <a:stretch>
              <a:fillRect/>
            </a:stretch>
          </p:blipFill>
          <p:spPr bwMode="auto">
            <a:xfrm>
              <a:off x="-506" y="754"/>
              <a:ext cx="3390" cy="1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9" name="Picture 14" descr="2019-07-18_151738拷貝拷貝2"/>
          <p:cNvPicPr>
            <a:picLocks noChangeAspect="1" noChangeArrowheads="1"/>
          </p:cNvPicPr>
          <p:nvPr/>
        </p:nvPicPr>
        <p:blipFill>
          <a:blip r:embed="rId6"/>
          <a:srcRect l="34824" r="46417" b="67317"/>
          <a:stretch>
            <a:fillRect/>
          </a:stretch>
        </p:blipFill>
        <p:spPr bwMode="auto">
          <a:xfrm>
            <a:off x="1476375" y="981075"/>
            <a:ext cx="1433513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5" descr="2019-07-18_151738拷貝拷貝3"/>
          <p:cNvPicPr>
            <a:picLocks noChangeAspect="1" noChangeArrowheads="1"/>
          </p:cNvPicPr>
          <p:nvPr/>
        </p:nvPicPr>
        <p:blipFill>
          <a:blip r:embed="rId7"/>
          <a:srcRect l="74815" t="56644" r="6039" b="11159"/>
          <a:stretch>
            <a:fillRect/>
          </a:stretch>
        </p:blipFill>
        <p:spPr bwMode="auto">
          <a:xfrm>
            <a:off x="3059113" y="2276475"/>
            <a:ext cx="165735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6" descr="2019-07-18_151844拷貝3"/>
          <p:cNvPicPr>
            <a:picLocks noChangeAspect="1" noChangeArrowheads="1"/>
          </p:cNvPicPr>
          <p:nvPr/>
        </p:nvPicPr>
        <p:blipFill>
          <a:blip r:embed="rId8"/>
          <a:srcRect l="13148" t="7642" r="76086" b="58362"/>
          <a:stretch>
            <a:fillRect/>
          </a:stretch>
        </p:blipFill>
        <p:spPr bwMode="auto">
          <a:xfrm>
            <a:off x="323850" y="4076700"/>
            <a:ext cx="8969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7" descr="2019-07-18_151844拷貝2"/>
          <p:cNvPicPr>
            <a:picLocks noChangeAspect="1" noChangeArrowheads="1"/>
          </p:cNvPicPr>
          <p:nvPr/>
        </p:nvPicPr>
        <p:blipFill>
          <a:blip r:embed="rId9"/>
          <a:srcRect l="82187" t="17343" r="8907" b="63162"/>
          <a:stretch>
            <a:fillRect/>
          </a:stretch>
        </p:blipFill>
        <p:spPr bwMode="auto">
          <a:xfrm>
            <a:off x="3959225" y="3500438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8" descr="2019-07-18_151844拷貝4"/>
          <p:cNvPicPr>
            <a:picLocks noChangeAspect="1" noChangeArrowheads="1"/>
          </p:cNvPicPr>
          <p:nvPr/>
        </p:nvPicPr>
        <p:blipFill>
          <a:blip r:embed="rId10"/>
          <a:srcRect l="63043" t="10468" r="25600" b="60756"/>
          <a:stretch>
            <a:fillRect/>
          </a:stretch>
        </p:blipFill>
        <p:spPr bwMode="auto">
          <a:xfrm>
            <a:off x="3022600" y="3573463"/>
            <a:ext cx="9318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4" name="Group 21"/>
          <p:cNvGrpSpPr>
            <a:grpSpLocks/>
          </p:cNvGrpSpPr>
          <p:nvPr/>
        </p:nvGrpSpPr>
        <p:grpSpPr bwMode="auto">
          <a:xfrm>
            <a:off x="5867400" y="2565400"/>
            <a:ext cx="949325" cy="1368425"/>
            <a:chOff x="3152" y="1570"/>
            <a:chExt cx="1542" cy="2222"/>
          </a:xfrm>
        </p:grpSpPr>
        <p:pic>
          <p:nvPicPr>
            <p:cNvPr id="9240" name="Picture 19" descr="2019-07-18_152001拷貝2"/>
            <p:cNvPicPr>
              <a:picLocks noChangeAspect="1" noChangeArrowheads="1"/>
            </p:cNvPicPr>
            <p:nvPr/>
          </p:nvPicPr>
          <p:blipFill>
            <a:blip r:embed="rId11"/>
            <a:srcRect l="21515" t="88120" r="58168"/>
            <a:stretch>
              <a:fillRect/>
            </a:stretch>
          </p:blipFill>
          <p:spPr bwMode="auto">
            <a:xfrm>
              <a:off x="3152" y="1570"/>
              <a:ext cx="1542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1" name="Picture 20" descr="2019-07-18_152100拷貝3"/>
            <p:cNvPicPr>
              <a:picLocks noChangeAspect="1" noChangeArrowheads="1"/>
            </p:cNvPicPr>
            <p:nvPr/>
          </p:nvPicPr>
          <p:blipFill>
            <a:blip r:embed="rId12"/>
            <a:srcRect l="22095" r="58192" b="49644"/>
            <a:stretch>
              <a:fillRect/>
            </a:stretch>
          </p:blipFill>
          <p:spPr bwMode="auto">
            <a:xfrm>
              <a:off x="3194" y="1979"/>
              <a:ext cx="1498" cy="1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25" name="Picture 22" descr="2019-07-18_152100拷貝2"/>
          <p:cNvPicPr>
            <a:picLocks noChangeAspect="1" noChangeArrowheads="1"/>
          </p:cNvPicPr>
          <p:nvPr/>
        </p:nvPicPr>
        <p:blipFill>
          <a:blip r:embed="rId13"/>
          <a:srcRect l="10150" t="21417" r="79094" b="62193"/>
          <a:stretch>
            <a:fillRect/>
          </a:stretch>
        </p:blipFill>
        <p:spPr bwMode="auto">
          <a:xfrm>
            <a:off x="4824413" y="3213100"/>
            <a:ext cx="10795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Group 25"/>
          <p:cNvGrpSpPr>
            <a:grpSpLocks/>
          </p:cNvGrpSpPr>
          <p:nvPr/>
        </p:nvGrpSpPr>
        <p:grpSpPr bwMode="auto">
          <a:xfrm>
            <a:off x="6877050" y="2781300"/>
            <a:ext cx="752475" cy="1152525"/>
            <a:chOff x="3729" y="890"/>
            <a:chExt cx="1419" cy="2177"/>
          </a:xfrm>
        </p:grpSpPr>
        <p:pic>
          <p:nvPicPr>
            <p:cNvPr id="9238" name="Picture 23" descr="2019-07-18_152001拷貝3"/>
            <p:cNvPicPr>
              <a:picLocks noChangeAspect="1" noChangeArrowheads="1"/>
            </p:cNvPicPr>
            <p:nvPr/>
          </p:nvPicPr>
          <p:blipFill>
            <a:blip r:embed="rId14"/>
            <a:srcRect l="42731" t="89392" r="45927"/>
            <a:stretch>
              <a:fillRect/>
            </a:stretch>
          </p:blipFill>
          <p:spPr bwMode="auto">
            <a:xfrm>
              <a:off x="3729" y="890"/>
              <a:ext cx="861" cy="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9" name="Picture 24" descr="2019-07-18_152100拷貝4"/>
            <p:cNvPicPr>
              <a:picLocks noChangeAspect="1" noChangeArrowheads="1"/>
            </p:cNvPicPr>
            <p:nvPr/>
          </p:nvPicPr>
          <p:blipFill>
            <a:blip r:embed="rId15"/>
            <a:srcRect l="42996" r="38493" b="49611"/>
            <a:stretch>
              <a:fillRect/>
            </a:stretch>
          </p:blipFill>
          <p:spPr bwMode="auto">
            <a:xfrm>
              <a:off x="3742" y="1253"/>
              <a:ext cx="1406" cy="1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27" name="Group 28"/>
          <p:cNvGrpSpPr>
            <a:grpSpLocks/>
          </p:cNvGrpSpPr>
          <p:nvPr/>
        </p:nvGrpSpPr>
        <p:grpSpPr bwMode="auto">
          <a:xfrm>
            <a:off x="7348538" y="2060575"/>
            <a:ext cx="1760537" cy="1871663"/>
            <a:chOff x="-3380" y="0"/>
            <a:chExt cx="2948" cy="3134"/>
          </a:xfrm>
        </p:grpSpPr>
        <p:pic>
          <p:nvPicPr>
            <p:cNvPr id="9236" name="Picture 26" descr="2019-07-18_152001拷貝4"/>
            <p:cNvPicPr>
              <a:picLocks noChangeAspect="1" noChangeArrowheads="1"/>
            </p:cNvPicPr>
            <p:nvPr/>
          </p:nvPicPr>
          <p:blipFill>
            <a:blip r:embed="rId16"/>
            <a:srcRect l="55573" t="58728" r="5586"/>
            <a:stretch>
              <a:fillRect/>
            </a:stretch>
          </p:blipFill>
          <p:spPr bwMode="auto">
            <a:xfrm>
              <a:off x="-3380" y="0"/>
              <a:ext cx="2948" cy="1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7" name="Picture 27" descr="2019-07-18_152100拷貝5"/>
            <p:cNvPicPr>
              <a:picLocks noChangeAspect="1" noChangeArrowheads="1"/>
            </p:cNvPicPr>
            <p:nvPr/>
          </p:nvPicPr>
          <p:blipFill>
            <a:blip r:embed="rId17"/>
            <a:srcRect l="56729" r="6241" b="49644"/>
            <a:stretch>
              <a:fillRect/>
            </a:stretch>
          </p:blipFill>
          <p:spPr bwMode="auto">
            <a:xfrm>
              <a:off x="-3298" y="1321"/>
              <a:ext cx="2813" cy="1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28" name="Line 29"/>
          <p:cNvSpPr>
            <a:spLocks noChangeShapeType="1"/>
          </p:cNvSpPr>
          <p:nvPr/>
        </p:nvSpPr>
        <p:spPr bwMode="auto">
          <a:xfrm flipV="1">
            <a:off x="2124075" y="1916113"/>
            <a:ext cx="0" cy="720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229" name="Line 31"/>
          <p:cNvSpPr>
            <a:spLocks noChangeShapeType="1"/>
          </p:cNvSpPr>
          <p:nvPr/>
        </p:nvSpPr>
        <p:spPr bwMode="auto">
          <a:xfrm flipV="1">
            <a:off x="1687513" y="2133600"/>
            <a:ext cx="4762" cy="503238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230" name="AutoShape 32"/>
          <p:cNvSpPr>
            <a:spLocks noChangeArrowheads="1"/>
          </p:cNvSpPr>
          <p:nvPr/>
        </p:nvSpPr>
        <p:spPr bwMode="auto">
          <a:xfrm>
            <a:off x="107950" y="1933575"/>
            <a:ext cx="1225550" cy="287338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31" name="Text Box 33"/>
          <p:cNvSpPr txBox="1">
            <a:spLocks noChangeArrowheads="1"/>
          </p:cNvSpPr>
          <p:nvPr/>
        </p:nvSpPr>
        <p:spPr bwMode="auto">
          <a:xfrm>
            <a:off x="107950" y="1916113"/>
            <a:ext cx="1223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顯示器</a:t>
            </a:r>
            <a:r>
              <a:rPr lang="en-US" altLang="zh-TW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螢幕</a:t>
            </a:r>
            <a:r>
              <a:rPr lang="en-US" altLang="zh-TW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9232" name="AutoShape 42"/>
          <p:cNvSpPr>
            <a:spLocks noChangeArrowheads="1"/>
          </p:cNvSpPr>
          <p:nvPr/>
        </p:nvSpPr>
        <p:spPr bwMode="auto">
          <a:xfrm>
            <a:off x="107950" y="2260600"/>
            <a:ext cx="1225550" cy="287338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33" name="Line 43"/>
          <p:cNvSpPr>
            <a:spLocks noChangeShapeType="1"/>
          </p:cNvSpPr>
          <p:nvPr/>
        </p:nvSpPr>
        <p:spPr bwMode="auto">
          <a:xfrm flipV="1">
            <a:off x="1835150" y="2420938"/>
            <a:ext cx="0" cy="215900"/>
          </a:xfrm>
          <a:prstGeom prst="line">
            <a:avLst/>
          </a:prstGeom>
          <a:noFill/>
          <a:ln w="19050">
            <a:solidFill>
              <a:srgbClr val="3399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234" name="Line 44"/>
          <p:cNvSpPr>
            <a:spLocks noChangeShapeType="1"/>
          </p:cNvSpPr>
          <p:nvPr/>
        </p:nvSpPr>
        <p:spPr bwMode="auto">
          <a:xfrm>
            <a:off x="1331913" y="2420938"/>
            <a:ext cx="504825" cy="0"/>
          </a:xfrm>
          <a:prstGeom prst="line">
            <a:avLst/>
          </a:prstGeom>
          <a:noFill/>
          <a:ln w="19050">
            <a:solidFill>
              <a:srgbClr val="3399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235" name="Text Box 45"/>
          <p:cNvSpPr txBox="1">
            <a:spLocks noChangeArrowheads="1"/>
          </p:cNvSpPr>
          <p:nvPr/>
        </p:nvSpPr>
        <p:spPr bwMode="auto">
          <a:xfrm>
            <a:off x="107950" y="2260600"/>
            <a:ext cx="1223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觸控式螢幕</a:t>
            </a:r>
            <a:endParaRPr lang="en-US" altLang="zh-TW" sz="14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47" name="AutoShape 42"/>
          <p:cNvSpPr>
            <a:spLocks noChangeArrowheads="1"/>
          </p:cNvSpPr>
          <p:nvPr/>
        </p:nvSpPr>
        <p:spPr bwMode="auto">
          <a:xfrm>
            <a:off x="322263" y="5500688"/>
            <a:ext cx="793750" cy="28733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48" name="Text Box 45"/>
          <p:cNvSpPr txBox="1">
            <a:spLocks noChangeArrowheads="1"/>
          </p:cNvSpPr>
          <p:nvPr/>
        </p:nvSpPr>
        <p:spPr bwMode="auto">
          <a:xfrm>
            <a:off x="323850" y="5500688"/>
            <a:ext cx="7921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光碟機</a:t>
            </a:r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755650" y="5300663"/>
            <a:ext cx="0" cy="217487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50" name="AutoShape 42"/>
          <p:cNvSpPr>
            <a:spLocks noChangeArrowheads="1"/>
          </p:cNvSpPr>
          <p:nvPr/>
        </p:nvSpPr>
        <p:spPr bwMode="auto">
          <a:xfrm>
            <a:off x="2265363" y="5429250"/>
            <a:ext cx="650875" cy="287338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51" name="Text Box 45"/>
          <p:cNvSpPr txBox="1">
            <a:spLocks noChangeArrowheads="1"/>
          </p:cNvSpPr>
          <p:nvPr/>
        </p:nvSpPr>
        <p:spPr bwMode="auto">
          <a:xfrm>
            <a:off x="2266950" y="5429250"/>
            <a:ext cx="647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鍵盤</a:t>
            </a:r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 flipV="1">
            <a:off x="2411413" y="3860800"/>
            <a:ext cx="0" cy="1584325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54" name="AutoShape 42"/>
          <p:cNvSpPr>
            <a:spLocks noChangeArrowheads="1"/>
          </p:cNvSpPr>
          <p:nvPr/>
        </p:nvSpPr>
        <p:spPr bwMode="auto">
          <a:xfrm>
            <a:off x="3563938" y="981075"/>
            <a:ext cx="863600" cy="287338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55" name="Text Box 45"/>
          <p:cNvSpPr txBox="1">
            <a:spLocks noChangeArrowheads="1"/>
          </p:cNvSpPr>
          <p:nvPr/>
        </p:nvSpPr>
        <p:spPr bwMode="auto">
          <a:xfrm>
            <a:off x="3635375" y="981075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手寫板</a:t>
            </a:r>
            <a:endParaRPr lang="en-US" altLang="zh-TW" sz="14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56" name="AutoShape 42"/>
          <p:cNvSpPr>
            <a:spLocks noChangeArrowheads="1"/>
          </p:cNvSpPr>
          <p:nvPr/>
        </p:nvSpPr>
        <p:spPr bwMode="auto">
          <a:xfrm>
            <a:off x="3706813" y="5013325"/>
            <a:ext cx="650875" cy="287338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57" name="Text Box 45"/>
          <p:cNvSpPr txBox="1">
            <a:spLocks noChangeArrowheads="1"/>
          </p:cNvSpPr>
          <p:nvPr/>
        </p:nvSpPr>
        <p:spPr bwMode="auto">
          <a:xfrm>
            <a:off x="3708400" y="5013325"/>
            <a:ext cx="647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滑鼠</a:t>
            </a:r>
          </a:p>
        </p:txBody>
      </p:sp>
      <p:sp>
        <p:nvSpPr>
          <p:cNvPr id="9258" name="Line 42"/>
          <p:cNvSpPr>
            <a:spLocks noChangeShapeType="1"/>
          </p:cNvSpPr>
          <p:nvPr/>
        </p:nvSpPr>
        <p:spPr bwMode="auto">
          <a:xfrm flipV="1">
            <a:off x="3708400" y="4508500"/>
            <a:ext cx="0" cy="215900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59" name="Line 31"/>
          <p:cNvSpPr>
            <a:spLocks noChangeShapeType="1"/>
          </p:cNvSpPr>
          <p:nvPr/>
        </p:nvSpPr>
        <p:spPr bwMode="auto">
          <a:xfrm flipH="1">
            <a:off x="1187450" y="2133600"/>
            <a:ext cx="504825" cy="1588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107950" y="2565400"/>
            <a:ext cx="1368425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用來顯示使用者可識讀的檔案（夾）及圖像等。目前大多採用液晶型螢幕或觸控式螢幕。</a:t>
            </a: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107950" y="5794375"/>
            <a:ext cx="136842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j-lt"/>
                <a:ea typeface="標楷體" pitchFamily="65" charset="-120"/>
              </a:rPr>
              <a:t>兼具輸入及輸出功能的儲存設備。</a:t>
            </a:r>
          </a:p>
        </p:txBody>
      </p:sp>
      <p:sp>
        <p:nvSpPr>
          <p:cNvPr id="9262" name="Line 46"/>
          <p:cNvSpPr>
            <a:spLocks noChangeShapeType="1"/>
          </p:cNvSpPr>
          <p:nvPr/>
        </p:nvSpPr>
        <p:spPr bwMode="auto">
          <a:xfrm>
            <a:off x="1116013" y="4292600"/>
            <a:ext cx="215900" cy="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63" name="Line 47"/>
          <p:cNvSpPr>
            <a:spLocks noChangeShapeType="1"/>
          </p:cNvSpPr>
          <p:nvPr/>
        </p:nvSpPr>
        <p:spPr bwMode="auto">
          <a:xfrm flipV="1">
            <a:off x="1331913" y="3429000"/>
            <a:ext cx="0" cy="86360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64" name="Line 48"/>
          <p:cNvSpPr>
            <a:spLocks noChangeShapeType="1"/>
          </p:cNvSpPr>
          <p:nvPr/>
        </p:nvSpPr>
        <p:spPr bwMode="auto">
          <a:xfrm>
            <a:off x="1331913" y="3429000"/>
            <a:ext cx="360362" cy="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66" name="Rectangle 50"/>
          <p:cNvSpPr>
            <a:spLocks noChangeArrowheads="1"/>
          </p:cNvSpPr>
          <p:nvPr/>
        </p:nvSpPr>
        <p:spPr bwMode="auto">
          <a:xfrm>
            <a:off x="2916238" y="1773238"/>
            <a:ext cx="1223962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3276600" y="1268413"/>
            <a:ext cx="143986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可取代鍵盤，用手指或觸控筆直接書寫輸入。</a:t>
            </a:r>
          </a:p>
        </p:txBody>
      </p:sp>
      <p:sp>
        <p:nvSpPr>
          <p:cNvPr id="9267" name="Line 51"/>
          <p:cNvSpPr>
            <a:spLocks noChangeShapeType="1"/>
          </p:cNvSpPr>
          <p:nvPr/>
        </p:nvSpPr>
        <p:spPr bwMode="auto">
          <a:xfrm flipH="1">
            <a:off x="3132138" y="2565400"/>
            <a:ext cx="144462" cy="0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68" name="Line 52"/>
          <p:cNvSpPr>
            <a:spLocks noChangeShapeType="1"/>
          </p:cNvSpPr>
          <p:nvPr/>
        </p:nvSpPr>
        <p:spPr bwMode="auto">
          <a:xfrm flipV="1">
            <a:off x="3132138" y="1125538"/>
            <a:ext cx="0" cy="1439862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69" name="Line 53"/>
          <p:cNvSpPr>
            <a:spLocks noChangeShapeType="1"/>
          </p:cNvSpPr>
          <p:nvPr/>
        </p:nvSpPr>
        <p:spPr bwMode="auto">
          <a:xfrm>
            <a:off x="3132138" y="1123950"/>
            <a:ext cx="431800" cy="0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70" name="Line 54"/>
          <p:cNvSpPr>
            <a:spLocks noChangeShapeType="1"/>
          </p:cNvSpPr>
          <p:nvPr/>
        </p:nvSpPr>
        <p:spPr bwMode="auto">
          <a:xfrm>
            <a:off x="2916238" y="3141663"/>
            <a:ext cx="360362" cy="0"/>
          </a:xfrm>
          <a:prstGeom prst="line">
            <a:avLst/>
          </a:prstGeom>
          <a:noFill/>
          <a:ln w="19050">
            <a:solidFill>
              <a:srgbClr val="FF99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1908175" y="5702300"/>
            <a:ext cx="14398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j-lt"/>
                <a:ea typeface="標楷體" pitchFamily="65" charset="-120"/>
              </a:rPr>
              <a:t>電腦最基本的輸入工具，可輸入文字、數字、符號及其他功能鍵。</a:t>
            </a:r>
          </a:p>
        </p:txBody>
      </p:sp>
      <p:sp>
        <p:nvSpPr>
          <p:cNvPr id="9272" name="Text Box 56"/>
          <p:cNvSpPr txBox="1">
            <a:spLocks noChangeArrowheads="1"/>
          </p:cNvSpPr>
          <p:nvPr/>
        </p:nvSpPr>
        <p:spPr bwMode="auto">
          <a:xfrm>
            <a:off x="3276600" y="5300663"/>
            <a:ext cx="16557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j-lt"/>
                <a:ea typeface="標楷體" pitchFamily="65" charset="-120"/>
              </a:rPr>
              <a:t>為一種輸入設備，可以點擊或拖曳選取螢幕上的圖示或目錄，因外型像老鼠而得名。</a:t>
            </a:r>
          </a:p>
        </p:txBody>
      </p:sp>
      <p:sp>
        <p:nvSpPr>
          <p:cNvPr id="9275" name="Line 59"/>
          <p:cNvSpPr>
            <a:spLocks noChangeShapeType="1"/>
          </p:cNvSpPr>
          <p:nvPr/>
        </p:nvSpPr>
        <p:spPr bwMode="auto">
          <a:xfrm>
            <a:off x="3708400" y="4724400"/>
            <a:ext cx="287338" cy="0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76" name="Line 60"/>
          <p:cNvSpPr>
            <a:spLocks noChangeShapeType="1"/>
          </p:cNvSpPr>
          <p:nvPr/>
        </p:nvSpPr>
        <p:spPr bwMode="auto">
          <a:xfrm>
            <a:off x="3995738" y="4724400"/>
            <a:ext cx="0" cy="288925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77" name="Line 61"/>
          <p:cNvSpPr>
            <a:spLocks noChangeShapeType="1"/>
          </p:cNvSpPr>
          <p:nvPr/>
        </p:nvSpPr>
        <p:spPr bwMode="auto">
          <a:xfrm>
            <a:off x="4356100" y="4221163"/>
            <a:ext cx="0" cy="576262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78" name="Line 62"/>
          <p:cNvSpPr>
            <a:spLocks noChangeShapeType="1"/>
          </p:cNvSpPr>
          <p:nvPr/>
        </p:nvSpPr>
        <p:spPr bwMode="auto">
          <a:xfrm>
            <a:off x="4356100" y="4797425"/>
            <a:ext cx="647700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79" name="AutoShape 42"/>
          <p:cNvSpPr>
            <a:spLocks noChangeArrowheads="1"/>
          </p:cNvSpPr>
          <p:nvPr/>
        </p:nvSpPr>
        <p:spPr bwMode="auto">
          <a:xfrm>
            <a:off x="4933950" y="4652963"/>
            <a:ext cx="790575" cy="28733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80" name="Text Box 45"/>
          <p:cNvSpPr txBox="1">
            <a:spLocks noChangeArrowheads="1"/>
          </p:cNvSpPr>
          <p:nvPr/>
        </p:nvSpPr>
        <p:spPr bwMode="auto">
          <a:xfrm>
            <a:off x="4930775" y="4652963"/>
            <a:ext cx="793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隨身碟</a:t>
            </a:r>
          </a:p>
        </p:txBody>
      </p:sp>
      <p:sp>
        <p:nvSpPr>
          <p:cNvPr id="9281" name="Line 65"/>
          <p:cNvSpPr>
            <a:spLocks noChangeShapeType="1"/>
          </p:cNvSpPr>
          <p:nvPr/>
        </p:nvSpPr>
        <p:spPr bwMode="auto">
          <a:xfrm>
            <a:off x="2916238" y="3429000"/>
            <a:ext cx="1439862" cy="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82" name="Line 66"/>
          <p:cNvSpPr>
            <a:spLocks noChangeShapeType="1"/>
          </p:cNvSpPr>
          <p:nvPr/>
        </p:nvSpPr>
        <p:spPr bwMode="auto">
          <a:xfrm>
            <a:off x="4356100" y="3429000"/>
            <a:ext cx="0" cy="21590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83" name="Text Box 67"/>
          <p:cNvSpPr txBox="1">
            <a:spLocks noChangeArrowheads="1"/>
          </p:cNvSpPr>
          <p:nvPr/>
        </p:nvSpPr>
        <p:spPr bwMode="auto">
          <a:xfrm>
            <a:off x="4787900" y="4941888"/>
            <a:ext cx="1079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j-lt"/>
                <a:ea typeface="標楷體" pitchFamily="65" charset="-120"/>
              </a:rPr>
              <a:t>隨身攜帶的存取設備。</a:t>
            </a:r>
          </a:p>
        </p:txBody>
      </p:sp>
      <p:sp>
        <p:nvSpPr>
          <p:cNvPr id="9284" name="AutoShape 42"/>
          <p:cNvSpPr>
            <a:spLocks noChangeArrowheads="1"/>
          </p:cNvSpPr>
          <p:nvPr/>
        </p:nvSpPr>
        <p:spPr bwMode="auto">
          <a:xfrm>
            <a:off x="4933950" y="981075"/>
            <a:ext cx="790575" cy="28733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85" name="Text Box 45"/>
          <p:cNvSpPr txBox="1">
            <a:spLocks noChangeArrowheads="1"/>
          </p:cNvSpPr>
          <p:nvPr/>
        </p:nvSpPr>
        <p:spPr bwMode="auto">
          <a:xfrm>
            <a:off x="4930775" y="981075"/>
            <a:ext cx="793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讀卡機</a:t>
            </a:r>
          </a:p>
        </p:txBody>
      </p:sp>
      <p:sp>
        <p:nvSpPr>
          <p:cNvPr id="9286" name="Text Box 70"/>
          <p:cNvSpPr txBox="1">
            <a:spLocks noChangeArrowheads="1"/>
          </p:cNvSpPr>
          <p:nvPr/>
        </p:nvSpPr>
        <p:spPr bwMode="auto">
          <a:xfrm>
            <a:off x="4787900" y="1268413"/>
            <a:ext cx="1079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可存取卡式資料的設備。</a:t>
            </a:r>
          </a:p>
        </p:txBody>
      </p:sp>
      <p:sp>
        <p:nvSpPr>
          <p:cNvPr id="9287" name="Line 71"/>
          <p:cNvSpPr>
            <a:spLocks noChangeShapeType="1"/>
          </p:cNvSpPr>
          <p:nvPr/>
        </p:nvSpPr>
        <p:spPr bwMode="auto">
          <a:xfrm flipV="1">
            <a:off x="5148263" y="2060575"/>
            <a:ext cx="0" cy="1439863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88" name="Line 72"/>
          <p:cNvSpPr>
            <a:spLocks noChangeShapeType="1"/>
          </p:cNvSpPr>
          <p:nvPr/>
        </p:nvSpPr>
        <p:spPr bwMode="auto">
          <a:xfrm flipH="1">
            <a:off x="4787900" y="2060575"/>
            <a:ext cx="360363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89" name="Line 73"/>
          <p:cNvSpPr>
            <a:spLocks noChangeShapeType="1"/>
          </p:cNvSpPr>
          <p:nvPr/>
        </p:nvSpPr>
        <p:spPr bwMode="auto">
          <a:xfrm flipV="1">
            <a:off x="4787900" y="1125538"/>
            <a:ext cx="0" cy="935037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0" name="Line 74"/>
          <p:cNvSpPr>
            <a:spLocks noChangeShapeType="1"/>
          </p:cNvSpPr>
          <p:nvPr/>
        </p:nvSpPr>
        <p:spPr bwMode="auto">
          <a:xfrm>
            <a:off x="4787900" y="1125538"/>
            <a:ext cx="144463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2" name="Line 76"/>
          <p:cNvSpPr>
            <a:spLocks noChangeShapeType="1"/>
          </p:cNvSpPr>
          <p:nvPr/>
        </p:nvSpPr>
        <p:spPr bwMode="auto">
          <a:xfrm flipH="1">
            <a:off x="2916238" y="3573463"/>
            <a:ext cx="2016125" cy="0"/>
          </a:xfrm>
          <a:prstGeom prst="line">
            <a:avLst/>
          </a:prstGeom>
          <a:noFill/>
          <a:ln w="1270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3" name="Line 77"/>
          <p:cNvSpPr>
            <a:spLocks noChangeShapeType="1"/>
          </p:cNvSpPr>
          <p:nvPr/>
        </p:nvSpPr>
        <p:spPr bwMode="auto">
          <a:xfrm>
            <a:off x="6372225" y="3933825"/>
            <a:ext cx="0" cy="719138"/>
          </a:xfrm>
          <a:prstGeom prst="line">
            <a:avLst/>
          </a:prstGeom>
          <a:noFill/>
          <a:ln w="19050">
            <a:solidFill>
              <a:srgbClr val="FF99CC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5" name="Line 79"/>
          <p:cNvSpPr>
            <a:spLocks noChangeShapeType="1"/>
          </p:cNvSpPr>
          <p:nvPr/>
        </p:nvSpPr>
        <p:spPr bwMode="auto">
          <a:xfrm flipV="1">
            <a:off x="6372225" y="2349500"/>
            <a:ext cx="0" cy="215900"/>
          </a:xfrm>
          <a:prstGeom prst="line">
            <a:avLst/>
          </a:prstGeom>
          <a:noFill/>
          <a:ln w="12700">
            <a:solidFill>
              <a:srgbClr val="FF99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6" name="Line 80"/>
          <p:cNvSpPr>
            <a:spLocks noChangeShapeType="1"/>
          </p:cNvSpPr>
          <p:nvPr/>
        </p:nvSpPr>
        <p:spPr bwMode="auto">
          <a:xfrm flipH="1">
            <a:off x="2555875" y="2349500"/>
            <a:ext cx="3816350" cy="0"/>
          </a:xfrm>
          <a:prstGeom prst="line">
            <a:avLst/>
          </a:prstGeom>
          <a:noFill/>
          <a:ln w="12700">
            <a:solidFill>
              <a:srgbClr val="FF99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7" name="Line 81"/>
          <p:cNvSpPr>
            <a:spLocks noChangeShapeType="1"/>
          </p:cNvSpPr>
          <p:nvPr/>
        </p:nvSpPr>
        <p:spPr bwMode="auto">
          <a:xfrm>
            <a:off x="2555875" y="2349500"/>
            <a:ext cx="0" cy="287338"/>
          </a:xfrm>
          <a:prstGeom prst="line">
            <a:avLst/>
          </a:prstGeom>
          <a:noFill/>
          <a:ln w="12700">
            <a:solidFill>
              <a:srgbClr val="FF99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299" name="AutoShape 42"/>
          <p:cNvSpPr>
            <a:spLocks noChangeArrowheads="1"/>
          </p:cNvSpPr>
          <p:nvPr/>
        </p:nvSpPr>
        <p:spPr bwMode="auto">
          <a:xfrm>
            <a:off x="6016625" y="4652963"/>
            <a:ext cx="787400" cy="287337"/>
          </a:xfrm>
          <a:prstGeom prst="roundRect">
            <a:avLst>
              <a:gd name="adj" fmla="val 16667"/>
            </a:avLst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300" name="Text Box 45"/>
          <p:cNvSpPr txBox="1">
            <a:spLocks noChangeArrowheads="1"/>
          </p:cNvSpPr>
          <p:nvPr/>
        </p:nvSpPr>
        <p:spPr bwMode="auto">
          <a:xfrm>
            <a:off x="6013450" y="4652963"/>
            <a:ext cx="790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掃描器</a:t>
            </a:r>
          </a:p>
        </p:txBody>
      </p:sp>
      <p:sp>
        <p:nvSpPr>
          <p:cNvPr id="9301" name="Text Box 85"/>
          <p:cNvSpPr txBox="1">
            <a:spLocks noChangeArrowheads="1"/>
          </p:cNvSpPr>
          <p:nvPr/>
        </p:nvSpPr>
        <p:spPr bwMode="auto">
          <a:xfrm>
            <a:off x="5795963" y="4941888"/>
            <a:ext cx="12969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j-lt"/>
                <a:ea typeface="標楷體" pitchFamily="65" charset="-120"/>
              </a:rPr>
              <a:t>能讀取並輸入紙上的圖像及文字等。</a:t>
            </a:r>
          </a:p>
        </p:txBody>
      </p:sp>
      <p:sp>
        <p:nvSpPr>
          <p:cNvPr id="9302" name="Line 86"/>
          <p:cNvSpPr>
            <a:spLocks noChangeShapeType="1"/>
          </p:cNvSpPr>
          <p:nvPr/>
        </p:nvSpPr>
        <p:spPr bwMode="auto">
          <a:xfrm>
            <a:off x="7092950" y="2060575"/>
            <a:ext cx="0" cy="719138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03" name="AutoShape 42"/>
          <p:cNvSpPr>
            <a:spLocks noChangeArrowheads="1"/>
          </p:cNvSpPr>
          <p:nvPr/>
        </p:nvSpPr>
        <p:spPr bwMode="auto">
          <a:xfrm>
            <a:off x="6808788" y="979488"/>
            <a:ext cx="787400" cy="287337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304" name="Text Box 45"/>
          <p:cNvSpPr txBox="1">
            <a:spLocks noChangeArrowheads="1"/>
          </p:cNvSpPr>
          <p:nvPr/>
        </p:nvSpPr>
        <p:spPr bwMode="auto">
          <a:xfrm>
            <a:off x="6805613" y="981075"/>
            <a:ext cx="790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印表機</a:t>
            </a:r>
          </a:p>
        </p:txBody>
      </p:sp>
      <p:sp>
        <p:nvSpPr>
          <p:cNvPr id="9305" name="Line 89"/>
          <p:cNvSpPr>
            <a:spLocks noChangeShapeType="1"/>
          </p:cNvSpPr>
          <p:nvPr/>
        </p:nvSpPr>
        <p:spPr bwMode="auto">
          <a:xfrm flipH="1">
            <a:off x="6588125" y="2060575"/>
            <a:ext cx="504825" cy="0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06" name="Line 90"/>
          <p:cNvSpPr>
            <a:spLocks noChangeShapeType="1"/>
          </p:cNvSpPr>
          <p:nvPr/>
        </p:nvSpPr>
        <p:spPr bwMode="auto">
          <a:xfrm flipV="1">
            <a:off x="6588125" y="1125538"/>
            <a:ext cx="0" cy="935037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07" name="Line 91"/>
          <p:cNvSpPr>
            <a:spLocks noChangeShapeType="1"/>
          </p:cNvSpPr>
          <p:nvPr/>
        </p:nvSpPr>
        <p:spPr bwMode="auto">
          <a:xfrm>
            <a:off x="6588125" y="1125538"/>
            <a:ext cx="215900" cy="0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0" name="Line 94"/>
          <p:cNvSpPr>
            <a:spLocks noChangeShapeType="1"/>
          </p:cNvSpPr>
          <p:nvPr/>
        </p:nvSpPr>
        <p:spPr bwMode="auto">
          <a:xfrm flipV="1">
            <a:off x="6948488" y="2205038"/>
            <a:ext cx="0" cy="576262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1" name="Line 95"/>
          <p:cNvSpPr>
            <a:spLocks noChangeShapeType="1"/>
          </p:cNvSpPr>
          <p:nvPr/>
        </p:nvSpPr>
        <p:spPr bwMode="auto">
          <a:xfrm flipH="1">
            <a:off x="2411413" y="2205038"/>
            <a:ext cx="4537075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2" name="Line 96"/>
          <p:cNvSpPr>
            <a:spLocks noChangeShapeType="1"/>
          </p:cNvSpPr>
          <p:nvPr/>
        </p:nvSpPr>
        <p:spPr bwMode="auto">
          <a:xfrm>
            <a:off x="2411413" y="2205038"/>
            <a:ext cx="0" cy="43180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3" name="Line 97"/>
          <p:cNvSpPr>
            <a:spLocks noChangeShapeType="1"/>
          </p:cNvSpPr>
          <p:nvPr/>
        </p:nvSpPr>
        <p:spPr bwMode="auto">
          <a:xfrm flipV="1">
            <a:off x="8027988" y="2133600"/>
            <a:ext cx="0" cy="503238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6" name="Line 100"/>
          <p:cNvSpPr>
            <a:spLocks noChangeShapeType="1"/>
          </p:cNvSpPr>
          <p:nvPr/>
        </p:nvSpPr>
        <p:spPr bwMode="auto">
          <a:xfrm flipH="1">
            <a:off x="2268538" y="2133600"/>
            <a:ext cx="57594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8" name="Line 102"/>
          <p:cNvSpPr>
            <a:spLocks noChangeShapeType="1"/>
          </p:cNvSpPr>
          <p:nvPr/>
        </p:nvSpPr>
        <p:spPr bwMode="auto">
          <a:xfrm>
            <a:off x="2268538" y="2133600"/>
            <a:ext cx="0" cy="503238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19" name="Line 103"/>
          <p:cNvSpPr>
            <a:spLocks noChangeShapeType="1"/>
          </p:cNvSpPr>
          <p:nvPr/>
        </p:nvSpPr>
        <p:spPr bwMode="auto">
          <a:xfrm>
            <a:off x="8172450" y="3933825"/>
            <a:ext cx="0" cy="719138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20" name="AutoShape 42"/>
          <p:cNvSpPr>
            <a:spLocks noChangeArrowheads="1"/>
          </p:cNvSpPr>
          <p:nvPr/>
        </p:nvSpPr>
        <p:spPr bwMode="auto">
          <a:xfrm>
            <a:off x="7383463" y="4940300"/>
            <a:ext cx="787400" cy="287338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321" name="Text Box 45"/>
          <p:cNvSpPr txBox="1">
            <a:spLocks noChangeArrowheads="1"/>
          </p:cNvSpPr>
          <p:nvPr/>
        </p:nvSpPr>
        <p:spPr bwMode="auto">
          <a:xfrm>
            <a:off x="7380288" y="4941888"/>
            <a:ext cx="790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印表機</a:t>
            </a:r>
          </a:p>
        </p:txBody>
      </p:sp>
      <p:sp>
        <p:nvSpPr>
          <p:cNvPr id="9323" name="Line 107"/>
          <p:cNvSpPr>
            <a:spLocks noChangeShapeType="1"/>
          </p:cNvSpPr>
          <p:nvPr/>
        </p:nvSpPr>
        <p:spPr bwMode="auto">
          <a:xfrm flipH="1">
            <a:off x="7812088" y="4652963"/>
            <a:ext cx="360362" cy="0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24" name="Line 108"/>
          <p:cNvSpPr>
            <a:spLocks noChangeShapeType="1"/>
          </p:cNvSpPr>
          <p:nvPr/>
        </p:nvSpPr>
        <p:spPr bwMode="auto">
          <a:xfrm>
            <a:off x="7812088" y="4652963"/>
            <a:ext cx="0" cy="288925"/>
          </a:xfrm>
          <a:prstGeom prst="line">
            <a:avLst/>
          </a:prstGeom>
          <a:noFill/>
          <a:ln w="19050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9325" name="Text Box 109"/>
          <p:cNvSpPr txBox="1">
            <a:spLocks noChangeArrowheads="1"/>
          </p:cNvSpPr>
          <p:nvPr/>
        </p:nvSpPr>
        <p:spPr bwMode="auto">
          <a:xfrm>
            <a:off x="7092950" y="5222875"/>
            <a:ext cx="14398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程式執行後自動取筆繪圖，可將電腦主機設計完成的圖形畫出。</a:t>
            </a:r>
          </a:p>
        </p:txBody>
      </p:sp>
      <p:sp>
        <p:nvSpPr>
          <p:cNvPr id="9328" name="Text Box 112"/>
          <p:cNvSpPr txBox="1">
            <a:spLocks noChangeArrowheads="1"/>
          </p:cNvSpPr>
          <p:nvPr/>
        </p:nvSpPr>
        <p:spPr bwMode="auto">
          <a:xfrm>
            <a:off x="6588125" y="1268413"/>
            <a:ext cx="12969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能將輸出的資訊列印在紙張上。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</a:p>
        </p:txBody>
      </p:sp>
      <p:sp>
        <p:nvSpPr>
          <p:cNvPr id="10242" name="文字方塊 5"/>
          <p:cNvSpPr txBox="1">
            <a:spLocks noChangeArrowheads="1"/>
          </p:cNvSpPr>
          <p:nvPr/>
        </p:nvSpPr>
        <p:spPr bwMode="auto">
          <a:xfrm>
            <a:off x="539750" y="1079500"/>
            <a:ext cx="80645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4400" b="0">
                <a:solidFill>
                  <a:schemeClr val="tx1"/>
                </a:solidFill>
                <a:ea typeface="標楷體" pitchFamily="65" charset="-120"/>
              </a:rPr>
              <a:t>輸入設備</a:t>
            </a:r>
            <a:r>
              <a:rPr lang="en-US" altLang="zh-TW" sz="4400" b="0">
                <a:solidFill>
                  <a:schemeClr val="tx1"/>
                </a:solidFill>
                <a:ea typeface="標楷體" pitchFamily="65" charset="-120"/>
              </a:rPr>
              <a:t>input device</a:t>
            </a:r>
            <a:endParaRPr lang="zh-TW" altLang="en-US" sz="4400" b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0243" name="Picture 10" descr="577262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79613"/>
            <a:ext cx="3162300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1" descr="606397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979613"/>
            <a:ext cx="3240087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2" descr="576109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4365625"/>
            <a:ext cx="3168650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</a:p>
        </p:txBody>
      </p:sp>
      <p:sp>
        <p:nvSpPr>
          <p:cNvPr id="11266" name="文字方塊 6"/>
          <p:cNvSpPr txBox="1">
            <a:spLocks noChangeArrowheads="1"/>
          </p:cNvSpPr>
          <p:nvPr/>
        </p:nvSpPr>
        <p:spPr bwMode="auto">
          <a:xfrm>
            <a:off x="539750" y="4140200"/>
            <a:ext cx="3960813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　　顯示器，用於顯示影像及色彩。常見的顯示器是電視和電腦的螢幕。</a:t>
            </a:r>
          </a:p>
        </p:txBody>
      </p:sp>
      <p:pic>
        <p:nvPicPr>
          <p:cNvPr id="11267" name="Picture 8" descr="482753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4988" y="1989138"/>
            <a:ext cx="18732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9" descr="520446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1300" y="1989138"/>
            <a:ext cx="201612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文字方塊 6"/>
          <p:cNvSpPr txBox="1">
            <a:spLocks noChangeArrowheads="1"/>
          </p:cNvSpPr>
          <p:nvPr/>
        </p:nvSpPr>
        <p:spPr bwMode="auto">
          <a:xfrm>
            <a:off x="4572000" y="4140200"/>
            <a:ext cx="395922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　液晶顯示器為平面薄型的顯示裝置，由一定數量的彩色或黑白畫素組成，放置於光源或反面前方。</a:t>
            </a:r>
          </a:p>
        </p:txBody>
      </p:sp>
      <p:sp>
        <p:nvSpPr>
          <p:cNvPr id="11270" name="文字方塊 5"/>
          <p:cNvSpPr txBox="1">
            <a:spLocks noChangeArrowheads="1"/>
          </p:cNvSpPr>
          <p:nvPr/>
        </p:nvSpPr>
        <p:spPr bwMode="auto">
          <a:xfrm>
            <a:off x="539750" y="1079500"/>
            <a:ext cx="80645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4400" b="0">
                <a:solidFill>
                  <a:schemeClr val="tx1"/>
                </a:solidFill>
                <a:ea typeface="標楷體" pitchFamily="65" charset="-120"/>
              </a:rPr>
              <a:t>輸出設備</a:t>
            </a:r>
            <a:r>
              <a:rPr lang="en-US" altLang="zh-TW" sz="4400" b="0">
                <a:solidFill>
                  <a:schemeClr val="tx1"/>
                </a:solidFill>
                <a:ea typeface="標楷體" pitchFamily="65" charset="-120"/>
              </a:rPr>
              <a:t>output device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</a:p>
        </p:txBody>
      </p:sp>
      <p:sp>
        <p:nvSpPr>
          <p:cNvPr id="11266" name="文字方塊 5"/>
          <p:cNvSpPr txBox="1">
            <a:spLocks noChangeArrowheads="1"/>
          </p:cNvSpPr>
          <p:nvPr/>
        </p:nvSpPr>
        <p:spPr bwMode="auto">
          <a:xfrm>
            <a:off x="539750" y="1125538"/>
            <a:ext cx="80645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zh-TW" altLang="en-US" sz="4400" b="0" dirty="0">
                <a:solidFill>
                  <a:schemeClr val="tx1"/>
                </a:solidFill>
                <a:ea typeface="標楷體" pitchFamily="65" charset="-120"/>
              </a:rPr>
              <a:t>輸入</a:t>
            </a:r>
            <a:r>
              <a:rPr lang="en-US" altLang="zh-TW" sz="4400" b="0" dirty="0">
                <a:solidFill>
                  <a:schemeClr val="tx1"/>
                </a:solidFill>
                <a:ea typeface="標楷體" pitchFamily="65" charset="-120"/>
              </a:rPr>
              <a:t>/</a:t>
            </a:r>
            <a:r>
              <a:rPr lang="zh-TW" altLang="en-US" sz="4400" b="0" dirty="0">
                <a:solidFill>
                  <a:schemeClr val="tx1"/>
                </a:solidFill>
                <a:ea typeface="標楷體" pitchFamily="65" charset="-120"/>
              </a:rPr>
              <a:t>輸出設備</a:t>
            </a:r>
            <a:r>
              <a:rPr lang="en-US" altLang="zh-TW" sz="4400" b="0" dirty="0">
                <a:solidFill>
                  <a:schemeClr val="tx1"/>
                </a:solidFill>
                <a:ea typeface="標楷體" pitchFamily="65" charset="-120"/>
              </a:rPr>
              <a:t>(</a:t>
            </a:r>
            <a:r>
              <a:rPr lang="zh-TW" altLang="en-US" sz="4400" b="0" dirty="0">
                <a:solidFill>
                  <a:schemeClr val="tx1"/>
                </a:solidFill>
                <a:ea typeface="標楷體" pitchFamily="65" charset="-120"/>
              </a:rPr>
              <a:t>合稱為周邊設備</a:t>
            </a:r>
            <a:r>
              <a:rPr lang="en-US" altLang="zh-TW" sz="4400" b="0" dirty="0">
                <a:solidFill>
                  <a:schemeClr val="tx1"/>
                </a:solidFill>
                <a:ea typeface="標楷體" pitchFamily="65" charset="-120"/>
              </a:rPr>
              <a:t>)</a:t>
            </a:r>
          </a:p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2291" name="Picture 5" descr="2019-07-08_1153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25" y="2155825"/>
            <a:ext cx="2881313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6" descr="606400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2205038"/>
            <a:ext cx="2952750" cy="196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 descr="631616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2138" y="4265613"/>
            <a:ext cx="2808287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16598</TotalTime>
  <Words>235</Words>
  <Application>Microsoft Office PowerPoint</Application>
  <PresentationFormat>如螢幕大小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科技領域 俊仲</cp:lastModifiedBy>
  <cp:revision>726</cp:revision>
  <cp:lastPrinted>1601-01-01T00:00:00Z</cp:lastPrinted>
  <dcterms:created xsi:type="dcterms:W3CDTF">2003-03-29T07:29:52Z</dcterms:created>
  <dcterms:modified xsi:type="dcterms:W3CDTF">2019-07-22T01:39:58Z</dcterms:modified>
</cp:coreProperties>
</file>