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4" r:id="rId1"/>
  </p:sldMasterIdLst>
  <p:notesMasterIdLst>
    <p:notesMasterId r:id="rId16"/>
  </p:notesMasterIdLst>
  <p:sldIdLst>
    <p:sldId id="1271" r:id="rId2"/>
    <p:sldId id="1303" r:id="rId3"/>
    <p:sldId id="1241" r:id="rId4"/>
    <p:sldId id="1301" r:id="rId5"/>
    <p:sldId id="1308" r:id="rId6"/>
    <p:sldId id="1304" r:id="rId7"/>
    <p:sldId id="1306" r:id="rId8"/>
    <p:sldId id="1305" r:id="rId9"/>
    <p:sldId id="1302" r:id="rId10"/>
    <p:sldId id="1310" r:id="rId11"/>
    <p:sldId id="1309" r:id="rId12"/>
    <p:sldId id="1311" r:id="rId13"/>
    <p:sldId id="1300" r:id="rId14"/>
    <p:sldId id="1307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accent2"/>
        </a:solidFill>
        <a:latin typeface="標楷體" pitchFamily="65" charset="-12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A0FF"/>
    <a:srgbClr val="00B050"/>
    <a:srgbClr val="009E47"/>
    <a:srgbClr val="99CCFF"/>
    <a:srgbClr val="993300"/>
    <a:srgbClr val="CC6600"/>
    <a:srgbClr val="53D2FF"/>
    <a:srgbClr val="008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8144" autoAdjust="0"/>
  </p:normalViewPr>
  <p:slideViewPr>
    <p:cSldViewPr>
      <p:cViewPr varScale="1">
        <p:scale>
          <a:sx n="67" d="100"/>
          <a:sy n="67" d="100"/>
        </p:scale>
        <p:origin x="-15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0.xml"/><Relationship Id="rId3" Type="http://schemas.openxmlformats.org/officeDocument/2006/relationships/slide" Target="slides/slide5.xml"/><Relationship Id="rId7" Type="http://schemas.openxmlformats.org/officeDocument/2006/relationships/slide" Target="slides/slide9.xml"/><Relationship Id="rId12" Type="http://schemas.openxmlformats.org/officeDocument/2006/relationships/slide" Target="slides/slide14.xml"/><Relationship Id="rId2" Type="http://schemas.openxmlformats.org/officeDocument/2006/relationships/slide" Target="slides/slide4.xml"/><Relationship Id="rId1" Type="http://schemas.openxmlformats.org/officeDocument/2006/relationships/slide" Target="slides/slide3.xml"/><Relationship Id="rId6" Type="http://schemas.openxmlformats.org/officeDocument/2006/relationships/slide" Target="slides/slide8.xml"/><Relationship Id="rId11" Type="http://schemas.openxmlformats.org/officeDocument/2006/relationships/slide" Target="slides/slide13.xml"/><Relationship Id="rId5" Type="http://schemas.openxmlformats.org/officeDocument/2006/relationships/slide" Target="slides/slide7.xml"/><Relationship Id="rId10" Type="http://schemas.openxmlformats.org/officeDocument/2006/relationships/slide" Target="slides/slide12.xml"/><Relationship Id="rId4" Type="http://schemas.openxmlformats.org/officeDocument/2006/relationships/slide" Target="slides/slide6.xml"/><Relationship Id="rId9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24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24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24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defRPr>
            </a:lvl1pPr>
          </a:lstStyle>
          <a:p>
            <a:pPr>
              <a:defRPr/>
            </a:pPr>
            <a:fld id="{C42C3EA7-25E4-4A50-9157-41B81138B2A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94426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章首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最後一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1"/>
          <p:cNvGrpSpPr>
            <a:grpSpLocks/>
          </p:cNvGrpSpPr>
          <p:nvPr userDrawn="1"/>
        </p:nvGrpSpPr>
        <p:grpSpPr bwMode="auto">
          <a:xfrm>
            <a:off x="8680450" y="5538788"/>
            <a:ext cx="360363" cy="360362"/>
            <a:chOff x="2351313" y="2101932"/>
            <a:chExt cx="360000" cy="360000"/>
          </a:xfrm>
        </p:grpSpPr>
        <p:sp>
          <p:nvSpPr>
            <p:cNvPr id="4" name="圓角矩形 2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上箭號 3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4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5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6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67750" y="553878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1" name="動作按鈕: 首頁 11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3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1-5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資訊科技及其相關議題</a:t>
            </a:r>
          </a:p>
        </p:txBody>
      </p:sp>
      <p:sp>
        <p:nvSpPr>
          <p:cNvPr id="15" name="文字方塊 20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1-5-6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常見資訊產業的特性與種類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架構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群組 3"/>
          <p:cNvGrpSpPr>
            <a:grpSpLocks/>
          </p:cNvGrpSpPr>
          <p:nvPr userDrawn="1"/>
        </p:nvGrpSpPr>
        <p:grpSpPr bwMode="auto">
          <a:xfrm>
            <a:off x="8680450" y="5973763"/>
            <a:ext cx="360363" cy="358775"/>
            <a:chOff x="2351313" y="2101932"/>
            <a:chExt cx="360000" cy="360000"/>
          </a:xfrm>
        </p:grpSpPr>
        <p:sp>
          <p:nvSpPr>
            <p:cNvPr id="4" name="圓角矩形 4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5" name="向下箭號 5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6" name="群組 6"/>
          <p:cNvGrpSpPr>
            <a:grpSpLocks/>
          </p:cNvGrpSpPr>
          <p:nvPr userDrawn="1"/>
        </p:nvGrpSpPr>
        <p:grpSpPr bwMode="auto">
          <a:xfrm>
            <a:off x="8680450" y="6407150"/>
            <a:ext cx="360363" cy="360363"/>
            <a:chOff x="1983179" y="1757548"/>
            <a:chExt cx="360000" cy="360000"/>
          </a:xfrm>
        </p:grpSpPr>
        <p:sp>
          <p:nvSpPr>
            <p:cNvPr id="7" name="橢圓 7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乘號 8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9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67750" y="5967413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0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67750" y="6396038"/>
            <a:ext cx="396875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Rectangle 10">
            <a:hlinkClick r:id="rId2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4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5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7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8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9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1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2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3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4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6" name="圖片 9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圖片 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1-5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資訊科技及其相關議題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5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22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1-5-1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資料保護及資訊安全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1-5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資訊科技及其相關議題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5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1-5-2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資訊科技的合理使用</a:t>
            </a:r>
          </a:p>
        </p:txBody>
      </p:sp>
      <p:sp>
        <p:nvSpPr>
          <p:cNvPr id="19" name="文字方塊 24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1-5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資訊科技及其相關議題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5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22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1-5-3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資訊倫理</a:t>
            </a:r>
          </a:p>
        </p:txBody>
      </p:sp>
      <p:sp>
        <p:nvSpPr>
          <p:cNvPr id="19" name="文字方塊 19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1-5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資訊科技及其相關議題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5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1-5-4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資訊科技及相關法律</a:t>
            </a:r>
          </a:p>
        </p:txBody>
      </p:sp>
      <p:sp>
        <p:nvSpPr>
          <p:cNvPr id="19" name="文字方塊 24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1-5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資訊科技及其相關議題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5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1-5-5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媒體與資訊科技相關議題</a:t>
            </a:r>
          </a:p>
        </p:txBody>
      </p:sp>
      <p:sp>
        <p:nvSpPr>
          <p:cNvPr id="19" name="文字方塊 24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1-5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資訊科技及其相關議題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-5-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9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動作按鈕: 首頁 18">
            <a:hlinkClick r:id="" action="ppaction://hlinkshowjump?jump=firstslide" highlightClick="1"/>
          </p:cNvPr>
          <p:cNvSpPr/>
          <p:nvPr userDrawn="1"/>
        </p:nvSpPr>
        <p:spPr bwMode="auto">
          <a:xfrm>
            <a:off x="8689975" y="5113338"/>
            <a:ext cx="360363" cy="360362"/>
          </a:xfrm>
          <a:prstGeom prst="actionButtonHome">
            <a:avLst/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100000"/>
              </a:spcBef>
              <a:defRPr/>
            </a:pPr>
            <a:endParaRPr lang="zh-TW" altLang="en-US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10">
            <a:hlinkClick r:id="rId3" action="ppaction://hlinksldjump"/>
          </p:cNvPr>
          <p:cNvSpPr>
            <a:spLocks noChangeArrowheads="1"/>
          </p:cNvSpPr>
          <p:nvPr userDrawn="1"/>
        </p:nvSpPr>
        <p:spPr bwMode="auto">
          <a:xfrm>
            <a:off x="8672513" y="51133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grpSp>
        <p:nvGrpSpPr>
          <p:cNvPr id="5" name="群組 5"/>
          <p:cNvGrpSpPr>
            <a:grpSpLocks/>
          </p:cNvGrpSpPr>
          <p:nvPr userDrawn="1"/>
        </p:nvGrpSpPr>
        <p:grpSpPr bwMode="auto">
          <a:xfrm>
            <a:off x="8689975" y="5538788"/>
            <a:ext cx="360363" cy="360362"/>
            <a:chOff x="2351313" y="2101932"/>
            <a:chExt cx="360000" cy="360000"/>
          </a:xfrm>
        </p:grpSpPr>
        <p:sp>
          <p:nvSpPr>
            <p:cNvPr id="6" name="圓角矩形 6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7" name="向上箭號 7"/>
            <p:cNvSpPr/>
            <p:nvPr userDrawn="1"/>
          </p:nvSpPr>
          <p:spPr bwMode="auto">
            <a:xfrm>
              <a:off x="2387789" y="2138407"/>
              <a:ext cx="287048" cy="287049"/>
            </a:xfrm>
            <a:prstGeom prst="up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8" name="群組 8"/>
          <p:cNvGrpSpPr>
            <a:grpSpLocks/>
          </p:cNvGrpSpPr>
          <p:nvPr userDrawn="1"/>
        </p:nvGrpSpPr>
        <p:grpSpPr bwMode="auto">
          <a:xfrm>
            <a:off x="8689975" y="5973763"/>
            <a:ext cx="360363" cy="358775"/>
            <a:chOff x="2351313" y="2101932"/>
            <a:chExt cx="360000" cy="360000"/>
          </a:xfrm>
        </p:grpSpPr>
        <p:sp>
          <p:nvSpPr>
            <p:cNvPr id="9" name="圓角矩形 9"/>
            <p:cNvSpPr/>
            <p:nvPr userDrawn="1"/>
          </p:nvSpPr>
          <p:spPr bwMode="auto">
            <a:xfrm>
              <a:off x="2351313" y="2101932"/>
              <a:ext cx="360000" cy="360000"/>
            </a:xfrm>
            <a:prstGeom prst="roundRect">
              <a:avLst/>
            </a:pr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0" name="向下箭號 10"/>
            <p:cNvSpPr/>
            <p:nvPr userDrawn="1"/>
          </p:nvSpPr>
          <p:spPr bwMode="auto">
            <a:xfrm>
              <a:off x="2387789" y="2138569"/>
              <a:ext cx="287048" cy="286726"/>
            </a:xfrm>
            <a:prstGeom prst="downArrow">
              <a:avLst/>
            </a:prstGeom>
            <a:ln>
              <a:noFill/>
            </a:ln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1" name="群組 11"/>
          <p:cNvGrpSpPr>
            <a:grpSpLocks/>
          </p:cNvGrpSpPr>
          <p:nvPr userDrawn="1"/>
        </p:nvGrpSpPr>
        <p:grpSpPr bwMode="auto">
          <a:xfrm>
            <a:off x="8689975" y="6407150"/>
            <a:ext cx="360363" cy="360363"/>
            <a:chOff x="1983179" y="1757548"/>
            <a:chExt cx="360000" cy="360000"/>
          </a:xfrm>
        </p:grpSpPr>
        <p:sp>
          <p:nvSpPr>
            <p:cNvPr id="12" name="橢圓 12"/>
            <p:cNvSpPr/>
            <p:nvPr userDrawn="1"/>
          </p:nvSpPr>
          <p:spPr bwMode="auto">
            <a:xfrm>
              <a:off x="1983179" y="1757548"/>
              <a:ext cx="360000" cy="360000"/>
            </a:xfrm>
            <a:prstGeom prst="ellipse">
              <a:avLst/>
            </a:prstGeom>
            <a:ln/>
            <a:ex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乘號 13"/>
            <p:cNvSpPr/>
            <p:nvPr userDrawn="1"/>
          </p:nvSpPr>
          <p:spPr bwMode="auto">
            <a:xfrm>
              <a:off x="2000624" y="1794024"/>
              <a:ext cx="325109" cy="287048"/>
            </a:xfrm>
            <a:prstGeom prst="mathMultiply">
              <a:avLst/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>
                <a:spcBef>
                  <a:spcPct val="100000"/>
                </a:spcBef>
                <a:defRPr/>
              </a:pPr>
              <a:endParaRPr lang="zh-TW" altLang="en-US">
                <a:solidFill>
                  <a:srgbClr val="000000"/>
                </a:solidFill>
                <a:ea typeface="標楷體" pitchFamily="65" charset="-120"/>
              </a:endParaRPr>
            </a:p>
          </p:txBody>
        </p:sp>
      </p:grpSp>
      <p:sp>
        <p:nvSpPr>
          <p:cNvPr id="14" name="Rectangle 10">
            <a:hlinkClick r:id="" action="ppaction://hlinkshowjump?jump=previousslide"/>
          </p:cNvPr>
          <p:cNvSpPr>
            <a:spLocks noChangeArrowheads="1"/>
          </p:cNvSpPr>
          <p:nvPr userDrawn="1"/>
        </p:nvSpPr>
        <p:spPr bwMode="auto">
          <a:xfrm>
            <a:off x="8672513" y="553878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5" name="Rectangle 11">
            <a:hlinkClick r:id="" action="ppaction://hlinkshowjump?jump=nextslide"/>
          </p:cNvPr>
          <p:cNvSpPr>
            <a:spLocks noChangeArrowheads="1"/>
          </p:cNvSpPr>
          <p:nvPr userDrawn="1"/>
        </p:nvSpPr>
        <p:spPr bwMode="auto">
          <a:xfrm>
            <a:off x="8672513" y="5967413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16" name="Rectangle 12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672513" y="6396038"/>
            <a:ext cx="395287" cy="39528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742950" indent="-28575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 marL="11430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 marL="16002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 marL="2057400" indent="-228600" eaLnBrk="0" hangingPunct="0"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100000"/>
              </a:spcBef>
              <a:spcAft>
                <a:spcPct val="0"/>
              </a:spcAft>
              <a:defRPr kumimoji="1" sz="2800"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9pPr>
          </a:lstStyle>
          <a:p>
            <a:pPr eaLnBrk="1" hangingPunct="1">
              <a:defRPr/>
            </a:pPr>
            <a:endParaRPr lang="zh-TW" altLang="en-US" smtClean="0">
              <a:solidFill>
                <a:srgbClr val="000000"/>
              </a:solidFill>
            </a:endParaRPr>
          </a:p>
        </p:txBody>
      </p:sp>
      <p:pic>
        <p:nvPicPr>
          <p:cNvPr id="17" name="圖片 9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8738" y="6475413"/>
            <a:ext cx="18288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字方塊 19"/>
          <p:cNvSpPr txBox="1"/>
          <p:nvPr userDrawn="1"/>
        </p:nvSpPr>
        <p:spPr>
          <a:xfrm>
            <a:off x="900113" y="1116013"/>
            <a:ext cx="5040312" cy="43180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2400" b="0" dirty="0">
                <a:solidFill>
                  <a:schemeClr val="tx1"/>
                </a:solidFill>
                <a:latin typeface="Arial" pitchFamily="34" charset="0"/>
                <a:ea typeface="標楷體" pitchFamily="65" charset="-120"/>
                <a:cs typeface="Arial" pitchFamily="34" charset="0"/>
              </a:rPr>
              <a:t>1-5-6</a:t>
            </a:r>
            <a:r>
              <a:rPr lang="en-US" altLang="zh-TW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 </a:t>
            </a:r>
            <a:r>
              <a:rPr lang="zh-TW" altLang="en-US" sz="2400" b="0" dirty="0">
                <a:solidFill>
                  <a:schemeClr val="tx1"/>
                </a:solidFill>
                <a:latin typeface="+mj-lt"/>
                <a:ea typeface="標楷體" pitchFamily="65" charset="-120"/>
              </a:rPr>
              <a:t>常見資訊產業的特性與種類</a:t>
            </a:r>
          </a:p>
        </p:txBody>
      </p:sp>
      <p:sp>
        <p:nvSpPr>
          <p:cNvPr id="19" name="文字方塊 24"/>
          <p:cNvSpPr txBox="1"/>
          <p:nvPr userDrawn="1"/>
        </p:nvSpPr>
        <p:spPr>
          <a:xfrm>
            <a:off x="503238" y="395288"/>
            <a:ext cx="5940425" cy="504825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>
              <a:defRPr/>
            </a:pPr>
            <a:r>
              <a:rPr lang="en-US" altLang="zh-TW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1-5 </a:t>
            </a:r>
            <a:r>
              <a:rPr lang="zh-TW" alt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標楷體" pitchFamily="65" charset="-120"/>
                <a:cs typeface="Arial" pitchFamily="34" charset="0"/>
              </a:rPr>
              <a:t>資訊科技及其相關議題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9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763000" y="4953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2" name="Rectangle 2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763000" y="5334000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3" name="Rectangle 21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763000" y="5800725"/>
            <a:ext cx="381000" cy="381000"/>
          </a:xfrm>
          <a:prstGeom prst="rect">
            <a:avLst/>
          </a:prstGeom>
          <a:noFill/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zh-TW" altLang="en-US" sz="3200" b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54" name="Rectangle 6"/>
          <p:cNvSpPr>
            <a:spLocks noChangeArrowheads="1"/>
          </p:cNvSpPr>
          <p:nvPr userDrawn="1"/>
        </p:nvSpPr>
        <p:spPr bwMode="auto">
          <a:xfrm>
            <a:off x="8101013" y="4652963"/>
            <a:ext cx="1042987" cy="18002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標楷體" pitchFamily="65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標楷體" pitchFamily="65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標楷體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標楷體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標楷體" pitchFamily="65" charset="-12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openxmlformats.org/officeDocument/2006/relationships/image" Target="../media/image2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jpeg"/><Relationship Id="rId5" Type="http://schemas.openxmlformats.org/officeDocument/2006/relationships/image" Target="../media/image9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../../../&#24433;&#38899;&#36039;&#28304;/&#21205;&#30059;/&#36039;&#31185;/7&#19978;&#36039;&#31185;1-5&#36039;&#35338;&#23433;&#20840;&#33287;&#20523;&#29702;.ex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aw.moj.gov.tw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isafe.moe.edu.tw/" TargetMode="Externa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44"/>
          <p:cNvSpPr>
            <a:spLocks noChangeArrowheads="1"/>
          </p:cNvSpPr>
          <p:nvPr/>
        </p:nvSpPr>
        <p:spPr bwMode="auto">
          <a:xfrm>
            <a:off x="611188" y="2160588"/>
            <a:ext cx="270033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1-1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資訊科技的與人類生活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1-2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資訊科技發展簡史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1-3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個人電腦及其周邊設備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1-4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資訊科技與問題解決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1-5 </a:t>
            </a:r>
            <a:r>
              <a:rPr lang="zh-TW" altLang="en-US" sz="20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資訊科技及其相關議題</a:t>
            </a:r>
          </a:p>
          <a:p>
            <a:pPr marL="431800" indent="-431800">
              <a:lnSpc>
                <a:spcPts val="2800"/>
              </a:lnSpc>
            </a:pPr>
            <a:r>
              <a:rPr lang="en-US" altLang="zh-TW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1-6 </a:t>
            </a:r>
            <a:r>
              <a:rPr lang="zh-TW" altLang="en-US" sz="20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資訊科技與跨領域整合</a:t>
            </a:r>
          </a:p>
        </p:txBody>
      </p:sp>
      <p:sp>
        <p:nvSpPr>
          <p:cNvPr id="13314" name="Rectangle 45"/>
          <p:cNvSpPr>
            <a:spLocks noChangeArrowheads="1"/>
          </p:cNvSpPr>
          <p:nvPr/>
        </p:nvSpPr>
        <p:spPr bwMode="auto">
          <a:xfrm>
            <a:off x="539750" y="1439863"/>
            <a:ext cx="2700338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ts val="3600"/>
              </a:lnSpc>
            </a:pPr>
            <a:r>
              <a:rPr lang="zh-TW" altLang="en-US">
                <a:solidFill>
                  <a:schemeClr val="tx1"/>
                </a:solidFill>
                <a:ea typeface="標楷體" pitchFamily="65" charset="-120"/>
              </a:rPr>
              <a:t>資訊科技導論</a:t>
            </a:r>
            <a:endParaRPr lang="zh-TW" altLang="en-US" b="0">
              <a:solidFill>
                <a:schemeClr val="tx1"/>
              </a:solidFill>
              <a:latin typeface="Arial" charset="0"/>
              <a:ea typeface="標楷體" pitchFamily="65" charset="-12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174</a:t>
            </a:r>
          </a:p>
        </p:txBody>
      </p:sp>
      <p:sp>
        <p:nvSpPr>
          <p:cNvPr id="22530" name="文字方塊 5"/>
          <p:cNvSpPr txBox="1">
            <a:spLocks noChangeArrowheads="1"/>
          </p:cNvSpPr>
          <p:nvPr/>
        </p:nvSpPr>
        <p:spPr bwMode="auto">
          <a:xfrm>
            <a:off x="539750" y="1619250"/>
            <a:ext cx="80645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平面媒體（如報紙、雜誌）</a:t>
            </a:r>
          </a:p>
        </p:txBody>
      </p:sp>
      <p:pic>
        <p:nvPicPr>
          <p:cNvPr id="22531" name="Picture 6" descr="1-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205038"/>
            <a:ext cx="6337300" cy="422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174</a:t>
            </a:r>
          </a:p>
        </p:txBody>
      </p:sp>
      <p:sp>
        <p:nvSpPr>
          <p:cNvPr id="23554" name="文字方塊 5"/>
          <p:cNvSpPr txBox="1">
            <a:spLocks noChangeArrowheads="1"/>
          </p:cNvSpPr>
          <p:nvPr/>
        </p:nvSpPr>
        <p:spPr bwMode="auto">
          <a:xfrm>
            <a:off x="539750" y="1619250"/>
            <a:ext cx="80645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電子媒體（如廣播、電視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…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）</a:t>
            </a:r>
          </a:p>
        </p:txBody>
      </p:sp>
      <p:pic>
        <p:nvPicPr>
          <p:cNvPr id="23555" name="Picture 5" descr="1-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2205038"/>
            <a:ext cx="6265863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174</a:t>
            </a:r>
          </a:p>
        </p:txBody>
      </p:sp>
      <p:sp>
        <p:nvSpPr>
          <p:cNvPr id="24578" name="文字方塊 5"/>
          <p:cNvSpPr txBox="1">
            <a:spLocks noChangeArrowheads="1"/>
          </p:cNvSpPr>
          <p:nvPr/>
        </p:nvSpPr>
        <p:spPr bwMode="auto">
          <a:xfrm>
            <a:off x="539750" y="1987550"/>
            <a:ext cx="3887788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YouTube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，文可稱為影音分享平臺，源自於美國的影片分享網站。使用者可以主動上傳、分享、觀賞、甚至評論，充分發揮了網站的口號：“ 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Broadcast ourself ”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（展現你自己）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!</a:t>
            </a:r>
          </a:p>
        </p:txBody>
      </p:sp>
      <p:pic>
        <p:nvPicPr>
          <p:cNvPr id="24579" name="Picture 5" descr="1-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7400" y="3860800"/>
            <a:ext cx="3744913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圖片 1"/>
          <p:cNvPicPr>
            <a:picLocks noChangeAspect="1"/>
          </p:cNvPicPr>
          <p:nvPr/>
        </p:nvPicPr>
        <p:blipFill>
          <a:blip r:embed="rId3"/>
          <a:srcRect l="13440" t="26080" r="9280" b="26878"/>
          <a:stretch>
            <a:fillRect/>
          </a:stretch>
        </p:blipFill>
        <p:spPr bwMode="auto">
          <a:xfrm>
            <a:off x="4748213" y="2303463"/>
            <a:ext cx="16557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圖片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2588" y="1997075"/>
            <a:ext cx="1439862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176</a:t>
            </a:r>
          </a:p>
        </p:txBody>
      </p:sp>
      <p:pic>
        <p:nvPicPr>
          <p:cNvPr id="25602" name="Picture 8" descr="1-16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628775"/>
            <a:ext cx="2698750" cy="151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0" descr="1-16_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2275" y="4868863"/>
            <a:ext cx="2706688" cy="159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9" descr="1-16_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3141663"/>
            <a:ext cx="2698750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13" descr="1-16_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4797425"/>
            <a:ext cx="2698750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2" descr="1-16_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35600" y="3141663"/>
            <a:ext cx="2698750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1" descr="1-16_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7900" y="1628775"/>
            <a:ext cx="2706688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7" descr="1-16_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03575" y="2708275"/>
            <a:ext cx="2736850" cy="272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Text Box 14"/>
          <p:cNvSpPr txBox="1">
            <a:spLocks noChangeArrowheads="1"/>
          </p:cNvSpPr>
          <p:nvPr/>
        </p:nvSpPr>
        <p:spPr bwMode="auto">
          <a:xfrm>
            <a:off x="1042988" y="1700213"/>
            <a:ext cx="5492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rgbClr val="0086CD"/>
                </a:solidFill>
                <a:ea typeface="微軟正黑體" pitchFamily="34" charset="-120"/>
              </a:rPr>
              <a:t>硬體製造</a:t>
            </a:r>
          </a:p>
        </p:txBody>
      </p:sp>
      <p:sp>
        <p:nvSpPr>
          <p:cNvPr id="25610" name="Text Box 15"/>
          <p:cNvSpPr txBox="1">
            <a:spLocks noChangeArrowheads="1"/>
          </p:cNvSpPr>
          <p:nvPr/>
        </p:nvSpPr>
        <p:spPr bwMode="auto">
          <a:xfrm>
            <a:off x="468313" y="3284538"/>
            <a:ext cx="5492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rgbClr val="0086CD"/>
                </a:solidFill>
                <a:ea typeface="微軟正黑體" pitchFamily="34" charset="-120"/>
              </a:rPr>
              <a:t>軟體設計</a:t>
            </a:r>
          </a:p>
        </p:txBody>
      </p:sp>
      <p:sp>
        <p:nvSpPr>
          <p:cNvPr id="25611" name="Text Box 16"/>
          <p:cNvSpPr txBox="1">
            <a:spLocks noChangeArrowheads="1"/>
          </p:cNvSpPr>
          <p:nvPr/>
        </p:nvSpPr>
        <p:spPr bwMode="auto">
          <a:xfrm>
            <a:off x="1042988" y="4941888"/>
            <a:ext cx="5492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rgbClr val="0086CD"/>
                </a:solidFill>
                <a:ea typeface="微軟正黑體" pitchFamily="34" charset="-120"/>
              </a:rPr>
              <a:t>系統整合</a:t>
            </a:r>
          </a:p>
        </p:txBody>
      </p:sp>
      <p:sp>
        <p:nvSpPr>
          <p:cNvPr id="25612" name="Text Box 17"/>
          <p:cNvSpPr txBox="1">
            <a:spLocks noChangeArrowheads="1"/>
          </p:cNvSpPr>
          <p:nvPr/>
        </p:nvSpPr>
        <p:spPr bwMode="auto">
          <a:xfrm>
            <a:off x="7451725" y="1700213"/>
            <a:ext cx="54927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rgbClr val="0086CD"/>
                </a:solidFill>
                <a:ea typeface="微軟正黑體" pitchFamily="34" charset="-120"/>
              </a:rPr>
              <a:t>網路通訊</a:t>
            </a:r>
          </a:p>
        </p:txBody>
      </p:sp>
      <p:sp>
        <p:nvSpPr>
          <p:cNvPr id="25613" name="Text Box 18"/>
          <p:cNvSpPr txBox="1">
            <a:spLocks noChangeArrowheads="1"/>
          </p:cNvSpPr>
          <p:nvPr/>
        </p:nvSpPr>
        <p:spPr bwMode="auto">
          <a:xfrm>
            <a:off x="8101013" y="3429000"/>
            <a:ext cx="5492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rgbClr val="0086CD"/>
                </a:solidFill>
                <a:ea typeface="微軟正黑體" pitchFamily="34" charset="-120"/>
              </a:rPr>
              <a:t>支援服務</a:t>
            </a:r>
          </a:p>
        </p:txBody>
      </p:sp>
      <p:sp>
        <p:nvSpPr>
          <p:cNvPr id="25614" name="Text Box 19"/>
          <p:cNvSpPr txBox="1">
            <a:spLocks noChangeArrowheads="1"/>
          </p:cNvSpPr>
          <p:nvPr/>
        </p:nvSpPr>
        <p:spPr bwMode="auto">
          <a:xfrm>
            <a:off x="7380288" y="5013325"/>
            <a:ext cx="549275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2400">
                <a:solidFill>
                  <a:srgbClr val="0086CD"/>
                </a:solidFill>
                <a:ea typeface="微軟正黑體" pitchFamily="34" charset="-120"/>
              </a:rPr>
              <a:t>電子商務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>
                <a:solidFill>
                  <a:srgbClr val="000000"/>
                </a:solidFill>
                <a:latin typeface="+mn-lt"/>
                <a:ea typeface="標楷體" pitchFamily="65" charset="-120"/>
              </a:rPr>
              <a:t>177</a:t>
            </a:r>
            <a:endParaRPr lang="en-US" altLang="zh-TW" sz="2400" dirty="0">
              <a:solidFill>
                <a:srgbClr val="000000"/>
              </a:solidFill>
              <a:latin typeface="+mn-lt"/>
              <a:ea typeface="標楷體" pitchFamily="65" charset="-120"/>
            </a:endParaRPr>
          </a:p>
        </p:txBody>
      </p:sp>
      <p:sp>
        <p:nvSpPr>
          <p:cNvPr id="26626" name="文字方塊 4"/>
          <p:cNvSpPr txBox="1">
            <a:spLocks noChangeArrowheads="1"/>
          </p:cNvSpPr>
          <p:nvPr/>
        </p:nvSpPr>
        <p:spPr bwMode="auto">
          <a:xfrm>
            <a:off x="539750" y="2024063"/>
            <a:ext cx="80645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　　資訊產業（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information industry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）也稱 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IT 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產業（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information technology industry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），是一種技術、智慧、知識密集型的產業。</a:t>
            </a:r>
          </a:p>
        </p:txBody>
      </p:sp>
      <p:sp>
        <p:nvSpPr>
          <p:cNvPr id="26627" name="文字方塊 5"/>
          <p:cNvSpPr txBox="1">
            <a:spLocks noChangeArrowheads="1"/>
          </p:cNvSpPr>
          <p:nvPr/>
        </p:nvSpPr>
        <p:spPr bwMode="auto">
          <a:xfrm>
            <a:off x="539750" y="3860800"/>
            <a:ext cx="8062913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　　早期稱為資訊工業或電腦工業，此種產業是指與電腦或資訊有關的軟硬體行業的總稱。在眾多產業中，諸多國家也常將資訊產業列為重點發展項目，可見其受重視的程度。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橢圓 10"/>
          <p:cNvSpPr/>
          <p:nvPr/>
        </p:nvSpPr>
        <p:spPr bwMode="auto">
          <a:xfrm>
            <a:off x="179388" y="179388"/>
            <a:ext cx="792162" cy="79216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zh-TW" altLang="en-US" sz="4400" dirty="0">
                <a:solidFill>
                  <a:schemeClr val="bg1"/>
                </a:solidFill>
                <a:ea typeface="標楷體" pitchFamily="65" charset="-120"/>
              </a:rPr>
              <a:t>架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900113" y="179388"/>
            <a:ext cx="3600450" cy="792162"/>
          </a:xfrm>
          <a:prstGeom prst="rect">
            <a:avLst/>
          </a:prstGeom>
          <a:noFill/>
        </p:spPr>
        <p:txBody>
          <a:bodyPr lIns="108000" tIns="36000" rIns="108000" bIns="36000" anchor="ctr"/>
          <a:lstStyle/>
          <a:p>
            <a:pPr>
              <a:defRPr/>
            </a:pPr>
            <a:r>
              <a:rPr lang="zh-TW" altLang="en-US" sz="4000" dirty="0">
                <a:solidFill>
                  <a:schemeClr val="bg1">
                    <a:lumMod val="50000"/>
                  </a:schemeClr>
                </a:solidFill>
                <a:ea typeface="標楷體" pitchFamily="65" charset="-120"/>
              </a:rPr>
              <a:t>構表與多媒體</a:t>
            </a:r>
          </a:p>
        </p:txBody>
      </p:sp>
      <p:pic>
        <p:nvPicPr>
          <p:cNvPr id="14339" name="Picture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395288"/>
            <a:ext cx="11874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0" name="群組 1"/>
          <p:cNvGrpSpPr>
            <a:grpSpLocks/>
          </p:cNvGrpSpPr>
          <p:nvPr/>
        </p:nvGrpSpPr>
        <p:grpSpPr bwMode="auto">
          <a:xfrm>
            <a:off x="2519363" y="1079500"/>
            <a:ext cx="3960812" cy="5437188"/>
            <a:chOff x="2519999" y="1044000"/>
            <a:chExt cx="3960362" cy="5436603"/>
          </a:xfrm>
        </p:grpSpPr>
        <p:pic>
          <p:nvPicPr>
            <p:cNvPr id="14341" name="圖片 14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2664198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2" name="圖片 15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3312279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3" name="圖片 16"/>
            <p:cNvPicPr>
              <a:picLocks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19999" y="1872098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手繪多邊形 17"/>
            <p:cNvSpPr/>
            <p:nvPr/>
          </p:nvSpPr>
          <p:spPr bwMode="auto">
            <a:xfrm>
              <a:off x="2699366" y="2593233"/>
              <a:ext cx="180954" cy="358736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>
                <a:ea typeface="新細明體" pitchFamily="18" charset="-120"/>
              </a:endParaRPr>
            </a:p>
          </p:txBody>
        </p:sp>
        <p:sp>
          <p:nvSpPr>
            <p:cNvPr id="14345" name="Rectangle 4"/>
            <p:cNvSpPr>
              <a:spLocks noChangeArrowheads="1"/>
            </p:cNvSpPr>
            <p:nvPr/>
          </p:nvSpPr>
          <p:spPr bwMode="auto">
            <a:xfrm>
              <a:off x="2519999" y="1872099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>
                  <a:solidFill>
                    <a:schemeClr val="tx1"/>
                  </a:solidFill>
                  <a:ea typeface="標楷體" pitchFamily="65" charset="-120"/>
                </a:rPr>
                <a:t>資訊科技及其相關議題</a:t>
              </a:r>
            </a:p>
          </p:txBody>
        </p:sp>
        <p:sp>
          <p:nvSpPr>
            <p:cNvPr id="14346" name="Rectangle 12"/>
            <p:cNvSpPr>
              <a:spLocks noChangeArrowheads="1"/>
            </p:cNvSpPr>
            <p:nvPr/>
          </p:nvSpPr>
          <p:spPr bwMode="auto">
            <a:xfrm>
              <a:off x="2879929" y="2664198"/>
              <a:ext cx="3600000" cy="576000"/>
            </a:xfrm>
            <a:prstGeom prst="rect">
              <a:avLst/>
            </a:prstGeom>
            <a:noFill/>
            <a:ln w="25400" algn="ctr">
              <a:solidFill>
                <a:srgbClr val="0070C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資料保護及資訊安全</a:t>
              </a:r>
            </a:p>
          </p:txBody>
        </p:sp>
        <p:cxnSp>
          <p:nvCxnSpPr>
            <p:cNvPr id="21" name="直線接點 20"/>
            <p:cNvCxnSpPr/>
            <p:nvPr/>
          </p:nvCxnSpPr>
          <p:spPr bwMode="auto">
            <a:xfrm>
              <a:off x="4499386" y="1764647"/>
              <a:ext cx="0" cy="107938"/>
            </a:xfrm>
            <a:prstGeom prst="line">
              <a:avLst/>
            </a:prstGeom>
            <a:noFill/>
            <a:ln w="25400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</p:cxnSp>
        <p:sp>
          <p:nvSpPr>
            <p:cNvPr id="22" name="Rectangle 12"/>
            <p:cNvSpPr>
              <a:spLocks noChangeArrowheads="1"/>
            </p:cNvSpPr>
            <p:nvPr/>
          </p:nvSpPr>
          <p:spPr bwMode="auto">
            <a:xfrm>
              <a:off x="2880320" y="3312294"/>
              <a:ext cx="3600041" cy="576200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資訊科技的合理使用</a:t>
              </a:r>
            </a:p>
          </p:txBody>
        </p:sp>
        <p:sp>
          <p:nvSpPr>
            <p:cNvPr id="23" name="手繪多邊形 22"/>
            <p:cNvSpPr/>
            <p:nvPr/>
          </p:nvSpPr>
          <p:spPr bwMode="auto">
            <a:xfrm>
              <a:off x="2699366" y="2593233"/>
              <a:ext cx="180954" cy="1007955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 dirty="0">
                <a:ea typeface="新細明體" pitchFamily="18" charset="-120"/>
              </a:endParaRPr>
            </a:p>
          </p:txBody>
        </p:sp>
        <p:pic>
          <p:nvPicPr>
            <p:cNvPr id="14350" name="圖片 23"/>
            <p:cNvPicPr>
              <a:picLocks/>
            </p:cNvPicPr>
            <p:nvPr/>
          </p:nvPicPr>
          <p:blipFill>
            <a:blip r:embed="rId5"/>
            <a:srcRect r="52"/>
            <a:stretch>
              <a:fillRect/>
            </a:stretch>
          </p:blipFill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1" name="Rectangle 3"/>
            <p:cNvSpPr>
              <a:spLocks noChangeArrowheads="1"/>
            </p:cNvSpPr>
            <p:nvPr/>
          </p:nvSpPr>
          <p:spPr bwMode="auto">
            <a:xfrm>
              <a:off x="2519999" y="1044000"/>
              <a:ext cx="3960000" cy="720000"/>
            </a:xfrm>
            <a:prstGeom prst="rect">
              <a:avLst/>
            </a:prstGeom>
            <a:noFill/>
            <a:ln w="25400" algn="ctr">
              <a:noFill/>
              <a:miter lim="800000"/>
              <a:headEnd/>
              <a:tailEnd/>
            </a:ln>
          </p:spPr>
          <p:txBody>
            <a:bodyPr wrap="none" lIns="36000" tIns="36000" rIns="36000" bIns="36000" anchor="ctr"/>
            <a:lstStyle/>
            <a:p>
              <a:pPr algn="ctr"/>
              <a:r>
                <a:rPr lang="zh-TW" altLang="en-US" sz="3200">
                  <a:solidFill>
                    <a:schemeClr val="bg1"/>
                  </a:solidFill>
                  <a:ea typeface="標楷體" pitchFamily="65" charset="-120"/>
                </a:rPr>
                <a:t>資訊科技導論</a:t>
              </a:r>
            </a:p>
          </p:txBody>
        </p:sp>
        <p:sp>
          <p:nvSpPr>
            <p:cNvPr id="27" name="手繪多邊形 26"/>
            <p:cNvSpPr/>
            <p:nvPr/>
          </p:nvSpPr>
          <p:spPr bwMode="auto">
            <a:xfrm>
              <a:off x="2699366" y="2593233"/>
              <a:ext cx="180954" cy="1655585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 dirty="0">
                <a:ea typeface="新細明體" pitchFamily="18" charset="-120"/>
              </a:endParaRPr>
            </a:p>
          </p:txBody>
        </p:sp>
        <p:pic>
          <p:nvPicPr>
            <p:cNvPr id="14353" name="圖片 27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3960360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Rectangle 12"/>
            <p:cNvSpPr>
              <a:spLocks noChangeArrowheads="1"/>
            </p:cNvSpPr>
            <p:nvPr/>
          </p:nvSpPr>
          <p:spPr bwMode="auto">
            <a:xfrm>
              <a:off x="2880320" y="3959924"/>
              <a:ext cx="3600041" cy="576200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資訊倫理</a:t>
              </a:r>
            </a:p>
          </p:txBody>
        </p:sp>
        <p:pic>
          <p:nvPicPr>
            <p:cNvPr id="14355" name="圖片 29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4608441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" name="Rectangle 12"/>
            <p:cNvSpPr>
              <a:spLocks noChangeArrowheads="1"/>
            </p:cNvSpPr>
            <p:nvPr/>
          </p:nvSpPr>
          <p:spPr bwMode="auto">
            <a:xfrm>
              <a:off x="2880320" y="4609141"/>
              <a:ext cx="3600041" cy="576201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資訊科技及相關法律</a:t>
              </a:r>
            </a:p>
          </p:txBody>
        </p:sp>
        <p:sp>
          <p:nvSpPr>
            <p:cNvPr id="36" name="手繪多邊形 35"/>
            <p:cNvSpPr/>
            <p:nvPr/>
          </p:nvSpPr>
          <p:spPr bwMode="auto">
            <a:xfrm>
              <a:off x="2699366" y="2593233"/>
              <a:ext cx="180954" cy="2303215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 dirty="0">
                <a:ea typeface="新細明體" pitchFamily="18" charset="-120"/>
              </a:endParaRPr>
            </a:p>
          </p:txBody>
        </p:sp>
        <p:pic>
          <p:nvPicPr>
            <p:cNvPr id="14358" name="圖片 36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5904603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Rectangle 12"/>
            <p:cNvSpPr>
              <a:spLocks noChangeArrowheads="1"/>
            </p:cNvSpPr>
            <p:nvPr/>
          </p:nvSpPr>
          <p:spPr bwMode="auto">
            <a:xfrm>
              <a:off x="2880320" y="5904402"/>
              <a:ext cx="3600041" cy="576201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資訊科技與跨領域整合</a:t>
              </a:r>
            </a:p>
          </p:txBody>
        </p:sp>
        <p:sp>
          <p:nvSpPr>
            <p:cNvPr id="39" name="手繪多邊形 38"/>
            <p:cNvSpPr/>
            <p:nvPr/>
          </p:nvSpPr>
          <p:spPr bwMode="auto">
            <a:xfrm>
              <a:off x="2699366" y="2593233"/>
              <a:ext cx="180954" cy="2950845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 dirty="0">
                <a:ea typeface="新細明體" pitchFamily="18" charset="-120"/>
              </a:endParaRPr>
            </a:p>
          </p:txBody>
        </p:sp>
        <p:pic>
          <p:nvPicPr>
            <p:cNvPr id="14361" name="圖片 50"/>
            <p:cNvPicPr>
              <a:picLocks/>
            </p:cNvPicPr>
            <p:nvPr/>
          </p:nvPicPr>
          <p:blipFill>
            <a:blip r:embed="rId3"/>
            <a:srcRect t="-2" r="990" b="1614"/>
            <a:stretch>
              <a:fillRect/>
            </a:stretch>
          </p:blipFill>
          <p:spPr bwMode="auto">
            <a:xfrm>
              <a:off x="2879929" y="5256522"/>
              <a:ext cx="360000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Rectangle 12"/>
            <p:cNvSpPr>
              <a:spLocks noChangeArrowheads="1"/>
            </p:cNvSpPr>
            <p:nvPr/>
          </p:nvSpPr>
          <p:spPr bwMode="auto">
            <a:xfrm>
              <a:off x="2880320" y="5256772"/>
              <a:ext cx="3600041" cy="576201"/>
            </a:xfrm>
            <a:prstGeom prst="rect">
              <a:avLst/>
            </a:prstGeom>
            <a:noFill/>
            <a:ln w="25400" algn="ctr">
              <a:solidFill>
                <a:schemeClr val="tx2">
                  <a:lumMod val="60000"/>
                  <a:lumOff val="40000"/>
                </a:schemeClr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400">
                  <a:solidFill>
                    <a:schemeClr val="tx1"/>
                  </a:solidFill>
                  <a:latin typeface="DFHeiStd-W5"/>
                  <a:ea typeface="標楷體" pitchFamily="65" charset="-120"/>
                </a:rPr>
                <a:t>媒體與資訊科技相關議題</a:t>
              </a:r>
            </a:p>
          </p:txBody>
        </p:sp>
        <p:sp>
          <p:nvSpPr>
            <p:cNvPr id="53" name="手繪多邊形 52"/>
            <p:cNvSpPr/>
            <p:nvPr/>
          </p:nvSpPr>
          <p:spPr bwMode="auto">
            <a:xfrm>
              <a:off x="2699366" y="2593233"/>
              <a:ext cx="180954" cy="3600063"/>
            </a:xfrm>
            <a:custGeom>
              <a:avLst/>
              <a:gdLst>
                <a:gd name="connsiteX0" fmla="*/ 0 w 1244600"/>
                <a:gd name="connsiteY0" fmla="*/ 0 h 982134"/>
                <a:gd name="connsiteX1" fmla="*/ 0 w 1244600"/>
                <a:gd name="connsiteY1" fmla="*/ 982134 h 982134"/>
                <a:gd name="connsiteX2" fmla="*/ 1244600 w 1244600"/>
                <a:gd name="connsiteY2" fmla="*/ 982134 h 982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44600" h="982134">
                  <a:moveTo>
                    <a:pt x="0" y="0"/>
                  </a:moveTo>
                  <a:lnTo>
                    <a:pt x="0" y="982134"/>
                  </a:lnTo>
                  <a:lnTo>
                    <a:pt x="1244600" y="982134"/>
                  </a:lnTo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anchor="ctr"/>
            <a:lstStyle/>
            <a:p>
              <a:pPr algn="ctr">
                <a:defRPr/>
              </a:pPr>
              <a:endParaRPr lang="zh-TW" altLang="en-US" dirty="0">
                <a:ea typeface="新細明體" pitchFamily="18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</a:p>
        </p:txBody>
      </p:sp>
      <p:sp>
        <p:nvSpPr>
          <p:cNvPr id="15362" name="文字方塊 5"/>
          <p:cNvSpPr txBox="1">
            <a:spLocks noChangeArrowheads="1"/>
          </p:cNvSpPr>
          <p:nvPr/>
        </p:nvSpPr>
        <p:spPr bwMode="auto">
          <a:xfrm>
            <a:off x="539750" y="1079500"/>
            <a:ext cx="80645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sz="3200" b="0">
                <a:solidFill>
                  <a:schemeClr val="tx1"/>
                </a:solidFill>
                <a:ea typeface="標楷體" pitchFamily="65" charset="-120"/>
              </a:rPr>
              <a:t>　　資訊科技對人類生活環境的影響既多元又廣泛，雖然讓我們生活與工作更加便利，但也衍生了許多問題。例如：網路詐騙、手機成癮、</a:t>
            </a:r>
            <a:r>
              <a:rPr lang="en-US" altLang="zh-TW" sz="3200" b="0">
                <a:solidFill>
                  <a:schemeClr val="tx1"/>
                </a:solidFill>
                <a:ea typeface="標楷體" pitchFamily="65" charset="-120"/>
              </a:rPr>
              <a:t>GIGO</a:t>
            </a:r>
            <a:r>
              <a:rPr lang="zh-TW" altLang="en-US" sz="3200" b="0">
                <a:solidFill>
                  <a:schemeClr val="tx1"/>
                </a:solidFill>
                <a:ea typeface="標楷體" pitchFamily="65" charset="-120"/>
              </a:rPr>
              <a:t>、</a:t>
            </a:r>
            <a:r>
              <a:rPr lang="en-US" altLang="zh-TW" sz="3200" b="0">
                <a:solidFill>
                  <a:schemeClr val="tx1"/>
                </a:solidFill>
                <a:ea typeface="標楷體" pitchFamily="65" charset="-120"/>
              </a:rPr>
              <a:t>……</a:t>
            </a:r>
            <a:endParaRPr lang="zh-TW" altLang="en-US" sz="3200" b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5363" name="Picture 5" descr="1-16_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3716338"/>
            <a:ext cx="4176713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</a:p>
        </p:txBody>
      </p:sp>
      <p:pic>
        <p:nvPicPr>
          <p:cNvPr id="16386" name="Picture 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916113"/>
            <a:ext cx="8774112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1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5956546" y="1125761"/>
            <a:ext cx="1855814" cy="369332"/>
          </a:xfrm>
          <a:prstGeom prst="rect">
            <a:avLst/>
          </a:prstGeom>
          <a:solidFill>
            <a:srgbClr val="FFB9B9"/>
          </a:solidFill>
          <a:ln>
            <a:noFill/>
            <a:headEnd/>
            <a:tailEnd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914400"/>
            <a:r>
              <a:rPr lang="zh-TW" altLang="en-US" sz="1800" u="sng" dirty="0">
                <a:solidFill>
                  <a:srgbClr val="A4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資訊安全與倫理</a:t>
            </a:r>
          </a:p>
        </p:txBody>
      </p:sp>
      <p:sp>
        <p:nvSpPr>
          <p:cNvPr id="5" name="AutoShape 12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5004048" y="1052736"/>
            <a:ext cx="936625" cy="504825"/>
          </a:xfrm>
          <a:prstGeom prst="flowChartAlternateProcess">
            <a:avLst/>
          </a:prstGeom>
          <a:solidFill>
            <a:srgbClr val="C0504D"/>
          </a:solidFill>
          <a:ln>
            <a:solidFill>
              <a:srgbClr val="8C38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ctr" defTabSz="914400"/>
            <a:r>
              <a:rPr lang="zh-TW" altLang="en-US" b="1" dirty="0">
                <a:solidFill>
                  <a:schemeClr val="l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172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539750" y="1800225"/>
            <a:ext cx="8064500" cy="3600450"/>
          </a:xfrm>
          <a:prstGeom prst="rect">
            <a:avLst/>
          </a:prstGeom>
          <a:noFill/>
        </p:spPr>
        <p:txBody>
          <a:bodyPr lIns="36000" tIns="36000" rIns="36000" bIns="36000"/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n"/>
              <a:defRPr/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如何保護個資？如何保全個人資料？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n"/>
              <a:defRPr/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如何確認資訊安全？如何選用防毒軟體？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n"/>
              <a:defRPr/>
            </a:pPr>
            <a:r>
              <a:rPr lang="zh-TW" altLang="en-US" b="0" dirty="0">
                <a:solidFill>
                  <a:schemeClr val="tx1"/>
                </a:solidFill>
                <a:ea typeface="標楷體" pitchFamily="65" charset="-120"/>
              </a:rPr>
              <a:t>網路好危險，該怎麼辦？</a:t>
            </a:r>
            <a:endParaRPr lang="en-US" altLang="zh-TW" b="0" dirty="0">
              <a:solidFill>
                <a:schemeClr val="tx1"/>
              </a:solidFill>
              <a:ea typeface="標楷體" pitchFamily="65" charset="-120"/>
            </a:endParaRPr>
          </a:p>
          <a:p>
            <a:pPr>
              <a:lnSpc>
                <a:spcPct val="120000"/>
              </a:lnSpc>
              <a:defRPr/>
            </a:pPr>
            <a:endParaRPr lang="zh-TW" altLang="en-US" b="0" dirty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17413" name="Picture 5" descr="資安"/>
          <p:cNvPicPr>
            <a:picLocks noChangeAspect="1" noChangeArrowheads="1"/>
          </p:cNvPicPr>
          <p:nvPr/>
        </p:nvPicPr>
        <p:blipFill>
          <a:blip r:embed="rId2"/>
          <a:srcRect l="1584" t="4356" r="3101" b="4453"/>
          <a:stretch>
            <a:fillRect/>
          </a:stretch>
        </p:blipFill>
        <p:spPr bwMode="auto">
          <a:xfrm>
            <a:off x="2195513" y="3429000"/>
            <a:ext cx="4752975" cy="3271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</a:p>
        </p:txBody>
      </p:sp>
      <p:sp>
        <p:nvSpPr>
          <p:cNvPr id="18434" name="文字方塊 5"/>
          <p:cNvSpPr txBox="1">
            <a:spLocks noChangeArrowheads="1"/>
          </p:cNvSpPr>
          <p:nvPr/>
        </p:nvSpPr>
        <p:spPr bwMode="auto">
          <a:xfrm>
            <a:off x="539750" y="1800225"/>
            <a:ext cx="806450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TW" altLang="en-US" sz="3200" b="0">
                <a:solidFill>
                  <a:schemeClr val="tx1"/>
                </a:solidFill>
                <a:ea typeface="標楷體" pitchFamily="65" charset="-120"/>
              </a:rPr>
              <a:t>網路這麼大，要如何合理的使用這裡的資源呢？</a:t>
            </a:r>
          </a:p>
        </p:txBody>
      </p:sp>
      <p:pic>
        <p:nvPicPr>
          <p:cNvPr id="18435" name="Picture 6" descr="link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3141663"/>
            <a:ext cx="5040313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7"/>
          <p:cNvSpPr txBox="1">
            <a:spLocks noChangeArrowheads="1"/>
          </p:cNvSpPr>
          <p:nvPr/>
        </p:nvSpPr>
        <p:spPr bwMode="auto">
          <a:xfrm>
            <a:off x="1403350" y="4149725"/>
            <a:ext cx="53292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spcBef>
                <a:spcPct val="50000"/>
              </a:spcBef>
            </a:pPr>
            <a:r>
              <a:rPr lang="zh-TW" altLang="en-US" sz="18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全國法規資料庫</a:t>
            </a:r>
            <a:r>
              <a:rPr lang="en-US" altLang="zh-TW" sz="18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:</a:t>
            </a:r>
            <a:r>
              <a:rPr lang="en-US" altLang="zh-TW" sz="18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hlinkClick r:id="rId3"/>
              </a:rPr>
              <a:t>https://law.moj.gov.tw/</a:t>
            </a:r>
            <a:r>
              <a:rPr lang="en-US" altLang="zh-TW" sz="18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 </a:t>
            </a:r>
            <a:endParaRPr lang="zh-TW" altLang="en-US" sz="180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pic>
        <p:nvPicPr>
          <p:cNvPr id="18437" name="Picture 8" descr="2019-07-10_1630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4797425"/>
            <a:ext cx="5040313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Text Box 7"/>
          <p:cNvSpPr txBox="1">
            <a:spLocks noChangeArrowheads="1"/>
          </p:cNvSpPr>
          <p:nvPr/>
        </p:nvSpPr>
        <p:spPr bwMode="auto">
          <a:xfrm>
            <a:off x="1403350" y="5589588"/>
            <a:ext cx="532923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spcBef>
                <a:spcPct val="50000"/>
              </a:spcBef>
            </a:pPr>
            <a:r>
              <a:rPr lang="zh-TW" altLang="en-US" sz="18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教育部全民資安素養網</a:t>
            </a:r>
            <a:r>
              <a:rPr lang="en-US" altLang="zh-TW" sz="18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:</a:t>
            </a:r>
            <a:r>
              <a:rPr lang="en-US" altLang="zh-TW" sz="18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hlinkClick r:id="rId5"/>
              </a:rPr>
              <a:t>https://isafe.moe.edu.tw/</a:t>
            </a:r>
            <a:r>
              <a:rPr lang="en-US" altLang="zh-TW" sz="1800" b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</a:p>
        </p:txBody>
      </p:sp>
      <p:sp>
        <p:nvSpPr>
          <p:cNvPr id="19458" name="文字方塊 5"/>
          <p:cNvSpPr txBox="1">
            <a:spLocks noChangeArrowheads="1"/>
          </p:cNvSpPr>
          <p:nvPr/>
        </p:nvSpPr>
        <p:spPr bwMode="auto">
          <a:xfrm>
            <a:off x="539750" y="1619250"/>
            <a:ext cx="8062913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　　資訊倫理是數位公民態度的展現，例如：尊重隱私權、著作與所有權、培養得體的網路禮儀與遵守網路社群規範等，都是資訊倫理的議題。</a:t>
            </a:r>
          </a:p>
        </p:txBody>
      </p:sp>
      <p:pic>
        <p:nvPicPr>
          <p:cNvPr id="19459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2525" y="3419475"/>
            <a:ext cx="68389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173</a:t>
            </a:r>
          </a:p>
        </p:txBody>
      </p:sp>
      <p:sp>
        <p:nvSpPr>
          <p:cNvPr id="20482" name="文字方塊 5"/>
          <p:cNvSpPr txBox="1">
            <a:spLocks noChangeArrowheads="1"/>
          </p:cNvSpPr>
          <p:nvPr/>
        </p:nvSpPr>
        <p:spPr bwMode="auto">
          <a:xfrm>
            <a:off x="539750" y="1619250"/>
            <a:ext cx="80645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>
              <a:lnSpc>
                <a:spcPct val="120000"/>
              </a:lnSpc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雖然很方便，但是如果你只會複製、貼上、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……</a:t>
            </a:r>
            <a:endParaRPr lang="zh-TW" altLang="en-US" b="0">
              <a:solidFill>
                <a:schemeClr val="tx1"/>
              </a:solidFill>
              <a:ea typeface="標楷體" pitchFamily="65" charset="-120"/>
            </a:endParaRPr>
          </a:p>
        </p:txBody>
      </p:sp>
      <p:pic>
        <p:nvPicPr>
          <p:cNvPr id="2048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519363"/>
            <a:ext cx="8064500" cy="321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7596188" y="395288"/>
            <a:ext cx="746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zh-TW" sz="2400" dirty="0">
                <a:solidFill>
                  <a:srgbClr val="000000"/>
                </a:solidFill>
                <a:latin typeface="+mn-lt"/>
                <a:ea typeface="標楷體" pitchFamily="65" charset="-120"/>
              </a:rPr>
              <a:t>174</a:t>
            </a:r>
          </a:p>
        </p:txBody>
      </p:sp>
      <p:sp>
        <p:nvSpPr>
          <p:cNvPr id="21506" name="文字方塊 5"/>
          <p:cNvSpPr txBox="1">
            <a:spLocks noChangeArrowheads="1"/>
          </p:cNvSpPr>
          <p:nvPr/>
        </p:nvSpPr>
        <p:spPr bwMode="auto">
          <a:xfrm>
            <a:off x="539750" y="1619250"/>
            <a:ext cx="80645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/>
          <a:lstStyle/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媒體包括平面媒體（如報紙、雜誌）及電子媒體（如廣播、電視）等大眾媒體。</a:t>
            </a:r>
            <a:endParaRPr lang="en-US" altLang="zh-TW" b="0">
              <a:solidFill>
                <a:schemeClr val="tx1"/>
              </a:solidFill>
              <a:ea typeface="標楷體" pitchFamily="65" charset="-120"/>
            </a:endParaRPr>
          </a:p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新興的媒體，如影音分享平臺（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YouTube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）、直播（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live broadcast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）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…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等。</a:t>
            </a:r>
            <a:endParaRPr lang="en-US" altLang="zh-TW" b="0">
              <a:solidFill>
                <a:schemeClr val="tx1"/>
              </a:solidFill>
              <a:ea typeface="標楷體" pitchFamily="65" charset="-120"/>
            </a:endParaRPr>
          </a:p>
          <a:p>
            <a:pPr marL="457200" indent="-457200">
              <a:lnSpc>
                <a:spcPct val="120000"/>
              </a:lnSpc>
              <a:buFont typeface="Wingdings" pitchFamily="2" charset="2"/>
              <a:buChar char="n"/>
            </a:pP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媒體素養（</a:t>
            </a:r>
            <a:r>
              <a:rPr lang="en-US" altLang="zh-TW" b="0">
                <a:solidFill>
                  <a:schemeClr val="tx1"/>
                </a:solidFill>
                <a:ea typeface="標楷體" pitchFamily="65" charset="-120"/>
              </a:rPr>
              <a:t>media literacy</a:t>
            </a:r>
            <a:r>
              <a:rPr lang="zh-TW" altLang="en-US" b="0">
                <a:solidFill>
                  <a:schemeClr val="tx1"/>
                </a:solidFill>
                <a:ea typeface="標楷體" pitchFamily="65" charset="-120"/>
              </a:rPr>
              <a:t>，也稱媒體識讀）能善用傳播媒體的能力。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國中教學ppt投影片母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101國中教學ppt地理投影片母片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5400">
          <a:solidFill>
            <a:srgbClr val="FF0000"/>
          </a:solidFill>
        </a:ln>
      </a:spPr>
      <a:bodyPr rtlCol="0" anchor="ctr"/>
      <a:lstStyle>
        <a:defPPr algn="ctr">
          <a:defRPr/>
        </a:defPPr>
      </a:lstStyle>
    </a:spDef>
    <a:lnDef>
      <a:spPr bwMode="auto">
        <a:noFill/>
        <a:ln w="9525" cap="flat" cmpd="sng" algn="ctr">
          <a:solidFill>
            <a:srgbClr val="FF00FF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</a:extLst>
      </a:spPr>
      <a:bodyPr/>
      <a:lstStyle/>
    </a:lnDef>
  </a:objectDefaults>
  <a:extraClrSchemeLst>
    <a:extraClrScheme>
      <a:clrScheme name="1_101國中教學ppt地理投影片母片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101國中教學ppt地理投影片母片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101國中教學ppt地理投影片母片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FF33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16851</TotalTime>
  <Words>302</Words>
  <Application>Microsoft Office PowerPoint</Application>
  <PresentationFormat>如螢幕大小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國中教學ppt投影片母片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翰林出版事業股份有限公司</dc:title>
  <dc:creator>Hanlin</dc:creator>
  <cp:lastModifiedBy>高巧雯</cp:lastModifiedBy>
  <cp:revision>745</cp:revision>
  <cp:lastPrinted>1601-01-01T00:00:00Z</cp:lastPrinted>
  <dcterms:created xsi:type="dcterms:W3CDTF">2003-03-29T07:29:52Z</dcterms:created>
  <dcterms:modified xsi:type="dcterms:W3CDTF">2019-08-07T02:59:07Z</dcterms:modified>
</cp:coreProperties>
</file>