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422" r:id="rId2"/>
    <p:sldId id="423" r:id="rId3"/>
    <p:sldId id="424" r:id="rId4"/>
    <p:sldId id="425" r:id="rId5"/>
    <p:sldId id="426" r:id="rId6"/>
    <p:sldId id="427" r:id="rId7"/>
    <p:sldId id="428" r:id="rId8"/>
    <p:sldId id="429" r:id="rId9"/>
    <p:sldId id="430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45" r:id="rId25"/>
    <p:sldId id="446" r:id="rId26"/>
    <p:sldId id="447" r:id="rId27"/>
    <p:sldId id="360" r:id="rId28"/>
    <p:sldId id="386" r:id="rId29"/>
    <p:sldId id="385" r:id="rId30"/>
    <p:sldId id="421" r:id="rId31"/>
    <p:sldId id="387" r:id="rId32"/>
    <p:sldId id="389" r:id="rId33"/>
    <p:sldId id="414" r:id="rId34"/>
    <p:sldId id="415" r:id="rId35"/>
    <p:sldId id="390" r:id="rId36"/>
    <p:sldId id="391" r:id="rId37"/>
    <p:sldId id="392" r:id="rId38"/>
    <p:sldId id="393" r:id="rId39"/>
    <p:sldId id="394" r:id="rId40"/>
    <p:sldId id="416" r:id="rId41"/>
    <p:sldId id="396" r:id="rId42"/>
    <p:sldId id="397" r:id="rId43"/>
    <p:sldId id="398" r:id="rId44"/>
    <p:sldId id="399" r:id="rId45"/>
    <p:sldId id="400" r:id="rId46"/>
    <p:sldId id="402" r:id="rId47"/>
    <p:sldId id="403" r:id="rId48"/>
    <p:sldId id="404" r:id="rId49"/>
    <p:sldId id="405" r:id="rId50"/>
    <p:sldId id="406" r:id="rId51"/>
    <p:sldId id="407" r:id="rId52"/>
    <p:sldId id="417" r:id="rId53"/>
    <p:sldId id="409" r:id="rId54"/>
    <p:sldId id="410" r:id="rId55"/>
    <p:sldId id="411" r:id="rId56"/>
    <p:sldId id="412" r:id="rId57"/>
    <p:sldId id="413" r:id="rId58"/>
    <p:sldId id="418" r:id="rId59"/>
    <p:sldId id="419" r:id="rId60"/>
    <p:sldId id="420" r:id="rId61"/>
    <p:sldId id="293" r:id="rId62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F37"/>
    <a:srgbClr val="16253F"/>
    <a:srgbClr val="16223B"/>
    <a:srgbClr val="263F63"/>
    <a:srgbClr val="FFF3CF"/>
    <a:srgbClr val="FEB811"/>
    <a:srgbClr val="AFC3E1"/>
    <a:srgbClr val="8E9FB9"/>
    <a:srgbClr val="8B9AAF"/>
    <a:srgbClr val="E2E0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271" autoAdjust="0"/>
    <p:restoredTop sz="99531" autoAdjust="0"/>
  </p:normalViewPr>
  <p:slideViewPr>
    <p:cSldViewPr>
      <p:cViewPr>
        <p:scale>
          <a:sx n="66" d="100"/>
          <a:sy n="66" d="100"/>
        </p:scale>
        <p:origin x="-2064" y="-1158"/>
      </p:cViewPr>
      <p:guideLst>
        <p:guide orient="horz" pos="4156"/>
        <p:guide orient="horz" pos="4020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pPr/>
              <a:t>2020/2/9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pPr/>
              <a:t>2020/2/9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54.xml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xmlns="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rId2" action="ppaction://hlinksldjump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19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6.xml"/><Relationship Id="rId5" Type="http://schemas.openxmlformats.org/officeDocument/2006/relationships/slide" Target="slide50.xml"/><Relationship Id="rId4" Type="http://schemas.openxmlformats.org/officeDocument/2006/relationships/slide" Target="slide4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hlinkClick r:id="rId2" action="ppaction://hlinksldjump"/>
              </a:rPr>
              <a:t>引言：生活中的資訊科技</a:t>
            </a:r>
            <a:endParaRPr lang="en-US" altLang="zh-TW" dirty="0" smtClean="0">
              <a:hlinkClick r:id="rId3" action="ppaction://hlinksldjump"/>
            </a:endParaRPr>
          </a:p>
          <a:p>
            <a:r>
              <a:rPr lang="zh-TW" altLang="en-US" dirty="0" smtClean="0">
                <a:hlinkClick r:id="rId3" action="ppaction://hlinksldjump"/>
              </a:rPr>
              <a:t>通訊</a:t>
            </a:r>
            <a:r>
              <a:rPr lang="zh-TW" altLang="en-US" dirty="0">
                <a:hlinkClick r:id="rId3" action="ppaction://hlinksldjump"/>
              </a:rPr>
              <a:t>方式的改變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印刷方式的改變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醫療方式的</a:t>
            </a:r>
            <a:r>
              <a:rPr lang="zh-TW" altLang="en-US" dirty="0" smtClean="0">
                <a:hlinkClick r:id="rId5" action="ppaction://hlinksldjump"/>
              </a:rPr>
              <a:t>改變</a:t>
            </a:r>
          </a:p>
          <a:p>
            <a:r>
              <a:rPr lang="zh-TW" altLang="en-US" dirty="0" smtClean="0">
                <a:hlinkClick r:id="rId6" action="ppaction://hlinksldjump"/>
              </a:rPr>
              <a:t>學習方式的改變</a:t>
            </a:r>
            <a:endParaRPr lang="en-US" altLang="zh-TW" dirty="0" smtClean="0"/>
          </a:p>
          <a:p>
            <a:r>
              <a:rPr lang="zh-TW" altLang="en-US" dirty="0" smtClean="0">
                <a:hlinkClick r:id="rId7" action="ppaction://hlinksldjump"/>
              </a:rPr>
              <a:t>購物方式的改變</a:t>
            </a:r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資訊科技</a:t>
            </a:r>
            <a:r>
              <a:rPr lang="zh-TW" altLang="en-US" sz="5400" dirty="0" smtClean="0"/>
              <a:t>帶來的</a:t>
            </a:r>
            <a:r>
              <a:rPr lang="zh-TW" altLang="en-US" sz="5400" dirty="0"/>
              <a:t>生活改變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1-1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17942926"/>
              </p:ext>
            </p:extLst>
          </p:nvPr>
        </p:nvGraphicFramePr>
        <p:xfrm>
          <a:off x="549274" y="981522"/>
          <a:ext cx="11306572" cy="54716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98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358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   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人力挑選鉛字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排列鉛字、調整間距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以棉線綑綁鉛版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印刷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358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電腦編輯</a:t>
                      </a:r>
                      <a:endParaRPr lang="en-US" altLang="zh-TW" sz="32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印表機</a:t>
                      </a:r>
                      <a:endParaRPr lang="en-US" altLang="zh-TW" sz="3200" b="1" kern="1200" dirty="0">
                        <a:solidFill>
                          <a:schemeClr val="accen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3D</a:t>
                      </a: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列印 </a:t>
                      </a:r>
                      <a:endParaRPr lang="zh-HK" altLang="en-US" sz="3200" b="1" kern="1200" dirty="0">
                        <a:solidFill>
                          <a:schemeClr val="accen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②印刷方式的改變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HK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2827742"/>
              </p:ext>
            </p:extLst>
          </p:nvPr>
        </p:nvGraphicFramePr>
        <p:xfrm>
          <a:off x="549274" y="981522"/>
          <a:ext cx="11306572" cy="27358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98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358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人工挑選鉛字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排列鉛字、調整間距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以棉線綑綁鉛版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印刷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6276" y="3829476"/>
            <a:ext cx="3456384" cy="251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5406" y="937128"/>
            <a:ext cx="3690382" cy="271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3709" y="3829475"/>
            <a:ext cx="3553775" cy="251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456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醫療方式的改變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27326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4493948"/>
              </p:ext>
            </p:extLst>
          </p:nvPr>
        </p:nvGraphicFramePr>
        <p:xfrm>
          <a:off x="549274" y="981520"/>
          <a:ext cx="11306572" cy="555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98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961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 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醫生以</a:t>
                      </a:r>
                      <a:r>
                        <a:rPr lang="zh-TW" altLang="en-US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人力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診斷分析病因、進行治療與手術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971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36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現</a:t>
                      </a:r>
                      <a:endParaRPr lang="en-US" altLang="zh-TW" sz="36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ctr" defTabSz="1219122" rtl="0" eaLnBrk="1" latinLnBrk="0" hangingPunct="1"/>
                      <a:r>
                        <a:rPr lang="zh-TW" altLang="en-US" sz="36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</a:t>
                      </a:r>
                      <a:endParaRPr lang="zh-HK" altLang="en-US" sz="36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利用</a:t>
                      </a: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數位醫療工具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協助判斷病因、進行危險性高的手術</a:t>
                      </a:r>
                      <a:endParaRPr lang="en-US" altLang="zh-TW" sz="32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③醫療方式的改變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HK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7916244"/>
              </p:ext>
            </p:extLst>
          </p:nvPr>
        </p:nvGraphicFramePr>
        <p:xfrm>
          <a:off x="549274" y="981520"/>
          <a:ext cx="11306572" cy="12961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98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961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醫生以</a:t>
                      </a:r>
                      <a:r>
                        <a:rPr lang="zh-TW" altLang="en-US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人力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診斷分析病因、進行治療與手術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1724027" y="3590266"/>
            <a:ext cx="1565076" cy="2795760"/>
            <a:chOff x="1724027" y="3590266"/>
            <a:chExt cx="1565076" cy="2795760"/>
          </a:xfrm>
        </p:grpSpPr>
        <p:pic>
          <p:nvPicPr>
            <p:cNvPr id="4098" name="Picture 2" descr="C:\Users\k1040125\AppData\Local\Temp\SNAGHTML4b6384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4027" y="3590266"/>
              <a:ext cx="1565076" cy="2127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/>
            <p:cNvSpPr txBox="1"/>
            <p:nvPr/>
          </p:nvSpPr>
          <p:spPr>
            <a:xfrm>
              <a:off x="1724027" y="5807144"/>
              <a:ext cx="1565076" cy="57888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HK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X</a:t>
              </a:r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光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777764" y="3590266"/>
            <a:ext cx="3412958" cy="2795760"/>
            <a:chOff x="3474336" y="3590266"/>
            <a:chExt cx="3412958" cy="2795760"/>
          </a:xfrm>
        </p:grpSpPr>
        <p:pic>
          <p:nvPicPr>
            <p:cNvPr id="4100" name="Picture 4" descr="C:\Users\k1040125\AppData\Local\Temp\SNAGHTML4bbf79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4336" y="3590266"/>
              <a:ext cx="3412958" cy="2127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文字方塊 10"/>
            <p:cNvSpPr txBox="1"/>
            <p:nvPr/>
          </p:nvSpPr>
          <p:spPr>
            <a:xfrm>
              <a:off x="3474336" y="5807144"/>
              <a:ext cx="3412958" cy="57888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電腦斷層掃描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7679382" y="3590266"/>
            <a:ext cx="3456384" cy="2794674"/>
            <a:chOff x="7679382" y="3590266"/>
            <a:chExt cx="3456384" cy="2794674"/>
          </a:xfrm>
        </p:grpSpPr>
        <p:pic>
          <p:nvPicPr>
            <p:cNvPr id="4102" name="Picture 6" descr="C:\Users\k1040125\AppData\Local\Temp\SNAGHTML4c5f3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9382" y="3590266"/>
              <a:ext cx="3446036" cy="2127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文字方塊 11"/>
            <p:cNvSpPr txBox="1"/>
            <p:nvPr/>
          </p:nvSpPr>
          <p:spPr>
            <a:xfrm>
              <a:off x="7679382" y="5806058"/>
              <a:ext cx="3456384" cy="57888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達文西機器手臂手術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405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③醫療方式的改變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HK" altLang="en-US" dirty="0"/>
          </a:p>
        </p:txBody>
      </p:sp>
      <p:pic>
        <p:nvPicPr>
          <p:cNvPr id="4098" name="Picture 2" descr="C:\Users\k1040125\AppData\Local\Temp\SNAGHTML4b638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8742" y="1124503"/>
            <a:ext cx="3867765" cy="52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6167214" y="5109785"/>
            <a:ext cx="5400600" cy="1361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光可穿透物質，醫學上常用於觀察人體內部構造。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69878" y="1088347"/>
            <a:ext cx="1001585" cy="71508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HK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</a:t>
            </a:r>
            <a:endParaRPr lang="zh-HK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669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③醫療方式的改變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HK" altLang="en-US" dirty="0"/>
          </a:p>
        </p:txBody>
      </p:sp>
      <p:pic>
        <p:nvPicPr>
          <p:cNvPr id="4100" name="Picture 4" descr="C:\Users\k1040125\AppData\Local\Temp\SNAGHTML4bbf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200" y="1791315"/>
            <a:ext cx="7249190" cy="451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549275" y="931742"/>
            <a:ext cx="3011805" cy="71508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電腦斷層掃描</a:t>
            </a:r>
            <a:endParaRPr lang="zh-HK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911390" y="3141762"/>
            <a:ext cx="3937139" cy="335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 </a:t>
            </a:r>
            <a:r>
              <a:rPr lang="en-US" altLang="zh-TW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電腦影像技術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，將多張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光影像結合成立體圖像，對於疾病的診斷有很大的助益。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41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③醫療方式的改變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HK" altLang="en-US" dirty="0"/>
          </a:p>
        </p:txBody>
      </p:sp>
      <p:pic>
        <p:nvPicPr>
          <p:cNvPr id="4102" name="Picture 6" descr="C:\Users\k1040125\AppData\Local\Temp\SNAGHTML4c5f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274" y="1917626"/>
            <a:ext cx="7114853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550590" y="1053530"/>
            <a:ext cx="4824536" cy="71508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達文西機器手臂手術</a:t>
            </a:r>
            <a:endParaRPr lang="zh-HK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704855" y="1197546"/>
            <a:ext cx="4367015" cy="5258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醫師可直接看到病患體內的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3D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放大影像，並操控機器手臂在患者體內執行細微複雜的手術。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優點：「出血少、傷口小、復原快」，使病人能及早恢復正常生活及工作。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44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</a:t>
            </a:r>
            <a:r>
              <a:rPr lang="zh-TW" altLang="en-US" dirty="0"/>
              <a:t> 學習方式的改變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7899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1230397"/>
              </p:ext>
            </p:extLst>
          </p:nvPr>
        </p:nvGraphicFramePr>
        <p:xfrm>
          <a:off x="549274" y="1125538"/>
          <a:ext cx="11306176" cy="53322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1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  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0807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課業學習資源</a:t>
                      </a:r>
                      <a:endParaRPr lang="en-US" altLang="zh-TW" sz="3200" b="1" kern="1200" dirty="0" smtClean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95350" indent="-457200" algn="l" defTabSz="1219122" rtl="0" eaLnBrk="1" latinLnBrk="0" hangingPunct="1">
                        <a:lnSpc>
                          <a:spcPct val="12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均一教育平台</a:t>
                      </a:r>
                      <a:endParaRPr lang="en-US" altLang="zh-TW" sz="28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95350" indent="-457200" algn="l" defTabSz="1219122" rtl="0" eaLnBrk="1" latinLnBrk="0" hangingPunct="1">
                        <a:lnSpc>
                          <a:spcPct val="12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臺北酷課雲</a:t>
                      </a:r>
                      <a:endParaRPr lang="en-US" altLang="zh-TW" sz="28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95350" indent="-457200" algn="l" defTabSz="1219122" rtl="0" eaLnBrk="1" latinLnBrk="0" hangingPunct="1">
                        <a:lnSpc>
                          <a:spcPct val="12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E-game U 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世代島嶼學習樂園</a:t>
                      </a:r>
                      <a:endParaRPr lang="en-US" altLang="zh-TW" sz="28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程式學習</a:t>
                      </a:r>
                      <a:endParaRPr lang="en-US" altLang="zh-TW" sz="3200" b="1" kern="1200" dirty="0" smtClean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95350" indent="-457200" algn="l" defTabSz="1219122" rtl="0" eaLnBrk="1" latinLnBrk="0" hangingPunct="1">
                        <a:lnSpc>
                          <a:spcPct val="12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Code.org </a:t>
                      </a:r>
                    </a:p>
                    <a:p>
                      <a:pPr marL="895350" indent="-457200" algn="l" defTabSz="1219122" rtl="0" eaLnBrk="1" latinLnBrk="0" hangingPunct="1">
                        <a:lnSpc>
                          <a:spcPct val="12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Code Combat</a:t>
                      </a:r>
                      <a:endParaRPr lang="zh-TW" altLang="en-US" sz="28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④學習方式的改變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4300342"/>
              </p:ext>
            </p:extLst>
          </p:nvPr>
        </p:nvGraphicFramePr>
        <p:xfrm>
          <a:off x="549274" y="1126372"/>
          <a:ext cx="11306176" cy="1261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1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394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教室</a:t>
                      </a: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4272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714076"/>
          </a:xfrm>
        </p:spPr>
        <p:txBody>
          <a:bodyPr/>
          <a:lstStyle/>
          <a:p>
            <a:r>
              <a:rPr lang="zh-TW" altLang="en-US" dirty="0"/>
              <a:t>請挑選一種語言、樂器或技能作為學習主題，試著搜尋看看，網路上有哪些學習資源？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818AA82F-88D9-4A3E-8E1A-7F3644BE5D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866"/>
          <a:stretch/>
        </p:blipFill>
        <p:spPr>
          <a:xfrm>
            <a:off x="5015085" y="3271588"/>
            <a:ext cx="6831147" cy="332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950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5.</a:t>
            </a:r>
            <a:r>
              <a:rPr lang="zh-TW" altLang="en-US" dirty="0"/>
              <a:t> 購物方式的改變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22178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110DE6-7938-48DF-9087-E9C94E5C6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生活中的資訊科技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CCA9430-F9A2-4DC5-8040-F8C7E61BB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除了電腦、網路與手機的應用</a:t>
            </a:r>
            <a:r>
              <a:rPr lang="zh-TW" altLang="en-US" dirty="0" smtClean="0"/>
              <a:t>之外，我們</a:t>
            </a:r>
            <a:r>
              <a:rPr lang="zh-TW" altLang="en-US" dirty="0"/>
              <a:t>每天的生活中</a:t>
            </a:r>
            <a:r>
              <a:rPr lang="zh-TW" altLang="en-US" dirty="0" smtClean="0"/>
              <a:t>，還會</a:t>
            </a:r>
            <a:r>
              <a:rPr lang="zh-TW" altLang="en-US" dirty="0"/>
              <a:t>運用到哪些資訊科技帶來的</a:t>
            </a:r>
            <a:r>
              <a:rPr lang="zh-TW" altLang="en-US" dirty="0" smtClean="0"/>
              <a:t>服務呢？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AD1FC57-91C5-4611-BC35-06828FAB7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  <p:sp>
        <p:nvSpPr>
          <p:cNvPr id="5" name="office-computer_81582">
            <a:extLst>
              <a:ext uri="{FF2B5EF4-FFF2-40B4-BE49-F238E27FC236}">
                <a16:creationId xmlns:a16="http://schemas.microsoft.com/office/drawing/2014/main" xmlns="" id="{0042E55A-3DA3-4DFA-AA48-C5A54DB89892}"/>
              </a:ext>
            </a:extLst>
          </p:cNvPr>
          <p:cNvSpPr>
            <a:spLocks noChangeAspect="1"/>
          </p:cNvSpPr>
          <p:nvPr/>
        </p:nvSpPr>
        <p:spPr bwMode="auto">
          <a:xfrm>
            <a:off x="910630" y="3657748"/>
            <a:ext cx="2782390" cy="1926669"/>
          </a:xfrm>
          <a:custGeom>
            <a:avLst/>
            <a:gdLst>
              <a:gd name="connsiteX0" fmla="*/ 269403 w 605733"/>
              <a:gd name="connsiteY0" fmla="*/ 292079 h 419441"/>
              <a:gd name="connsiteX1" fmla="*/ 261679 w 605733"/>
              <a:gd name="connsiteY1" fmla="*/ 299792 h 419441"/>
              <a:gd name="connsiteX2" fmla="*/ 269403 w 605733"/>
              <a:gd name="connsiteY2" fmla="*/ 307505 h 419441"/>
              <a:gd name="connsiteX3" fmla="*/ 277127 w 605733"/>
              <a:gd name="connsiteY3" fmla="*/ 299792 h 419441"/>
              <a:gd name="connsiteX4" fmla="*/ 269403 w 605733"/>
              <a:gd name="connsiteY4" fmla="*/ 292079 h 419441"/>
              <a:gd name="connsiteX5" fmla="*/ 236151 w 605733"/>
              <a:gd name="connsiteY5" fmla="*/ 292079 h 419441"/>
              <a:gd name="connsiteX6" fmla="*/ 228427 w 605733"/>
              <a:gd name="connsiteY6" fmla="*/ 299792 h 419441"/>
              <a:gd name="connsiteX7" fmla="*/ 236151 w 605733"/>
              <a:gd name="connsiteY7" fmla="*/ 307505 h 419441"/>
              <a:gd name="connsiteX8" fmla="*/ 243876 w 605733"/>
              <a:gd name="connsiteY8" fmla="*/ 299792 h 419441"/>
              <a:gd name="connsiteX9" fmla="*/ 236151 w 605733"/>
              <a:gd name="connsiteY9" fmla="*/ 292079 h 419441"/>
              <a:gd name="connsiteX10" fmla="*/ 310379 w 605733"/>
              <a:gd name="connsiteY10" fmla="*/ 286341 h 419441"/>
              <a:gd name="connsiteX11" fmla="*/ 296908 w 605733"/>
              <a:gd name="connsiteY11" fmla="*/ 299792 h 419441"/>
              <a:gd name="connsiteX12" fmla="*/ 310379 w 605733"/>
              <a:gd name="connsiteY12" fmla="*/ 313149 h 419441"/>
              <a:gd name="connsiteX13" fmla="*/ 323755 w 605733"/>
              <a:gd name="connsiteY13" fmla="*/ 299792 h 419441"/>
              <a:gd name="connsiteX14" fmla="*/ 310379 w 605733"/>
              <a:gd name="connsiteY14" fmla="*/ 286341 h 419441"/>
              <a:gd name="connsiteX15" fmla="*/ 497204 w 605733"/>
              <a:gd name="connsiteY15" fmla="*/ 228957 h 419441"/>
              <a:gd name="connsiteX16" fmla="*/ 470260 w 605733"/>
              <a:gd name="connsiteY16" fmla="*/ 255766 h 419441"/>
              <a:gd name="connsiteX17" fmla="*/ 497204 w 605733"/>
              <a:gd name="connsiteY17" fmla="*/ 282669 h 419441"/>
              <a:gd name="connsiteX18" fmla="*/ 524053 w 605733"/>
              <a:gd name="connsiteY18" fmla="*/ 255766 h 419441"/>
              <a:gd name="connsiteX19" fmla="*/ 497204 w 605733"/>
              <a:gd name="connsiteY19" fmla="*/ 228957 h 419441"/>
              <a:gd name="connsiteX20" fmla="*/ 444635 w 605733"/>
              <a:gd name="connsiteY20" fmla="*/ 166309 h 419441"/>
              <a:gd name="connsiteX21" fmla="*/ 429278 w 605733"/>
              <a:gd name="connsiteY21" fmla="*/ 181642 h 419441"/>
              <a:gd name="connsiteX22" fmla="*/ 444635 w 605733"/>
              <a:gd name="connsiteY22" fmla="*/ 196975 h 419441"/>
              <a:gd name="connsiteX23" fmla="*/ 549678 w 605733"/>
              <a:gd name="connsiteY23" fmla="*/ 196975 h 419441"/>
              <a:gd name="connsiteX24" fmla="*/ 565034 w 605733"/>
              <a:gd name="connsiteY24" fmla="*/ 181642 h 419441"/>
              <a:gd name="connsiteX25" fmla="*/ 549678 w 605733"/>
              <a:gd name="connsiteY25" fmla="*/ 166309 h 419441"/>
              <a:gd name="connsiteX26" fmla="*/ 322718 w 605733"/>
              <a:gd name="connsiteY26" fmla="*/ 80999 h 419441"/>
              <a:gd name="connsiteX27" fmla="*/ 40128 w 605733"/>
              <a:gd name="connsiteY27" fmla="*/ 81846 h 419441"/>
              <a:gd name="connsiteX28" fmla="*/ 40881 w 605733"/>
              <a:gd name="connsiteY28" fmla="*/ 269503 h 419441"/>
              <a:gd name="connsiteX29" fmla="*/ 322718 w 605733"/>
              <a:gd name="connsiteY29" fmla="*/ 269503 h 419441"/>
              <a:gd name="connsiteX30" fmla="*/ 444635 w 605733"/>
              <a:gd name="connsiteY30" fmla="*/ 43459 h 419441"/>
              <a:gd name="connsiteX31" fmla="*/ 429278 w 605733"/>
              <a:gd name="connsiteY31" fmla="*/ 58885 h 419441"/>
              <a:gd name="connsiteX32" fmla="*/ 444635 w 605733"/>
              <a:gd name="connsiteY32" fmla="*/ 74218 h 419441"/>
              <a:gd name="connsiteX33" fmla="*/ 549678 w 605733"/>
              <a:gd name="connsiteY33" fmla="*/ 74218 h 419441"/>
              <a:gd name="connsiteX34" fmla="*/ 565034 w 605733"/>
              <a:gd name="connsiteY34" fmla="*/ 58885 h 419441"/>
              <a:gd name="connsiteX35" fmla="*/ 549678 w 605733"/>
              <a:gd name="connsiteY35" fmla="*/ 43459 h 419441"/>
              <a:gd name="connsiteX36" fmla="*/ 40128 w 605733"/>
              <a:gd name="connsiteY36" fmla="*/ 40928 h 419441"/>
              <a:gd name="connsiteX37" fmla="*/ 323566 w 605733"/>
              <a:gd name="connsiteY37" fmla="*/ 40928 h 419441"/>
              <a:gd name="connsiteX38" fmla="*/ 363694 w 605733"/>
              <a:gd name="connsiteY38" fmla="*/ 80999 h 419441"/>
              <a:gd name="connsiteX39" fmla="*/ 363694 w 605733"/>
              <a:gd name="connsiteY39" fmla="*/ 289915 h 419441"/>
              <a:gd name="connsiteX40" fmla="*/ 323566 w 605733"/>
              <a:gd name="connsiteY40" fmla="*/ 329986 h 419441"/>
              <a:gd name="connsiteX41" fmla="*/ 212602 w 605733"/>
              <a:gd name="connsiteY41" fmla="*/ 329986 h 419441"/>
              <a:gd name="connsiteX42" fmla="*/ 212602 w 605733"/>
              <a:gd name="connsiteY42" fmla="*/ 358111 h 419441"/>
              <a:gd name="connsiteX43" fmla="*/ 264599 w 605733"/>
              <a:gd name="connsiteY43" fmla="*/ 358111 h 419441"/>
              <a:gd name="connsiteX44" fmla="*/ 279105 w 605733"/>
              <a:gd name="connsiteY44" fmla="*/ 372597 h 419441"/>
              <a:gd name="connsiteX45" fmla="*/ 279105 w 605733"/>
              <a:gd name="connsiteY45" fmla="*/ 405049 h 419441"/>
              <a:gd name="connsiteX46" fmla="*/ 264599 w 605733"/>
              <a:gd name="connsiteY46" fmla="*/ 419441 h 419441"/>
              <a:gd name="connsiteX47" fmla="*/ 99095 w 605733"/>
              <a:gd name="connsiteY47" fmla="*/ 419441 h 419441"/>
              <a:gd name="connsiteX48" fmla="*/ 84589 w 605733"/>
              <a:gd name="connsiteY48" fmla="*/ 405049 h 419441"/>
              <a:gd name="connsiteX49" fmla="*/ 84589 w 605733"/>
              <a:gd name="connsiteY49" fmla="*/ 372597 h 419441"/>
              <a:gd name="connsiteX50" fmla="*/ 99095 w 605733"/>
              <a:gd name="connsiteY50" fmla="*/ 358111 h 419441"/>
              <a:gd name="connsiteX51" fmla="*/ 151092 w 605733"/>
              <a:gd name="connsiteY51" fmla="*/ 358111 h 419441"/>
              <a:gd name="connsiteX52" fmla="*/ 151092 w 605733"/>
              <a:gd name="connsiteY52" fmla="*/ 329986 h 419441"/>
              <a:gd name="connsiteX53" fmla="*/ 40128 w 605733"/>
              <a:gd name="connsiteY53" fmla="*/ 329986 h 419441"/>
              <a:gd name="connsiteX54" fmla="*/ 0 w 605733"/>
              <a:gd name="connsiteY54" fmla="*/ 289915 h 419441"/>
              <a:gd name="connsiteX55" fmla="*/ 0 w 605733"/>
              <a:gd name="connsiteY55" fmla="*/ 80999 h 419441"/>
              <a:gd name="connsiteX56" fmla="*/ 40128 w 605733"/>
              <a:gd name="connsiteY56" fmla="*/ 40928 h 419441"/>
              <a:gd name="connsiteX57" fmla="*/ 408364 w 605733"/>
              <a:gd name="connsiteY57" fmla="*/ 0 h 419441"/>
              <a:gd name="connsiteX58" fmla="*/ 586043 w 605733"/>
              <a:gd name="connsiteY58" fmla="*/ 0 h 419441"/>
              <a:gd name="connsiteX59" fmla="*/ 605733 w 605733"/>
              <a:gd name="connsiteY59" fmla="*/ 19660 h 419441"/>
              <a:gd name="connsiteX60" fmla="*/ 605733 w 605733"/>
              <a:gd name="connsiteY60" fmla="*/ 399875 h 419441"/>
              <a:gd name="connsiteX61" fmla="*/ 586043 w 605733"/>
              <a:gd name="connsiteY61" fmla="*/ 419441 h 419441"/>
              <a:gd name="connsiteX62" fmla="*/ 408364 w 605733"/>
              <a:gd name="connsiteY62" fmla="*/ 419441 h 419441"/>
              <a:gd name="connsiteX63" fmla="*/ 388674 w 605733"/>
              <a:gd name="connsiteY63" fmla="*/ 399875 h 419441"/>
              <a:gd name="connsiteX64" fmla="*/ 388674 w 605733"/>
              <a:gd name="connsiteY64" fmla="*/ 19660 h 419441"/>
              <a:gd name="connsiteX65" fmla="*/ 408364 w 605733"/>
              <a:gd name="connsiteY65" fmla="*/ 0 h 41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05733" h="419441">
                <a:moveTo>
                  <a:pt x="269403" y="292079"/>
                </a:moveTo>
                <a:cubicBezTo>
                  <a:pt x="265164" y="292079"/>
                  <a:pt x="261679" y="295465"/>
                  <a:pt x="261679" y="299792"/>
                </a:cubicBezTo>
                <a:cubicBezTo>
                  <a:pt x="261679" y="304025"/>
                  <a:pt x="265164" y="307505"/>
                  <a:pt x="269403" y="307505"/>
                </a:cubicBezTo>
                <a:cubicBezTo>
                  <a:pt x="273642" y="307505"/>
                  <a:pt x="277127" y="304025"/>
                  <a:pt x="277127" y="299792"/>
                </a:cubicBezTo>
                <a:cubicBezTo>
                  <a:pt x="277127" y="295465"/>
                  <a:pt x="273642" y="292079"/>
                  <a:pt x="269403" y="292079"/>
                </a:cubicBezTo>
                <a:close/>
                <a:moveTo>
                  <a:pt x="236151" y="292079"/>
                </a:moveTo>
                <a:cubicBezTo>
                  <a:pt x="231913" y="292079"/>
                  <a:pt x="228427" y="295465"/>
                  <a:pt x="228427" y="299792"/>
                </a:cubicBezTo>
                <a:cubicBezTo>
                  <a:pt x="228427" y="304025"/>
                  <a:pt x="231913" y="307505"/>
                  <a:pt x="236151" y="307505"/>
                </a:cubicBezTo>
                <a:cubicBezTo>
                  <a:pt x="240390" y="307505"/>
                  <a:pt x="243876" y="304025"/>
                  <a:pt x="243876" y="299792"/>
                </a:cubicBezTo>
                <a:cubicBezTo>
                  <a:pt x="243876" y="295465"/>
                  <a:pt x="240390" y="292079"/>
                  <a:pt x="236151" y="292079"/>
                </a:cubicBezTo>
                <a:close/>
                <a:moveTo>
                  <a:pt x="310379" y="286341"/>
                </a:moveTo>
                <a:cubicBezTo>
                  <a:pt x="302937" y="286341"/>
                  <a:pt x="296908" y="292361"/>
                  <a:pt x="296908" y="299792"/>
                </a:cubicBezTo>
                <a:cubicBezTo>
                  <a:pt x="296908" y="307129"/>
                  <a:pt x="302937" y="313149"/>
                  <a:pt x="310379" y="313149"/>
                </a:cubicBezTo>
                <a:cubicBezTo>
                  <a:pt x="317820" y="313149"/>
                  <a:pt x="323755" y="307129"/>
                  <a:pt x="323755" y="299792"/>
                </a:cubicBezTo>
                <a:cubicBezTo>
                  <a:pt x="323755" y="292361"/>
                  <a:pt x="317820" y="286341"/>
                  <a:pt x="310379" y="286341"/>
                </a:cubicBezTo>
                <a:close/>
                <a:moveTo>
                  <a:pt x="497204" y="228957"/>
                </a:moveTo>
                <a:cubicBezTo>
                  <a:pt x="482318" y="228957"/>
                  <a:pt x="470260" y="240998"/>
                  <a:pt x="470260" y="255766"/>
                </a:cubicBezTo>
                <a:cubicBezTo>
                  <a:pt x="470260" y="270628"/>
                  <a:pt x="482318" y="282669"/>
                  <a:pt x="497204" y="282669"/>
                </a:cubicBezTo>
                <a:cubicBezTo>
                  <a:pt x="511994" y="282669"/>
                  <a:pt x="524053" y="270628"/>
                  <a:pt x="524053" y="255766"/>
                </a:cubicBezTo>
                <a:cubicBezTo>
                  <a:pt x="524053" y="240998"/>
                  <a:pt x="511994" y="228957"/>
                  <a:pt x="497204" y="228957"/>
                </a:cubicBezTo>
                <a:close/>
                <a:moveTo>
                  <a:pt x="444635" y="166309"/>
                </a:moveTo>
                <a:cubicBezTo>
                  <a:pt x="436156" y="166309"/>
                  <a:pt x="429278" y="173176"/>
                  <a:pt x="429278" y="181642"/>
                </a:cubicBezTo>
                <a:cubicBezTo>
                  <a:pt x="429278" y="190108"/>
                  <a:pt x="436156" y="196975"/>
                  <a:pt x="444635" y="196975"/>
                </a:cubicBezTo>
                <a:lnTo>
                  <a:pt x="549678" y="196975"/>
                </a:lnTo>
                <a:cubicBezTo>
                  <a:pt x="558157" y="196975"/>
                  <a:pt x="565034" y="190108"/>
                  <a:pt x="565034" y="181642"/>
                </a:cubicBezTo>
                <a:cubicBezTo>
                  <a:pt x="565034" y="173176"/>
                  <a:pt x="558157" y="166309"/>
                  <a:pt x="549678" y="166309"/>
                </a:cubicBezTo>
                <a:close/>
                <a:moveTo>
                  <a:pt x="322718" y="80999"/>
                </a:moveTo>
                <a:lnTo>
                  <a:pt x="40128" y="81846"/>
                </a:lnTo>
                <a:lnTo>
                  <a:pt x="40881" y="269503"/>
                </a:lnTo>
                <a:lnTo>
                  <a:pt x="322718" y="269503"/>
                </a:lnTo>
                <a:close/>
                <a:moveTo>
                  <a:pt x="444635" y="43459"/>
                </a:moveTo>
                <a:cubicBezTo>
                  <a:pt x="436156" y="43459"/>
                  <a:pt x="429278" y="50420"/>
                  <a:pt x="429278" y="58885"/>
                </a:cubicBezTo>
                <a:cubicBezTo>
                  <a:pt x="429278" y="67351"/>
                  <a:pt x="436156" y="74218"/>
                  <a:pt x="444635" y="74218"/>
                </a:cubicBezTo>
                <a:lnTo>
                  <a:pt x="549678" y="74218"/>
                </a:lnTo>
                <a:cubicBezTo>
                  <a:pt x="558157" y="74218"/>
                  <a:pt x="565034" y="67351"/>
                  <a:pt x="565034" y="58885"/>
                </a:cubicBezTo>
                <a:cubicBezTo>
                  <a:pt x="565034" y="50420"/>
                  <a:pt x="558157" y="43459"/>
                  <a:pt x="549678" y="43459"/>
                </a:cubicBezTo>
                <a:close/>
                <a:moveTo>
                  <a:pt x="40128" y="40928"/>
                </a:moveTo>
                <a:lnTo>
                  <a:pt x="323566" y="40928"/>
                </a:lnTo>
                <a:cubicBezTo>
                  <a:pt x="345702" y="40928"/>
                  <a:pt x="363694" y="58894"/>
                  <a:pt x="363694" y="80999"/>
                </a:cubicBezTo>
                <a:lnTo>
                  <a:pt x="363694" y="289915"/>
                </a:lnTo>
                <a:cubicBezTo>
                  <a:pt x="363694" y="312020"/>
                  <a:pt x="345702" y="329986"/>
                  <a:pt x="323566" y="329986"/>
                </a:cubicBezTo>
                <a:lnTo>
                  <a:pt x="212602" y="329986"/>
                </a:lnTo>
                <a:lnTo>
                  <a:pt x="212602" y="358111"/>
                </a:lnTo>
                <a:lnTo>
                  <a:pt x="264599" y="358111"/>
                </a:lnTo>
                <a:cubicBezTo>
                  <a:pt x="272606" y="358111"/>
                  <a:pt x="279105" y="364602"/>
                  <a:pt x="279105" y="372597"/>
                </a:cubicBezTo>
                <a:lnTo>
                  <a:pt x="279105" y="405049"/>
                </a:lnTo>
                <a:cubicBezTo>
                  <a:pt x="279105" y="413045"/>
                  <a:pt x="272606" y="419441"/>
                  <a:pt x="264599" y="419441"/>
                </a:cubicBezTo>
                <a:lnTo>
                  <a:pt x="99095" y="419441"/>
                </a:lnTo>
                <a:cubicBezTo>
                  <a:pt x="91088" y="419441"/>
                  <a:pt x="84589" y="413045"/>
                  <a:pt x="84589" y="405049"/>
                </a:cubicBezTo>
                <a:lnTo>
                  <a:pt x="84589" y="372597"/>
                </a:lnTo>
                <a:cubicBezTo>
                  <a:pt x="84589" y="364602"/>
                  <a:pt x="91088" y="358111"/>
                  <a:pt x="99095" y="358111"/>
                </a:cubicBezTo>
                <a:lnTo>
                  <a:pt x="151092" y="358111"/>
                </a:lnTo>
                <a:lnTo>
                  <a:pt x="151092" y="329986"/>
                </a:lnTo>
                <a:lnTo>
                  <a:pt x="40128" y="329986"/>
                </a:lnTo>
                <a:cubicBezTo>
                  <a:pt x="17992" y="329986"/>
                  <a:pt x="0" y="312020"/>
                  <a:pt x="0" y="289915"/>
                </a:cubicBezTo>
                <a:lnTo>
                  <a:pt x="0" y="80999"/>
                </a:lnTo>
                <a:cubicBezTo>
                  <a:pt x="0" y="58894"/>
                  <a:pt x="17992" y="40928"/>
                  <a:pt x="40128" y="40928"/>
                </a:cubicBezTo>
                <a:close/>
                <a:moveTo>
                  <a:pt x="408364" y="0"/>
                </a:moveTo>
                <a:lnTo>
                  <a:pt x="586043" y="0"/>
                </a:lnTo>
                <a:cubicBezTo>
                  <a:pt x="596877" y="0"/>
                  <a:pt x="605733" y="8842"/>
                  <a:pt x="605733" y="19660"/>
                </a:cubicBezTo>
                <a:lnTo>
                  <a:pt x="605733" y="399875"/>
                </a:lnTo>
                <a:cubicBezTo>
                  <a:pt x="605733" y="410693"/>
                  <a:pt x="596877" y="419441"/>
                  <a:pt x="586043" y="419441"/>
                </a:cubicBezTo>
                <a:lnTo>
                  <a:pt x="408364" y="419441"/>
                </a:lnTo>
                <a:cubicBezTo>
                  <a:pt x="397530" y="419441"/>
                  <a:pt x="388674" y="410693"/>
                  <a:pt x="388674" y="399875"/>
                </a:cubicBezTo>
                <a:lnTo>
                  <a:pt x="388674" y="19660"/>
                </a:lnTo>
                <a:cubicBezTo>
                  <a:pt x="388674" y="8842"/>
                  <a:pt x="397530" y="0"/>
                  <a:pt x="40836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laptop-opened-tool_35867">
            <a:extLst>
              <a:ext uri="{FF2B5EF4-FFF2-40B4-BE49-F238E27FC236}">
                <a16:creationId xmlns:a16="http://schemas.microsoft.com/office/drawing/2014/main" xmlns="" id="{6F9EB2D7-CE0E-4DC9-B729-C3C007AD65C9}"/>
              </a:ext>
            </a:extLst>
          </p:cNvPr>
          <p:cNvSpPr>
            <a:spLocks noChangeAspect="1"/>
          </p:cNvSpPr>
          <p:nvPr/>
        </p:nvSpPr>
        <p:spPr bwMode="auto">
          <a:xfrm>
            <a:off x="4761022" y="4022091"/>
            <a:ext cx="2223384" cy="1600650"/>
          </a:xfrm>
          <a:custGeom>
            <a:avLst/>
            <a:gdLst>
              <a:gd name="connsiteX0" fmla="*/ 0 w 605169"/>
              <a:gd name="connsiteY0" fmla="*/ 415419 h 435671"/>
              <a:gd name="connsiteX1" fmla="*/ 239128 w 605169"/>
              <a:gd name="connsiteY1" fmla="*/ 415419 h 435671"/>
              <a:gd name="connsiteX2" fmla="*/ 239128 w 605169"/>
              <a:gd name="connsiteY2" fmla="*/ 425814 h 435671"/>
              <a:gd name="connsiteX3" fmla="*/ 367296 w 605169"/>
              <a:gd name="connsiteY3" fmla="*/ 425814 h 435671"/>
              <a:gd name="connsiteX4" fmla="*/ 367296 w 605169"/>
              <a:gd name="connsiteY4" fmla="*/ 415419 h 435671"/>
              <a:gd name="connsiteX5" fmla="*/ 605169 w 605169"/>
              <a:gd name="connsiteY5" fmla="*/ 415419 h 435671"/>
              <a:gd name="connsiteX6" fmla="*/ 605169 w 605169"/>
              <a:gd name="connsiteY6" fmla="*/ 435671 h 435671"/>
              <a:gd name="connsiteX7" fmla="*/ 0 w 605169"/>
              <a:gd name="connsiteY7" fmla="*/ 435671 h 435671"/>
              <a:gd name="connsiteX8" fmla="*/ 113120 w 605169"/>
              <a:gd name="connsiteY8" fmla="*/ 339506 h 435671"/>
              <a:gd name="connsiteX9" fmla="*/ 72430 w 605169"/>
              <a:gd name="connsiteY9" fmla="*/ 393386 h 435671"/>
              <a:gd name="connsiteX10" fmla="*/ 526465 w 605169"/>
              <a:gd name="connsiteY10" fmla="*/ 393386 h 435671"/>
              <a:gd name="connsiteX11" fmla="*/ 492229 w 605169"/>
              <a:gd name="connsiteY11" fmla="*/ 339506 h 435671"/>
              <a:gd name="connsiteX12" fmla="*/ 307962 w 605169"/>
              <a:gd name="connsiteY12" fmla="*/ 339506 h 435671"/>
              <a:gd name="connsiteX13" fmla="*/ 297207 w 605169"/>
              <a:gd name="connsiteY13" fmla="*/ 339506 h 435671"/>
              <a:gd name="connsiteX14" fmla="*/ 67591 w 605169"/>
              <a:gd name="connsiteY14" fmla="*/ 323754 h 435671"/>
              <a:gd name="connsiteX15" fmla="*/ 295952 w 605169"/>
              <a:gd name="connsiteY15" fmla="*/ 323754 h 435671"/>
              <a:gd name="connsiteX16" fmla="*/ 309217 w 605169"/>
              <a:gd name="connsiteY16" fmla="*/ 323754 h 435671"/>
              <a:gd name="connsiteX17" fmla="*/ 537579 w 605169"/>
              <a:gd name="connsiteY17" fmla="*/ 323754 h 435671"/>
              <a:gd name="connsiteX18" fmla="*/ 601570 w 605169"/>
              <a:gd name="connsiteY18" fmla="*/ 409138 h 435671"/>
              <a:gd name="connsiteX19" fmla="*/ 3599 w 605169"/>
              <a:gd name="connsiteY19" fmla="*/ 409138 h 435671"/>
              <a:gd name="connsiteX20" fmla="*/ 115280 w 605169"/>
              <a:gd name="connsiteY20" fmla="*/ 47604 h 435671"/>
              <a:gd name="connsiteX21" fmla="*/ 115280 w 605169"/>
              <a:gd name="connsiteY21" fmla="*/ 261825 h 435671"/>
              <a:gd name="connsiteX22" fmla="*/ 489890 w 605169"/>
              <a:gd name="connsiteY22" fmla="*/ 261825 h 435671"/>
              <a:gd name="connsiteX23" fmla="*/ 489890 w 605169"/>
              <a:gd name="connsiteY23" fmla="*/ 47604 h 435671"/>
              <a:gd name="connsiteX24" fmla="*/ 67602 w 605169"/>
              <a:gd name="connsiteY24" fmla="*/ 0 h 435671"/>
              <a:gd name="connsiteX25" fmla="*/ 537568 w 605169"/>
              <a:gd name="connsiteY25" fmla="*/ 0 h 435671"/>
              <a:gd name="connsiteX26" fmla="*/ 537568 w 605169"/>
              <a:gd name="connsiteY26" fmla="*/ 309429 h 435671"/>
              <a:gd name="connsiteX27" fmla="*/ 67602 w 605169"/>
              <a:gd name="connsiteY27" fmla="*/ 309429 h 43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05169" h="435671">
                <a:moveTo>
                  <a:pt x="0" y="415419"/>
                </a:moveTo>
                <a:lnTo>
                  <a:pt x="239128" y="415419"/>
                </a:lnTo>
                <a:lnTo>
                  <a:pt x="239128" y="425814"/>
                </a:lnTo>
                <a:lnTo>
                  <a:pt x="367296" y="425814"/>
                </a:lnTo>
                <a:lnTo>
                  <a:pt x="367296" y="415419"/>
                </a:lnTo>
                <a:lnTo>
                  <a:pt x="605169" y="415419"/>
                </a:lnTo>
                <a:lnTo>
                  <a:pt x="605169" y="435671"/>
                </a:lnTo>
                <a:lnTo>
                  <a:pt x="0" y="435671"/>
                </a:lnTo>
                <a:close/>
                <a:moveTo>
                  <a:pt x="113120" y="339506"/>
                </a:moveTo>
                <a:lnTo>
                  <a:pt x="72430" y="393386"/>
                </a:lnTo>
                <a:lnTo>
                  <a:pt x="526465" y="393386"/>
                </a:lnTo>
                <a:lnTo>
                  <a:pt x="492229" y="339506"/>
                </a:lnTo>
                <a:lnTo>
                  <a:pt x="307962" y="339506"/>
                </a:lnTo>
                <a:lnTo>
                  <a:pt x="297207" y="339506"/>
                </a:lnTo>
                <a:close/>
                <a:moveTo>
                  <a:pt x="67591" y="323754"/>
                </a:moveTo>
                <a:lnTo>
                  <a:pt x="295952" y="323754"/>
                </a:lnTo>
                <a:lnTo>
                  <a:pt x="309217" y="323754"/>
                </a:lnTo>
                <a:lnTo>
                  <a:pt x="537579" y="323754"/>
                </a:lnTo>
                <a:lnTo>
                  <a:pt x="601570" y="409138"/>
                </a:lnTo>
                <a:lnTo>
                  <a:pt x="3599" y="409138"/>
                </a:lnTo>
                <a:close/>
                <a:moveTo>
                  <a:pt x="115280" y="47604"/>
                </a:moveTo>
                <a:lnTo>
                  <a:pt x="115280" y="261825"/>
                </a:lnTo>
                <a:lnTo>
                  <a:pt x="489890" y="261825"/>
                </a:lnTo>
                <a:lnTo>
                  <a:pt x="489890" y="47604"/>
                </a:lnTo>
                <a:close/>
                <a:moveTo>
                  <a:pt x="67602" y="0"/>
                </a:moveTo>
                <a:lnTo>
                  <a:pt x="537568" y="0"/>
                </a:lnTo>
                <a:lnTo>
                  <a:pt x="537568" y="309429"/>
                </a:lnTo>
                <a:lnTo>
                  <a:pt x="67602" y="30942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</p:sp>
      <p:sp>
        <p:nvSpPr>
          <p:cNvPr id="7" name="cell-phone_191">
            <a:extLst>
              <a:ext uri="{FF2B5EF4-FFF2-40B4-BE49-F238E27FC236}">
                <a16:creationId xmlns:a16="http://schemas.microsoft.com/office/drawing/2014/main" xmlns="" id="{96C93450-B837-49A1-AD15-DF0775C15FBE}"/>
              </a:ext>
            </a:extLst>
          </p:cNvPr>
          <p:cNvSpPr>
            <a:spLocks noChangeAspect="1"/>
          </p:cNvSpPr>
          <p:nvPr/>
        </p:nvSpPr>
        <p:spPr bwMode="auto">
          <a:xfrm>
            <a:off x="8052408" y="4221881"/>
            <a:ext cx="797590" cy="1400859"/>
          </a:xfrm>
          <a:custGeom>
            <a:avLst/>
            <a:gdLst>
              <a:gd name="T0" fmla="*/ 181 w 208"/>
              <a:gd name="T1" fmla="*/ 0 h 366"/>
              <a:gd name="T2" fmla="*/ 27 w 208"/>
              <a:gd name="T3" fmla="*/ 0 h 366"/>
              <a:gd name="T4" fmla="*/ 0 w 208"/>
              <a:gd name="T5" fmla="*/ 27 h 366"/>
              <a:gd name="T6" fmla="*/ 0 w 208"/>
              <a:gd name="T7" fmla="*/ 339 h 366"/>
              <a:gd name="T8" fmla="*/ 27 w 208"/>
              <a:gd name="T9" fmla="*/ 366 h 366"/>
              <a:gd name="T10" fmla="*/ 181 w 208"/>
              <a:gd name="T11" fmla="*/ 366 h 366"/>
              <a:gd name="T12" fmla="*/ 208 w 208"/>
              <a:gd name="T13" fmla="*/ 339 h 366"/>
              <a:gd name="T14" fmla="*/ 208 w 208"/>
              <a:gd name="T15" fmla="*/ 27 h 366"/>
              <a:gd name="T16" fmla="*/ 181 w 208"/>
              <a:gd name="T17" fmla="*/ 0 h 366"/>
              <a:gd name="T18" fmla="*/ 66 w 208"/>
              <a:gd name="T19" fmla="*/ 16 h 366"/>
              <a:gd name="T20" fmla="*/ 142 w 208"/>
              <a:gd name="T21" fmla="*/ 16 h 366"/>
              <a:gd name="T22" fmla="*/ 145 w 208"/>
              <a:gd name="T23" fmla="*/ 23 h 366"/>
              <a:gd name="T24" fmla="*/ 142 w 208"/>
              <a:gd name="T25" fmla="*/ 29 h 366"/>
              <a:gd name="T26" fmla="*/ 66 w 208"/>
              <a:gd name="T27" fmla="*/ 29 h 366"/>
              <a:gd name="T28" fmla="*/ 62 w 208"/>
              <a:gd name="T29" fmla="*/ 23 h 366"/>
              <a:gd name="T30" fmla="*/ 66 w 208"/>
              <a:gd name="T31" fmla="*/ 16 h 366"/>
              <a:gd name="T32" fmla="*/ 104 w 208"/>
              <a:gd name="T33" fmla="*/ 340 h 366"/>
              <a:gd name="T34" fmla="*/ 87 w 208"/>
              <a:gd name="T35" fmla="*/ 323 h 366"/>
              <a:gd name="T36" fmla="*/ 104 w 208"/>
              <a:gd name="T37" fmla="*/ 306 h 366"/>
              <a:gd name="T38" fmla="*/ 121 w 208"/>
              <a:gd name="T39" fmla="*/ 323 h 366"/>
              <a:gd name="T40" fmla="*/ 104 w 208"/>
              <a:gd name="T41" fmla="*/ 340 h 366"/>
              <a:gd name="T42" fmla="*/ 188 w 208"/>
              <a:gd name="T43" fmla="*/ 281 h 366"/>
              <a:gd name="T44" fmla="*/ 20 w 208"/>
              <a:gd name="T45" fmla="*/ 281 h 366"/>
              <a:gd name="T46" fmla="*/ 20 w 208"/>
              <a:gd name="T47" fmla="*/ 45 h 366"/>
              <a:gd name="T48" fmla="*/ 188 w 208"/>
              <a:gd name="T49" fmla="*/ 45 h 366"/>
              <a:gd name="T50" fmla="*/ 188 w 208"/>
              <a:gd name="T51" fmla="*/ 28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08" h="366">
                <a:moveTo>
                  <a:pt x="181" y="0"/>
                </a:moveTo>
                <a:lnTo>
                  <a:pt x="27" y="0"/>
                </a:lnTo>
                <a:cubicBezTo>
                  <a:pt x="12" y="0"/>
                  <a:pt x="0" y="12"/>
                  <a:pt x="0" y="27"/>
                </a:cubicBezTo>
                <a:lnTo>
                  <a:pt x="0" y="339"/>
                </a:lnTo>
                <a:cubicBezTo>
                  <a:pt x="0" y="354"/>
                  <a:pt x="12" y="366"/>
                  <a:pt x="27" y="366"/>
                </a:cubicBezTo>
                <a:lnTo>
                  <a:pt x="181" y="366"/>
                </a:lnTo>
                <a:cubicBezTo>
                  <a:pt x="196" y="366"/>
                  <a:pt x="208" y="354"/>
                  <a:pt x="208" y="339"/>
                </a:cubicBezTo>
                <a:lnTo>
                  <a:pt x="208" y="27"/>
                </a:lnTo>
                <a:cubicBezTo>
                  <a:pt x="208" y="12"/>
                  <a:pt x="196" y="0"/>
                  <a:pt x="181" y="0"/>
                </a:cubicBezTo>
                <a:close/>
                <a:moveTo>
                  <a:pt x="66" y="16"/>
                </a:moveTo>
                <a:lnTo>
                  <a:pt x="142" y="16"/>
                </a:lnTo>
                <a:cubicBezTo>
                  <a:pt x="144" y="16"/>
                  <a:pt x="145" y="19"/>
                  <a:pt x="145" y="23"/>
                </a:cubicBezTo>
                <a:cubicBezTo>
                  <a:pt x="145" y="26"/>
                  <a:pt x="144" y="29"/>
                  <a:pt x="142" y="29"/>
                </a:cubicBezTo>
                <a:lnTo>
                  <a:pt x="66" y="29"/>
                </a:lnTo>
                <a:cubicBezTo>
                  <a:pt x="64" y="29"/>
                  <a:pt x="62" y="26"/>
                  <a:pt x="62" y="23"/>
                </a:cubicBezTo>
                <a:cubicBezTo>
                  <a:pt x="62" y="19"/>
                  <a:pt x="64" y="16"/>
                  <a:pt x="66" y="16"/>
                </a:cubicBezTo>
                <a:close/>
                <a:moveTo>
                  <a:pt x="104" y="340"/>
                </a:moveTo>
                <a:cubicBezTo>
                  <a:pt x="95" y="340"/>
                  <a:pt x="87" y="332"/>
                  <a:pt x="87" y="323"/>
                </a:cubicBezTo>
                <a:cubicBezTo>
                  <a:pt x="87" y="313"/>
                  <a:pt x="95" y="306"/>
                  <a:pt x="104" y="306"/>
                </a:cubicBezTo>
                <a:cubicBezTo>
                  <a:pt x="113" y="306"/>
                  <a:pt x="121" y="313"/>
                  <a:pt x="121" y="323"/>
                </a:cubicBezTo>
                <a:cubicBezTo>
                  <a:pt x="121" y="332"/>
                  <a:pt x="113" y="340"/>
                  <a:pt x="104" y="340"/>
                </a:cubicBezTo>
                <a:close/>
                <a:moveTo>
                  <a:pt x="188" y="281"/>
                </a:moveTo>
                <a:lnTo>
                  <a:pt x="20" y="281"/>
                </a:lnTo>
                <a:lnTo>
                  <a:pt x="20" y="45"/>
                </a:lnTo>
                <a:lnTo>
                  <a:pt x="188" y="45"/>
                </a:lnTo>
                <a:lnTo>
                  <a:pt x="188" y="28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</p:sp>
      <p:sp>
        <p:nvSpPr>
          <p:cNvPr id="8" name="wifi-signal-tower_15924">
            <a:extLst>
              <a:ext uri="{FF2B5EF4-FFF2-40B4-BE49-F238E27FC236}">
                <a16:creationId xmlns:a16="http://schemas.microsoft.com/office/drawing/2014/main" xmlns="" id="{46CF74D7-A131-4CF5-99F9-383752855502}"/>
              </a:ext>
            </a:extLst>
          </p:cNvPr>
          <p:cNvSpPr>
            <a:spLocks noChangeAspect="1"/>
          </p:cNvSpPr>
          <p:nvPr/>
        </p:nvSpPr>
        <p:spPr bwMode="auto">
          <a:xfrm>
            <a:off x="9917999" y="3897259"/>
            <a:ext cx="1525186" cy="1647765"/>
          </a:xfrm>
          <a:custGeom>
            <a:avLst/>
            <a:gdLst>
              <a:gd name="T0" fmla="*/ 371 w 437"/>
              <a:gd name="T1" fmla="*/ 239 h 473"/>
              <a:gd name="T2" fmla="*/ 354 w 437"/>
              <a:gd name="T3" fmla="*/ 222 h 473"/>
              <a:gd name="T4" fmla="*/ 354 w 437"/>
              <a:gd name="T5" fmla="*/ 17 h 473"/>
              <a:gd name="T6" fmla="*/ 371 w 437"/>
              <a:gd name="T7" fmla="*/ 0 h 473"/>
              <a:gd name="T8" fmla="*/ 371 w 437"/>
              <a:gd name="T9" fmla="*/ 239 h 473"/>
              <a:gd name="T10" fmla="*/ 324 w 437"/>
              <a:gd name="T11" fmla="*/ 192 h 473"/>
              <a:gd name="T12" fmla="*/ 341 w 437"/>
              <a:gd name="T13" fmla="*/ 209 h 473"/>
              <a:gd name="T14" fmla="*/ 341 w 437"/>
              <a:gd name="T15" fmla="*/ 30 h 473"/>
              <a:gd name="T16" fmla="*/ 324 w 437"/>
              <a:gd name="T17" fmla="*/ 47 h 473"/>
              <a:gd name="T18" fmla="*/ 324 w 437"/>
              <a:gd name="T19" fmla="*/ 192 h 473"/>
              <a:gd name="T20" fmla="*/ 310 w 437"/>
              <a:gd name="T21" fmla="*/ 178 h 473"/>
              <a:gd name="T22" fmla="*/ 310 w 437"/>
              <a:gd name="T23" fmla="*/ 61 h 473"/>
              <a:gd name="T24" fmla="*/ 293 w 437"/>
              <a:gd name="T25" fmla="*/ 78 h 473"/>
              <a:gd name="T26" fmla="*/ 293 w 437"/>
              <a:gd name="T27" fmla="*/ 161 h 473"/>
              <a:gd name="T28" fmla="*/ 310 w 437"/>
              <a:gd name="T29" fmla="*/ 178 h 473"/>
              <a:gd name="T30" fmla="*/ 83 w 437"/>
              <a:gd name="T31" fmla="*/ 17 h 473"/>
              <a:gd name="T32" fmla="*/ 66 w 437"/>
              <a:gd name="T33" fmla="*/ 0 h 473"/>
              <a:gd name="T34" fmla="*/ 66 w 437"/>
              <a:gd name="T35" fmla="*/ 239 h 473"/>
              <a:gd name="T36" fmla="*/ 83 w 437"/>
              <a:gd name="T37" fmla="*/ 222 h 473"/>
              <a:gd name="T38" fmla="*/ 83 w 437"/>
              <a:gd name="T39" fmla="*/ 17 h 473"/>
              <a:gd name="T40" fmla="*/ 96 w 437"/>
              <a:gd name="T41" fmla="*/ 209 h 473"/>
              <a:gd name="T42" fmla="*/ 113 w 437"/>
              <a:gd name="T43" fmla="*/ 192 h 473"/>
              <a:gd name="T44" fmla="*/ 113 w 437"/>
              <a:gd name="T45" fmla="*/ 47 h 473"/>
              <a:gd name="T46" fmla="*/ 96 w 437"/>
              <a:gd name="T47" fmla="*/ 30 h 473"/>
              <a:gd name="T48" fmla="*/ 96 w 437"/>
              <a:gd name="T49" fmla="*/ 209 h 473"/>
              <a:gd name="T50" fmla="*/ 127 w 437"/>
              <a:gd name="T51" fmla="*/ 178 h 473"/>
              <a:gd name="T52" fmla="*/ 144 w 437"/>
              <a:gd name="T53" fmla="*/ 161 h 473"/>
              <a:gd name="T54" fmla="*/ 144 w 437"/>
              <a:gd name="T55" fmla="*/ 78 h 473"/>
              <a:gd name="T56" fmla="*/ 127 w 437"/>
              <a:gd name="T57" fmla="*/ 61 h 473"/>
              <a:gd name="T58" fmla="*/ 127 w 437"/>
              <a:gd name="T59" fmla="*/ 178 h 473"/>
              <a:gd name="T60" fmla="*/ 318 w 437"/>
              <a:gd name="T61" fmla="*/ 422 h 473"/>
              <a:gd name="T62" fmla="*/ 258 w 437"/>
              <a:gd name="T63" fmla="*/ 422 h 473"/>
              <a:gd name="T64" fmla="*/ 223 w 437"/>
              <a:gd name="T65" fmla="*/ 165 h 473"/>
              <a:gd name="T66" fmla="*/ 252 w 437"/>
              <a:gd name="T67" fmla="*/ 132 h 473"/>
              <a:gd name="T68" fmla="*/ 218 w 437"/>
              <a:gd name="T69" fmla="*/ 98 h 473"/>
              <a:gd name="T70" fmla="*/ 185 w 437"/>
              <a:gd name="T71" fmla="*/ 132 h 473"/>
              <a:gd name="T72" fmla="*/ 214 w 437"/>
              <a:gd name="T73" fmla="*/ 165 h 473"/>
              <a:gd name="T74" fmla="*/ 179 w 437"/>
              <a:gd name="T75" fmla="*/ 422 h 473"/>
              <a:gd name="T76" fmla="*/ 119 w 437"/>
              <a:gd name="T77" fmla="*/ 422 h 473"/>
              <a:gd name="T78" fmla="*/ 94 w 437"/>
              <a:gd name="T79" fmla="*/ 447 h 473"/>
              <a:gd name="T80" fmla="*/ 119 w 437"/>
              <a:gd name="T81" fmla="*/ 473 h 473"/>
              <a:gd name="T82" fmla="*/ 318 w 437"/>
              <a:gd name="T83" fmla="*/ 473 h 473"/>
              <a:gd name="T84" fmla="*/ 343 w 437"/>
              <a:gd name="T85" fmla="*/ 447 h 473"/>
              <a:gd name="T86" fmla="*/ 318 w 437"/>
              <a:gd name="T87" fmla="*/ 422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37" h="473">
                <a:moveTo>
                  <a:pt x="371" y="239"/>
                </a:moveTo>
                <a:lnTo>
                  <a:pt x="354" y="222"/>
                </a:lnTo>
                <a:cubicBezTo>
                  <a:pt x="410" y="165"/>
                  <a:pt x="410" y="74"/>
                  <a:pt x="354" y="17"/>
                </a:cubicBezTo>
                <a:lnTo>
                  <a:pt x="371" y="0"/>
                </a:lnTo>
                <a:cubicBezTo>
                  <a:pt x="437" y="66"/>
                  <a:pt x="437" y="173"/>
                  <a:pt x="371" y="239"/>
                </a:cubicBezTo>
                <a:close/>
                <a:moveTo>
                  <a:pt x="324" y="192"/>
                </a:moveTo>
                <a:lnTo>
                  <a:pt x="341" y="209"/>
                </a:lnTo>
                <a:cubicBezTo>
                  <a:pt x="390" y="160"/>
                  <a:pt x="390" y="79"/>
                  <a:pt x="341" y="30"/>
                </a:cubicBezTo>
                <a:lnTo>
                  <a:pt x="324" y="47"/>
                </a:lnTo>
                <a:cubicBezTo>
                  <a:pt x="364" y="87"/>
                  <a:pt x="364" y="152"/>
                  <a:pt x="324" y="192"/>
                </a:cubicBezTo>
                <a:close/>
                <a:moveTo>
                  <a:pt x="310" y="178"/>
                </a:moveTo>
                <a:cubicBezTo>
                  <a:pt x="343" y="146"/>
                  <a:pt x="343" y="93"/>
                  <a:pt x="310" y="61"/>
                </a:cubicBezTo>
                <a:lnTo>
                  <a:pt x="293" y="78"/>
                </a:lnTo>
                <a:cubicBezTo>
                  <a:pt x="316" y="101"/>
                  <a:pt x="316" y="138"/>
                  <a:pt x="293" y="161"/>
                </a:cubicBezTo>
                <a:lnTo>
                  <a:pt x="310" y="178"/>
                </a:lnTo>
                <a:close/>
                <a:moveTo>
                  <a:pt x="83" y="17"/>
                </a:moveTo>
                <a:lnTo>
                  <a:pt x="66" y="0"/>
                </a:lnTo>
                <a:cubicBezTo>
                  <a:pt x="0" y="66"/>
                  <a:pt x="0" y="173"/>
                  <a:pt x="66" y="239"/>
                </a:cubicBezTo>
                <a:lnTo>
                  <a:pt x="83" y="222"/>
                </a:lnTo>
                <a:cubicBezTo>
                  <a:pt x="27" y="165"/>
                  <a:pt x="27" y="74"/>
                  <a:pt x="83" y="17"/>
                </a:cubicBezTo>
                <a:close/>
                <a:moveTo>
                  <a:pt x="96" y="209"/>
                </a:moveTo>
                <a:lnTo>
                  <a:pt x="113" y="192"/>
                </a:lnTo>
                <a:cubicBezTo>
                  <a:pt x="73" y="152"/>
                  <a:pt x="73" y="87"/>
                  <a:pt x="113" y="47"/>
                </a:cubicBezTo>
                <a:lnTo>
                  <a:pt x="96" y="30"/>
                </a:lnTo>
                <a:cubicBezTo>
                  <a:pt x="46" y="79"/>
                  <a:pt x="46" y="160"/>
                  <a:pt x="96" y="209"/>
                </a:cubicBezTo>
                <a:close/>
                <a:moveTo>
                  <a:pt x="127" y="178"/>
                </a:moveTo>
                <a:lnTo>
                  <a:pt x="144" y="161"/>
                </a:lnTo>
                <a:cubicBezTo>
                  <a:pt x="121" y="138"/>
                  <a:pt x="121" y="101"/>
                  <a:pt x="144" y="78"/>
                </a:cubicBezTo>
                <a:lnTo>
                  <a:pt x="127" y="61"/>
                </a:lnTo>
                <a:cubicBezTo>
                  <a:pt x="94" y="93"/>
                  <a:pt x="94" y="146"/>
                  <a:pt x="127" y="178"/>
                </a:cubicBezTo>
                <a:close/>
                <a:moveTo>
                  <a:pt x="318" y="422"/>
                </a:moveTo>
                <a:lnTo>
                  <a:pt x="258" y="422"/>
                </a:lnTo>
                <a:lnTo>
                  <a:pt x="223" y="165"/>
                </a:lnTo>
                <a:cubicBezTo>
                  <a:pt x="239" y="163"/>
                  <a:pt x="252" y="149"/>
                  <a:pt x="252" y="132"/>
                </a:cubicBezTo>
                <a:cubicBezTo>
                  <a:pt x="252" y="113"/>
                  <a:pt x="237" y="98"/>
                  <a:pt x="218" y="98"/>
                </a:cubicBezTo>
                <a:cubicBezTo>
                  <a:pt x="200" y="98"/>
                  <a:pt x="185" y="113"/>
                  <a:pt x="185" y="132"/>
                </a:cubicBezTo>
                <a:cubicBezTo>
                  <a:pt x="185" y="149"/>
                  <a:pt x="198" y="163"/>
                  <a:pt x="214" y="165"/>
                </a:cubicBezTo>
                <a:lnTo>
                  <a:pt x="179" y="422"/>
                </a:lnTo>
                <a:lnTo>
                  <a:pt x="119" y="422"/>
                </a:lnTo>
                <a:cubicBezTo>
                  <a:pt x="105" y="422"/>
                  <a:pt x="94" y="433"/>
                  <a:pt x="94" y="447"/>
                </a:cubicBezTo>
                <a:cubicBezTo>
                  <a:pt x="94" y="461"/>
                  <a:pt x="105" y="473"/>
                  <a:pt x="119" y="473"/>
                </a:cubicBezTo>
                <a:lnTo>
                  <a:pt x="318" y="473"/>
                </a:lnTo>
                <a:cubicBezTo>
                  <a:pt x="332" y="473"/>
                  <a:pt x="343" y="461"/>
                  <a:pt x="343" y="447"/>
                </a:cubicBezTo>
                <a:cubicBezTo>
                  <a:pt x="343" y="433"/>
                  <a:pt x="332" y="422"/>
                  <a:pt x="318" y="42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9269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1821011"/>
              </p:ext>
            </p:extLst>
          </p:nvPr>
        </p:nvGraphicFramePr>
        <p:xfrm>
          <a:off x="549274" y="1125538"/>
          <a:ext cx="11306176" cy="50233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1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  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一對一的通訊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信件</a:t>
                      </a: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：文字、紙本圖象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電話</a:t>
                      </a: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：聲音</a:t>
                      </a: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9520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電子商務</a:t>
                      </a:r>
                      <a:r>
                        <a:rPr lang="zh-TW" altLang="en-US" sz="3200" b="1" kern="1200" dirty="0" smtClean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3200" b="1" kern="1200" dirty="0" smtClean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1" kern="1200" dirty="0" smtClean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</a:t>
                      </a: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化、網路</a:t>
                      </a:r>
                      <a:r>
                        <a:rPr lang="zh-TW" altLang="en-US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化</a:t>
                      </a:r>
                      <a:r>
                        <a:rPr lang="en-US" altLang="zh-TW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32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利用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電腦、行動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載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具即可進行</a:t>
                      </a:r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送貨到府</a:t>
                      </a:r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zh-TW" altLang="en-US" sz="3200" b="1" kern="1200" dirty="0">
                        <a:solidFill>
                          <a:schemeClr val="accen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Calibri" panose="020F0502020204030204" pitchFamily="34" charset="0"/>
                <a:cs typeface="Calibri" panose="020F0502020204030204" pitchFamily="34" charset="0"/>
              </a:rPr>
              <a:t>⑤</a:t>
            </a:r>
            <a:r>
              <a:rPr lang="zh-TW" altLang="en-US" dirty="0"/>
              <a:t>購物方式的改變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2457684"/>
              </p:ext>
            </p:extLst>
          </p:nvPr>
        </p:nvGraphicFramePr>
        <p:xfrm>
          <a:off x="549274" y="1000831"/>
          <a:ext cx="11306176" cy="1872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1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722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傳統銷售</a:t>
                      </a:r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管道：</a:t>
                      </a:r>
                      <a:r>
                        <a:rPr lang="en-US" altLang="zh-TW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生產者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→批發商→零售商店→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消費者</a:t>
                      </a:r>
                      <a:endParaRPr lang="en-US" altLang="zh-TW" sz="32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26" name="Picture 2" descr="L:\編輯七部\584廖明利\00中科轉檔_備課素材庫(常設資料夾）\課本圖檔\1.資訊科技\01資科1上課本圖檔_108(1)\ch1\圖1-7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06" t="13933" r="21897" b="10535"/>
          <a:stretch/>
        </p:blipFill>
        <p:spPr bwMode="auto">
          <a:xfrm>
            <a:off x="9335566" y="621482"/>
            <a:ext cx="2447876" cy="263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:\編輯七部\584廖明利\00中科轉檔_備課素材庫(常設資料夾）\課本圖檔\1.資訊科技\01資科1上課本圖檔_108(1)\ch1\圖1-7-2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13" t="32483"/>
          <a:stretch/>
        </p:blipFill>
        <p:spPr bwMode="auto">
          <a:xfrm>
            <a:off x="9399515" y="3429794"/>
            <a:ext cx="2439846" cy="251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726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5F3956D-48D7-4982-859A-823B01773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電子商務經營模式</a:t>
            </a:r>
            <a:endParaRPr lang="zh-TW" altLang="en-US" dirty="0"/>
          </a:p>
        </p:txBody>
      </p:sp>
      <p:sp>
        <p:nvSpPr>
          <p:cNvPr id="23" name="內容版面配置區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若</a:t>
            </a:r>
            <a:r>
              <a:rPr lang="zh-TW" altLang="en-US" dirty="0"/>
              <a:t>以企業（</a:t>
            </a:r>
            <a:r>
              <a:rPr lang="en-US" altLang="zh-TW" dirty="0"/>
              <a:t>business</a:t>
            </a:r>
            <a:r>
              <a:rPr lang="zh-TW" altLang="en-US" dirty="0"/>
              <a:t>）</a:t>
            </a:r>
            <a:r>
              <a:rPr lang="zh-TW" altLang="en-US" dirty="0" smtClean="0"/>
              <a:t>及消費者</a:t>
            </a:r>
            <a:r>
              <a:rPr lang="zh-TW" altLang="en-US" dirty="0"/>
              <a:t>（</a:t>
            </a:r>
            <a:r>
              <a:rPr lang="en-US" altLang="zh-TW" dirty="0"/>
              <a:t>consumer</a:t>
            </a:r>
            <a:r>
              <a:rPr lang="zh-TW" altLang="en-US" dirty="0"/>
              <a:t>）的互動關係來看，可歸納出 </a:t>
            </a:r>
            <a:r>
              <a:rPr lang="en-US" altLang="zh-TW" dirty="0"/>
              <a:t>B2B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B2C</a:t>
            </a:r>
            <a:r>
              <a:rPr lang="zh-TW" altLang="en-US" dirty="0"/>
              <a:t>、</a:t>
            </a:r>
            <a:r>
              <a:rPr lang="en-US" altLang="zh-TW" dirty="0"/>
              <a:t>C2B</a:t>
            </a:r>
            <a:r>
              <a:rPr lang="zh-TW" altLang="en-US" dirty="0"/>
              <a:t>、</a:t>
            </a:r>
            <a:r>
              <a:rPr lang="en-US" altLang="zh-TW" dirty="0"/>
              <a:t>C2C   </a:t>
            </a:r>
            <a:r>
              <a:rPr lang="zh-TW" altLang="en-US" dirty="0"/>
              <a:t>等經營</a:t>
            </a:r>
            <a:r>
              <a:rPr lang="zh-TW" altLang="en-US" dirty="0" smtClean="0"/>
              <a:t>模式。</a:t>
            </a:r>
            <a:endParaRPr lang="en-US" altLang="zh-TW" dirty="0" smtClean="0"/>
          </a:p>
          <a:p>
            <a:pPr marL="114295" indent="0">
              <a:buNone/>
            </a:pPr>
            <a:r>
              <a:rPr lang="zh-TW" altLang="en-US" dirty="0" smtClean="0"/>
              <a:t>     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11C98D2-1009-4C9E-860B-13A5DE859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24" name="圓角矩形 23"/>
          <p:cNvSpPr/>
          <p:nvPr/>
        </p:nvSpPr>
        <p:spPr>
          <a:xfrm>
            <a:off x="766614" y="3540435"/>
            <a:ext cx="10513168" cy="22269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上文中的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」即英文的「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to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例如： </a:t>
            </a:r>
            <a:r>
              <a:rPr lang="en-US" altLang="zh-TW" sz="3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B2C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代表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Business  to Consumer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提供商品或服務給</a:t>
            </a:r>
            <a:r>
              <a:rPr lang="zh-TW" altLang="en-US" sz="3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消費者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」的經營模式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5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5F3956D-48D7-4982-859A-823B01773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電子商務經營模式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11C98D2-1009-4C9E-860B-13A5DE859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14B200B-9178-49D2-8362-3B0BEEF664F5}"/>
              </a:ext>
            </a:extLst>
          </p:cNvPr>
          <p:cNvSpPr/>
          <p:nvPr/>
        </p:nvSpPr>
        <p:spPr>
          <a:xfrm>
            <a:off x="5349618" y="5704433"/>
            <a:ext cx="1184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B1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團購</a:t>
            </a:r>
            <a:endParaRPr lang="zh-TW" altLang="en-US" sz="2800" dirty="0">
              <a:solidFill>
                <a:srgbClr val="02998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B6A7A889-2F59-4546-BAE6-3B8FF8FC2641}"/>
              </a:ext>
            </a:extLst>
          </p:cNvPr>
          <p:cNvSpPr/>
          <p:nvPr/>
        </p:nvSpPr>
        <p:spPr>
          <a:xfrm>
            <a:off x="5457020" y="4756700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C2B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6364EBAF-B9CB-4966-B3F6-5A1EB9D36C1A}"/>
              </a:ext>
            </a:extLst>
          </p:cNvPr>
          <p:cNvSpPr/>
          <p:nvPr/>
        </p:nvSpPr>
        <p:spPr>
          <a:xfrm>
            <a:off x="5457020" y="1374771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B2C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00E03EF1-071F-4FD1-BD6E-B3C7AAE89D79}"/>
              </a:ext>
            </a:extLst>
          </p:cNvPr>
          <p:cNvSpPr/>
          <p:nvPr/>
        </p:nvSpPr>
        <p:spPr>
          <a:xfrm>
            <a:off x="2072899" y="3501802"/>
            <a:ext cx="9589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B2B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5FF1547-7353-4AAB-AABD-6FA94EA5D994}"/>
              </a:ext>
            </a:extLst>
          </p:cNvPr>
          <p:cNvSpPr/>
          <p:nvPr/>
        </p:nvSpPr>
        <p:spPr>
          <a:xfrm>
            <a:off x="5041842" y="2477310"/>
            <a:ext cx="18004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B1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網路書店</a:t>
            </a:r>
            <a:endParaRPr lang="zh-TW" altLang="en-US" sz="2800" dirty="0">
              <a:solidFill>
                <a:srgbClr val="02998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1D85A00F-D80F-4959-89FB-1C93F43CDBE1}"/>
              </a:ext>
            </a:extLst>
          </p:cNvPr>
          <p:cNvSpPr/>
          <p:nvPr/>
        </p:nvSpPr>
        <p:spPr>
          <a:xfrm>
            <a:off x="3435992" y="3563357"/>
            <a:ext cx="1877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B1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例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採購</a:t>
            </a:r>
            <a:endParaRPr lang="zh-TW" altLang="en-US" sz="2800" dirty="0">
              <a:solidFill>
                <a:srgbClr val="02998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737C7EA0-32BA-454C-B86A-F3895781CD9E}"/>
              </a:ext>
            </a:extLst>
          </p:cNvPr>
          <p:cNvSpPr/>
          <p:nvPr/>
        </p:nvSpPr>
        <p:spPr>
          <a:xfrm>
            <a:off x="7024512" y="3563357"/>
            <a:ext cx="1492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B1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拍賣網</a:t>
            </a:r>
            <a:endParaRPr lang="zh-TW" altLang="en-US" sz="2800" dirty="0">
              <a:solidFill>
                <a:srgbClr val="02998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09ADEF53-9532-4EDD-95CF-D31CA17F0C1F}"/>
              </a:ext>
            </a:extLst>
          </p:cNvPr>
          <p:cNvSpPr/>
          <p:nvPr/>
        </p:nvSpPr>
        <p:spPr>
          <a:xfrm>
            <a:off x="9058384" y="3501802"/>
            <a:ext cx="98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C2C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xmlns="" id="{8889F8EE-76C3-4F47-90C2-155D19BD3A0A}"/>
              </a:ext>
            </a:extLst>
          </p:cNvPr>
          <p:cNvSpPr/>
          <p:nvPr/>
        </p:nvSpPr>
        <p:spPr>
          <a:xfrm>
            <a:off x="1153758" y="1866950"/>
            <a:ext cx="1037806" cy="578882"/>
          </a:xfrm>
          <a:prstGeom prst="roundRect">
            <a:avLst>
              <a:gd name="adj" fmla="val 38057"/>
            </a:avLst>
          </a:prstGeom>
          <a:solidFill>
            <a:srgbClr val="FFE797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endParaRPr lang="zh-TW" altLang="en-US" sz="3200" dirty="0">
              <a:solidFill>
                <a:srgbClr val="02998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xmlns="" id="{9B7A5EF8-3D14-41AB-8ACE-27E13AEC532C}"/>
              </a:ext>
            </a:extLst>
          </p:cNvPr>
          <p:cNvSpPr/>
          <p:nvPr/>
        </p:nvSpPr>
        <p:spPr>
          <a:xfrm>
            <a:off x="1206467" y="5085978"/>
            <a:ext cx="1037806" cy="578882"/>
          </a:xfrm>
          <a:prstGeom prst="roundRect">
            <a:avLst>
              <a:gd name="adj" fmla="val 38057"/>
            </a:avLst>
          </a:prstGeom>
          <a:solidFill>
            <a:srgbClr val="FFE797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endParaRPr lang="zh-TW" altLang="en-US" sz="3200" dirty="0">
              <a:solidFill>
                <a:srgbClr val="02998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xmlns="" id="{18AE9185-B9D2-49A3-AB28-12CB618BEA61}"/>
              </a:ext>
            </a:extLst>
          </p:cNvPr>
          <p:cNvSpPr/>
          <p:nvPr/>
        </p:nvSpPr>
        <p:spPr>
          <a:xfrm>
            <a:off x="9708734" y="1847761"/>
            <a:ext cx="1571048" cy="669965"/>
          </a:xfrm>
          <a:prstGeom prst="roundRect">
            <a:avLst>
              <a:gd name="adj" fmla="val 38057"/>
            </a:avLst>
          </a:prstGeom>
          <a:solidFill>
            <a:srgbClr val="FFE797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消費者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2" name="Picture 4" descr="C:\Users\k1040125\AppData\Local\Temp\SNAGHTMLac007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0235" y="4491603"/>
            <a:ext cx="180353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1040125\AppData\Local\Temp\SNAGHTMLac81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000" y="128422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1040125\AppData\Local\Temp\SNAGHTMLacf86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1640" y="1284222"/>
            <a:ext cx="193846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k1040125\AppData\Local\Temp\SNAGHTMLad5a6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0870" y="449160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: 圓角 17">
            <a:extLst>
              <a:ext uri="{FF2B5EF4-FFF2-40B4-BE49-F238E27FC236}">
                <a16:creationId xmlns:a16="http://schemas.microsoft.com/office/drawing/2014/main" xmlns="" id="{18AE9185-B9D2-49A3-AB28-12CB618BEA61}"/>
              </a:ext>
            </a:extLst>
          </p:cNvPr>
          <p:cNvSpPr/>
          <p:nvPr/>
        </p:nvSpPr>
        <p:spPr>
          <a:xfrm>
            <a:off x="9708734" y="5056620"/>
            <a:ext cx="1571048" cy="669965"/>
          </a:xfrm>
          <a:prstGeom prst="roundRect">
            <a:avLst>
              <a:gd name="adj" fmla="val 38057"/>
            </a:avLst>
          </a:prstGeom>
          <a:solidFill>
            <a:srgbClr val="FFE797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消費者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向右箭號 21"/>
          <p:cNvSpPr/>
          <p:nvPr/>
        </p:nvSpPr>
        <p:spPr>
          <a:xfrm rot="16200000">
            <a:off x="2745497" y="3597248"/>
            <a:ext cx="1033006" cy="39368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向右箭號 28"/>
          <p:cNvSpPr/>
          <p:nvPr/>
        </p:nvSpPr>
        <p:spPr>
          <a:xfrm rot="5400000" flipV="1">
            <a:off x="8234265" y="3597249"/>
            <a:ext cx="1033006" cy="39368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向右箭號 29"/>
          <p:cNvSpPr/>
          <p:nvPr/>
        </p:nvSpPr>
        <p:spPr>
          <a:xfrm>
            <a:off x="4341777" y="1959546"/>
            <a:ext cx="3265597" cy="39368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向右箭號 31"/>
          <p:cNvSpPr/>
          <p:nvPr/>
        </p:nvSpPr>
        <p:spPr>
          <a:xfrm flipH="1">
            <a:off x="4341777" y="5271171"/>
            <a:ext cx="3265597" cy="39368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69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9" grpId="0" animBg="1"/>
      <p:bldP spid="30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E7EB639-7AD6-49C3-93D7-D023C5634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電子商務注意事項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A82024E0-07E5-4BA4-8DFB-DE316C77B3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7653" t="37416" r="26485"/>
          <a:stretch/>
        </p:blipFill>
        <p:spPr>
          <a:xfrm>
            <a:off x="7679381" y="3268652"/>
            <a:ext cx="4258873" cy="3029429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FBCA896-4043-44B2-A97A-B18972E8D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xmlns="" id="{D8989AE5-102A-4766-8564-401E925960B3}"/>
              </a:ext>
            </a:extLst>
          </p:cNvPr>
          <p:cNvSpPr/>
          <p:nvPr/>
        </p:nvSpPr>
        <p:spPr>
          <a:xfrm>
            <a:off x="1342678" y="1125538"/>
            <a:ext cx="2232248" cy="43204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xmlns="" id="{44240C4D-7022-41BD-A68F-F7728522A169}"/>
              </a:ext>
            </a:extLst>
          </p:cNvPr>
          <p:cNvSpPr/>
          <p:nvPr/>
        </p:nvSpPr>
        <p:spPr>
          <a:xfrm>
            <a:off x="324140" y="1007959"/>
            <a:ext cx="9290223" cy="578882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挑選具有信譽的平臺或商家， 避免買到仿冒品或贓物。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xmlns="" id="{286C5DCD-D803-4240-8423-CDAF70643142}"/>
              </a:ext>
            </a:extLst>
          </p:cNvPr>
          <p:cNvSpPr/>
          <p:nvPr/>
        </p:nvSpPr>
        <p:spPr>
          <a:xfrm>
            <a:off x="324140" y="1709783"/>
            <a:ext cx="9290222" cy="578882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保留與賣家的通訊、購物紀錄，必要時可作為佐證。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xmlns="" id="{CA93AA5F-9957-417C-879D-E1E88E093478}"/>
              </a:ext>
            </a:extLst>
          </p:cNvPr>
          <p:cNvSpPr/>
          <p:nvPr/>
        </p:nvSpPr>
        <p:spPr>
          <a:xfrm>
            <a:off x="324140" y="2411607"/>
            <a:ext cx="9290222" cy="578882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看清楚購物的規範與條款， 避免產生購物糾紛。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xmlns="" id="{9E6C08A7-F871-4C62-9119-5DB10AB6A8A8}"/>
              </a:ext>
            </a:extLst>
          </p:cNvPr>
          <p:cNvSpPr/>
          <p:nvPr/>
        </p:nvSpPr>
        <p:spPr>
          <a:xfrm>
            <a:off x="324140" y="4291981"/>
            <a:ext cx="6841951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39750" indent="-539750"/>
            <a:r>
              <a:rPr lang="en-US" altLang="zh-TW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若商品價格與市價落差太大， 應小心是否有詐。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xmlns="" id="{4A95B4B3-A9F2-46DF-A712-4596BCE2C2E2}"/>
              </a:ext>
            </a:extLst>
          </p:cNvPr>
          <p:cNvSpPr/>
          <p:nvPr/>
        </p:nvSpPr>
        <p:spPr>
          <a:xfrm>
            <a:off x="324140" y="3113431"/>
            <a:ext cx="6841950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39750" indent="-539750"/>
            <a:r>
              <a:rPr lang="en-US" altLang="zh-TW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留意商品的退換貨機制、保固資訊是否完整。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xmlns="" id="{E09DE330-3DE1-44A3-999C-B9B409EADD23}"/>
              </a:ext>
            </a:extLst>
          </p:cNvPr>
          <p:cNvSpPr/>
          <p:nvPr/>
        </p:nvSpPr>
        <p:spPr>
          <a:xfrm>
            <a:off x="324140" y="5470530"/>
            <a:ext cx="6841951" cy="10556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39750" indent="-539750"/>
            <a:r>
              <a:rPr lang="en-US" altLang="zh-TW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800" b="1" dirty="0">
                <a:solidFill>
                  <a:srgbClr val="006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銀行自動櫃員機只能匯出存款，不具有解除分期付款設定的功能。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30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xmlns="" id="{02D23150-83A3-4C94-8278-B956BDD08C7C}"/>
              </a:ext>
            </a:extLst>
          </p:cNvPr>
          <p:cNvSpPr txBox="1">
            <a:spLocks/>
          </p:cNvSpPr>
          <p:nvPr/>
        </p:nvSpPr>
        <p:spPr>
          <a:xfrm>
            <a:off x="6096000" y="931742"/>
            <a:ext cx="5615433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smtClean="0">
                <a:solidFill>
                  <a:srgbClr val="0070C0"/>
                </a:solidFill>
              </a:rPr>
              <a:t>https</a:t>
            </a:r>
            <a:r>
              <a:rPr lang="en-US" altLang="zh-TW" dirty="0" smtClean="0"/>
              <a:t> </a:t>
            </a:r>
            <a:r>
              <a:rPr lang="zh-TW" altLang="en-US" dirty="0" smtClean="0"/>
              <a:t>會在網頁資料傳遞的過程中，將資料加密（</a:t>
            </a:r>
            <a:r>
              <a:rPr lang="en-US" altLang="zh-TW" dirty="0" smtClean="0"/>
              <a:t>secure</a:t>
            </a:r>
            <a:r>
              <a:rPr lang="zh-TW" altLang="en-US" dirty="0" smtClean="0"/>
              <a:t>）。 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8BFFC24-4314-47F4-A0FC-38A33FFD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注意！網頁安全性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2D23150-83A3-4C94-8278-B956BDD08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472211" cy="5521446"/>
          </a:xfrm>
        </p:spPr>
        <p:txBody>
          <a:bodyPr/>
          <a:lstStyle/>
          <a:p>
            <a:r>
              <a:rPr lang="zh-TW" altLang="en-US" dirty="0"/>
              <a:t>早期網頁的網址都是以「</a:t>
            </a:r>
            <a:r>
              <a:rPr lang="en-US" altLang="zh-TW" b="1" dirty="0">
                <a:solidFill>
                  <a:srgbClr val="0070C0"/>
                </a:solidFill>
              </a:rPr>
              <a:t>http</a:t>
            </a:r>
            <a:r>
              <a:rPr lang="en-US" altLang="zh-TW" dirty="0"/>
              <a:t>://</a:t>
            </a:r>
            <a:r>
              <a:rPr lang="zh-TW" altLang="en-US" dirty="0"/>
              <a:t>」開頭 </a:t>
            </a:r>
            <a:r>
              <a:rPr lang="zh-TW" altLang="en-US" dirty="0" smtClean="0"/>
              <a:t>，傳輸過程中資料</a:t>
            </a:r>
            <a:r>
              <a:rPr lang="zh-TW" altLang="en-US" dirty="0"/>
              <a:t>可能會外洩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86860C4-F281-4619-9103-C6FE588B9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978B0E99-DDF3-4406-8BD9-FCF4F0345A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107" b="96110" l="5712" r="93460">
                        <a14:foregroundMark x1="22268" y1="19611" x2="32864" y2="27229"/>
                        <a14:foregroundMark x1="22848" y1="41977" x2="22930" y2="51864"/>
                        <a14:foregroundMark x1="25579" y1="53160" x2="25993" y2="42788"/>
                        <a14:foregroundMark x1="15894" y1="60292" x2="31126" y2="85251"/>
                        <a14:foregroundMark x1="10762" y1="92707" x2="34189" y2="86062"/>
                        <a14:foregroundMark x1="36838" y1="93841" x2="10927" y2="93841"/>
                        <a14:foregroundMark x1="12748" y1="86224" x2="10596" y2="93031"/>
                        <a14:foregroundMark x1="35513" y1="84765" x2="36424" y2="92220"/>
                        <a14:foregroundMark x1="38411" y1="91734" x2="36010" y2="85737"/>
                        <a14:foregroundMark x1="10265" y1="91896" x2="12748" y2="83630"/>
                        <a14:foregroundMark x1="39073" y1="91410" x2="35762" y2="84117"/>
                        <a14:foregroundMark x1="9603" y1="91734" x2="13162" y2="81361"/>
                        <a14:foregroundMark x1="16474" y1="82334" x2="18957" y2="86062"/>
                        <a14:foregroundMark x1="21606" y1="77472" x2="25579" y2="86548"/>
                        <a14:foregroundMark x1="27732" y1="77634" x2="32616" y2="85737"/>
                        <a14:foregroundMark x1="33692" y1="73582" x2="35017" y2="88655"/>
                        <a14:foregroundMark x1="19123" y1="54943" x2="19123" y2="54943"/>
                        <a14:foregroundMark x1="70861" y1="48947" x2="70199" y2="48136"/>
                        <a14:foregroundMark x1="79470" y1="46353" x2="81209" y2="49919"/>
                        <a14:foregroundMark x1="73262" y1="41653" x2="73510" y2="44571"/>
                        <a14:foregroundMark x1="75993" y1="41977" x2="75993" y2="45867"/>
                        <a14:foregroundMark x1="63328" y1="55916" x2="89156" y2="93031"/>
                        <a14:foregroundMark x1="85430" y1="55754" x2="59603" y2="93517"/>
                        <a14:foregroundMark x1="70364" y1="85737" x2="81209" y2="87844"/>
                        <a14:foregroundMark x1="85679" y1="83955" x2="88825" y2="92220"/>
                        <a14:foregroundMark x1="62748" y1="83630" x2="59768" y2="91896"/>
                        <a14:foregroundMark x1="64901" y1="81524" x2="64404" y2="85737"/>
                        <a14:foregroundMark x1="63576" y1="70989" x2="63742" y2="81361"/>
                        <a14:foregroundMark x1="33940" y1="56402" x2="20033" y2="56240"/>
                      </a14:backgroundRemoval>
                    </a14:imgEffect>
                  </a14:imgLayer>
                </a14:imgProps>
              </a:ext>
            </a:extLst>
          </a:blip>
          <a:srcRect r="54823"/>
          <a:stretch/>
        </p:blipFill>
        <p:spPr>
          <a:xfrm>
            <a:off x="1558702" y="3069754"/>
            <a:ext cx="3184234" cy="3600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B899D85C-C144-4976-A814-5A71DD64DF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107" b="96110" l="5712" r="93460">
                        <a14:foregroundMark x1="22268" y1="19611" x2="32864" y2="27229"/>
                        <a14:foregroundMark x1="22848" y1="41977" x2="22930" y2="51864"/>
                        <a14:foregroundMark x1="25579" y1="53160" x2="25993" y2="42788"/>
                        <a14:foregroundMark x1="15894" y1="60292" x2="31126" y2="85251"/>
                        <a14:foregroundMark x1="10762" y1="92707" x2="34189" y2="86062"/>
                        <a14:foregroundMark x1="36838" y1="93841" x2="10927" y2="93841"/>
                        <a14:foregroundMark x1="12748" y1="86224" x2="10596" y2="93031"/>
                        <a14:foregroundMark x1="35513" y1="84765" x2="36424" y2="92220"/>
                        <a14:foregroundMark x1="38411" y1="91734" x2="36010" y2="85737"/>
                        <a14:foregroundMark x1="10265" y1="91896" x2="12748" y2="83630"/>
                        <a14:foregroundMark x1="39073" y1="91410" x2="35762" y2="84117"/>
                        <a14:foregroundMark x1="9603" y1="91734" x2="13162" y2="81361"/>
                        <a14:foregroundMark x1="16474" y1="82334" x2="18957" y2="86062"/>
                        <a14:foregroundMark x1="21606" y1="77472" x2="25579" y2="86548"/>
                        <a14:foregroundMark x1="27732" y1="77634" x2="32616" y2="85737"/>
                        <a14:foregroundMark x1="33692" y1="73582" x2="35017" y2="88655"/>
                        <a14:foregroundMark x1="19123" y1="54943" x2="19123" y2="54943"/>
                        <a14:foregroundMark x1="70861" y1="48947" x2="70199" y2="48136"/>
                        <a14:foregroundMark x1="79470" y1="46353" x2="81209" y2="49919"/>
                        <a14:foregroundMark x1="73262" y1="41653" x2="73510" y2="44571"/>
                        <a14:foregroundMark x1="75993" y1="41977" x2="75993" y2="45867"/>
                        <a14:foregroundMark x1="63328" y1="55916" x2="89156" y2="93031"/>
                        <a14:foregroundMark x1="85430" y1="55754" x2="59603" y2="93517"/>
                        <a14:foregroundMark x1="70364" y1="85737" x2="81209" y2="87844"/>
                        <a14:foregroundMark x1="85679" y1="83955" x2="88825" y2="92220"/>
                        <a14:foregroundMark x1="62748" y1="83630" x2="59768" y2="91896"/>
                        <a14:foregroundMark x1="64901" y1="81524" x2="64404" y2="85737"/>
                        <a14:foregroundMark x1="63576" y1="70989" x2="63742" y2="81361"/>
                        <a14:foregroundMark x1="33940" y1="56402" x2="20033" y2="56240"/>
                      </a14:backgroundRemoval>
                    </a14:imgEffect>
                  </a14:imgLayer>
                </a14:imgProps>
              </a:ext>
            </a:extLst>
          </a:blip>
          <a:srcRect l="51249"/>
          <a:stretch/>
        </p:blipFill>
        <p:spPr>
          <a:xfrm>
            <a:off x="7319341" y="3116313"/>
            <a:ext cx="3436086" cy="3600000"/>
          </a:xfrm>
          <a:prstGeom prst="rect">
            <a:avLst/>
          </a:prstGeom>
        </p:spPr>
      </p:pic>
      <p:cxnSp>
        <p:nvCxnSpPr>
          <p:cNvPr id="9" name="直線接點 8"/>
          <p:cNvCxnSpPr/>
          <p:nvPr/>
        </p:nvCxnSpPr>
        <p:spPr>
          <a:xfrm>
            <a:off x="6023198" y="1125538"/>
            <a:ext cx="0" cy="5327650"/>
          </a:xfrm>
          <a:prstGeom prst="line">
            <a:avLst/>
          </a:prstGeom>
          <a:ln w="28575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3954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8BFFC24-4314-47F4-A0FC-38A33FFD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網頁</a:t>
            </a:r>
            <a:r>
              <a:rPr lang="zh-TW" altLang="en-US" dirty="0" smtClean="0"/>
              <a:t>安全性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2D23150-83A3-4C94-8278-B956BDD08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859" cy="5521446"/>
          </a:xfrm>
        </p:spPr>
        <p:txBody>
          <a:bodyPr/>
          <a:lstStyle/>
          <a:p>
            <a:r>
              <a:rPr lang="zh-TW" altLang="en-US" dirty="0"/>
              <a:t>若網址是以</a:t>
            </a:r>
            <a:r>
              <a:rPr lang="en-US" altLang="zh-TW" dirty="0"/>
              <a:t>https </a:t>
            </a:r>
            <a:r>
              <a:rPr lang="zh-TW" altLang="en-US" dirty="0"/>
              <a:t>開頭，會出現一個鎖頭符號，資料的傳遞較為安全。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86860C4-F281-4619-9103-C6FE588B9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C7720F44-C4BA-4652-B0C4-D00F27749F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591" y="2781722"/>
            <a:ext cx="11079598" cy="2822065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xmlns="" id="{415E7191-262F-41DF-9074-11E81944A4D1}"/>
              </a:ext>
            </a:extLst>
          </p:cNvPr>
          <p:cNvSpPr/>
          <p:nvPr/>
        </p:nvSpPr>
        <p:spPr>
          <a:xfrm>
            <a:off x="2206774" y="3260417"/>
            <a:ext cx="936104" cy="864096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r>
              <a:rPr lang="zh-TW" altLang="en-US" dirty="0"/>
              <a:t>資訊科技帶來的生活改變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網路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物聯網</a:t>
            </a:r>
            <a:endParaRPr lang="en-US" altLang="zh-TW" dirty="0"/>
          </a:p>
          <a:p>
            <a:r>
              <a:rPr lang="en-US" altLang="zh-TW" dirty="0">
                <a:hlinkClick r:id="rId4" action="ppaction://hlinksldjump"/>
              </a:rPr>
              <a:t>RFID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條碼</a:t>
            </a:r>
            <a:endParaRPr lang="en-US" altLang="zh-TW" dirty="0"/>
          </a:p>
          <a:p>
            <a:r>
              <a:rPr lang="zh-TW" altLang="en-US" dirty="0">
                <a:hlinkClick r:id="rId6" action="ppaction://hlinksldjump"/>
              </a:rPr>
              <a:t>生物辨識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0910" y="285233"/>
            <a:ext cx="6984776" cy="912313"/>
          </a:xfrm>
        </p:spPr>
        <p:txBody>
          <a:bodyPr/>
          <a:lstStyle/>
          <a:p>
            <a:r>
              <a:rPr lang="zh-TW" altLang="en-US" sz="6000" dirty="0"/>
              <a:t>常見的資訊技術應用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0630" y="143372"/>
            <a:ext cx="2592287" cy="766142"/>
          </a:xfrm>
        </p:spPr>
        <p:txBody>
          <a:bodyPr/>
          <a:lstStyle/>
          <a:p>
            <a:r>
              <a:rPr lang="en-US" altLang="zh-TW" sz="6000" dirty="0"/>
              <a:t>1</a:t>
            </a:r>
            <a:r>
              <a:rPr lang="zh-TW" altLang="en-US" sz="6000" dirty="0"/>
              <a:t>．</a:t>
            </a:r>
            <a:r>
              <a:rPr lang="en-US" altLang="zh-TW" sz="6000" dirty="0"/>
              <a:t>2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6580886-8360-475A-BAAE-C0D20A21C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網路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50E9DB5F-0E0D-4E21-80B4-5BFA3C71B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52447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7B36-0345-4112-AC15-E47F68E65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我們是如何連上網路的？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D82918A-08E1-47D6-B345-5E376DA6D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grpSp>
        <p:nvGrpSpPr>
          <p:cNvPr id="16" name="群組 15"/>
          <p:cNvGrpSpPr/>
          <p:nvPr/>
        </p:nvGrpSpPr>
        <p:grpSpPr>
          <a:xfrm>
            <a:off x="647518" y="903559"/>
            <a:ext cx="11210188" cy="5694091"/>
            <a:chOff x="647518" y="903559"/>
            <a:chExt cx="11210188" cy="569409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518" y="903559"/>
              <a:ext cx="10992304" cy="5694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47C64532-A4F1-43C4-823E-C4DA272179F1}"/>
                </a:ext>
              </a:extLst>
            </p:cNvPr>
            <p:cNvSpPr txBox="1"/>
            <p:nvPr/>
          </p:nvSpPr>
          <p:spPr>
            <a:xfrm>
              <a:off x="2820934" y="1373482"/>
              <a:ext cx="10759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Wi-Fi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9EF051D3-BDD0-426D-9030-A1F4834781B7}"/>
                </a:ext>
              </a:extLst>
            </p:cNvPr>
            <p:cNvSpPr txBox="1"/>
            <p:nvPr/>
          </p:nvSpPr>
          <p:spPr>
            <a:xfrm>
              <a:off x="3609186" y="3168184"/>
              <a:ext cx="1261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數據機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670459F3-209B-4E44-B73B-E2BBD1192CD5}"/>
                </a:ext>
              </a:extLst>
            </p:cNvPr>
            <p:cNvSpPr txBox="1"/>
            <p:nvPr/>
          </p:nvSpPr>
          <p:spPr>
            <a:xfrm>
              <a:off x="2350790" y="3689037"/>
              <a:ext cx="1261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網路線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0838221C-2F8E-414E-A522-0A2819352F03}"/>
                </a:ext>
              </a:extLst>
            </p:cNvPr>
            <p:cNvSpPr txBox="1"/>
            <p:nvPr/>
          </p:nvSpPr>
          <p:spPr>
            <a:xfrm>
              <a:off x="7175326" y="6022082"/>
              <a:ext cx="1261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基地台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752627CA-61B1-4A1E-ACC1-4DF0E2B2E7C6}"/>
                </a:ext>
              </a:extLst>
            </p:cNvPr>
            <p:cNvSpPr txBox="1"/>
            <p:nvPr/>
          </p:nvSpPr>
          <p:spPr>
            <a:xfrm>
              <a:off x="9841482" y="4852428"/>
              <a:ext cx="2016224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92075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endPara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92075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供應商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="" xmlns:a16="http://schemas.microsoft.com/office/drawing/2014/main" id="{6D06B573-2BBD-4BA0-BD08-5BB5B3D1978F}"/>
                </a:ext>
              </a:extLst>
            </p:cNvPr>
            <p:cNvSpPr/>
            <p:nvPr/>
          </p:nvSpPr>
          <p:spPr>
            <a:xfrm>
              <a:off x="5303118" y="1197546"/>
              <a:ext cx="2592288" cy="4720068"/>
            </a:xfrm>
            <a:prstGeom prst="roundRect">
              <a:avLst>
                <a:gd name="adj" fmla="val 4610"/>
              </a:avLst>
            </a:prstGeom>
            <a:solidFill>
              <a:srgbClr val="F7F8FC"/>
            </a:solidFill>
            <a:ln w="57150">
              <a:solidFill>
                <a:srgbClr val="F7941D"/>
              </a:solidFill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5951190" y="2772750"/>
            <a:ext cx="14157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6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HK" altLang="en-US" sz="96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68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下圖是大約 </a:t>
            </a:r>
            <a:r>
              <a:rPr lang="en-US" altLang="zh-TW" dirty="0"/>
              <a:t>30 </a:t>
            </a:r>
            <a:r>
              <a:rPr lang="zh-TW" altLang="en-US" dirty="0"/>
              <a:t>年前與現今生活情景對照圖，找找看，資訊科技為我們的生活帶來哪些改變？</a:t>
            </a:r>
            <a:endParaRPr lang="zh-HK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8" y="2421682"/>
            <a:ext cx="12192002" cy="395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6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7B36-0345-4112-AC15-E47F68E65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常見的上網方式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D82918A-08E1-47D6-B345-5E376DA6D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grpSp>
        <p:nvGrpSpPr>
          <p:cNvPr id="16" name="群組 15"/>
          <p:cNvGrpSpPr/>
          <p:nvPr/>
        </p:nvGrpSpPr>
        <p:grpSpPr>
          <a:xfrm>
            <a:off x="647518" y="903559"/>
            <a:ext cx="11210188" cy="5694091"/>
            <a:chOff x="647518" y="903559"/>
            <a:chExt cx="11210188" cy="569409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518" y="903559"/>
              <a:ext cx="10992304" cy="5694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47C64532-A4F1-43C4-823E-C4DA272179F1}"/>
                </a:ext>
              </a:extLst>
            </p:cNvPr>
            <p:cNvSpPr txBox="1"/>
            <p:nvPr/>
          </p:nvSpPr>
          <p:spPr>
            <a:xfrm>
              <a:off x="2820934" y="1373482"/>
              <a:ext cx="10759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Wi-Fi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9EF051D3-BDD0-426D-9030-A1F4834781B7}"/>
                </a:ext>
              </a:extLst>
            </p:cNvPr>
            <p:cNvSpPr txBox="1"/>
            <p:nvPr/>
          </p:nvSpPr>
          <p:spPr>
            <a:xfrm>
              <a:off x="3609186" y="3168184"/>
              <a:ext cx="1261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數據機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670459F3-209B-4E44-B73B-E2BBD1192CD5}"/>
                </a:ext>
              </a:extLst>
            </p:cNvPr>
            <p:cNvSpPr txBox="1"/>
            <p:nvPr/>
          </p:nvSpPr>
          <p:spPr>
            <a:xfrm>
              <a:off x="2350790" y="3689037"/>
              <a:ext cx="1261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網路線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0838221C-2F8E-414E-A522-0A2819352F03}"/>
                </a:ext>
              </a:extLst>
            </p:cNvPr>
            <p:cNvSpPr txBox="1"/>
            <p:nvPr/>
          </p:nvSpPr>
          <p:spPr>
            <a:xfrm>
              <a:off x="7175326" y="5917614"/>
              <a:ext cx="1261884" cy="523220"/>
            </a:xfrm>
            <a:prstGeom prst="rect">
              <a:avLst/>
            </a:prstGeom>
            <a:solidFill>
              <a:srgbClr val="FDFCFE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基地台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752627CA-61B1-4A1E-ACC1-4DF0E2B2E7C6}"/>
                </a:ext>
              </a:extLst>
            </p:cNvPr>
            <p:cNvSpPr txBox="1"/>
            <p:nvPr/>
          </p:nvSpPr>
          <p:spPr>
            <a:xfrm>
              <a:off x="9841482" y="4852428"/>
              <a:ext cx="2016224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92075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endPara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92075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供應商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BBD085FF-AC93-4646-8242-1E1BECD6ECB0}"/>
                </a:ext>
              </a:extLst>
            </p:cNvPr>
            <p:cNvSpPr txBox="1"/>
            <p:nvPr/>
          </p:nvSpPr>
          <p:spPr>
            <a:xfrm>
              <a:off x="5295886" y="4868302"/>
              <a:ext cx="2671528" cy="649724"/>
            </a:xfrm>
            <a:prstGeom prst="roundRect">
              <a:avLst>
                <a:gd name="adj" fmla="val 34218"/>
              </a:avLst>
            </a:prstGeom>
            <a:solidFill>
              <a:srgbClr val="F7941D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電信行動</a:t>
              </a:r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="" xmlns:a16="http://schemas.microsoft.com/office/drawing/2014/main" id="{6D06B573-2BBD-4BA0-BD08-5BB5B3D1978F}"/>
                </a:ext>
              </a:extLst>
            </p:cNvPr>
            <p:cNvSpPr/>
            <p:nvPr/>
          </p:nvSpPr>
          <p:spPr>
            <a:xfrm>
              <a:off x="5159102" y="1197546"/>
              <a:ext cx="2880320" cy="2520000"/>
            </a:xfrm>
            <a:prstGeom prst="roundRect">
              <a:avLst>
                <a:gd name="adj" fmla="val 4610"/>
              </a:avLst>
            </a:prstGeom>
            <a:solidFill>
              <a:srgbClr val="F7F8FC"/>
            </a:solidFill>
            <a:ln w="57150">
              <a:solidFill>
                <a:srgbClr val="F7941D"/>
              </a:solidFill>
              <a:prstDash val="dash"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DE9BC20D-B054-42F5-9ADA-14E036CFA06D}"/>
                </a:ext>
              </a:extLst>
            </p:cNvPr>
            <p:cNvSpPr txBox="1"/>
            <p:nvPr/>
          </p:nvSpPr>
          <p:spPr>
            <a:xfrm>
              <a:off x="5303118" y="1341562"/>
              <a:ext cx="2599520" cy="649724"/>
            </a:xfrm>
            <a:prstGeom prst="roundRect">
              <a:avLst>
                <a:gd name="adj" fmla="val 34218"/>
              </a:avLst>
            </a:prstGeom>
            <a:solidFill>
              <a:srgbClr val="F7941D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ADSL</a:t>
              </a:r>
              <a:endPara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="" xmlns:a16="http://schemas.microsoft.com/office/drawing/2014/main" id="{3654E998-D7E0-4796-BD39-08ABF1A78D6D}"/>
                </a:ext>
              </a:extLst>
            </p:cNvPr>
            <p:cNvSpPr txBox="1"/>
            <p:nvPr/>
          </p:nvSpPr>
          <p:spPr>
            <a:xfrm>
              <a:off x="5303118" y="2061642"/>
              <a:ext cx="2599520" cy="649724"/>
            </a:xfrm>
            <a:prstGeom prst="roundRect">
              <a:avLst>
                <a:gd name="adj" fmla="val 34218"/>
              </a:avLst>
            </a:prstGeom>
            <a:solidFill>
              <a:srgbClr val="F7941D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光纖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="" xmlns:a16="http://schemas.microsoft.com/office/drawing/2014/main" id="{CD922242-2CC5-4A9B-85FD-BFCAA73B84B9}"/>
                </a:ext>
              </a:extLst>
            </p:cNvPr>
            <p:cNvSpPr txBox="1"/>
            <p:nvPr/>
          </p:nvSpPr>
          <p:spPr>
            <a:xfrm>
              <a:off x="5303118" y="2853730"/>
              <a:ext cx="2599520" cy="649724"/>
            </a:xfrm>
            <a:prstGeom prst="roundRect">
              <a:avLst>
                <a:gd name="adj" fmla="val 34218"/>
              </a:avLst>
            </a:prstGeom>
            <a:solidFill>
              <a:srgbClr val="F7941D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有線電視寬頻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48286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74ED13F-F5F8-4BE8-9EDA-778E89AE3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常見的上網方式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AB20AE1-9EFF-48EB-A914-21EC17DED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557586"/>
            <a:ext cx="11306175" cy="4751586"/>
          </a:xfrm>
        </p:spPr>
        <p:txBody>
          <a:bodyPr/>
          <a:lstStyle/>
          <a:p>
            <a:r>
              <a:rPr lang="en-US" altLang="zh-TW" dirty="0" smtClean="0"/>
              <a:t>ADSL</a:t>
            </a:r>
            <a:r>
              <a:rPr lang="zh-TW" altLang="en-US" dirty="0"/>
              <a:t>：利用</a:t>
            </a:r>
            <a:r>
              <a:rPr lang="zh-TW" altLang="en-US" b="1" dirty="0">
                <a:solidFill>
                  <a:srgbClr val="0070C0"/>
                </a:solidFill>
              </a:rPr>
              <a:t>電話線</a:t>
            </a:r>
            <a:r>
              <a:rPr lang="zh-TW" altLang="en-US" dirty="0"/>
              <a:t>和</a:t>
            </a:r>
            <a:r>
              <a:rPr lang="zh-TW" altLang="en-US" b="1" dirty="0">
                <a:solidFill>
                  <a:srgbClr val="0070C0"/>
                </a:solidFill>
              </a:rPr>
              <a:t>數據機</a:t>
            </a:r>
            <a:r>
              <a:rPr lang="zh-TW" altLang="en-US" dirty="0"/>
              <a:t>來上網的應用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800" dirty="0" smtClean="0"/>
              <a:t>Asymmetric </a:t>
            </a:r>
            <a:r>
              <a:rPr lang="en-US" altLang="zh-TW" sz="2800" dirty="0"/>
              <a:t>Digital Subscriber Line</a:t>
            </a:r>
            <a:r>
              <a:rPr lang="zh-TW" altLang="en-US" sz="2800" dirty="0"/>
              <a:t>，非對稱數位用戶</a:t>
            </a:r>
            <a:r>
              <a:rPr lang="zh-TW" altLang="en-US" sz="2800" dirty="0" smtClean="0"/>
              <a:t>迴路</a:t>
            </a:r>
            <a:endParaRPr lang="en-US" altLang="zh-TW" sz="2800" dirty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聲音」與「資料」分離。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3360374-196E-4343-AD74-1B9DB040E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31F919DD-CFFF-4BFF-A36D-408AE8D1402F}"/>
              </a:ext>
            </a:extLst>
          </p:cNvPr>
          <p:cNvSpPr txBox="1"/>
          <p:nvPr/>
        </p:nvSpPr>
        <p:spPr>
          <a:xfrm>
            <a:off x="334566" y="909514"/>
            <a:ext cx="1368152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ADSL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9051" y="3710697"/>
            <a:ext cx="8366795" cy="285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DE9BC20D-B054-42F5-9ADA-14E036CFA06D}"/>
              </a:ext>
            </a:extLst>
          </p:cNvPr>
          <p:cNvSpPr txBox="1"/>
          <p:nvPr/>
        </p:nvSpPr>
        <p:spPr>
          <a:xfrm>
            <a:off x="7089451" y="4940310"/>
            <a:ext cx="2599520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ADSL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68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7BB82674-1A16-4480-841D-8CDCA4C6419B}"/>
              </a:ext>
            </a:extLst>
          </p:cNvPr>
          <p:cNvSpPr txBox="1"/>
          <p:nvPr/>
        </p:nvSpPr>
        <p:spPr>
          <a:xfrm>
            <a:off x="338986" y="909514"/>
            <a:ext cx="2515860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有線電視寬頻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74ED13F-F5F8-4BE8-9EDA-778E89AE3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常見的上網方式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AB20AE1-9EFF-48EB-A914-21EC17DED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557586"/>
            <a:ext cx="11306175" cy="1440160"/>
          </a:xfrm>
        </p:spPr>
        <p:txBody>
          <a:bodyPr/>
          <a:lstStyle/>
          <a:p>
            <a:r>
              <a:rPr lang="zh-TW" altLang="en-US" dirty="0"/>
              <a:t>透過</a:t>
            </a:r>
            <a:r>
              <a:rPr lang="zh-TW" altLang="en-US" b="1" dirty="0">
                <a:solidFill>
                  <a:srgbClr val="0070C0"/>
                </a:solidFill>
              </a:rPr>
              <a:t>電纜線</a:t>
            </a:r>
            <a:r>
              <a:rPr lang="zh-TW" altLang="en-US" dirty="0"/>
              <a:t>和</a:t>
            </a:r>
            <a:r>
              <a:rPr lang="zh-TW" altLang="en-US" b="1" dirty="0">
                <a:solidFill>
                  <a:srgbClr val="0070C0"/>
                </a:solidFill>
              </a:rPr>
              <a:t>數據機</a:t>
            </a:r>
            <a:r>
              <a:rPr lang="zh-TW" altLang="en-US" dirty="0"/>
              <a:t>，經由有線電視公司的機房連上網路。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3360374-196E-4343-AD74-1B9DB040E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918" y="3710697"/>
            <a:ext cx="8366795" cy="285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DE9BC20D-B054-42F5-9ADA-14E036CFA06D}"/>
              </a:ext>
            </a:extLst>
          </p:cNvPr>
          <p:cNvSpPr txBox="1"/>
          <p:nvPr/>
        </p:nvSpPr>
        <p:spPr>
          <a:xfrm>
            <a:off x="7103318" y="4940310"/>
            <a:ext cx="2599520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有線電視寬頻</a:t>
            </a:r>
          </a:p>
        </p:txBody>
      </p:sp>
    </p:spTree>
    <p:extLst>
      <p:ext uri="{BB962C8B-B14F-4D97-AF65-F5344CB8AC3E}">
        <p14:creationId xmlns:p14="http://schemas.microsoft.com/office/powerpoint/2010/main" xmlns="" val="134936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9051" y="3789834"/>
            <a:ext cx="8366795" cy="285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DE9BC20D-B054-42F5-9ADA-14E036CFA06D}"/>
              </a:ext>
            </a:extLst>
          </p:cNvPr>
          <p:cNvSpPr txBox="1"/>
          <p:nvPr/>
        </p:nvSpPr>
        <p:spPr>
          <a:xfrm>
            <a:off x="7089451" y="5019447"/>
            <a:ext cx="2599520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  纖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74ED13F-F5F8-4BE8-9EDA-778E89AE3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常見的上網方式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3360374-196E-4343-AD74-1B9DB040E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20" name="內容版面配置區 2">
            <a:extLst>
              <a:ext uri="{FF2B5EF4-FFF2-40B4-BE49-F238E27FC236}">
                <a16:creationId xmlns="" xmlns:a16="http://schemas.microsoft.com/office/drawing/2014/main" id="{AAF24D1D-FBC4-455B-BA7F-B5753B93E32B}"/>
              </a:ext>
            </a:extLst>
          </p:cNvPr>
          <p:cNvSpPr txBox="1">
            <a:spLocks/>
          </p:cNvSpPr>
          <p:nvPr/>
        </p:nvSpPr>
        <p:spPr>
          <a:xfrm>
            <a:off x="324321" y="1559238"/>
            <a:ext cx="11306175" cy="24466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利用</a:t>
            </a:r>
            <a:r>
              <a:rPr lang="zh-TW" altLang="en-US" b="1" dirty="0">
                <a:solidFill>
                  <a:srgbClr val="0070C0"/>
                </a:solidFill>
              </a:rPr>
              <a:t>光纖纜線</a:t>
            </a:r>
            <a:r>
              <a:rPr lang="zh-TW" altLang="en-US" dirty="0"/>
              <a:t>與</a:t>
            </a:r>
            <a:r>
              <a:rPr lang="zh-TW" altLang="en-US" b="1" dirty="0">
                <a:solidFill>
                  <a:srgbClr val="0070C0"/>
                </a:solidFill>
              </a:rPr>
              <a:t>數據機</a:t>
            </a:r>
            <a:r>
              <a:rPr lang="zh-TW" altLang="en-US" dirty="0"/>
              <a:t>來傳輸訊號</a:t>
            </a:r>
            <a:endParaRPr lang="en-US" altLang="zh-TW" dirty="0"/>
          </a:p>
          <a:p>
            <a:r>
              <a:rPr lang="zh-TW" altLang="en-US" dirty="0"/>
              <a:t>優點：速度快、品質穩定、安全。</a:t>
            </a:r>
            <a:endParaRPr lang="en-US" altLang="zh-TW" dirty="0"/>
          </a:p>
          <a:p>
            <a:r>
              <a:rPr lang="zh-TW" altLang="en-US" dirty="0"/>
              <a:t>缺點：須另外鋪設光纖纜線。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0C304C51-226B-4147-921E-7B4A1AEF1792}"/>
              </a:ext>
            </a:extLst>
          </p:cNvPr>
          <p:cNvSpPr txBox="1"/>
          <p:nvPr/>
        </p:nvSpPr>
        <p:spPr>
          <a:xfrm>
            <a:off x="333375" y="909514"/>
            <a:ext cx="1075700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光纖</a:t>
            </a:r>
          </a:p>
        </p:txBody>
      </p:sp>
    </p:spTree>
    <p:extLst>
      <p:ext uri="{BB962C8B-B14F-4D97-AF65-F5344CB8AC3E}">
        <p14:creationId xmlns:p14="http://schemas.microsoft.com/office/powerpoint/2010/main" xmlns="" val="28519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9051" y="3789834"/>
            <a:ext cx="8366795" cy="285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74ED13F-F5F8-4BE8-9EDA-778E89AE3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1"/>
            <a:ext cx="9938295" cy="837506"/>
          </a:xfrm>
        </p:spPr>
        <p:txBody>
          <a:bodyPr/>
          <a:lstStyle/>
          <a:p>
            <a:r>
              <a:rPr lang="zh-TW" altLang="en-US" dirty="0"/>
              <a:t>常見的上網方式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3360374-196E-4343-AD74-1B9DB040E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47C64532-A4F1-43C4-823E-C4DA272179F1}"/>
              </a:ext>
            </a:extLst>
          </p:cNvPr>
          <p:cNvSpPr txBox="1"/>
          <p:nvPr/>
        </p:nvSpPr>
        <p:spPr>
          <a:xfrm>
            <a:off x="5231110" y="4149874"/>
            <a:ext cx="107593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Wi-Fi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14">
            <a:extLst>
              <a:ext uri="{FF2B5EF4-FFF2-40B4-BE49-F238E27FC236}">
                <a16:creationId xmlns="" xmlns:a16="http://schemas.microsoft.com/office/drawing/2014/main" id="{6D06B573-2BBD-4BA0-BD08-5BB5B3D1978F}"/>
              </a:ext>
            </a:extLst>
          </p:cNvPr>
          <p:cNvSpPr/>
          <p:nvPr/>
        </p:nvSpPr>
        <p:spPr>
          <a:xfrm>
            <a:off x="7175326" y="4510114"/>
            <a:ext cx="2880320" cy="1800000"/>
          </a:xfrm>
          <a:prstGeom prst="roundRect">
            <a:avLst>
              <a:gd name="adj" fmla="val 4610"/>
            </a:avLst>
          </a:prstGeom>
          <a:solidFill>
            <a:srgbClr val="F7F8FC"/>
          </a:solidFill>
          <a:ln w="57150">
            <a:solidFill>
              <a:srgbClr val="F7941D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DE9BC20D-B054-42F5-9ADA-14E036CFA06D}"/>
              </a:ext>
            </a:extLst>
          </p:cNvPr>
          <p:cNvSpPr txBox="1"/>
          <p:nvPr/>
        </p:nvSpPr>
        <p:spPr>
          <a:xfrm>
            <a:off x="7319342" y="4581978"/>
            <a:ext cx="2599520" cy="504000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ADSL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3654E998-D7E0-4796-BD39-08ABF1A78D6D}"/>
              </a:ext>
            </a:extLst>
          </p:cNvPr>
          <p:cNvSpPr txBox="1"/>
          <p:nvPr/>
        </p:nvSpPr>
        <p:spPr>
          <a:xfrm>
            <a:off x="7319342" y="5157986"/>
            <a:ext cx="2599520" cy="504000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光纖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CD922242-2CC5-4A9B-85FD-BFCAA73B84B9}"/>
              </a:ext>
            </a:extLst>
          </p:cNvPr>
          <p:cNvSpPr txBox="1"/>
          <p:nvPr/>
        </p:nvSpPr>
        <p:spPr>
          <a:xfrm>
            <a:off x="7319342" y="5734050"/>
            <a:ext cx="2599520" cy="504000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有線電視寬頻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6EA98F00-E053-48A6-B9B4-33182042C7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94" t="1590" r="2866" b="2320"/>
          <a:stretch/>
        </p:blipFill>
        <p:spPr>
          <a:xfrm>
            <a:off x="505606" y="1082893"/>
            <a:ext cx="621048" cy="54670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270670" y="909514"/>
            <a:ext cx="105851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>
              <a:lnSpc>
                <a:spcPct val="130000"/>
              </a:lnSpc>
            </a:pPr>
            <a:r>
              <a:rPr lang="en-US" altLang="zh-TW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</a:t>
            </a:r>
            <a:endParaRPr lang="en-US" altLang="zh-TW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">
              <a:lnSpc>
                <a:spcPct val="130000"/>
              </a:lnSpc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平時在家中使用筆記型電腦、平板、手機連接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 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上網時，雖看似不受「線」制，但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 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基地臺本身必須連接到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ADSL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、光纖，或寬頻網路的網路線上，才能連上網際網路。</a:t>
            </a:r>
          </a:p>
        </p:txBody>
      </p:sp>
    </p:spTree>
    <p:extLst>
      <p:ext uri="{BB962C8B-B14F-4D97-AF65-F5344CB8AC3E}">
        <p14:creationId xmlns:p14="http://schemas.microsoft.com/office/powerpoint/2010/main" xmlns="" val="26671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5633" y="3717827"/>
            <a:ext cx="9769817" cy="287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74ED13F-F5F8-4BE8-9EDA-778E89AE3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常見的上網方式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AB20AE1-9EFF-48EB-A914-21EC17DED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557586"/>
            <a:ext cx="11234439" cy="4751586"/>
          </a:xfrm>
        </p:spPr>
        <p:txBody>
          <a:bodyPr/>
          <a:lstStyle/>
          <a:p>
            <a:r>
              <a:rPr lang="zh-TW" altLang="en-US" dirty="0"/>
              <a:t>透過</a:t>
            </a:r>
            <a:r>
              <a:rPr lang="zh-TW" altLang="en-US" b="1" dirty="0">
                <a:solidFill>
                  <a:srgbClr val="0070C0"/>
                </a:solidFill>
              </a:rPr>
              <a:t>基地臺</a:t>
            </a:r>
            <a:r>
              <a:rPr lang="zh-TW" altLang="en-US" dirty="0"/>
              <a:t>發送訊號來上網。</a:t>
            </a:r>
            <a:endParaRPr lang="en-US" altLang="zh-TW" dirty="0"/>
          </a:p>
          <a:p>
            <a:r>
              <a:rPr lang="zh-TW" altLang="en-US" dirty="0"/>
              <a:t>現今的電信服務以第四代行動通訊技術標準（</a:t>
            </a:r>
            <a:r>
              <a:rPr lang="en-US" altLang="zh-TW" dirty="0"/>
              <a:t>4G</a:t>
            </a:r>
            <a:r>
              <a:rPr lang="zh-TW" altLang="en-US" dirty="0"/>
              <a:t>）　  為主。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3360374-196E-4343-AD74-1B9DB040E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5E7D1786-CD92-49BA-BFE5-DF023C0BE6F3}"/>
              </a:ext>
            </a:extLst>
          </p:cNvPr>
          <p:cNvSpPr txBox="1"/>
          <p:nvPr/>
        </p:nvSpPr>
        <p:spPr>
          <a:xfrm>
            <a:off x="334566" y="909514"/>
            <a:ext cx="2515860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電信行動網路</a:t>
            </a:r>
          </a:p>
        </p:txBody>
      </p:sp>
      <p:pic>
        <p:nvPicPr>
          <p:cNvPr id="9" name="圖片 8">
            <a:hlinkClick r:id="rId3" action="ppaction://hlinksldjump"/>
            <a:extLst>
              <a:ext uri="{FF2B5EF4-FFF2-40B4-BE49-F238E27FC236}">
                <a16:creationId xmlns="" xmlns:a16="http://schemas.microsoft.com/office/drawing/2014/main" id="{FFC815BC-197E-46D4-9AC9-CB93176CAC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56516" y="2385369"/>
            <a:ext cx="683034" cy="70236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BBD085FF-AC93-4646-8242-1E1BECD6ECB0}"/>
              </a:ext>
            </a:extLst>
          </p:cNvPr>
          <p:cNvSpPr txBox="1"/>
          <p:nvPr/>
        </p:nvSpPr>
        <p:spPr>
          <a:xfrm>
            <a:off x="4575806" y="4832877"/>
            <a:ext cx="2671528" cy="649724"/>
          </a:xfrm>
          <a:prstGeom prst="roundRect">
            <a:avLst>
              <a:gd name="adj" fmla="val 34218"/>
            </a:avLst>
          </a:prstGeom>
          <a:solidFill>
            <a:srgbClr val="F7941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電信行動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</a:p>
        </p:txBody>
      </p:sp>
    </p:spTree>
    <p:extLst>
      <p:ext uri="{BB962C8B-B14F-4D97-AF65-F5344CB8AC3E}">
        <p14:creationId xmlns:p14="http://schemas.microsoft.com/office/powerpoint/2010/main" xmlns="" val="140621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F5C22FB1-7109-47F5-80D4-07BE78CAF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7C619E9F-FC40-471B-AEA1-309CC6102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480323" cy="5521446"/>
          </a:xfrm>
          <a:ln>
            <a:noFill/>
          </a:ln>
        </p:spPr>
        <p:txBody>
          <a:bodyPr/>
          <a:lstStyle/>
          <a:p>
            <a:pPr algn="just"/>
            <a:r>
              <a:rPr lang="en-US" altLang="zh-TW" dirty="0" smtClean="0"/>
              <a:t>4G</a:t>
            </a:r>
            <a:r>
              <a:rPr lang="zh-TW" altLang="en-US" dirty="0" smtClean="0"/>
              <a:t>（第四</a:t>
            </a:r>
            <a:r>
              <a:rPr lang="zh-TW" altLang="en-US" dirty="0"/>
              <a:t>代行動通訊技術</a:t>
            </a:r>
            <a:r>
              <a:rPr lang="zh-TW" altLang="en-US" dirty="0" smtClean="0"/>
              <a:t>標準）的</a:t>
            </a:r>
            <a:r>
              <a:rPr lang="en-US" altLang="zh-TW" dirty="0" smtClean="0"/>
              <a:t>G</a:t>
            </a:r>
            <a:r>
              <a:rPr lang="zh-TW" altLang="en-US" dirty="0"/>
              <a:t>是第幾</a:t>
            </a:r>
            <a:r>
              <a:rPr lang="zh-TW" altLang="en-US" dirty="0" smtClean="0"/>
              <a:t>代的</a:t>
            </a:r>
            <a:r>
              <a:rPr lang="zh-TW" altLang="en-US" dirty="0"/>
              <a:t>簡稱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800" dirty="0" smtClean="0"/>
              <a:t>4th </a:t>
            </a:r>
            <a:r>
              <a:rPr lang="en-US" altLang="zh-TW" sz="2800" dirty="0"/>
              <a:t>Generation of Mobile</a:t>
            </a:r>
            <a:r>
              <a:rPr lang="zh-TW" altLang="en-US" sz="2800" dirty="0"/>
              <a:t> </a:t>
            </a:r>
            <a:r>
              <a:rPr lang="en-US" altLang="zh-TW" sz="2800" dirty="0"/>
              <a:t>Phone Mobile Communication Technology </a:t>
            </a:r>
            <a:r>
              <a:rPr lang="en-US" altLang="zh-TW" sz="2800" dirty="0" smtClean="0"/>
              <a:t>Standards</a:t>
            </a:r>
          </a:p>
          <a:p>
            <a:pPr algn="just"/>
            <a:r>
              <a:rPr lang="en-US" altLang="zh-TW" dirty="0" smtClean="0"/>
              <a:t>5G</a:t>
            </a:r>
            <a:r>
              <a:rPr lang="zh-TW" altLang="en-US" dirty="0"/>
              <a:t>預計於西元</a:t>
            </a:r>
            <a:r>
              <a:rPr lang="en-US" altLang="zh-TW" dirty="0"/>
              <a:t>2020</a:t>
            </a:r>
            <a:r>
              <a:rPr lang="zh-TW" altLang="en-US" dirty="0"/>
              <a:t>年上市，將能提供更快速的行動網路服務。</a:t>
            </a:r>
          </a:p>
        </p:txBody>
      </p:sp>
      <p:sp>
        <p:nvSpPr>
          <p:cNvPr id="4" name="圓角矩形 5">
            <a:extLst>
              <a:ext uri="{FF2B5EF4-FFF2-40B4-BE49-F238E27FC236}">
                <a16:creationId xmlns="" xmlns:a16="http://schemas.microsoft.com/office/drawing/2014/main" id="{D56397AF-8FF8-4EEA-AAA7-A49D082FC19C}"/>
              </a:ext>
            </a:extLst>
          </p:cNvPr>
          <p:cNvSpPr/>
          <p:nvPr/>
        </p:nvSpPr>
        <p:spPr>
          <a:xfrm>
            <a:off x="7197818" y="1053530"/>
            <a:ext cx="4657632" cy="5297242"/>
          </a:xfrm>
          <a:prstGeom prst="roundRect">
            <a:avLst>
              <a:gd name="adj" fmla="val 6341"/>
            </a:avLst>
          </a:prstGeom>
          <a:solidFill>
            <a:schemeClr val="bg1"/>
          </a:solidFill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720725" algn="just">
              <a:lnSpc>
                <a:spcPct val="130000"/>
              </a:lnSpc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購買行動裝置、隨身碟時常會聽到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64G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128G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256G 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，指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的是記憶體的大小，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 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 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的簡稱，與行動網路的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4G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5G </a:t>
            </a:r>
            <a:r>
              <a:rPr lang="zh-TW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網路不同。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6EA98F00-E053-48A6-B9B4-33182042C7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94" t="1590" r="2866" b="2320"/>
          <a:stretch/>
        </p:blipFill>
        <p:spPr>
          <a:xfrm>
            <a:off x="7348289" y="1198458"/>
            <a:ext cx="621048" cy="54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14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2119BA3-81B2-4EB1-A753-D86FE764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8902" y="45418"/>
            <a:ext cx="7344816" cy="837506"/>
          </a:xfrm>
        </p:spPr>
        <p:txBody>
          <a:bodyPr/>
          <a:lstStyle/>
          <a:p>
            <a:r>
              <a:rPr lang="zh-TW" altLang="en-US" dirty="0"/>
              <a:t>海底電纜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AE1BD05-E23B-4335-8A92-BC6B91673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C0655382-4FD9-499B-911B-69EBBF7D3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17" y="931742"/>
            <a:ext cx="5637573" cy="5521446"/>
          </a:xfrm>
        </p:spPr>
        <p:txBody>
          <a:bodyPr/>
          <a:lstStyle/>
          <a:p>
            <a:r>
              <a:rPr lang="zh-TW" altLang="en-US" dirty="0" smtClean="0"/>
              <a:t>國外的網路訊息是由海底電纜傳輸。</a:t>
            </a:r>
            <a:endParaRPr lang="zh-TW" altLang="en-US" dirty="0"/>
          </a:p>
          <a:p>
            <a:r>
              <a:rPr lang="zh-TW" altLang="en-US" dirty="0"/>
              <a:t>海底</a:t>
            </a:r>
            <a:r>
              <a:rPr lang="zh-TW" altLang="en-US" dirty="0" smtClean="0"/>
              <a:t>電纜是沿著</a:t>
            </a:r>
            <a:r>
              <a:rPr lang="zh-TW" altLang="en-US" dirty="0"/>
              <a:t>海底鋪設的光纖纜</a:t>
            </a:r>
            <a:r>
              <a:rPr lang="zh-TW" altLang="en-US" dirty="0" smtClean="0"/>
              <a:t>線。</a:t>
            </a:r>
            <a:endParaRPr lang="en-US" altLang="zh-TW" dirty="0" smtClean="0"/>
          </a:p>
          <a:p>
            <a:r>
              <a:rPr lang="zh-TW" altLang="en-US" dirty="0" smtClean="0"/>
              <a:t>通訊衛星亦可跨國傳遞訊息</a:t>
            </a:r>
            <a:r>
              <a:rPr lang="zh-TW" altLang="en-US" dirty="0"/>
              <a:t>，</a:t>
            </a:r>
            <a:r>
              <a:rPr lang="zh-TW" altLang="en-US" dirty="0" smtClean="0"/>
              <a:t>但傳輸</a:t>
            </a:r>
            <a:r>
              <a:rPr lang="zh-TW" altLang="en-US" dirty="0"/>
              <a:t>品質容易受到天候影響。</a:t>
            </a:r>
          </a:p>
        </p:txBody>
      </p:sp>
      <p:pic>
        <p:nvPicPr>
          <p:cNvPr id="4100" name="Picture 4" descr="C:\Users\k1040125\AppData\Local\Temp\SNAGHTML136a44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39" t="2080" r="4265" b="10725"/>
          <a:stretch/>
        </p:blipFill>
        <p:spPr bwMode="auto">
          <a:xfrm>
            <a:off x="6389102" y="859738"/>
            <a:ext cx="5766723" cy="575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71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6580886-8360-475A-BAAE-C0D20A21C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物聯網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50E9DB5F-0E0D-4E21-80B4-5BFA3C71B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415766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:\編輯七部\584廖明利\00中科轉檔_備課素材庫(常設資料夾）\課本圖檔\1.資訊科技\01資科1上課本圖檔_108(1)\ch1\shutterstock_4380934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878" y="2277666"/>
            <a:ext cx="5926315" cy="540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B6DF6E-1E37-4EFF-B008-938CE057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物聯網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DBA31BB-7FC0-4A71-92FB-09AF06F7C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19" name="內容版面配置區 2">
            <a:extLst>
              <a:ext uri="{FF2B5EF4-FFF2-40B4-BE49-F238E27FC236}">
                <a16:creationId xmlns="" xmlns:a16="http://schemas.microsoft.com/office/drawing/2014/main" id="{84BB4398-6976-4B12-96F9-AC9431D6B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/>
              <a:t>以利用</a:t>
            </a:r>
            <a:r>
              <a:rPr lang="zh-TW" altLang="en-US" b="1" dirty="0">
                <a:solidFill>
                  <a:srgbClr val="0070C0"/>
                </a:solidFill>
              </a:rPr>
              <a:t>感測器</a:t>
            </a:r>
            <a:r>
              <a:rPr lang="zh-TW" altLang="en-US" dirty="0"/>
              <a:t>獲取數據，再透過</a:t>
            </a:r>
            <a:r>
              <a:rPr lang="zh-TW" altLang="en-US" b="1" dirty="0">
                <a:solidFill>
                  <a:srgbClr val="0070C0"/>
                </a:solidFill>
              </a:rPr>
              <a:t>網路</a:t>
            </a:r>
            <a:r>
              <a:rPr lang="zh-TW" altLang="en-US" dirty="0"/>
              <a:t>相互連結、傳遞訊息，形成</a:t>
            </a:r>
            <a:r>
              <a:rPr lang="zh-TW" altLang="en-US" b="1" dirty="0">
                <a:solidFill>
                  <a:srgbClr val="0070C0"/>
                </a:solidFill>
              </a:rPr>
              <a:t>物聯網</a:t>
            </a:r>
            <a:r>
              <a:rPr lang="zh-TW" altLang="en-US" dirty="0"/>
              <a:t>（</a:t>
            </a:r>
            <a:r>
              <a:rPr lang="en-US" altLang="zh-TW" dirty="0"/>
              <a:t>Internet of Things</a:t>
            </a:r>
            <a:r>
              <a:rPr lang="zh-TW" altLang="en-US" dirty="0"/>
              <a:t>，</a:t>
            </a:r>
            <a:r>
              <a:rPr lang="en-US" altLang="zh-TW" b="1" dirty="0">
                <a:solidFill>
                  <a:srgbClr val="0070C0"/>
                </a:solidFill>
              </a:rPr>
              <a:t>IOT</a:t>
            </a:r>
            <a:r>
              <a:rPr lang="zh-TW" altLang="en-US" dirty="0"/>
              <a:t>）。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E7D86244-7BBD-4D25-8425-79BA569879C6}"/>
              </a:ext>
            </a:extLst>
          </p:cNvPr>
          <p:cNvGrpSpPr/>
          <p:nvPr/>
        </p:nvGrpSpPr>
        <p:grpSpPr>
          <a:xfrm>
            <a:off x="8255446" y="2676598"/>
            <a:ext cx="3604988" cy="2446910"/>
            <a:chOff x="8313728" y="1428661"/>
            <a:chExt cx="3704348" cy="2485787"/>
          </a:xfrm>
        </p:grpSpPr>
        <p:cxnSp>
          <p:nvCxnSpPr>
            <p:cNvPr id="9" name="直線接點 8">
              <a:extLst>
                <a:ext uri="{FF2B5EF4-FFF2-40B4-BE49-F238E27FC236}">
                  <a16:creationId xmlns="" xmlns:a16="http://schemas.microsoft.com/office/drawing/2014/main" id="{1F34BEFF-BE5C-42F0-A1B3-A26F1AB732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27454" y="1557661"/>
              <a:ext cx="1296144" cy="1113893"/>
            </a:xfrm>
            <a:prstGeom prst="line">
              <a:avLst/>
            </a:prstGeom>
            <a:ln w="57150" cap="rnd">
              <a:solidFill>
                <a:srgbClr val="AFC3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="" xmlns:a16="http://schemas.microsoft.com/office/drawing/2014/main" id="{0FA657C6-9EED-40FF-9EB3-F074EFD256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13728" y="3581826"/>
              <a:ext cx="1611209" cy="265893"/>
            </a:xfrm>
            <a:prstGeom prst="line">
              <a:avLst/>
            </a:prstGeom>
            <a:ln w="57150" cap="rnd">
              <a:solidFill>
                <a:srgbClr val="AFC3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群組 10">
              <a:extLst>
                <a:ext uri="{FF2B5EF4-FFF2-40B4-BE49-F238E27FC236}">
                  <a16:creationId xmlns="" xmlns:a16="http://schemas.microsoft.com/office/drawing/2014/main" id="{2C2E2889-13E0-4797-A3A2-AFB359D69ED9}"/>
                </a:ext>
              </a:extLst>
            </p:cNvPr>
            <p:cNvGrpSpPr/>
            <p:nvPr/>
          </p:nvGrpSpPr>
          <p:grpSpPr>
            <a:xfrm>
              <a:off x="9452755" y="1428661"/>
              <a:ext cx="2565321" cy="2485787"/>
              <a:chOff x="-1321618" y="1053530"/>
              <a:chExt cx="2565321" cy="2485787"/>
            </a:xfrm>
          </p:grpSpPr>
          <p:sp>
            <p:nvSpPr>
              <p:cNvPr id="12" name="文字方塊 11">
                <a:extLst>
                  <a:ext uri="{FF2B5EF4-FFF2-40B4-BE49-F238E27FC236}">
                    <a16:creationId xmlns="" xmlns:a16="http://schemas.microsoft.com/office/drawing/2014/main" id="{132BEC49-4E4A-48D7-A18B-774ADFAED6B5}"/>
                  </a:ext>
                </a:extLst>
              </p:cNvPr>
              <p:cNvSpPr txBox="1"/>
              <p:nvPr/>
            </p:nvSpPr>
            <p:spPr>
              <a:xfrm>
                <a:off x="-1321618" y="1053530"/>
                <a:ext cx="2565321" cy="2485787"/>
              </a:xfrm>
              <a:prstGeom prst="roundRect">
                <a:avLst/>
              </a:prstGeom>
              <a:solidFill>
                <a:srgbClr val="8B9AAF"/>
              </a:solidFill>
              <a:ln w="57150">
                <a:solidFill>
                  <a:srgbClr val="AFC3E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牛奶</a:t>
                </a:r>
                <a:endPara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低於預設存量</a:t>
                </a:r>
                <a:endPara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文字方塊 12">
                <a:extLst>
                  <a:ext uri="{FF2B5EF4-FFF2-40B4-BE49-F238E27FC236}">
                    <a16:creationId xmlns="" xmlns:a16="http://schemas.microsoft.com/office/drawing/2014/main" id="{A088D279-DBD3-4936-82DC-555A0DB245AC}"/>
                  </a:ext>
                </a:extLst>
              </p:cNvPr>
              <p:cNvSpPr txBox="1"/>
              <p:nvPr/>
            </p:nvSpPr>
            <p:spPr>
              <a:xfrm>
                <a:off x="-849436" y="2155339"/>
                <a:ext cx="1620957" cy="523220"/>
              </a:xfrm>
              <a:prstGeom prst="rect">
                <a:avLst/>
              </a:prstGeom>
              <a:solidFill>
                <a:srgbClr val="FEB81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自動訂購</a:t>
                </a:r>
              </a:p>
            </p:txBody>
          </p:sp>
          <p:sp>
            <p:nvSpPr>
              <p:cNvPr id="14" name="文字方塊 13">
                <a:extLst>
                  <a:ext uri="{FF2B5EF4-FFF2-40B4-BE49-F238E27FC236}">
                    <a16:creationId xmlns="" xmlns:a16="http://schemas.microsoft.com/office/drawing/2014/main" id="{44BB1B17-577C-45BC-A34D-48958A5C70CE}"/>
                  </a:ext>
                </a:extLst>
              </p:cNvPr>
              <p:cNvSpPr txBox="1"/>
              <p:nvPr/>
            </p:nvSpPr>
            <p:spPr>
              <a:xfrm>
                <a:off x="-849436" y="2847328"/>
                <a:ext cx="1620957" cy="523220"/>
              </a:xfrm>
              <a:prstGeom prst="rect">
                <a:avLst/>
              </a:prstGeom>
              <a:solidFill>
                <a:srgbClr val="FEB81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稍後提示</a:t>
                </a:r>
              </a:p>
            </p:txBody>
          </p:sp>
        </p:grpSp>
      </p:grpSp>
      <p:pic>
        <p:nvPicPr>
          <p:cNvPr id="10244" name="Picture 4" descr="C:\Users\k1040125\AppData\Local\Temp\SNAGHTML1421b3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574" y="4149334"/>
            <a:ext cx="3294389" cy="270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857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8" name="圓角矩形 7"/>
          <p:cNvSpPr/>
          <p:nvPr/>
        </p:nvSpPr>
        <p:spPr>
          <a:xfrm>
            <a:off x="334963" y="98152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1705662"/>
              </p:ext>
            </p:extLst>
          </p:nvPr>
        </p:nvGraphicFramePr>
        <p:xfrm>
          <a:off x="1073824" y="1895376"/>
          <a:ext cx="10781626" cy="40546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0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00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00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algn="ctr" defTabSz="1219122" rtl="0" eaLnBrk="1" fontAlgn="ctr" latinLnBrk="0" hangingPunct="1"/>
                      <a:r>
                        <a:rPr lang="zh-TW" altLang="en-US" sz="32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聯絡方式</a:t>
                      </a:r>
                      <a:endParaRPr lang="zh-HK" altLang="en-US" sz="3200" b="1" u="none" strike="noStrike" kern="1200" dirty="0">
                        <a:solidFill>
                          <a:schemeClr val="accent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557" marR="6557" marT="655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行動</a:t>
                      </a:r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聯絡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即時通訊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書信聯絡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3795734" y="2759472"/>
            <a:ext cx="41764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呼叫器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只能傳數字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font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公用電話</a:t>
            </a:r>
          </a:p>
        </p:txBody>
      </p:sp>
      <p:sp>
        <p:nvSpPr>
          <p:cNvPr id="10" name="矩形 9"/>
          <p:cNvSpPr/>
          <p:nvPr/>
        </p:nvSpPr>
        <p:spPr>
          <a:xfrm>
            <a:off x="8107815" y="300569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endParaRPr lang="zh-HK" altLang="en-US" sz="3200" b="1" dirty="0"/>
          </a:p>
        </p:txBody>
      </p:sp>
      <p:sp>
        <p:nvSpPr>
          <p:cNvPr id="11" name="矩形 10"/>
          <p:cNvSpPr/>
          <p:nvPr/>
        </p:nvSpPr>
        <p:spPr>
          <a:xfrm>
            <a:off x="3795734" y="4112022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電話、</a:t>
            </a:r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公用電話</a:t>
            </a:r>
            <a:endParaRPr lang="zh-HK" altLang="en-US" sz="3200" b="1" dirty="0"/>
          </a:p>
        </p:txBody>
      </p:sp>
      <p:sp>
        <p:nvSpPr>
          <p:cNvPr id="12" name="矩形 11"/>
          <p:cNvSpPr/>
          <p:nvPr/>
        </p:nvSpPr>
        <p:spPr>
          <a:xfrm>
            <a:off x="8107815" y="4104410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視訊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、訊息、通話</a:t>
            </a:r>
            <a:endParaRPr lang="zh-HK" altLang="en-US" sz="3200" b="1" dirty="0"/>
          </a:p>
        </p:txBody>
      </p:sp>
      <p:sp>
        <p:nvSpPr>
          <p:cNvPr id="13" name="矩形 12"/>
          <p:cNvSpPr/>
          <p:nvPr/>
        </p:nvSpPr>
        <p:spPr>
          <a:xfrm>
            <a:off x="3761694" y="5207744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信件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、郵筒寄送</a:t>
            </a:r>
            <a:endParaRPr lang="zh-HK" altLang="en-US" sz="3200" b="1" dirty="0"/>
          </a:p>
        </p:txBody>
      </p:sp>
      <p:sp>
        <p:nvSpPr>
          <p:cNvPr id="14" name="矩形 13"/>
          <p:cNvSpPr/>
          <p:nvPr/>
        </p:nvSpPr>
        <p:spPr>
          <a:xfrm>
            <a:off x="8183438" y="5127025"/>
            <a:ext cx="1266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endParaRPr lang="zh-HK" altLang="en-US" sz="3200" b="1" dirty="0"/>
          </a:p>
        </p:txBody>
      </p:sp>
      <p:sp>
        <p:nvSpPr>
          <p:cNvPr id="15" name="矩形 14"/>
          <p:cNvSpPr/>
          <p:nvPr/>
        </p:nvSpPr>
        <p:spPr>
          <a:xfrm>
            <a:off x="1054646" y="981522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資訊科技帶來的改變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174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B6DF6E-1E37-4EFF-B008-938CE057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</a:t>
            </a:r>
            <a:r>
              <a:rPr lang="zh-TW" altLang="en-US" dirty="0" smtClean="0"/>
              <a:t>網的組成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DBA31BB-7FC0-4A71-92FB-09AF06F7C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19" name="內容版面配置區 2">
            <a:extLst>
              <a:ext uri="{FF2B5EF4-FFF2-40B4-BE49-F238E27FC236}">
                <a16:creationId xmlns="" xmlns:a16="http://schemas.microsoft.com/office/drawing/2014/main" id="{84BB4398-6976-4B12-96F9-AC9431D6B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 smtClean="0"/>
              <a:t>物</a:t>
            </a:r>
            <a:r>
              <a:rPr lang="zh-TW" altLang="en-US" dirty="0"/>
              <a:t>聯網在概念上可分成感測層、網路層、應用層。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9845327"/>
              </p:ext>
            </p:extLst>
          </p:nvPr>
        </p:nvGraphicFramePr>
        <p:xfrm>
          <a:off x="766614" y="1825747"/>
          <a:ext cx="11016828" cy="4407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970"/>
                <a:gridCol w="4852710"/>
                <a:gridCol w="4896148"/>
              </a:tblGrid>
              <a:tr h="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功能說明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以智慧冰箱為例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感測層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/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網路層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altLang="zh-TW" sz="2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altLang="zh-TW" sz="2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/>
                </a:tc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應用層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altLang="zh-TW" sz="2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/>
                </a:tc>
              </a:tr>
            </a:tbl>
          </a:graphicData>
        </a:graphic>
      </p:graphicFrame>
      <p:graphicFrame>
        <p:nvGraphicFramePr>
          <p:cNvPr id="82" name="表格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30220303"/>
              </p:ext>
            </p:extLst>
          </p:nvPr>
        </p:nvGraphicFramePr>
        <p:xfrm>
          <a:off x="2034980" y="2355378"/>
          <a:ext cx="9748858" cy="786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2710"/>
                <a:gridCol w="4896148"/>
              </a:tblGrid>
              <a:tr h="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用來感測各種</a:t>
                      </a:r>
                      <a:r>
                        <a:rPr lang="zh-TW" altLang="en-US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環境</a:t>
                      </a:r>
                      <a:r>
                        <a:rPr lang="zh-TW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狀態</a:t>
                      </a:r>
                      <a:r>
                        <a:rPr lang="zh-TW" sz="2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攝影機</a:t>
                      </a:r>
                      <a:r>
                        <a:rPr lang="zh-TW" sz="2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、溫度感測</a:t>
                      </a:r>
                      <a:r>
                        <a:rPr lang="zh-TW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器</a:t>
                      </a:r>
                      <a:r>
                        <a:rPr lang="zh-TW" altLang="en-US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</a:t>
                      </a:r>
                      <a:r>
                        <a:rPr lang="zh-TW" sz="2800" b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73" name="表格 10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0143271"/>
              </p:ext>
            </p:extLst>
          </p:nvPr>
        </p:nvGraphicFramePr>
        <p:xfrm>
          <a:off x="1990750" y="3069754"/>
          <a:ext cx="9748858" cy="1810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2710"/>
                <a:gridCol w="4896148"/>
              </a:tblGrid>
              <a:tr h="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利用通訊技術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藍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</a:t>
                      </a:r>
                      <a:r>
                        <a:rPr 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Wi-Fi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、網路等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，將感測資訊傳遞到應用層。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將冰箱收集到的資料經由網路傳遞到雲端、手機。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74" name="表格 10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1305789"/>
              </p:ext>
            </p:extLst>
          </p:nvPr>
        </p:nvGraphicFramePr>
        <p:xfrm>
          <a:off x="1990750" y="4797946"/>
          <a:ext cx="9748858" cy="1298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2710"/>
                <a:gridCol w="4896148"/>
              </a:tblGrid>
              <a:tr h="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zh-HK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分析</a:t>
                      </a: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運算</a:t>
                      </a:r>
                      <a:r>
                        <a:rPr 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</a:t>
                      </a: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提供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特定資料或方案，以滿足不同需求。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達到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自動訂購、健康管理、菜單推薦等應用功能。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9266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物聯網的應用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智慧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家庭</a:t>
            </a:r>
          </a:p>
          <a:p>
            <a:pPr marL="114295" indent="0">
              <a:buNone/>
            </a:pPr>
            <a:r>
              <a:rPr lang="zh-TW" altLang="en-US" b="1" dirty="0"/>
              <a:t>結合智慧家電，打造便利生活。</a:t>
            </a:r>
            <a:endParaRPr lang="en-US" altLang="zh-TW" b="1" dirty="0"/>
          </a:p>
          <a:p>
            <a:pPr marL="114295" indent="0">
              <a:buNone/>
            </a:pPr>
            <a:r>
              <a:rPr lang="zh-TW" altLang="en-US" dirty="0"/>
              <a:t>自動調節照明與室內溫度、進行水電瓦斯管制，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同時連結監視器與保全系統，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維護居家的舒適與安全。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00AD54B7-CD3D-4399-8F9C-F62614AE8C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30872" y="3548011"/>
            <a:ext cx="5320972" cy="290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3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物聯網的應用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2207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B .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智慧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農場</a:t>
            </a:r>
          </a:p>
          <a:p>
            <a:pPr marL="114295" indent="0">
              <a:buNone/>
            </a:pPr>
            <a:r>
              <a:rPr lang="zh-TW" altLang="en-US" b="1" dirty="0"/>
              <a:t>利用物聯網進行農場作業的管控。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自動偵測環境以調節光照、溫度及溼度；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監控作物生長情形，分析施肥、施藥的時機與用量；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預測收成時間與收成量，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自動進行產銷的規畫與聯絡。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7293293-A5CC-4E94-B6D5-75FAEE35DE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71270" y="4171976"/>
            <a:ext cx="4608512" cy="252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420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物聯網的應用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C . 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智慧城市</a:t>
            </a:r>
          </a:p>
          <a:p>
            <a:pPr marL="114295" indent="0">
              <a:buNone/>
            </a:pPr>
            <a:r>
              <a:rPr lang="zh-TW" altLang="en-US" b="1" dirty="0"/>
              <a:t>利用物聯網控制各項系統。</a:t>
            </a:r>
            <a:endParaRPr lang="en-US" altLang="zh-TW" b="1" dirty="0"/>
          </a:p>
          <a:p>
            <a:pPr marL="114295" indent="0">
              <a:buNone/>
            </a:pPr>
            <a:r>
              <a:rPr lang="zh-TW" altLang="en-US" dirty="0"/>
              <a:t>偵測車流量，調控紅綠燈的時間間隔；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交通繁忙時，指示替代道路；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事故發生時，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聯絡警察與救護單位，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以確保交通安全與順暢。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rgbClr val="FEB8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811DF0DC-E73F-4125-8154-B5F1C121D6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6238" y="3532432"/>
            <a:ext cx="5466531" cy="29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82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A20E8D-5187-4FEC-9399-9534D640C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</a:t>
            </a:r>
            <a:r>
              <a:rPr lang="en-US" altLang="zh-TW" b="0" dirty="0"/>
              <a:t>RFID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7DB2E9B2-D4C3-4755-9737-D8CBB2258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158484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735CB25-1766-440E-AF6A-EEC98A409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RFID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FD330F5-FD55-4528-BE26-FB3B23F8E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RFID</a:t>
            </a:r>
            <a:r>
              <a:rPr lang="zh-TW" altLang="en-US" dirty="0"/>
              <a:t>是一種</a:t>
            </a:r>
            <a:r>
              <a:rPr lang="zh-TW" altLang="en-US" b="1" dirty="0">
                <a:solidFill>
                  <a:srgbClr val="0070C0"/>
                </a:solidFill>
              </a:rPr>
              <a:t>無線通訊技術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Radio </a:t>
            </a:r>
            <a:r>
              <a:rPr lang="en-US" altLang="zh-TW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Frequency Identification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，無線射頻</a:t>
            </a:r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辨識</a:t>
            </a:r>
            <a:endParaRPr lang="en-US" altLang="zh-TW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zh-TW" dirty="0"/>
              <a:t>RFID</a:t>
            </a:r>
            <a:r>
              <a:rPr lang="zh-TW" altLang="en-US" dirty="0" smtClean="0"/>
              <a:t>透過</a:t>
            </a:r>
            <a:r>
              <a:rPr lang="zh-TW" altLang="en-US" dirty="0"/>
              <a:t>無線電訊號識別特定目標，並讀寫相關數據。</a:t>
            </a:r>
            <a:endParaRPr lang="en-US" altLang="zh-TW" dirty="0"/>
          </a:p>
          <a:p>
            <a:r>
              <a:rPr lang="zh-TW" altLang="en-US" dirty="0" smtClean="0"/>
              <a:t>常見應用：</a:t>
            </a:r>
            <a:r>
              <a:rPr lang="zh-TW" altLang="en-US" dirty="0"/>
              <a:t>動物晶片、電子票證</a:t>
            </a:r>
            <a:r>
              <a:rPr lang="zh-TW" altLang="en-US" dirty="0" smtClean="0"/>
              <a:t>、商品</a:t>
            </a:r>
            <a:r>
              <a:rPr lang="zh-TW" altLang="en-US" dirty="0"/>
              <a:t>販售、防盜等。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3BE7852-4F28-4051-994A-B77CA2FB3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9863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RFID</a:t>
            </a:r>
            <a:r>
              <a:rPr lang="zh-TW" altLang="en-US" dirty="0"/>
              <a:t>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272411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電子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票證</a:t>
            </a:r>
            <a:r>
              <a:rPr lang="zh-TW" altLang="en-US" dirty="0"/>
              <a:t>（悠遊卡、一卡通等）</a:t>
            </a:r>
          </a:p>
          <a:p>
            <a:pPr marL="114295" indent="0">
              <a:buNone/>
            </a:pPr>
            <a:r>
              <a:rPr lang="zh-TW" altLang="en-US" dirty="0"/>
              <a:t>常應用於小額購物，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付費時只須感應卡片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即可扣款交易。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32654E9-8680-4260-95B6-18DF343A351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3078" y="1844851"/>
            <a:ext cx="6552728" cy="492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24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RFID</a:t>
            </a:r>
            <a:r>
              <a:rPr lang="zh-TW" altLang="en-US" dirty="0"/>
              <a:t>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46409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B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晶片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14295" indent="0">
              <a:buNone/>
            </a:pPr>
            <a:r>
              <a:rPr lang="zh-TW" altLang="en-US" dirty="0"/>
              <a:t>運動賽事常利用</a:t>
            </a:r>
            <a:r>
              <a:rPr lang="en-US" altLang="zh-TW" dirty="0"/>
              <a:t>RFID </a:t>
            </a:r>
            <a:r>
              <a:rPr lang="zh-TW" altLang="en-US" dirty="0"/>
              <a:t>晶片來感應、記錄選手的時間與位置資訊。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65BCC0D0-809D-44D8-94A6-B0CE1485B1E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0878" y="1715939"/>
            <a:ext cx="6762960" cy="509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573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RFID</a:t>
            </a:r>
            <a:r>
              <a:rPr lang="zh-TW" altLang="en-US" dirty="0"/>
              <a:t>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10405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防盜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扣</a:t>
            </a:r>
          </a:p>
          <a:p>
            <a:pPr marL="114295" indent="0">
              <a:buNone/>
            </a:pPr>
            <a:r>
              <a:rPr lang="zh-TW" altLang="en-US" dirty="0"/>
              <a:t>商品上安裝的防盜扣，在經過出口防盜偵測門時，會觸發警報聲響。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47A30A6-8B1C-4B1E-8DD7-4D4A8E7EF2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1050" y="1690530"/>
            <a:ext cx="6696744" cy="503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971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RFID</a:t>
            </a:r>
            <a:r>
              <a:rPr lang="zh-TW" altLang="en-US" dirty="0"/>
              <a:t>的應用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60811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rgbClr val="FEB811"/>
                </a:solidFill>
              </a:rPr>
              <a:t>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D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門禁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磁扣、卡片</a:t>
            </a:r>
          </a:p>
          <a:p>
            <a:pPr marL="114295" indent="0">
              <a:buNone/>
            </a:pPr>
            <a:r>
              <a:rPr lang="zh-TW" altLang="en-US" dirty="0"/>
              <a:t>許多大樓、停車場都利用感應磁扣、卡片來管理門禁。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cxnSp>
        <p:nvCxnSpPr>
          <p:cNvPr id="6" name="直線接點 5">
            <a:extLst>
              <a:ext uri="{FF2B5EF4-FFF2-40B4-BE49-F238E27FC236}">
                <a16:creationId xmlns="" xmlns:a16="http://schemas.microsoft.com/office/drawing/2014/main" id="{8D80D05C-4915-40EF-B015-28CDE48FF677}"/>
              </a:ext>
            </a:extLst>
          </p:cNvPr>
          <p:cNvCxnSpPr/>
          <p:nvPr/>
        </p:nvCxnSpPr>
        <p:spPr>
          <a:xfrm>
            <a:off x="333375" y="1629594"/>
            <a:ext cx="11306447" cy="0"/>
          </a:xfrm>
          <a:prstGeom prst="line">
            <a:avLst/>
          </a:prstGeom>
          <a:ln w="28575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6EBC7E31-DA49-45A4-B29A-3990C5E767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9062" y="1776153"/>
            <a:ext cx="6409836" cy="482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4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19621480"/>
              </p:ext>
            </p:extLst>
          </p:nvPr>
        </p:nvGraphicFramePr>
        <p:xfrm>
          <a:off x="1073824" y="1895376"/>
          <a:ext cx="10781626" cy="40546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0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00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00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algn="ctr" defTabSz="1219122" rtl="0" eaLnBrk="1" fontAlgn="ctr" latinLnBrk="0" hangingPunct="1"/>
                      <a:r>
                        <a:rPr lang="zh-TW" altLang="en-US" sz="32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生活應用</a:t>
                      </a:r>
                      <a:endParaRPr lang="zh-HK" altLang="en-US" sz="3200" b="1" u="none" strike="noStrike" kern="1200" dirty="0">
                        <a:solidFill>
                          <a:schemeClr val="accent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557" marR="6557" marT="655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看</a:t>
                      </a:r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新聞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找地址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攝影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8" name="圓角矩形 7"/>
          <p:cNvSpPr/>
          <p:nvPr/>
        </p:nvSpPr>
        <p:spPr>
          <a:xfrm>
            <a:off x="334963" y="98152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62958" y="3013697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報紙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、雜誌</a:t>
            </a:r>
            <a:endParaRPr lang="zh-HK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95406" y="2989035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網路新聞</a:t>
            </a:r>
          </a:p>
        </p:txBody>
      </p:sp>
      <p:sp>
        <p:nvSpPr>
          <p:cNvPr id="4" name="矩形 3"/>
          <p:cNvSpPr/>
          <p:nvPr/>
        </p:nvSpPr>
        <p:spPr>
          <a:xfrm>
            <a:off x="3837016" y="4069155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紙本地圖</a:t>
            </a:r>
          </a:p>
        </p:txBody>
      </p:sp>
      <p:sp>
        <p:nvSpPr>
          <p:cNvPr id="7" name="矩形 6"/>
          <p:cNvSpPr/>
          <p:nvPr/>
        </p:nvSpPr>
        <p:spPr>
          <a:xfrm>
            <a:off x="7895406" y="406600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導航</a:t>
            </a:r>
            <a:endParaRPr lang="zh-HK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01397" y="5149275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底片相機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＋沖洗照片</a:t>
            </a:r>
            <a:endParaRPr lang="zh-HK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895193" y="5149275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數位相機</a:t>
            </a:r>
          </a:p>
        </p:txBody>
      </p:sp>
      <p:sp>
        <p:nvSpPr>
          <p:cNvPr id="17" name="矩形 16"/>
          <p:cNvSpPr/>
          <p:nvPr/>
        </p:nvSpPr>
        <p:spPr>
          <a:xfrm>
            <a:off x="1054646" y="981522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資訊科技帶來的改變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19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9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3D607E7-FF38-4E79-92EC-667DD77B99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b="0" dirty="0"/>
              <a:t>條碼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86AFAF67-4152-4BCD-9EA4-FDEF8CF74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4653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0562F74-CB14-4729-95D6-A2586D0C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C6048E2-F702-4E3F-8F53-4E62695B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160843" cy="5521446"/>
          </a:xfrm>
        </p:spPr>
        <p:txBody>
          <a:bodyPr/>
          <a:lstStyle/>
          <a:p>
            <a:r>
              <a:rPr lang="zh-TW" altLang="en-US" dirty="0"/>
              <a:t>條碼是將多個寬度不等的黑白色塊，按照特定的規則排列，用來表達一組資料，也稱為</a:t>
            </a:r>
            <a:r>
              <a:rPr lang="zh-TW" altLang="en-US" b="1" dirty="0">
                <a:solidFill>
                  <a:srgbClr val="0070C0"/>
                </a:solidFill>
              </a:rPr>
              <a:t>一維</a:t>
            </a:r>
            <a:r>
              <a:rPr lang="zh-TW" altLang="en-US" b="1" dirty="0" smtClean="0">
                <a:solidFill>
                  <a:srgbClr val="0070C0"/>
                </a:solidFill>
              </a:rPr>
              <a:t>條碼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spcBef>
                <a:spcPts val="1800"/>
              </a:spcBef>
            </a:pPr>
            <a:endParaRPr lang="en-US" altLang="zh-TW" dirty="0" smtClean="0"/>
          </a:p>
          <a:p>
            <a:pPr>
              <a:spcBef>
                <a:spcPts val="1800"/>
              </a:spcBef>
            </a:pPr>
            <a:endParaRPr lang="en-US" altLang="zh-TW" dirty="0"/>
          </a:p>
          <a:p>
            <a:pPr>
              <a:spcBef>
                <a:spcPts val="1800"/>
              </a:spcBef>
            </a:pPr>
            <a:r>
              <a:rPr lang="zh-TW" altLang="en-US" dirty="0" smtClean="0"/>
              <a:t>一</a:t>
            </a:r>
            <a:r>
              <a:rPr lang="zh-TW" altLang="en-US" dirty="0"/>
              <a:t>維條碼廣泛應用在商品流通、圖書管理、郵政管理、銀行系統等領域</a:t>
            </a:r>
            <a:r>
              <a:rPr lang="zh-TW" altLang="en-US" dirty="0" smtClean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5099AD7-3A0F-4DBF-9E2B-60F6E837C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54CBBA43-54D0-45E2-A0C4-F37531EC92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9062" y="2493690"/>
            <a:ext cx="3370750" cy="159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582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0562F74-CB14-4729-95D6-A2586D0C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C6048E2-F702-4E3F-8F53-4E62695B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8856587" cy="5521446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zh-TW" altLang="en-US" dirty="0" smtClean="0"/>
              <a:t>為了增加條碼可以記錄的資料量，便發展出</a:t>
            </a:r>
            <a:r>
              <a:rPr lang="zh-TW" altLang="en-US" b="1" dirty="0" smtClean="0">
                <a:solidFill>
                  <a:srgbClr val="0070C0"/>
                </a:solidFill>
              </a:rPr>
              <a:t>二維條碼</a:t>
            </a:r>
            <a:r>
              <a:rPr lang="zh-TW" altLang="en-US" dirty="0" smtClean="0"/>
              <a:t>， 最常見的是</a:t>
            </a:r>
            <a:r>
              <a:rPr lang="en-US" altLang="zh-TW" b="1" dirty="0" smtClean="0">
                <a:solidFill>
                  <a:srgbClr val="0070C0"/>
                </a:solidFill>
              </a:rPr>
              <a:t>QR Code</a:t>
            </a:r>
            <a:r>
              <a:rPr lang="zh-TW" altLang="en-US" dirty="0"/>
              <a:t> （</a:t>
            </a:r>
            <a:r>
              <a:rPr lang="en-US" altLang="zh-TW" dirty="0"/>
              <a:t>Quick </a:t>
            </a:r>
            <a:r>
              <a:rPr lang="en-US" altLang="zh-TW" dirty="0" smtClean="0"/>
              <a:t>Response Code</a:t>
            </a:r>
            <a:r>
              <a:rPr lang="zh-TW" altLang="en-US" dirty="0" smtClean="0"/>
              <a:t>） 。</a:t>
            </a:r>
            <a:endParaRPr lang="en-US" altLang="zh-TW" dirty="0"/>
          </a:p>
          <a:p>
            <a:pPr>
              <a:spcBef>
                <a:spcPts val="1800"/>
              </a:spcBef>
            </a:pPr>
            <a:r>
              <a:rPr lang="en-US" altLang="zh-TW" dirty="0"/>
              <a:t>QR Code </a:t>
            </a:r>
            <a:r>
              <a:rPr lang="zh-TW" altLang="en-US" dirty="0" smtClean="0"/>
              <a:t>普遍</a:t>
            </a:r>
            <a:r>
              <a:rPr lang="zh-TW" altLang="en-US" dirty="0"/>
              <a:t>用於廣告宣傳、物品識別、</a:t>
            </a:r>
            <a:r>
              <a:rPr lang="zh-TW" altLang="en-US" b="1" dirty="0">
                <a:solidFill>
                  <a:srgbClr val="0070C0"/>
                </a:solidFill>
              </a:rPr>
              <a:t>商品產銷履歷</a:t>
            </a:r>
            <a:r>
              <a:rPr lang="zh-TW" altLang="en-US" dirty="0"/>
              <a:t>等方面。</a:t>
            </a:r>
          </a:p>
          <a:p>
            <a:pPr>
              <a:spcBef>
                <a:spcPts val="1800"/>
              </a:spcBef>
            </a:pP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5099AD7-3A0F-4DBF-9E2B-60F6E837C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E23F1F95-26E4-40AE-B187-0C98D2471F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75286" y="1053530"/>
            <a:ext cx="1864264" cy="1872208"/>
          </a:xfrm>
          <a:prstGeom prst="rect">
            <a:avLst/>
          </a:prstGeom>
        </p:spPr>
      </p:pic>
      <p:pic>
        <p:nvPicPr>
          <p:cNvPr id="10" name="圖片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1430" y="1630525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029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9324CD69-24F5-4638-B1B6-928D03796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F1CA789-5992-40C3-B288-BB5F4F6D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632451" cy="5521446"/>
          </a:xfrm>
        </p:spPr>
        <p:txBody>
          <a:bodyPr/>
          <a:lstStyle/>
          <a:p>
            <a:r>
              <a:rPr lang="en-US" altLang="zh-TW" dirty="0"/>
              <a:t>QR Code </a:t>
            </a:r>
            <a:r>
              <a:rPr lang="zh-TW" altLang="en-US" dirty="0" smtClean="0"/>
              <a:t>呈</a:t>
            </a:r>
            <a:r>
              <a:rPr lang="zh-TW" altLang="en-US" dirty="0"/>
              <a:t>正方形， 在其中的</a:t>
            </a:r>
            <a:r>
              <a:rPr lang="en-US" altLang="zh-TW" dirty="0"/>
              <a:t>3 </a:t>
            </a:r>
            <a:r>
              <a:rPr lang="zh-TW" altLang="en-US" dirty="0"/>
              <a:t>個角落，印有像「回」字的小圖案，可以幫助定位，使用者無論以任何角度掃描，資料皆可正確讀取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E23F1F95-26E4-40AE-B187-0C98D2471F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50622" y="1053530"/>
            <a:ext cx="322661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535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AC6A932-6910-4049-BC60-5B2DAFDA0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產銷履歷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65320AB-11FE-48FC-9933-5751EEE23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480323" cy="5521446"/>
          </a:xfrm>
        </p:spPr>
        <p:txBody>
          <a:bodyPr/>
          <a:lstStyle/>
          <a:p>
            <a:r>
              <a:rPr lang="zh-TW" altLang="en-US" dirty="0"/>
              <a:t>農產品從種植到銷售的完整記錄。</a:t>
            </a:r>
            <a:endParaRPr lang="en-US" altLang="zh-TW" dirty="0"/>
          </a:p>
          <a:p>
            <a:r>
              <a:rPr lang="zh-TW" altLang="en-US" dirty="0"/>
              <a:t>消費者只要掃描包裝上的</a:t>
            </a:r>
            <a:r>
              <a:rPr lang="en-US" altLang="zh-TW" dirty="0"/>
              <a:t>QR Code</a:t>
            </a:r>
            <a:r>
              <a:rPr lang="zh-TW" altLang="en-US" dirty="0"/>
              <a:t>，就可以連接到「產銷履歷農產品資訊網」，了解肉品、蔬果的生產歷程。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5C7FBE9-A592-4A3D-ABEC-17244F313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  <p:pic>
        <p:nvPicPr>
          <p:cNvPr id="1026" name="Picture 2" descr="L:\編輯七部\584廖明利\00中科轉檔_備課素材庫(常設資料夾）\課本圖檔\1.資訊科技\01資科1上課本圖檔_108(1)\ch1\產銷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7374" y="1197546"/>
            <a:ext cx="3685043" cy="49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610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B8FF27C9-5ED4-4560-8C5F-3FCB76646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QR Code </a:t>
            </a:r>
            <a:r>
              <a:rPr lang="zh-TW" altLang="en-US" dirty="0"/>
              <a:t>可以存放多種資料，包括網站網址、電子郵件、電話號碼、簡訊、地理坐標等。試試看，上網搜尋「</a:t>
            </a:r>
            <a:r>
              <a:rPr lang="en-US" altLang="zh-TW" dirty="0" err="1"/>
              <a:t>QRCode</a:t>
            </a:r>
            <a:r>
              <a:rPr lang="en-US" altLang="zh-TW" dirty="0"/>
              <a:t> </a:t>
            </a:r>
            <a:r>
              <a:rPr lang="zh-TW" altLang="en-US" dirty="0"/>
              <a:t>產生器」，動手做一個專屬自己的個人名片吧！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26DC5FB-5770-46FA-8648-3F9ED5C3B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9554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686EFC-B8A1-4B70-AF50-2069FF7DDA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5. </a:t>
            </a:r>
            <a:r>
              <a:rPr lang="zh-TW" altLang="en-US" b="0" dirty="0"/>
              <a:t>生物辨識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E89F9C15-D74A-4D95-8E46-6B25128BD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28328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0C18E39-11EC-49AF-A79C-F27043D9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生物辨識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4A7E246-7D1D-440A-A4FF-4E8E9E3A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不同的</a:t>
            </a:r>
            <a:r>
              <a:rPr lang="zh-TW" altLang="en-US" b="1" dirty="0">
                <a:solidFill>
                  <a:srgbClr val="0070C0"/>
                </a:solidFill>
              </a:rPr>
              <a:t>生理</a:t>
            </a:r>
            <a:r>
              <a:rPr lang="zh-TW" altLang="en-US" dirty="0"/>
              <a:t>與</a:t>
            </a:r>
            <a:r>
              <a:rPr lang="zh-TW" altLang="en-US" b="1" dirty="0">
                <a:solidFill>
                  <a:srgbClr val="0070C0"/>
                </a:solidFill>
              </a:rPr>
              <a:t>行為</a:t>
            </a:r>
            <a:r>
              <a:rPr lang="zh-TW" altLang="en-US" dirty="0"/>
              <a:t>特徵，可供作身分辨識與認證之用。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071D31-4944-441C-A32C-D95B5CC9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07F258FC-DAAA-49E3-BFF9-1EFEE8D25C61}"/>
              </a:ext>
            </a:extLst>
          </p:cNvPr>
          <p:cNvGrpSpPr/>
          <p:nvPr/>
        </p:nvGrpSpPr>
        <p:grpSpPr>
          <a:xfrm>
            <a:off x="1846734" y="1725676"/>
            <a:ext cx="9001000" cy="4804194"/>
            <a:chOff x="2206774" y="1598981"/>
            <a:chExt cx="9335567" cy="5194847"/>
          </a:xfrm>
        </p:grpSpPr>
        <p:pic>
          <p:nvPicPr>
            <p:cNvPr id="5" name="圖片 4">
              <a:extLst>
                <a:ext uri="{FF2B5EF4-FFF2-40B4-BE49-F238E27FC236}">
                  <a16:creationId xmlns="" xmlns:a16="http://schemas.microsoft.com/office/drawing/2014/main" id="{155ACA16-C19B-41A0-8FC0-8A7E3C43E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6774" y="1598981"/>
              <a:ext cx="9335567" cy="5194847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9EA0DC63-D53A-4CA0-9F3C-3E42AA91E4B2}"/>
                </a:ext>
              </a:extLst>
            </p:cNvPr>
            <p:cNvSpPr txBox="1"/>
            <p:nvPr/>
          </p:nvSpPr>
          <p:spPr>
            <a:xfrm>
              <a:off x="4399711" y="3188513"/>
              <a:ext cx="902811" cy="523220"/>
            </a:xfrm>
            <a:prstGeom prst="rect">
              <a:avLst/>
            </a:prstGeom>
            <a:solidFill>
              <a:srgbClr val="263F63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臉部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FE1E27A4-3BA3-4F5C-BBCC-AF159C6412FF}"/>
                </a:ext>
              </a:extLst>
            </p:cNvPr>
            <p:cNvSpPr txBox="1"/>
            <p:nvPr/>
          </p:nvSpPr>
          <p:spPr>
            <a:xfrm>
              <a:off x="3070870" y="4998997"/>
              <a:ext cx="902811" cy="523220"/>
            </a:xfrm>
            <a:prstGeom prst="rect">
              <a:avLst/>
            </a:prstGeom>
            <a:solidFill>
              <a:srgbClr val="16223B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聲紋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113AE1DE-CB26-45E4-B7CB-556E40B56FB2}"/>
                </a:ext>
              </a:extLst>
            </p:cNvPr>
            <p:cNvSpPr txBox="1"/>
            <p:nvPr/>
          </p:nvSpPr>
          <p:spPr>
            <a:xfrm>
              <a:off x="4559888" y="6261256"/>
              <a:ext cx="902811" cy="523220"/>
            </a:xfrm>
            <a:prstGeom prst="rect">
              <a:avLst/>
            </a:prstGeom>
            <a:solidFill>
              <a:srgbClr val="16253F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指紋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41B3D4ED-E595-490D-BC2D-EC36B606EFA4}"/>
                </a:ext>
              </a:extLst>
            </p:cNvPr>
            <p:cNvSpPr txBox="1"/>
            <p:nvPr/>
          </p:nvSpPr>
          <p:spPr>
            <a:xfrm>
              <a:off x="8975526" y="3645818"/>
              <a:ext cx="902811" cy="523220"/>
            </a:xfrm>
            <a:prstGeom prst="rect">
              <a:avLst/>
            </a:prstGeom>
            <a:solidFill>
              <a:srgbClr val="263F63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虹膜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6DB07F86-BF6E-4FB6-8EB4-FC7C4BE5DF63}"/>
                </a:ext>
              </a:extLst>
            </p:cNvPr>
            <p:cNvSpPr txBox="1"/>
            <p:nvPr/>
          </p:nvSpPr>
          <p:spPr>
            <a:xfrm>
              <a:off x="9623598" y="6235519"/>
              <a:ext cx="902811" cy="523220"/>
            </a:xfrm>
            <a:prstGeom prst="rect">
              <a:avLst/>
            </a:prstGeom>
            <a:solidFill>
              <a:srgbClr val="141F37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簽名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42678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4A7E246-7D1D-440A-A4FF-4E8E9E3A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 </a:t>
            </a:r>
            <a:r>
              <a:rPr lang="zh-TW" altLang="en-US" b="1" dirty="0">
                <a:solidFill>
                  <a:srgbClr val="0070C0"/>
                </a:solidFill>
              </a:rPr>
              <a:t>臉部辨識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2663" indent="0">
              <a:buNone/>
            </a:pPr>
            <a:r>
              <a:rPr lang="zh-TW" altLang="en-US" dirty="0"/>
              <a:t>機場透過人臉辨識的方式，提供快速通關的服務，節省旅客排隊等候查驗的時間。</a:t>
            </a:r>
          </a:p>
          <a:p>
            <a:r>
              <a:rPr lang="en-US" altLang="zh-TW" dirty="0"/>
              <a:t>2. </a:t>
            </a:r>
            <a:r>
              <a:rPr lang="zh-TW" altLang="en-US" b="1" dirty="0" smtClean="0">
                <a:solidFill>
                  <a:srgbClr val="0070C0"/>
                </a:solidFill>
              </a:rPr>
              <a:t>聲</a:t>
            </a:r>
            <a:r>
              <a:rPr lang="zh-TW" altLang="en-US" b="1" dirty="0">
                <a:solidFill>
                  <a:srgbClr val="0070C0"/>
                </a:solidFill>
              </a:rPr>
              <a:t>紋辨識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2663" indent="0">
              <a:buNone/>
            </a:pPr>
            <a:r>
              <a:rPr lang="zh-TW" altLang="en-US" dirty="0"/>
              <a:t>當客戶撥打銀行客服電話時，聲紋辨識技術可快速確認身分，節省輸入資料與核對身分的時間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0C18E39-11EC-49AF-A79C-F27043D9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生物辨識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071D31-4944-441C-A32C-D95B5CC9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78835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4A7E246-7D1D-440A-A4FF-4E8E9E3A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r>
              <a:rPr lang="en-US" altLang="zh-TW" dirty="0"/>
              <a:t>.  </a:t>
            </a:r>
            <a:r>
              <a:rPr lang="zh-TW" altLang="en-US" b="1" dirty="0">
                <a:solidFill>
                  <a:srgbClr val="0070C0"/>
                </a:solidFill>
              </a:rPr>
              <a:t>指紋辨識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2663" indent="0">
              <a:buNone/>
            </a:pPr>
            <a:r>
              <a:rPr lang="zh-TW" altLang="en-US" dirty="0"/>
              <a:t>許多公司的門禁系統利用指紋辨識控管，</a:t>
            </a:r>
          </a:p>
          <a:p>
            <a:pPr marL="982663" indent="0">
              <a:buNone/>
            </a:pPr>
            <a:r>
              <a:rPr lang="zh-TW" altLang="en-US" dirty="0"/>
              <a:t>省去攜帶門禁卡的麻煩。</a:t>
            </a:r>
          </a:p>
          <a:p>
            <a:r>
              <a:rPr lang="en-US" altLang="zh-TW" dirty="0"/>
              <a:t>4.  </a:t>
            </a:r>
            <a:r>
              <a:rPr lang="zh-TW" altLang="en-US" b="1" dirty="0">
                <a:solidFill>
                  <a:srgbClr val="0070C0"/>
                </a:solidFill>
              </a:rPr>
              <a:t>虹膜辨識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2663" indent="0">
              <a:buNone/>
            </a:pPr>
            <a:r>
              <a:rPr lang="zh-TW" altLang="en-US" dirty="0"/>
              <a:t>許多智慧型手機加入虹膜辨識解鎖的功能，相較於傳統輸入密碼的方法，大大提升了安全性與便利性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0C18E39-11EC-49AF-A79C-F27043D9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生物辨識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071D31-4944-441C-A32C-D95B5CC9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24359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6823747"/>
              </p:ext>
            </p:extLst>
          </p:nvPr>
        </p:nvGraphicFramePr>
        <p:xfrm>
          <a:off x="1073824" y="1895376"/>
          <a:ext cx="10781626" cy="40546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0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00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00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algn="ctr" defTabSz="1219122" rtl="0" eaLnBrk="1" fontAlgn="ctr" latinLnBrk="0" hangingPunct="1"/>
                      <a:r>
                        <a:rPr lang="zh-TW" altLang="en-US" sz="3200" b="1" u="none" strike="noStrike" kern="1200" dirty="0">
                          <a:solidFill>
                            <a:schemeClr val="accent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生活應用</a:t>
                      </a:r>
                      <a:endParaRPr lang="zh-HK" altLang="en-US" sz="3200" b="1" u="none" strike="noStrike" kern="1200" dirty="0">
                        <a:solidFill>
                          <a:schemeClr val="accent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557" marR="6557" marT="655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等公車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付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車資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3534">
                <a:tc>
                  <a:txBody>
                    <a:bodyPr/>
                    <a:lstStyle/>
                    <a:p>
                      <a:pPr algn="ctr" fontAlgn="ctr"/>
                      <a:r>
                        <a:rPr lang="zh-HK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購物</a:t>
                      </a:r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HK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557" marR="6557" marT="6557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8" name="圓角矩形 7"/>
          <p:cNvSpPr/>
          <p:nvPr/>
        </p:nvSpPr>
        <p:spPr>
          <a:xfrm>
            <a:off x="334963" y="98152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37017" y="299774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查時刻表</a:t>
            </a:r>
          </a:p>
        </p:txBody>
      </p:sp>
      <p:sp>
        <p:nvSpPr>
          <p:cNvPr id="12" name="矩形 11"/>
          <p:cNvSpPr/>
          <p:nvPr/>
        </p:nvSpPr>
        <p:spPr>
          <a:xfrm>
            <a:off x="7895406" y="299774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到站預報</a:t>
            </a:r>
          </a:p>
        </p:txBody>
      </p:sp>
      <p:sp>
        <p:nvSpPr>
          <p:cNvPr id="13" name="矩形 12"/>
          <p:cNvSpPr/>
          <p:nvPr/>
        </p:nvSpPr>
        <p:spPr>
          <a:xfrm>
            <a:off x="3806343" y="4069155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上車投幣</a:t>
            </a:r>
          </a:p>
        </p:txBody>
      </p:sp>
      <p:sp>
        <p:nvSpPr>
          <p:cNvPr id="14" name="矩形 13"/>
          <p:cNvSpPr/>
          <p:nvPr/>
        </p:nvSpPr>
        <p:spPr>
          <a:xfrm>
            <a:off x="7895406" y="406915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HK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刷悠遊卡</a:t>
            </a:r>
          </a:p>
        </p:txBody>
      </p:sp>
      <p:sp>
        <p:nvSpPr>
          <p:cNvPr id="15" name="矩形 14"/>
          <p:cNvSpPr/>
          <p:nvPr/>
        </p:nvSpPr>
        <p:spPr>
          <a:xfrm>
            <a:off x="3790950" y="5068557"/>
            <a:ext cx="3345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雜貨店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人工計算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6" name="矩形 15"/>
          <p:cNvSpPr/>
          <p:nvPr/>
        </p:nvSpPr>
        <p:spPr>
          <a:xfrm>
            <a:off x="7823398" y="5077267"/>
            <a:ext cx="3345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便利商店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掃條碼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7" name="矩形 16"/>
          <p:cNvSpPr/>
          <p:nvPr/>
        </p:nvSpPr>
        <p:spPr>
          <a:xfrm>
            <a:off x="1054646" y="981522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資訊科技帶來的改變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76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4A7E246-7D1D-440A-A4FF-4E8E9E3A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5</a:t>
            </a:r>
            <a:r>
              <a:rPr lang="en-US" altLang="zh-TW" dirty="0"/>
              <a:t>.  </a:t>
            </a:r>
            <a:r>
              <a:rPr lang="zh-TW" altLang="en-US" b="1" dirty="0">
                <a:solidFill>
                  <a:srgbClr val="0070C0"/>
                </a:solidFill>
              </a:rPr>
              <a:t>簽名辨識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982663" indent="0">
              <a:buNone/>
            </a:pPr>
            <a:r>
              <a:rPr lang="zh-TW" altLang="en-US" dirty="0"/>
              <a:t>到銀行領款時，必須比對簽名字跡以確認身分，避免發生盜領的事件。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0C18E39-11EC-49AF-A79C-F27043D9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生物辨識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071D31-4944-441C-A32C-D95B5CC9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59485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2 </a:t>
            </a:r>
            <a:r>
              <a:rPr lang="zh-TW" altLang="en-US" dirty="0"/>
              <a:t>常見的資訊技術應用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通訊方式的改變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096083"/>
              </p:ext>
            </p:extLst>
          </p:nvPr>
        </p:nvGraphicFramePr>
        <p:xfrm>
          <a:off x="549274" y="1125538"/>
          <a:ext cx="11306176" cy="5184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1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722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  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一對一的通訊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信件</a:t>
                      </a: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：文字、紙本圖象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電話</a:t>
                      </a: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：聲音</a:t>
                      </a: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23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現在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網路＋手機</a:t>
                      </a:r>
                      <a:endParaRPr lang="en-US" altLang="zh-TW" sz="32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電子郵件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文字</a:t>
                      </a:r>
                      <a:r>
                        <a:rPr lang="en-US" altLang="zh-TW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+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多媒體</a:t>
                      </a:r>
                    </a:p>
                    <a:p>
                      <a:pPr marL="342900" indent="-342900" algn="l" defTabSz="1219122" rtl="0" eaLnBrk="1" latinLnBrk="0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通訊軟體</a:t>
                      </a: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語音、多人視訊</a:t>
                      </a:r>
                    </a:p>
                  </a:txBody>
                  <a:tcP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①通訊方式的改變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9620961"/>
              </p:ext>
            </p:extLst>
          </p:nvPr>
        </p:nvGraphicFramePr>
        <p:xfrm>
          <a:off x="549274" y="1125538"/>
          <a:ext cx="11306176" cy="1872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17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722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以前</a:t>
                      </a:r>
                      <a:endParaRPr lang="zh-HK" altLang="en-US" sz="3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一對一的通訊 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kern="1200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信件</a:t>
                      </a: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：文字、紙本圖象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indent="-3429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="1" dirty="0">
                          <a:solidFill>
                            <a:schemeClr val="accen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電話</a:t>
                      </a: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：聲音</a:t>
                      </a:r>
                    </a:p>
                  </a:txBody>
                  <a:tcPr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open-envelope-with-letter_15070"/>
          <p:cNvSpPr>
            <a:spLocks noChangeAspect="1"/>
          </p:cNvSpPr>
          <p:nvPr/>
        </p:nvSpPr>
        <p:spPr bwMode="auto">
          <a:xfrm>
            <a:off x="6815286" y="1269554"/>
            <a:ext cx="1367696" cy="1440000"/>
          </a:xfrm>
          <a:custGeom>
            <a:avLst/>
            <a:gdLst>
              <a:gd name="connsiteX0" fmla="*/ 288152 w 576237"/>
              <a:gd name="connsiteY0" fmla="*/ 413679 h 606700"/>
              <a:gd name="connsiteX1" fmla="*/ 273877 w 576237"/>
              <a:gd name="connsiteY1" fmla="*/ 419278 h 606700"/>
              <a:gd name="connsiteX2" fmla="*/ 215310 w 576237"/>
              <a:gd name="connsiteY2" fmla="*/ 473043 h 606700"/>
              <a:gd name="connsiteX3" fmla="*/ 93903 w 576237"/>
              <a:gd name="connsiteY3" fmla="*/ 584394 h 606700"/>
              <a:gd name="connsiteX4" fmla="*/ 482512 w 576237"/>
              <a:gd name="connsiteY4" fmla="*/ 584394 h 606700"/>
              <a:gd name="connsiteX5" fmla="*/ 302360 w 576237"/>
              <a:gd name="connsiteY5" fmla="*/ 419278 h 606700"/>
              <a:gd name="connsiteX6" fmla="*/ 288152 w 576237"/>
              <a:gd name="connsiteY6" fmla="*/ 413679 h 606700"/>
              <a:gd name="connsiteX7" fmla="*/ 287459 w 576237"/>
              <a:gd name="connsiteY7" fmla="*/ 300305 h 606700"/>
              <a:gd name="connsiteX8" fmla="*/ 441693 w 576237"/>
              <a:gd name="connsiteY8" fmla="*/ 300305 h 606700"/>
              <a:gd name="connsiteX9" fmla="*/ 452818 w 576237"/>
              <a:gd name="connsiteY9" fmla="*/ 311410 h 606700"/>
              <a:gd name="connsiteX10" fmla="*/ 441693 w 576237"/>
              <a:gd name="connsiteY10" fmla="*/ 322604 h 606700"/>
              <a:gd name="connsiteX11" fmla="*/ 287459 w 576237"/>
              <a:gd name="connsiteY11" fmla="*/ 322604 h 606700"/>
              <a:gd name="connsiteX12" fmla="*/ 276334 w 576237"/>
              <a:gd name="connsiteY12" fmla="*/ 311410 h 606700"/>
              <a:gd name="connsiteX13" fmla="*/ 287459 w 576237"/>
              <a:gd name="connsiteY13" fmla="*/ 300305 h 606700"/>
              <a:gd name="connsiteX14" fmla="*/ 131017 w 576237"/>
              <a:gd name="connsiteY14" fmla="*/ 300305 h 606700"/>
              <a:gd name="connsiteX15" fmla="*/ 229907 w 576237"/>
              <a:gd name="connsiteY15" fmla="*/ 300305 h 606700"/>
              <a:gd name="connsiteX16" fmla="*/ 241122 w 576237"/>
              <a:gd name="connsiteY16" fmla="*/ 311410 h 606700"/>
              <a:gd name="connsiteX17" fmla="*/ 229907 w 576237"/>
              <a:gd name="connsiteY17" fmla="*/ 322604 h 606700"/>
              <a:gd name="connsiteX18" fmla="*/ 131017 w 576237"/>
              <a:gd name="connsiteY18" fmla="*/ 322604 h 606700"/>
              <a:gd name="connsiteX19" fmla="*/ 119891 w 576237"/>
              <a:gd name="connsiteY19" fmla="*/ 311410 h 606700"/>
              <a:gd name="connsiteX20" fmla="*/ 131017 w 576237"/>
              <a:gd name="connsiteY20" fmla="*/ 300305 h 606700"/>
              <a:gd name="connsiteX21" fmla="*/ 22341 w 576237"/>
              <a:gd name="connsiteY21" fmla="*/ 281444 h 606700"/>
              <a:gd name="connsiteX22" fmla="*/ 22341 w 576237"/>
              <a:gd name="connsiteY22" fmla="*/ 584394 h 606700"/>
              <a:gd name="connsiteX23" fmla="*/ 60881 w 576237"/>
              <a:gd name="connsiteY23" fmla="*/ 584394 h 606700"/>
              <a:gd name="connsiteX24" fmla="*/ 200268 w 576237"/>
              <a:gd name="connsiteY24" fmla="*/ 456602 h 606700"/>
              <a:gd name="connsiteX25" fmla="*/ 216200 w 576237"/>
              <a:gd name="connsiteY25" fmla="*/ 441939 h 606700"/>
              <a:gd name="connsiteX26" fmla="*/ 553985 w 576237"/>
              <a:gd name="connsiteY26" fmla="*/ 281000 h 606700"/>
              <a:gd name="connsiteX27" fmla="*/ 358524 w 576237"/>
              <a:gd name="connsiteY27" fmla="*/ 440517 h 606700"/>
              <a:gd name="connsiteX28" fmla="*/ 515445 w 576237"/>
              <a:gd name="connsiteY28" fmla="*/ 584394 h 606700"/>
              <a:gd name="connsiteX29" fmla="*/ 553985 w 576237"/>
              <a:gd name="connsiteY29" fmla="*/ 584394 h 606700"/>
              <a:gd name="connsiteX30" fmla="*/ 384203 w 576237"/>
              <a:gd name="connsiteY30" fmla="*/ 250274 h 606700"/>
              <a:gd name="connsiteX31" fmla="*/ 441694 w 576237"/>
              <a:gd name="connsiteY31" fmla="*/ 250274 h 606700"/>
              <a:gd name="connsiteX32" fmla="*/ 452818 w 576237"/>
              <a:gd name="connsiteY32" fmla="*/ 261353 h 606700"/>
              <a:gd name="connsiteX33" fmla="*/ 441694 w 576237"/>
              <a:gd name="connsiteY33" fmla="*/ 272432 h 606700"/>
              <a:gd name="connsiteX34" fmla="*/ 384203 w 576237"/>
              <a:gd name="connsiteY34" fmla="*/ 272432 h 606700"/>
              <a:gd name="connsiteX35" fmla="*/ 373079 w 576237"/>
              <a:gd name="connsiteY35" fmla="*/ 261353 h 606700"/>
              <a:gd name="connsiteX36" fmla="*/ 384203 w 576237"/>
              <a:gd name="connsiteY36" fmla="*/ 250274 h 606700"/>
              <a:gd name="connsiteX37" fmla="*/ 131015 w 576237"/>
              <a:gd name="connsiteY37" fmla="*/ 250274 h 606700"/>
              <a:gd name="connsiteX38" fmla="*/ 321451 w 576237"/>
              <a:gd name="connsiteY38" fmla="*/ 250274 h 606700"/>
              <a:gd name="connsiteX39" fmla="*/ 332575 w 576237"/>
              <a:gd name="connsiteY39" fmla="*/ 261353 h 606700"/>
              <a:gd name="connsiteX40" fmla="*/ 321451 w 576237"/>
              <a:gd name="connsiteY40" fmla="*/ 272432 h 606700"/>
              <a:gd name="connsiteX41" fmla="*/ 131015 w 576237"/>
              <a:gd name="connsiteY41" fmla="*/ 272432 h 606700"/>
              <a:gd name="connsiteX42" fmla="*/ 119891 w 576237"/>
              <a:gd name="connsiteY42" fmla="*/ 261353 h 606700"/>
              <a:gd name="connsiteX43" fmla="*/ 131015 w 576237"/>
              <a:gd name="connsiteY43" fmla="*/ 250274 h 606700"/>
              <a:gd name="connsiteX44" fmla="*/ 71295 w 576237"/>
              <a:gd name="connsiteY44" fmla="*/ 217104 h 606700"/>
              <a:gd name="connsiteX45" fmla="*/ 27948 w 576237"/>
              <a:gd name="connsiteY45" fmla="*/ 257183 h 606700"/>
              <a:gd name="connsiteX46" fmla="*/ 71295 w 576237"/>
              <a:gd name="connsiteY46" fmla="*/ 292997 h 606700"/>
              <a:gd name="connsiteX47" fmla="*/ 501559 w 576237"/>
              <a:gd name="connsiteY47" fmla="*/ 216215 h 606700"/>
              <a:gd name="connsiteX48" fmla="*/ 501559 w 576237"/>
              <a:gd name="connsiteY48" fmla="*/ 295041 h 606700"/>
              <a:gd name="connsiteX49" fmla="*/ 547932 w 576237"/>
              <a:gd name="connsiteY49" fmla="*/ 257183 h 606700"/>
              <a:gd name="connsiteX50" fmla="*/ 287459 w 576237"/>
              <a:gd name="connsiteY50" fmla="*/ 196292 h 606700"/>
              <a:gd name="connsiteX51" fmla="*/ 441693 w 576237"/>
              <a:gd name="connsiteY51" fmla="*/ 196292 h 606700"/>
              <a:gd name="connsiteX52" fmla="*/ 452818 w 576237"/>
              <a:gd name="connsiteY52" fmla="*/ 207406 h 606700"/>
              <a:gd name="connsiteX53" fmla="*/ 441693 w 576237"/>
              <a:gd name="connsiteY53" fmla="*/ 218520 h 606700"/>
              <a:gd name="connsiteX54" fmla="*/ 287459 w 576237"/>
              <a:gd name="connsiteY54" fmla="*/ 218520 h 606700"/>
              <a:gd name="connsiteX55" fmla="*/ 276334 w 576237"/>
              <a:gd name="connsiteY55" fmla="*/ 207406 h 606700"/>
              <a:gd name="connsiteX56" fmla="*/ 287459 w 576237"/>
              <a:gd name="connsiteY56" fmla="*/ 196292 h 606700"/>
              <a:gd name="connsiteX57" fmla="*/ 131017 w 576237"/>
              <a:gd name="connsiteY57" fmla="*/ 196292 h 606700"/>
              <a:gd name="connsiteX58" fmla="*/ 229907 w 576237"/>
              <a:gd name="connsiteY58" fmla="*/ 196292 h 606700"/>
              <a:gd name="connsiteX59" fmla="*/ 241122 w 576237"/>
              <a:gd name="connsiteY59" fmla="*/ 207406 h 606700"/>
              <a:gd name="connsiteX60" fmla="*/ 229907 w 576237"/>
              <a:gd name="connsiteY60" fmla="*/ 218520 h 606700"/>
              <a:gd name="connsiteX61" fmla="*/ 131017 w 576237"/>
              <a:gd name="connsiteY61" fmla="*/ 218520 h 606700"/>
              <a:gd name="connsiteX62" fmla="*/ 119891 w 576237"/>
              <a:gd name="connsiteY62" fmla="*/ 207406 h 606700"/>
              <a:gd name="connsiteX63" fmla="*/ 131017 w 576237"/>
              <a:gd name="connsiteY63" fmla="*/ 196292 h 606700"/>
              <a:gd name="connsiteX64" fmla="*/ 384203 w 576237"/>
              <a:gd name="connsiteY64" fmla="*/ 146190 h 606700"/>
              <a:gd name="connsiteX65" fmla="*/ 441694 w 576237"/>
              <a:gd name="connsiteY65" fmla="*/ 146190 h 606700"/>
              <a:gd name="connsiteX66" fmla="*/ 452818 w 576237"/>
              <a:gd name="connsiteY66" fmla="*/ 157384 h 606700"/>
              <a:gd name="connsiteX67" fmla="*/ 441694 w 576237"/>
              <a:gd name="connsiteY67" fmla="*/ 168489 h 606700"/>
              <a:gd name="connsiteX68" fmla="*/ 384203 w 576237"/>
              <a:gd name="connsiteY68" fmla="*/ 168489 h 606700"/>
              <a:gd name="connsiteX69" fmla="*/ 373079 w 576237"/>
              <a:gd name="connsiteY69" fmla="*/ 157384 h 606700"/>
              <a:gd name="connsiteX70" fmla="*/ 384203 w 576237"/>
              <a:gd name="connsiteY70" fmla="*/ 146190 h 606700"/>
              <a:gd name="connsiteX71" fmla="*/ 131015 w 576237"/>
              <a:gd name="connsiteY71" fmla="*/ 146190 h 606700"/>
              <a:gd name="connsiteX72" fmla="*/ 321451 w 576237"/>
              <a:gd name="connsiteY72" fmla="*/ 146190 h 606700"/>
              <a:gd name="connsiteX73" fmla="*/ 332575 w 576237"/>
              <a:gd name="connsiteY73" fmla="*/ 157384 h 606700"/>
              <a:gd name="connsiteX74" fmla="*/ 321451 w 576237"/>
              <a:gd name="connsiteY74" fmla="*/ 168489 h 606700"/>
              <a:gd name="connsiteX75" fmla="*/ 131015 w 576237"/>
              <a:gd name="connsiteY75" fmla="*/ 168489 h 606700"/>
              <a:gd name="connsiteX76" fmla="*/ 119891 w 576237"/>
              <a:gd name="connsiteY76" fmla="*/ 157384 h 606700"/>
              <a:gd name="connsiteX77" fmla="*/ 131015 w 576237"/>
              <a:gd name="connsiteY77" fmla="*/ 146190 h 606700"/>
              <a:gd name="connsiteX78" fmla="*/ 93547 w 576237"/>
              <a:gd name="connsiteY78" fmla="*/ 84513 h 606700"/>
              <a:gd name="connsiteX79" fmla="*/ 93547 w 576237"/>
              <a:gd name="connsiteY79" fmla="*/ 311481 h 606700"/>
              <a:gd name="connsiteX80" fmla="*/ 232845 w 576237"/>
              <a:gd name="connsiteY80" fmla="*/ 426743 h 606700"/>
              <a:gd name="connsiteX81" fmla="*/ 258835 w 576237"/>
              <a:gd name="connsiteY81" fmla="*/ 402926 h 606700"/>
              <a:gd name="connsiteX82" fmla="*/ 317402 w 576237"/>
              <a:gd name="connsiteY82" fmla="*/ 402837 h 606700"/>
              <a:gd name="connsiteX83" fmla="*/ 341879 w 576237"/>
              <a:gd name="connsiteY83" fmla="*/ 425232 h 606700"/>
              <a:gd name="connsiteX84" fmla="*/ 479218 w 576237"/>
              <a:gd name="connsiteY84" fmla="*/ 313170 h 606700"/>
              <a:gd name="connsiteX85" fmla="*/ 479218 w 576237"/>
              <a:gd name="connsiteY85" fmla="*/ 84513 h 606700"/>
              <a:gd name="connsiteX86" fmla="*/ 279485 w 576237"/>
              <a:gd name="connsiteY86" fmla="*/ 24883 h 606700"/>
              <a:gd name="connsiteX87" fmla="*/ 239075 w 576237"/>
              <a:gd name="connsiteY87" fmla="*/ 62207 h 606700"/>
              <a:gd name="connsiteX88" fmla="*/ 333780 w 576237"/>
              <a:gd name="connsiteY88" fmla="*/ 62207 h 606700"/>
              <a:gd name="connsiteX89" fmla="*/ 293281 w 576237"/>
              <a:gd name="connsiteY89" fmla="*/ 24883 h 606700"/>
              <a:gd name="connsiteX90" fmla="*/ 279485 w 576237"/>
              <a:gd name="connsiteY90" fmla="*/ 24883 h 606700"/>
              <a:gd name="connsiteX91" fmla="*/ 286383 w 576237"/>
              <a:gd name="connsiteY91" fmla="*/ 0 h 606700"/>
              <a:gd name="connsiteX92" fmla="*/ 308412 w 576237"/>
              <a:gd name="connsiteY92" fmla="*/ 8531 h 606700"/>
              <a:gd name="connsiteX93" fmla="*/ 366623 w 576237"/>
              <a:gd name="connsiteY93" fmla="*/ 62207 h 606700"/>
              <a:gd name="connsiteX94" fmla="*/ 490344 w 576237"/>
              <a:gd name="connsiteY94" fmla="*/ 62207 h 606700"/>
              <a:gd name="connsiteX95" fmla="*/ 501559 w 576237"/>
              <a:gd name="connsiteY95" fmla="*/ 73405 h 606700"/>
              <a:gd name="connsiteX96" fmla="*/ 501559 w 576237"/>
              <a:gd name="connsiteY96" fmla="*/ 186533 h 606700"/>
              <a:gd name="connsiteX97" fmla="*/ 572499 w 576237"/>
              <a:gd name="connsiteY97" fmla="*/ 249185 h 606700"/>
              <a:gd name="connsiteX98" fmla="*/ 576237 w 576237"/>
              <a:gd name="connsiteY98" fmla="*/ 257539 h 606700"/>
              <a:gd name="connsiteX99" fmla="*/ 576237 w 576237"/>
              <a:gd name="connsiteY99" fmla="*/ 595503 h 606700"/>
              <a:gd name="connsiteX100" fmla="*/ 565111 w 576237"/>
              <a:gd name="connsiteY100" fmla="*/ 606700 h 606700"/>
              <a:gd name="connsiteX101" fmla="*/ 11215 w 576237"/>
              <a:gd name="connsiteY101" fmla="*/ 606700 h 606700"/>
              <a:gd name="connsiteX102" fmla="*/ 0 w 576237"/>
              <a:gd name="connsiteY102" fmla="*/ 595503 h 606700"/>
              <a:gd name="connsiteX103" fmla="*/ 0 w 576237"/>
              <a:gd name="connsiteY103" fmla="*/ 257539 h 606700"/>
              <a:gd name="connsiteX104" fmla="*/ 3560 w 576237"/>
              <a:gd name="connsiteY104" fmla="*/ 249363 h 606700"/>
              <a:gd name="connsiteX105" fmla="*/ 71295 w 576237"/>
              <a:gd name="connsiteY105" fmla="*/ 186711 h 606700"/>
              <a:gd name="connsiteX106" fmla="*/ 71295 w 576237"/>
              <a:gd name="connsiteY106" fmla="*/ 73405 h 606700"/>
              <a:gd name="connsiteX107" fmla="*/ 82421 w 576237"/>
              <a:gd name="connsiteY107" fmla="*/ 62207 h 606700"/>
              <a:gd name="connsiteX108" fmla="*/ 206142 w 576237"/>
              <a:gd name="connsiteY108" fmla="*/ 62207 h 606700"/>
              <a:gd name="connsiteX109" fmla="*/ 264353 w 576237"/>
              <a:gd name="connsiteY109" fmla="*/ 8531 h 606700"/>
              <a:gd name="connsiteX110" fmla="*/ 286383 w 576237"/>
              <a:gd name="connsiteY110" fmla="*/ 0 h 60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76237" h="606700">
                <a:moveTo>
                  <a:pt x="288152" y="413679"/>
                </a:moveTo>
                <a:cubicBezTo>
                  <a:pt x="283067" y="413679"/>
                  <a:pt x="277972" y="415546"/>
                  <a:pt x="273877" y="419278"/>
                </a:cubicBezTo>
                <a:lnTo>
                  <a:pt x="215310" y="473043"/>
                </a:lnTo>
                <a:lnTo>
                  <a:pt x="93903" y="584394"/>
                </a:lnTo>
                <a:lnTo>
                  <a:pt x="482512" y="584394"/>
                </a:lnTo>
                <a:lnTo>
                  <a:pt x="302360" y="419278"/>
                </a:lnTo>
                <a:cubicBezTo>
                  <a:pt x="298310" y="415546"/>
                  <a:pt x="293237" y="413679"/>
                  <a:pt x="288152" y="413679"/>
                </a:cubicBezTo>
                <a:close/>
                <a:moveTo>
                  <a:pt x="287459" y="300305"/>
                </a:moveTo>
                <a:lnTo>
                  <a:pt x="441693" y="300305"/>
                </a:lnTo>
                <a:cubicBezTo>
                  <a:pt x="447834" y="300305"/>
                  <a:pt x="452818" y="305280"/>
                  <a:pt x="452818" y="311410"/>
                </a:cubicBezTo>
                <a:cubicBezTo>
                  <a:pt x="452818" y="317629"/>
                  <a:pt x="447834" y="322604"/>
                  <a:pt x="441693" y="322604"/>
                </a:cubicBezTo>
                <a:lnTo>
                  <a:pt x="287459" y="322604"/>
                </a:lnTo>
                <a:cubicBezTo>
                  <a:pt x="281318" y="322604"/>
                  <a:pt x="276334" y="317629"/>
                  <a:pt x="276334" y="311410"/>
                </a:cubicBezTo>
                <a:cubicBezTo>
                  <a:pt x="276334" y="305280"/>
                  <a:pt x="281318" y="300305"/>
                  <a:pt x="287459" y="300305"/>
                </a:cubicBezTo>
                <a:close/>
                <a:moveTo>
                  <a:pt x="131017" y="300305"/>
                </a:moveTo>
                <a:lnTo>
                  <a:pt x="229907" y="300305"/>
                </a:lnTo>
                <a:cubicBezTo>
                  <a:pt x="236137" y="300305"/>
                  <a:pt x="241122" y="305280"/>
                  <a:pt x="241122" y="311410"/>
                </a:cubicBezTo>
                <a:cubicBezTo>
                  <a:pt x="241122" y="317629"/>
                  <a:pt x="236137" y="322604"/>
                  <a:pt x="229907" y="322604"/>
                </a:cubicBezTo>
                <a:lnTo>
                  <a:pt x="131017" y="322604"/>
                </a:lnTo>
                <a:cubicBezTo>
                  <a:pt x="124876" y="322604"/>
                  <a:pt x="119891" y="317629"/>
                  <a:pt x="119891" y="311410"/>
                </a:cubicBezTo>
                <a:cubicBezTo>
                  <a:pt x="119891" y="305280"/>
                  <a:pt x="124876" y="300305"/>
                  <a:pt x="131017" y="300305"/>
                </a:cubicBezTo>
                <a:close/>
                <a:moveTo>
                  <a:pt x="22341" y="281444"/>
                </a:moveTo>
                <a:lnTo>
                  <a:pt x="22341" y="584394"/>
                </a:lnTo>
                <a:lnTo>
                  <a:pt x="60881" y="584394"/>
                </a:lnTo>
                <a:lnTo>
                  <a:pt x="200268" y="456602"/>
                </a:lnTo>
                <a:lnTo>
                  <a:pt x="216200" y="441939"/>
                </a:lnTo>
                <a:close/>
                <a:moveTo>
                  <a:pt x="553985" y="281000"/>
                </a:moveTo>
                <a:lnTo>
                  <a:pt x="358524" y="440517"/>
                </a:lnTo>
                <a:lnTo>
                  <a:pt x="515445" y="584394"/>
                </a:lnTo>
                <a:lnTo>
                  <a:pt x="553985" y="584394"/>
                </a:lnTo>
                <a:close/>
                <a:moveTo>
                  <a:pt x="384203" y="250274"/>
                </a:moveTo>
                <a:lnTo>
                  <a:pt x="441694" y="250274"/>
                </a:lnTo>
                <a:cubicBezTo>
                  <a:pt x="447834" y="250274"/>
                  <a:pt x="452818" y="255237"/>
                  <a:pt x="452818" y="261353"/>
                </a:cubicBezTo>
                <a:cubicBezTo>
                  <a:pt x="452818" y="267469"/>
                  <a:pt x="447834" y="272432"/>
                  <a:pt x="441694" y="272432"/>
                </a:cubicBezTo>
                <a:lnTo>
                  <a:pt x="384203" y="272432"/>
                </a:lnTo>
                <a:cubicBezTo>
                  <a:pt x="378063" y="272432"/>
                  <a:pt x="373079" y="267469"/>
                  <a:pt x="373079" y="261353"/>
                </a:cubicBezTo>
                <a:cubicBezTo>
                  <a:pt x="373079" y="255237"/>
                  <a:pt x="378063" y="250274"/>
                  <a:pt x="384203" y="250274"/>
                </a:cubicBezTo>
                <a:close/>
                <a:moveTo>
                  <a:pt x="131015" y="250274"/>
                </a:moveTo>
                <a:lnTo>
                  <a:pt x="321451" y="250274"/>
                </a:lnTo>
                <a:cubicBezTo>
                  <a:pt x="327592" y="250274"/>
                  <a:pt x="332575" y="255237"/>
                  <a:pt x="332575" y="261353"/>
                </a:cubicBezTo>
                <a:cubicBezTo>
                  <a:pt x="332575" y="267469"/>
                  <a:pt x="327592" y="272432"/>
                  <a:pt x="321451" y="272432"/>
                </a:cubicBezTo>
                <a:lnTo>
                  <a:pt x="131015" y="272432"/>
                </a:lnTo>
                <a:cubicBezTo>
                  <a:pt x="124874" y="272432"/>
                  <a:pt x="119891" y="267469"/>
                  <a:pt x="119891" y="261353"/>
                </a:cubicBezTo>
                <a:cubicBezTo>
                  <a:pt x="119891" y="255237"/>
                  <a:pt x="124874" y="250274"/>
                  <a:pt x="131015" y="250274"/>
                </a:cubicBezTo>
                <a:close/>
                <a:moveTo>
                  <a:pt x="71295" y="217104"/>
                </a:moveTo>
                <a:lnTo>
                  <a:pt x="27948" y="257183"/>
                </a:lnTo>
                <a:lnTo>
                  <a:pt x="71295" y="292997"/>
                </a:lnTo>
                <a:close/>
                <a:moveTo>
                  <a:pt x="501559" y="216215"/>
                </a:moveTo>
                <a:lnTo>
                  <a:pt x="501559" y="295041"/>
                </a:lnTo>
                <a:lnTo>
                  <a:pt x="547932" y="257183"/>
                </a:lnTo>
                <a:close/>
                <a:moveTo>
                  <a:pt x="287459" y="196292"/>
                </a:moveTo>
                <a:lnTo>
                  <a:pt x="441693" y="196292"/>
                </a:lnTo>
                <a:cubicBezTo>
                  <a:pt x="447834" y="196292"/>
                  <a:pt x="452818" y="201271"/>
                  <a:pt x="452818" y="207406"/>
                </a:cubicBezTo>
                <a:cubicBezTo>
                  <a:pt x="452818" y="213541"/>
                  <a:pt x="447834" y="218520"/>
                  <a:pt x="441693" y="218520"/>
                </a:cubicBezTo>
                <a:lnTo>
                  <a:pt x="287459" y="218520"/>
                </a:lnTo>
                <a:cubicBezTo>
                  <a:pt x="281318" y="218520"/>
                  <a:pt x="276334" y="213541"/>
                  <a:pt x="276334" y="207406"/>
                </a:cubicBezTo>
                <a:cubicBezTo>
                  <a:pt x="276334" y="201271"/>
                  <a:pt x="281318" y="196292"/>
                  <a:pt x="287459" y="196292"/>
                </a:cubicBezTo>
                <a:close/>
                <a:moveTo>
                  <a:pt x="131017" y="196292"/>
                </a:moveTo>
                <a:lnTo>
                  <a:pt x="229907" y="196292"/>
                </a:lnTo>
                <a:cubicBezTo>
                  <a:pt x="236137" y="196292"/>
                  <a:pt x="241122" y="201271"/>
                  <a:pt x="241122" y="207406"/>
                </a:cubicBezTo>
                <a:cubicBezTo>
                  <a:pt x="241122" y="213541"/>
                  <a:pt x="236137" y="218520"/>
                  <a:pt x="229907" y="218520"/>
                </a:cubicBezTo>
                <a:lnTo>
                  <a:pt x="131017" y="218520"/>
                </a:lnTo>
                <a:cubicBezTo>
                  <a:pt x="124876" y="218520"/>
                  <a:pt x="119891" y="213541"/>
                  <a:pt x="119891" y="207406"/>
                </a:cubicBezTo>
                <a:cubicBezTo>
                  <a:pt x="119891" y="201271"/>
                  <a:pt x="124876" y="196292"/>
                  <a:pt x="131017" y="196292"/>
                </a:cubicBezTo>
                <a:close/>
                <a:moveTo>
                  <a:pt x="384203" y="146190"/>
                </a:moveTo>
                <a:lnTo>
                  <a:pt x="441694" y="146190"/>
                </a:lnTo>
                <a:cubicBezTo>
                  <a:pt x="447834" y="146190"/>
                  <a:pt x="452818" y="151165"/>
                  <a:pt x="452818" y="157384"/>
                </a:cubicBezTo>
                <a:cubicBezTo>
                  <a:pt x="452818" y="163514"/>
                  <a:pt x="447834" y="168489"/>
                  <a:pt x="441694" y="168489"/>
                </a:cubicBezTo>
                <a:lnTo>
                  <a:pt x="384203" y="168489"/>
                </a:lnTo>
                <a:cubicBezTo>
                  <a:pt x="378063" y="168489"/>
                  <a:pt x="373079" y="163514"/>
                  <a:pt x="373079" y="157384"/>
                </a:cubicBezTo>
                <a:cubicBezTo>
                  <a:pt x="373079" y="151165"/>
                  <a:pt x="378063" y="146190"/>
                  <a:pt x="384203" y="146190"/>
                </a:cubicBezTo>
                <a:close/>
                <a:moveTo>
                  <a:pt x="131015" y="146190"/>
                </a:moveTo>
                <a:lnTo>
                  <a:pt x="321451" y="146190"/>
                </a:lnTo>
                <a:cubicBezTo>
                  <a:pt x="327592" y="146190"/>
                  <a:pt x="332575" y="151165"/>
                  <a:pt x="332575" y="157384"/>
                </a:cubicBezTo>
                <a:cubicBezTo>
                  <a:pt x="332575" y="163514"/>
                  <a:pt x="327592" y="168489"/>
                  <a:pt x="321451" y="168489"/>
                </a:cubicBezTo>
                <a:lnTo>
                  <a:pt x="131015" y="168489"/>
                </a:lnTo>
                <a:cubicBezTo>
                  <a:pt x="124874" y="168489"/>
                  <a:pt x="119891" y="163514"/>
                  <a:pt x="119891" y="157384"/>
                </a:cubicBezTo>
                <a:cubicBezTo>
                  <a:pt x="119891" y="151165"/>
                  <a:pt x="124874" y="146190"/>
                  <a:pt x="131015" y="146190"/>
                </a:cubicBezTo>
                <a:close/>
                <a:moveTo>
                  <a:pt x="93547" y="84513"/>
                </a:moveTo>
                <a:lnTo>
                  <a:pt x="93547" y="311481"/>
                </a:lnTo>
                <a:lnTo>
                  <a:pt x="232845" y="426743"/>
                </a:lnTo>
                <a:lnTo>
                  <a:pt x="258835" y="402926"/>
                </a:lnTo>
                <a:cubicBezTo>
                  <a:pt x="275568" y="387552"/>
                  <a:pt x="300758" y="387552"/>
                  <a:pt x="317402" y="402837"/>
                </a:cubicBezTo>
                <a:lnTo>
                  <a:pt x="341879" y="425232"/>
                </a:lnTo>
                <a:lnTo>
                  <a:pt x="479218" y="313170"/>
                </a:lnTo>
                <a:lnTo>
                  <a:pt x="479218" y="84513"/>
                </a:lnTo>
                <a:close/>
                <a:moveTo>
                  <a:pt x="279485" y="24883"/>
                </a:moveTo>
                <a:lnTo>
                  <a:pt x="239075" y="62207"/>
                </a:lnTo>
                <a:lnTo>
                  <a:pt x="333780" y="62207"/>
                </a:lnTo>
                <a:lnTo>
                  <a:pt x="293281" y="24883"/>
                </a:lnTo>
                <a:cubicBezTo>
                  <a:pt x="289365" y="21239"/>
                  <a:pt x="283401" y="21239"/>
                  <a:pt x="279485" y="24883"/>
                </a:cubicBezTo>
                <a:close/>
                <a:moveTo>
                  <a:pt x="286383" y="0"/>
                </a:moveTo>
                <a:cubicBezTo>
                  <a:pt x="294305" y="0"/>
                  <a:pt x="302226" y="2844"/>
                  <a:pt x="308412" y="8531"/>
                </a:cubicBezTo>
                <a:lnTo>
                  <a:pt x="366623" y="62207"/>
                </a:lnTo>
                <a:lnTo>
                  <a:pt x="490344" y="62207"/>
                </a:lnTo>
                <a:cubicBezTo>
                  <a:pt x="496575" y="62207"/>
                  <a:pt x="501559" y="67184"/>
                  <a:pt x="501559" y="73405"/>
                </a:cubicBezTo>
                <a:lnTo>
                  <a:pt x="501559" y="186533"/>
                </a:lnTo>
                <a:lnTo>
                  <a:pt x="572499" y="249185"/>
                </a:lnTo>
                <a:cubicBezTo>
                  <a:pt x="574902" y="251318"/>
                  <a:pt x="576237" y="254339"/>
                  <a:pt x="576237" y="257539"/>
                </a:cubicBezTo>
                <a:lnTo>
                  <a:pt x="576237" y="595503"/>
                </a:lnTo>
                <a:cubicBezTo>
                  <a:pt x="576237" y="601723"/>
                  <a:pt x="571253" y="606700"/>
                  <a:pt x="565111" y="606700"/>
                </a:cubicBezTo>
                <a:lnTo>
                  <a:pt x="11215" y="606700"/>
                </a:lnTo>
                <a:cubicBezTo>
                  <a:pt x="4984" y="606700"/>
                  <a:pt x="0" y="601723"/>
                  <a:pt x="0" y="595503"/>
                </a:cubicBezTo>
                <a:lnTo>
                  <a:pt x="0" y="257539"/>
                </a:lnTo>
                <a:cubicBezTo>
                  <a:pt x="0" y="254428"/>
                  <a:pt x="1335" y="251496"/>
                  <a:pt x="3560" y="249363"/>
                </a:cubicBezTo>
                <a:lnTo>
                  <a:pt x="71295" y="186711"/>
                </a:lnTo>
                <a:lnTo>
                  <a:pt x="71295" y="73405"/>
                </a:lnTo>
                <a:cubicBezTo>
                  <a:pt x="71295" y="67184"/>
                  <a:pt x="76280" y="62207"/>
                  <a:pt x="82421" y="62207"/>
                </a:cubicBezTo>
                <a:lnTo>
                  <a:pt x="206142" y="62207"/>
                </a:lnTo>
                <a:lnTo>
                  <a:pt x="264353" y="8531"/>
                </a:lnTo>
                <a:cubicBezTo>
                  <a:pt x="270540" y="2844"/>
                  <a:pt x="278461" y="0"/>
                  <a:pt x="28638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" name="phone_86668"/>
          <p:cNvSpPr>
            <a:spLocks noChangeAspect="1"/>
          </p:cNvSpPr>
          <p:nvPr/>
        </p:nvSpPr>
        <p:spPr bwMode="auto">
          <a:xfrm>
            <a:off x="9530548" y="1290940"/>
            <a:ext cx="1628084" cy="1440000"/>
          </a:xfrm>
          <a:custGeom>
            <a:avLst/>
            <a:gdLst>
              <a:gd name="connsiteX0" fmla="*/ 480125 w 607780"/>
              <a:gd name="connsiteY0" fmla="*/ 401203 h 537567"/>
              <a:gd name="connsiteX1" fmla="*/ 479117 w 607780"/>
              <a:gd name="connsiteY1" fmla="*/ 402110 h 537567"/>
              <a:gd name="connsiteX2" fmla="*/ 479117 w 607780"/>
              <a:gd name="connsiteY2" fmla="*/ 431126 h 537567"/>
              <a:gd name="connsiteX3" fmla="*/ 480125 w 607780"/>
              <a:gd name="connsiteY3" fmla="*/ 432033 h 537567"/>
              <a:gd name="connsiteX4" fmla="*/ 518730 w 607780"/>
              <a:gd name="connsiteY4" fmla="*/ 432033 h 537567"/>
              <a:gd name="connsiteX5" fmla="*/ 519738 w 607780"/>
              <a:gd name="connsiteY5" fmla="*/ 431126 h 537567"/>
              <a:gd name="connsiteX6" fmla="*/ 519738 w 607780"/>
              <a:gd name="connsiteY6" fmla="*/ 402110 h 537567"/>
              <a:gd name="connsiteX7" fmla="*/ 518730 w 607780"/>
              <a:gd name="connsiteY7" fmla="*/ 401203 h 537567"/>
              <a:gd name="connsiteX8" fmla="*/ 375476 w 607780"/>
              <a:gd name="connsiteY8" fmla="*/ 401203 h 537567"/>
              <a:gd name="connsiteX9" fmla="*/ 374468 w 607780"/>
              <a:gd name="connsiteY9" fmla="*/ 402110 h 537567"/>
              <a:gd name="connsiteX10" fmla="*/ 374468 w 607780"/>
              <a:gd name="connsiteY10" fmla="*/ 431126 h 537567"/>
              <a:gd name="connsiteX11" fmla="*/ 375476 w 607780"/>
              <a:gd name="connsiteY11" fmla="*/ 432033 h 537567"/>
              <a:gd name="connsiteX12" fmla="*/ 414081 w 607780"/>
              <a:gd name="connsiteY12" fmla="*/ 432033 h 537567"/>
              <a:gd name="connsiteX13" fmla="*/ 415089 w 607780"/>
              <a:gd name="connsiteY13" fmla="*/ 431126 h 537567"/>
              <a:gd name="connsiteX14" fmla="*/ 415089 w 607780"/>
              <a:gd name="connsiteY14" fmla="*/ 402110 h 537567"/>
              <a:gd name="connsiteX15" fmla="*/ 414081 w 607780"/>
              <a:gd name="connsiteY15" fmla="*/ 401203 h 537567"/>
              <a:gd name="connsiteX16" fmla="*/ 269503 w 607780"/>
              <a:gd name="connsiteY16" fmla="*/ 401203 h 537567"/>
              <a:gd name="connsiteX17" fmla="*/ 268494 w 607780"/>
              <a:gd name="connsiteY17" fmla="*/ 402110 h 537567"/>
              <a:gd name="connsiteX18" fmla="*/ 268494 w 607780"/>
              <a:gd name="connsiteY18" fmla="*/ 431126 h 537567"/>
              <a:gd name="connsiteX19" fmla="*/ 269503 w 607780"/>
              <a:gd name="connsiteY19" fmla="*/ 432033 h 537567"/>
              <a:gd name="connsiteX20" fmla="*/ 309347 w 607780"/>
              <a:gd name="connsiteY20" fmla="*/ 432033 h 537567"/>
              <a:gd name="connsiteX21" fmla="*/ 310355 w 607780"/>
              <a:gd name="connsiteY21" fmla="*/ 431126 h 537567"/>
              <a:gd name="connsiteX22" fmla="*/ 310355 w 607780"/>
              <a:gd name="connsiteY22" fmla="*/ 402110 h 537567"/>
              <a:gd name="connsiteX23" fmla="*/ 309347 w 607780"/>
              <a:gd name="connsiteY23" fmla="*/ 401203 h 537567"/>
              <a:gd name="connsiteX24" fmla="*/ 480125 w 607780"/>
              <a:gd name="connsiteY24" fmla="*/ 381053 h 537567"/>
              <a:gd name="connsiteX25" fmla="*/ 518730 w 607780"/>
              <a:gd name="connsiteY25" fmla="*/ 381053 h 537567"/>
              <a:gd name="connsiteX26" fmla="*/ 539897 w 607780"/>
              <a:gd name="connsiteY26" fmla="*/ 402110 h 537567"/>
              <a:gd name="connsiteX27" fmla="*/ 539897 w 607780"/>
              <a:gd name="connsiteY27" fmla="*/ 431126 h 537567"/>
              <a:gd name="connsiteX28" fmla="*/ 518730 w 607780"/>
              <a:gd name="connsiteY28" fmla="*/ 452183 h 537567"/>
              <a:gd name="connsiteX29" fmla="*/ 480125 w 607780"/>
              <a:gd name="connsiteY29" fmla="*/ 452183 h 537567"/>
              <a:gd name="connsiteX30" fmla="*/ 458958 w 607780"/>
              <a:gd name="connsiteY30" fmla="*/ 431126 h 537567"/>
              <a:gd name="connsiteX31" fmla="*/ 458958 w 607780"/>
              <a:gd name="connsiteY31" fmla="*/ 402110 h 537567"/>
              <a:gd name="connsiteX32" fmla="*/ 480125 w 607780"/>
              <a:gd name="connsiteY32" fmla="*/ 381053 h 537567"/>
              <a:gd name="connsiteX33" fmla="*/ 375476 w 607780"/>
              <a:gd name="connsiteY33" fmla="*/ 381053 h 537567"/>
              <a:gd name="connsiteX34" fmla="*/ 414081 w 607780"/>
              <a:gd name="connsiteY34" fmla="*/ 381053 h 537567"/>
              <a:gd name="connsiteX35" fmla="*/ 435248 w 607780"/>
              <a:gd name="connsiteY35" fmla="*/ 402110 h 537567"/>
              <a:gd name="connsiteX36" fmla="*/ 435248 w 607780"/>
              <a:gd name="connsiteY36" fmla="*/ 431126 h 537567"/>
              <a:gd name="connsiteX37" fmla="*/ 414081 w 607780"/>
              <a:gd name="connsiteY37" fmla="*/ 452183 h 537567"/>
              <a:gd name="connsiteX38" fmla="*/ 375476 w 607780"/>
              <a:gd name="connsiteY38" fmla="*/ 452183 h 537567"/>
              <a:gd name="connsiteX39" fmla="*/ 354309 w 607780"/>
              <a:gd name="connsiteY39" fmla="*/ 431126 h 537567"/>
              <a:gd name="connsiteX40" fmla="*/ 354309 w 607780"/>
              <a:gd name="connsiteY40" fmla="*/ 402110 h 537567"/>
              <a:gd name="connsiteX41" fmla="*/ 375476 w 607780"/>
              <a:gd name="connsiteY41" fmla="*/ 381053 h 537567"/>
              <a:gd name="connsiteX42" fmla="*/ 269503 w 607780"/>
              <a:gd name="connsiteY42" fmla="*/ 381053 h 537567"/>
              <a:gd name="connsiteX43" fmla="*/ 309347 w 607780"/>
              <a:gd name="connsiteY43" fmla="*/ 381053 h 537567"/>
              <a:gd name="connsiteX44" fmla="*/ 330529 w 607780"/>
              <a:gd name="connsiteY44" fmla="*/ 402110 h 537567"/>
              <a:gd name="connsiteX45" fmla="*/ 330529 w 607780"/>
              <a:gd name="connsiteY45" fmla="*/ 431126 h 537567"/>
              <a:gd name="connsiteX46" fmla="*/ 309347 w 607780"/>
              <a:gd name="connsiteY46" fmla="*/ 452183 h 537567"/>
              <a:gd name="connsiteX47" fmla="*/ 269503 w 607780"/>
              <a:gd name="connsiteY47" fmla="*/ 452183 h 537567"/>
              <a:gd name="connsiteX48" fmla="*/ 248320 w 607780"/>
              <a:gd name="connsiteY48" fmla="*/ 431126 h 537567"/>
              <a:gd name="connsiteX49" fmla="*/ 248320 w 607780"/>
              <a:gd name="connsiteY49" fmla="*/ 402110 h 537567"/>
              <a:gd name="connsiteX50" fmla="*/ 269503 w 607780"/>
              <a:gd name="connsiteY50" fmla="*/ 381053 h 537567"/>
              <a:gd name="connsiteX51" fmla="*/ 480125 w 607780"/>
              <a:gd name="connsiteY51" fmla="*/ 309680 h 537567"/>
              <a:gd name="connsiteX52" fmla="*/ 479117 w 607780"/>
              <a:gd name="connsiteY52" fmla="*/ 310688 h 537567"/>
              <a:gd name="connsiteX53" fmla="*/ 479117 w 607780"/>
              <a:gd name="connsiteY53" fmla="*/ 339603 h 537567"/>
              <a:gd name="connsiteX54" fmla="*/ 480125 w 607780"/>
              <a:gd name="connsiteY54" fmla="*/ 340510 h 537567"/>
              <a:gd name="connsiteX55" fmla="*/ 518730 w 607780"/>
              <a:gd name="connsiteY55" fmla="*/ 340510 h 537567"/>
              <a:gd name="connsiteX56" fmla="*/ 519738 w 607780"/>
              <a:gd name="connsiteY56" fmla="*/ 339603 h 537567"/>
              <a:gd name="connsiteX57" fmla="*/ 519738 w 607780"/>
              <a:gd name="connsiteY57" fmla="*/ 310688 h 537567"/>
              <a:gd name="connsiteX58" fmla="*/ 518730 w 607780"/>
              <a:gd name="connsiteY58" fmla="*/ 309680 h 537567"/>
              <a:gd name="connsiteX59" fmla="*/ 375476 w 607780"/>
              <a:gd name="connsiteY59" fmla="*/ 309680 h 537567"/>
              <a:gd name="connsiteX60" fmla="*/ 374468 w 607780"/>
              <a:gd name="connsiteY60" fmla="*/ 310688 h 537567"/>
              <a:gd name="connsiteX61" fmla="*/ 374468 w 607780"/>
              <a:gd name="connsiteY61" fmla="*/ 339603 h 537567"/>
              <a:gd name="connsiteX62" fmla="*/ 375476 w 607780"/>
              <a:gd name="connsiteY62" fmla="*/ 340510 h 537567"/>
              <a:gd name="connsiteX63" fmla="*/ 414081 w 607780"/>
              <a:gd name="connsiteY63" fmla="*/ 340510 h 537567"/>
              <a:gd name="connsiteX64" fmla="*/ 415089 w 607780"/>
              <a:gd name="connsiteY64" fmla="*/ 339603 h 537567"/>
              <a:gd name="connsiteX65" fmla="*/ 415089 w 607780"/>
              <a:gd name="connsiteY65" fmla="*/ 310688 h 537567"/>
              <a:gd name="connsiteX66" fmla="*/ 414081 w 607780"/>
              <a:gd name="connsiteY66" fmla="*/ 309680 h 537567"/>
              <a:gd name="connsiteX67" fmla="*/ 269503 w 607780"/>
              <a:gd name="connsiteY67" fmla="*/ 309680 h 537567"/>
              <a:gd name="connsiteX68" fmla="*/ 268494 w 607780"/>
              <a:gd name="connsiteY68" fmla="*/ 310688 h 537567"/>
              <a:gd name="connsiteX69" fmla="*/ 268494 w 607780"/>
              <a:gd name="connsiteY69" fmla="*/ 339603 h 537567"/>
              <a:gd name="connsiteX70" fmla="*/ 269503 w 607780"/>
              <a:gd name="connsiteY70" fmla="*/ 340510 h 537567"/>
              <a:gd name="connsiteX71" fmla="*/ 309347 w 607780"/>
              <a:gd name="connsiteY71" fmla="*/ 340510 h 537567"/>
              <a:gd name="connsiteX72" fmla="*/ 310355 w 607780"/>
              <a:gd name="connsiteY72" fmla="*/ 339603 h 537567"/>
              <a:gd name="connsiteX73" fmla="*/ 310355 w 607780"/>
              <a:gd name="connsiteY73" fmla="*/ 310688 h 537567"/>
              <a:gd name="connsiteX74" fmla="*/ 309347 w 607780"/>
              <a:gd name="connsiteY74" fmla="*/ 309680 h 537567"/>
              <a:gd name="connsiteX75" fmla="*/ 480125 w 607780"/>
              <a:gd name="connsiteY75" fmla="*/ 289530 h 537567"/>
              <a:gd name="connsiteX76" fmla="*/ 518730 w 607780"/>
              <a:gd name="connsiteY76" fmla="*/ 289530 h 537567"/>
              <a:gd name="connsiteX77" fmla="*/ 539897 w 607780"/>
              <a:gd name="connsiteY77" fmla="*/ 310688 h 537567"/>
              <a:gd name="connsiteX78" fmla="*/ 539897 w 607780"/>
              <a:gd name="connsiteY78" fmla="*/ 339603 h 537567"/>
              <a:gd name="connsiteX79" fmla="*/ 518730 w 607780"/>
              <a:gd name="connsiteY79" fmla="*/ 360660 h 537567"/>
              <a:gd name="connsiteX80" fmla="*/ 480125 w 607780"/>
              <a:gd name="connsiteY80" fmla="*/ 360660 h 537567"/>
              <a:gd name="connsiteX81" fmla="*/ 458958 w 607780"/>
              <a:gd name="connsiteY81" fmla="*/ 339603 h 537567"/>
              <a:gd name="connsiteX82" fmla="*/ 458958 w 607780"/>
              <a:gd name="connsiteY82" fmla="*/ 310688 h 537567"/>
              <a:gd name="connsiteX83" fmla="*/ 480125 w 607780"/>
              <a:gd name="connsiteY83" fmla="*/ 289530 h 537567"/>
              <a:gd name="connsiteX84" fmla="*/ 375476 w 607780"/>
              <a:gd name="connsiteY84" fmla="*/ 289530 h 537567"/>
              <a:gd name="connsiteX85" fmla="*/ 414081 w 607780"/>
              <a:gd name="connsiteY85" fmla="*/ 289530 h 537567"/>
              <a:gd name="connsiteX86" fmla="*/ 435248 w 607780"/>
              <a:gd name="connsiteY86" fmla="*/ 310688 h 537567"/>
              <a:gd name="connsiteX87" fmla="*/ 435248 w 607780"/>
              <a:gd name="connsiteY87" fmla="*/ 339603 h 537567"/>
              <a:gd name="connsiteX88" fmla="*/ 414081 w 607780"/>
              <a:gd name="connsiteY88" fmla="*/ 360660 h 537567"/>
              <a:gd name="connsiteX89" fmla="*/ 375476 w 607780"/>
              <a:gd name="connsiteY89" fmla="*/ 360660 h 537567"/>
              <a:gd name="connsiteX90" fmla="*/ 354309 w 607780"/>
              <a:gd name="connsiteY90" fmla="*/ 339603 h 537567"/>
              <a:gd name="connsiteX91" fmla="*/ 354309 w 607780"/>
              <a:gd name="connsiteY91" fmla="*/ 310688 h 537567"/>
              <a:gd name="connsiteX92" fmla="*/ 375476 w 607780"/>
              <a:gd name="connsiteY92" fmla="*/ 289530 h 537567"/>
              <a:gd name="connsiteX93" fmla="*/ 269503 w 607780"/>
              <a:gd name="connsiteY93" fmla="*/ 289530 h 537567"/>
              <a:gd name="connsiteX94" fmla="*/ 309347 w 607780"/>
              <a:gd name="connsiteY94" fmla="*/ 289530 h 537567"/>
              <a:gd name="connsiteX95" fmla="*/ 330529 w 607780"/>
              <a:gd name="connsiteY95" fmla="*/ 310688 h 537567"/>
              <a:gd name="connsiteX96" fmla="*/ 330529 w 607780"/>
              <a:gd name="connsiteY96" fmla="*/ 339603 h 537567"/>
              <a:gd name="connsiteX97" fmla="*/ 309347 w 607780"/>
              <a:gd name="connsiteY97" fmla="*/ 360660 h 537567"/>
              <a:gd name="connsiteX98" fmla="*/ 269503 w 607780"/>
              <a:gd name="connsiteY98" fmla="*/ 360660 h 537567"/>
              <a:gd name="connsiteX99" fmla="*/ 248320 w 607780"/>
              <a:gd name="connsiteY99" fmla="*/ 339603 h 537567"/>
              <a:gd name="connsiteX100" fmla="*/ 248320 w 607780"/>
              <a:gd name="connsiteY100" fmla="*/ 310688 h 537567"/>
              <a:gd name="connsiteX101" fmla="*/ 269503 w 607780"/>
              <a:gd name="connsiteY101" fmla="*/ 289530 h 537567"/>
              <a:gd name="connsiteX102" fmla="*/ 480125 w 607780"/>
              <a:gd name="connsiteY102" fmla="*/ 218199 h 537567"/>
              <a:gd name="connsiteX103" fmla="*/ 479117 w 607780"/>
              <a:gd name="connsiteY103" fmla="*/ 219205 h 537567"/>
              <a:gd name="connsiteX104" fmla="*/ 479117 w 607780"/>
              <a:gd name="connsiteY104" fmla="*/ 248079 h 537567"/>
              <a:gd name="connsiteX105" fmla="*/ 480125 w 607780"/>
              <a:gd name="connsiteY105" fmla="*/ 249085 h 537567"/>
              <a:gd name="connsiteX106" fmla="*/ 518730 w 607780"/>
              <a:gd name="connsiteY106" fmla="*/ 249085 h 537567"/>
              <a:gd name="connsiteX107" fmla="*/ 519738 w 607780"/>
              <a:gd name="connsiteY107" fmla="*/ 248079 h 537567"/>
              <a:gd name="connsiteX108" fmla="*/ 519738 w 607780"/>
              <a:gd name="connsiteY108" fmla="*/ 219205 h 537567"/>
              <a:gd name="connsiteX109" fmla="*/ 518730 w 607780"/>
              <a:gd name="connsiteY109" fmla="*/ 218199 h 537567"/>
              <a:gd name="connsiteX110" fmla="*/ 375476 w 607780"/>
              <a:gd name="connsiteY110" fmla="*/ 218199 h 537567"/>
              <a:gd name="connsiteX111" fmla="*/ 374468 w 607780"/>
              <a:gd name="connsiteY111" fmla="*/ 219205 h 537567"/>
              <a:gd name="connsiteX112" fmla="*/ 374468 w 607780"/>
              <a:gd name="connsiteY112" fmla="*/ 248079 h 537567"/>
              <a:gd name="connsiteX113" fmla="*/ 375476 w 607780"/>
              <a:gd name="connsiteY113" fmla="*/ 249085 h 537567"/>
              <a:gd name="connsiteX114" fmla="*/ 414081 w 607780"/>
              <a:gd name="connsiteY114" fmla="*/ 249085 h 537567"/>
              <a:gd name="connsiteX115" fmla="*/ 415089 w 607780"/>
              <a:gd name="connsiteY115" fmla="*/ 248079 h 537567"/>
              <a:gd name="connsiteX116" fmla="*/ 415089 w 607780"/>
              <a:gd name="connsiteY116" fmla="*/ 219205 h 537567"/>
              <a:gd name="connsiteX117" fmla="*/ 414081 w 607780"/>
              <a:gd name="connsiteY117" fmla="*/ 218199 h 537567"/>
              <a:gd name="connsiteX118" fmla="*/ 269503 w 607780"/>
              <a:gd name="connsiteY118" fmla="*/ 218199 h 537567"/>
              <a:gd name="connsiteX119" fmla="*/ 268494 w 607780"/>
              <a:gd name="connsiteY119" fmla="*/ 219205 h 537567"/>
              <a:gd name="connsiteX120" fmla="*/ 268494 w 607780"/>
              <a:gd name="connsiteY120" fmla="*/ 248079 h 537567"/>
              <a:gd name="connsiteX121" fmla="*/ 269503 w 607780"/>
              <a:gd name="connsiteY121" fmla="*/ 249085 h 537567"/>
              <a:gd name="connsiteX122" fmla="*/ 309347 w 607780"/>
              <a:gd name="connsiteY122" fmla="*/ 249085 h 537567"/>
              <a:gd name="connsiteX123" fmla="*/ 310355 w 607780"/>
              <a:gd name="connsiteY123" fmla="*/ 248079 h 537567"/>
              <a:gd name="connsiteX124" fmla="*/ 310355 w 607780"/>
              <a:gd name="connsiteY124" fmla="*/ 219205 h 537567"/>
              <a:gd name="connsiteX125" fmla="*/ 309347 w 607780"/>
              <a:gd name="connsiteY125" fmla="*/ 218199 h 537567"/>
              <a:gd name="connsiteX126" fmla="*/ 480125 w 607780"/>
              <a:gd name="connsiteY126" fmla="*/ 198077 h 537567"/>
              <a:gd name="connsiteX127" fmla="*/ 518730 w 607780"/>
              <a:gd name="connsiteY127" fmla="*/ 198077 h 537567"/>
              <a:gd name="connsiteX128" fmla="*/ 539897 w 607780"/>
              <a:gd name="connsiteY128" fmla="*/ 219205 h 537567"/>
              <a:gd name="connsiteX129" fmla="*/ 539897 w 607780"/>
              <a:gd name="connsiteY129" fmla="*/ 248079 h 537567"/>
              <a:gd name="connsiteX130" fmla="*/ 518730 w 607780"/>
              <a:gd name="connsiteY130" fmla="*/ 269207 h 537567"/>
              <a:gd name="connsiteX131" fmla="*/ 480125 w 607780"/>
              <a:gd name="connsiteY131" fmla="*/ 269207 h 537567"/>
              <a:gd name="connsiteX132" fmla="*/ 458958 w 607780"/>
              <a:gd name="connsiteY132" fmla="*/ 248079 h 537567"/>
              <a:gd name="connsiteX133" fmla="*/ 458958 w 607780"/>
              <a:gd name="connsiteY133" fmla="*/ 219205 h 537567"/>
              <a:gd name="connsiteX134" fmla="*/ 480125 w 607780"/>
              <a:gd name="connsiteY134" fmla="*/ 198077 h 537567"/>
              <a:gd name="connsiteX135" fmla="*/ 375476 w 607780"/>
              <a:gd name="connsiteY135" fmla="*/ 198077 h 537567"/>
              <a:gd name="connsiteX136" fmla="*/ 414081 w 607780"/>
              <a:gd name="connsiteY136" fmla="*/ 198077 h 537567"/>
              <a:gd name="connsiteX137" fmla="*/ 435248 w 607780"/>
              <a:gd name="connsiteY137" fmla="*/ 219205 h 537567"/>
              <a:gd name="connsiteX138" fmla="*/ 435248 w 607780"/>
              <a:gd name="connsiteY138" fmla="*/ 248079 h 537567"/>
              <a:gd name="connsiteX139" fmla="*/ 414081 w 607780"/>
              <a:gd name="connsiteY139" fmla="*/ 269207 h 537567"/>
              <a:gd name="connsiteX140" fmla="*/ 375476 w 607780"/>
              <a:gd name="connsiteY140" fmla="*/ 269207 h 537567"/>
              <a:gd name="connsiteX141" fmla="*/ 354309 w 607780"/>
              <a:gd name="connsiteY141" fmla="*/ 248079 h 537567"/>
              <a:gd name="connsiteX142" fmla="*/ 354309 w 607780"/>
              <a:gd name="connsiteY142" fmla="*/ 219205 h 537567"/>
              <a:gd name="connsiteX143" fmla="*/ 375476 w 607780"/>
              <a:gd name="connsiteY143" fmla="*/ 198077 h 537567"/>
              <a:gd name="connsiteX144" fmla="*/ 269503 w 607780"/>
              <a:gd name="connsiteY144" fmla="*/ 198077 h 537567"/>
              <a:gd name="connsiteX145" fmla="*/ 309347 w 607780"/>
              <a:gd name="connsiteY145" fmla="*/ 198077 h 537567"/>
              <a:gd name="connsiteX146" fmla="*/ 330529 w 607780"/>
              <a:gd name="connsiteY146" fmla="*/ 219205 h 537567"/>
              <a:gd name="connsiteX147" fmla="*/ 330529 w 607780"/>
              <a:gd name="connsiteY147" fmla="*/ 248079 h 537567"/>
              <a:gd name="connsiteX148" fmla="*/ 309347 w 607780"/>
              <a:gd name="connsiteY148" fmla="*/ 269207 h 537567"/>
              <a:gd name="connsiteX149" fmla="*/ 269503 w 607780"/>
              <a:gd name="connsiteY149" fmla="*/ 269207 h 537567"/>
              <a:gd name="connsiteX150" fmla="*/ 248320 w 607780"/>
              <a:gd name="connsiteY150" fmla="*/ 248079 h 537567"/>
              <a:gd name="connsiteX151" fmla="*/ 248320 w 607780"/>
              <a:gd name="connsiteY151" fmla="*/ 219205 h 537567"/>
              <a:gd name="connsiteX152" fmla="*/ 269503 w 607780"/>
              <a:gd name="connsiteY152" fmla="*/ 198077 h 537567"/>
              <a:gd name="connsiteX153" fmla="*/ 79739 w 607780"/>
              <a:gd name="connsiteY153" fmla="*/ 51540 h 537567"/>
              <a:gd name="connsiteX154" fmla="*/ 20161 w 607780"/>
              <a:gd name="connsiteY154" fmla="*/ 93225 h 537567"/>
              <a:gd name="connsiteX155" fmla="*/ 32057 w 607780"/>
              <a:gd name="connsiteY155" fmla="*/ 194619 h 537567"/>
              <a:gd name="connsiteX156" fmla="*/ 41230 w 607780"/>
              <a:gd name="connsiteY156" fmla="*/ 254026 h 537567"/>
              <a:gd name="connsiteX157" fmla="*/ 41230 w 607780"/>
              <a:gd name="connsiteY157" fmla="*/ 314943 h 537567"/>
              <a:gd name="connsiteX158" fmla="*/ 32057 w 607780"/>
              <a:gd name="connsiteY158" fmla="*/ 374450 h 537567"/>
              <a:gd name="connsiteX159" fmla="*/ 20161 w 607780"/>
              <a:gd name="connsiteY159" fmla="*/ 475844 h 537567"/>
              <a:gd name="connsiteX160" fmla="*/ 79739 w 607780"/>
              <a:gd name="connsiteY160" fmla="*/ 517429 h 537567"/>
              <a:gd name="connsiteX161" fmla="*/ 139316 w 607780"/>
              <a:gd name="connsiteY161" fmla="*/ 475844 h 537567"/>
              <a:gd name="connsiteX162" fmla="*/ 127522 w 607780"/>
              <a:gd name="connsiteY162" fmla="*/ 374450 h 537567"/>
              <a:gd name="connsiteX163" fmla="*/ 118348 w 607780"/>
              <a:gd name="connsiteY163" fmla="*/ 314943 h 537567"/>
              <a:gd name="connsiteX164" fmla="*/ 118348 w 607780"/>
              <a:gd name="connsiteY164" fmla="*/ 254026 h 537567"/>
              <a:gd name="connsiteX165" fmla="*/ 127522 w 607780"/>
              <a:gd name="connsiteY165" fmla="*/ 194619 h 537567"/>
              <a:gd name="connsiteX166" fmla="*/ 139316 w 607780"/>
              <a:gd name="connsiteY166" fmla="*/ 93225 h 537567"/>
              <a:gd name="connsiteX167" fmla="*/ 79739 w 607780"/>
              <a:gd name="connsiteY167" fmla="*/ 51540 h 537567"/>
              <a:gd name="connsiteX168" fmla="*/ 79739 w 607780"/>
              <a:gd name="connsiteY168" fmla="*/ 31402 h 537567"/>
              <a:gd name="connsiteX169" fmla="*/ 136393 w 607780"/>
              <a:gd name="connsiteY169" fmla="*/ 44592 h 537567"/>
              <a:gd name="connsiteX170" fmla="*/ 159478 w 607780"/>
              <a:gd name="connsiteY170" fmla="*/ 93225 h 537567"/>
              <a:gd name="connsiteX171" fmla="*/ 146373 w 607780"/>
              <a:gd name="connsiteY171" fmla="*/ 201668 h 537567"/>
              <a:gd name="connsiteX172" fmla="*/ 138510 w 607780"/>
              <a:gd name="connsiteY172" fmla="*/ 254026 h 537567"/>
              <a:gd name="connsiteX173" fmla="*/ 138510 w 607780"/>
              <a:gd name="connsiteY173" fmla="*/ 314943 h 537567"/>
              <a:gd name="connsiteX174" fmla="*/ 146373 w 607780"/>
              <a:gd name="connsiteY174" fmla="*/ 367301 h 537567"/>
              <a:gd name="connsiteX175" fmla="*/ 159478 w 607780"/>
              <a:gd name="connsiteY175" fmla="*/ 475844 h 537567"/>
              <a:gd name="connsiteX176" fmla="*/ 136393 w 607780"/>
              <a:gd name="connsiteY176" fmla="*/ 524477 h 537567"/>
              <a:gd name="connsiteX177" fmla="*/ 79739 w 607780"/>
              <a:gd name="connsiteY177" fmla="*/ 537567 h 537567"/>
              <a:gd name="connsiteX178" fmla="*/ 23186 w 607780"/>
              <a:gd name="connsiteY178" fmla="*/ 524477 h 537567"/>
              <a:gd name="connsiteX179" fmla="*/ 0 w 607780"/>
              <a:gd name="connsiteY179" fmla="*/ 475844 h 537567"/>
              <a:gd name="connsiteX180" fmla="*/ 13105 w 607780"/>
              <a:gd name="connsiteY180" fmla="*/ 367301 h 537567"/>
              <a:gd name="connsiteX181" fmla="*/ 21069 w 607780"/>
              <a:gd name="connsiteY181" fmla="*/ 314943 h 537567"/>
              <a:gd name="connsiteX182" fmla="*/ 21069 w 607780"/>
              <a:gd name="connsiteY182" fmla="*/ 254026 h 537567"/>
              <a:gd name="connsiteX183" fmla="*/ 13105 w 607780"/>
              <a:gd name="connsiteY183" fmla="*/ 201668 h 537567"/>
              <a:gd name="connsiteX184" fmla="*/ 0 w 607780"/>
              <a:gd name="connsiteY184" fmla="*/ 93225 h 537567"/>
              <a:gd name="connsiteX185" fmla="*/ 23186 w 607780"/>
              <a:gd name="connsiteY185" fmla="*/ 44592 h 537567"/>
              <a:gd name="connsiteX186" fmla="*/ 79739 w 607780"/>
              <a:gd name="connsiteY186" fmla="*/ 31402 h 537567"/>
              <a:gd name="connsiteX187" fmla="*/ 268522 w 607780"/>
              <a:gd name="connsiteY187" fmla="*/ 20135 h 537567"/>
              <a:gd name="connsiteX188" fmla="*/ 268522 w 607780"/>
              <a:gd name="connsiteY188" fmla="*/ 112754 h 537567"/>
              <a:gd name="connsiteX189" fmla="*/ 320444 w 607780"/>
              <a:gd name="connsiteY189" fmla="*/ 112754 h 537567"/>
              <a:gd name="connsiteX190" fmla="*/ 330526 w 607780"/>
              <a:gd name="connsiteY190" fmla="*/ 122822 h 537567"/>
              <a:gd name="connsiteX191" fmla="*/ 320444 w 607780"/>
              <a:gd name="connsiteY191" fmla="*/ 132889 h 537567"/>
              <a:gd name="connsiteX192" fmla="*/ 258440 w 607780"/>
              <a:gd name="connsiteY192" fmla="*/ 132889 h 537567"/>
              <a:gd name="connsiteX193" fmla="*/ 248358 w 607780"/>
              <a:gd name="connsiteY193" fmla="*/ 122822 h 537567"/>
              <a:gd name="connsiteX194" fmla="*/ 248358 w 607780"/>
              <a:gd name="connsiteY194" fmla="*/ 51545 h 537567"/>
              <a:gd name="connsiteX195" fmla="*/ 208030 w 607780"/>
              <a:gd name="connsiteY195" fmla="*/ 51545 h 537567"/>
              <a:gd name="connsiteX196" fmla="*/ 200670 w 607780"/>
              <a:gd name="connsiteY196" fmla="*/ 58995 h 537567"/>
              <a:gd name="connsiteX197" fmla="*/ 200670 w 607780"/>
              <a:gd name="connsiteY197" fmla="*/ 509911 h 537567"/>
              <a:gd name="connsiteX198" fmla="*/ 208030 w 607780"/>
              <a:gd name="connsiteY198" fmla="*/ 517361 h 537567"/>
              <a:gd name="connsiteX199" fmla="*/ 580256 w 607780"/>
              <a:gd name="connsiteY199" fmla="*/ 517361 h 537567"/>
              <a:gd name="connsiteX200" fmla="*/ 587616 w 607780"/>
              <a:gd name="connsiteY200" fmla="*/ 509911 h 537567"/>
              <a:gd name="connsiteX201" fmla="*/ 587616 w 607780"/>
              <a:gd name="connsiteY201" fmla="*/ 58995 h 537567"/>
              <a:gd name="connsiteX202" fmla="*/ 580256 w 607780"/>
              <a:gd name="connsiteY202" fmla="*/ 51545 h 537567"/>
              <a:gd name="connsiteX203" fmla="*/ 539929 w 607780"/>
              <a:gd name="connsiteY203" fmla="*/ 51545 h 537567"/>
              <a:gd name="connsiteX204" fmla="*/ 539929 w 607780"/>
              <a:gd name="connsiteY204" fmla="*/ 122822 h 537567"/>
              <a:gd name="connsiteX205" fmla="*/ 529847 w 607780"/>
              <a:gd name="connsiteY205" fmla="*/ 132889 h 537567"/>
              <a:gd name="connsiteX206" fmla="*/ 360772 w 607780"/>
              <a:gd name="connsiteY206" fmla="*/ 132889 h 537567"/>
              <a:gd name="connsiteX207" fmla="*/ 350690 w 607780"/>
              <a:gd name="connsiteY207" fmla="*/ 122822 h 537567"/>
              <a:gd name="connsiteX208" fmla="*/ 360772 w 607780"/>
              <a:gd name="connsiteY208" fmla="*/ 112754 h 537567"/>
              <a:gd name="connsiteX209" fmla="*/ 519765 w 607780"/>
              <a:gd name="connsiteY209" fmla="*/ 112754 h 537567"/>
              <a:gd name="connsiteX210" fmla="*/ 519765 w 607780"/>
              <a:gd name="connsiteY210" fmla="*/ 45102 h 537567"/>
              <a:gd name="connsiteX211" fmla="*/ 519059 w 607780"/>
              <a:gd name="connsiteY211" fmla="*/ 41477 h 537567"/>
              <a:gd name="connsiteX212" fmla="*/ 519765 w 607780"/>
              <a:gd name="connsiteY212" fmla="*/ 37954 h 537567"/>
              <a:gd name="connsiteX213" fmla="*/ 519765 w 607780"/>
              <a:gd name="connsiteY213" fmla="*/ 20135 h 537567"/>
              <a:gd name="connsiteX214" fmla="*/ 258440 w 607780"/>
              <a:gd name="connsiteY214" fmla="*/ 0 h 537567"/>
              <a:gd name="connsiteX215" fmla="*/ 529847 w 607780"/>
              <a:gd name="connsiteY215" fmla="*/ 0 h 537567"/>
              <a:gd name="connsiteX216" fmla="*/ 539929 w 607780"/>
              <a:gd name="connsiteY216" fmla="*/ 10067 h 537567"/>
              <a:gd name="connsiteX217" fmla="*/ 539929 w 607780"/>
              <a:gd name="connsiteY217" fmla="*/ 31410 h 537567"/>
              <a:gd name="connsiteX218" fmla="*/ 580256 w 607780"/>
              <a:gd name="connsiteY218" fmla="*/ 31410 h 537567"/>
              <a:gd name="connsiteX219" fmla="*/ 607780 w 607780"/>
              <a:gd name="connsiteY219" fmla="*/ 58995 h 537567"/>
              <a:gd name="connsiteX220" fmla="*/ 607780 w 607780"/>
              <a:gd name="connsiteY220" fmla="*/ 509911 h 537567"/>
              <a:gd name="connsiteX221" fmla="*/ 580256 w 607780"/>
              <a:gd name="connsiteY221" fmla="*/ 537496 h 537567"/>
              <a:gd name="connsiteX222" fmla="*/ 208030 w 607780"/>
              <a:gd name="connsiteY222" fmla="*/ 537496 h 537567"/>
              <a:gd name="connsiteX223" fmla="*/ 180506 w 607780"/>
              <a:gd name="connsiteY223" fmla="*/ 509911 h 537567"/>
              <a:gd name="connsiteX224" fmla="*/ 180506 w 607780"/>
              <a:gd name="connsiteY224" fmla="*/ 58995 h 537567"/>
              <a:gd name="connsiteX225" fmla="*/ 208030 w 607780"/>
              <a:gd name="connsiteY225" fmla="*/ 31410 h 537567"/>
              <a:gd name="connsiteX226" fmla="*/ 248358 w 607780"/>
              <a:gd name="connsiteY226" fmla="*/ 31410 h 537567"/>
              <a:gd name="connsiteX227" fmla="*/ 248358 w 607780"/>
              <a:gd name="connsiteY227" fmla="*/ 10067 h 537567"/>
              <a:gd name="connsiteX228" fmla="*/ 258440 w 607780"/>
              <a:gd name="connsiteY228" fmla="*/ 0 h 53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</a:cxnLst>
            <a:rect l="l" t="t" r="r" b="b"/>
            <a:pathLst>
              <a:path w="607780" h="537567">
                <a:moveTo>
                  <a:pt x="480125" y="401203"/>
                </a:moveTo>
                <a:cubicBezTo>
                  <a:pt x="479621" y="401203"/>
                  <a:pt x="479117" y="401606"/>
                  <a:pt x="479117" y="402110"/>
                </a:cubicBezTo>
                <a:lnTo>
                  <a:pt x="479117" y="431126"/>
                </a:lnTo>
                <a:cubicBezTo>
                  <a:pt x="479117" y="431630"/>
                  <a:pt x="479621" y="432033"/>
                  <a:pt x="480125" y="432033"/>
                </a:cubicBezTo>
                <a:lnTo>
                  <a:pt x="518730" y="432033"/>
                </a:lnTo>
                <a:cubicBezTo>
                  <a:pt x="519335" y="432033"/>
                  <a:pt x="519738" y="431630"/>
                  <a:pt x="519738" y="431126"/>
                </a:cubicBezTo>
                <a:lnTo>
                  <a:pt x="519738" y="402110"/>
                </a:lnTo>
                <a:cubicBezTo>
                  <a:pt x="519738" y="401606"/>
                  <a:pt x="519335" y="401203"/>
                  <a:pt x="518730" y="401203"/>
                </a:cubicBezTo>
                <a:close/>
                <a:moveTo>
                  <a:pt x="375476" y="401203"/>
                </a:moveTo>
                <a:cubicBezTo>
                  <a:pt x="374872" y="401203"/>
                  <a:pt x="374468" y="401606"/>
                  <a:pt x="374468" y="402110"/>
                </a:cubicBezTo>
                <a:lnTo>
                  <a:pt x="374468" y="431126"/>
                </a:lnTo>
                <a:cubicBezTo>
                  <a:pt x="374468" y="431630"/>
                  <a:pt x="374872" y="432033"/>
                  <a:pt x="375476" y="432033"/>
                </a:cubicBezTo>
                <a:lnTo>
                  <a:pt x="414081" y="432033"/>
                </a:lnTo>
                <a:cubicBezTo>
                  <a:pt x="414585" y="432033"/>
                  <a:pt x="415089" y="431630"/>
                  <a:pt x="415089" y="431126"/>
                </a:cubicBezTo>
                <a:lnTo>
                  <a:pt x="415089" y="402110"/>
                </a:lnTo>
                <a:cubicBezTo>
                  <a:pt x="415089" y="401606"/>
                  <a:pt x="414585" y="401203"/>
                  <a:pt x="414081" y="401203"/>
                </a:cubicBezTo>
                <a:close/>
                <a:moveTo>
                  <a:pt x="269503" y="401203"/>
                </a:moveTo>
                <a:cubicBezTo>
                  <a:pt x="268898" y="401203"/>
                  <a:pt x="268494" y="401606"/>
                  <a:pt x="268494" y="402110"/>
                </a:cubicBezTo>
                <a:lnTo>
                  <a:pt x="268494" y="431126"/>
                </a:lnTo>
                <a:cubicBezTo>
                  <a:pt x="268494" y="431630"/>
                  <a:pt x="268898" y="432033"/>
                  <a:pt x="269503" y="432033"/>
                </a:cubicBezTo>
                <a:lnTo>
                  <a:pt x="309347" y="432033"/>
                </a:lnTo>
                <a:cubicBezTo>
                  <a:pt x="309952" y="432033"/>
                  <a:pt x="310355" y="431630"/>
                  <a:pt x="310355" y="431126"/>
                </a:cubicBezTo>
                <a:lnTo>
                  <a:pt x="310355" y="402110"/>
                </a:lnTo>
                <a:cubicBezTo>
                  <a:pt x="310355" y="401606"/>
                  <a:pt x="309952" y="401203"/>
                  <a:pt x="309347" y="401203"/>
                </a:cubicBezTo>
                <a:close/>
                <a:moveTo>
                  <a:pt x="480125" y="381053"/>
                </a:moveTo>
                <a:lnTo>
                  <a:pt x="518730" y="381053"/>
                </a:lnTo>
                <a:cubicBezTo>
                  <a:pt x="530422" y="381053"/>
                  <a:pt x="539897" y="390524"/>
                  <a:pt x="539897" y="402110"/>
                </a:cubicBezTo>
                <a:lnTo>
                  <a:pt x="539897" y="431126"/>
                </a:lnTo>
                <a:cubicBezTo>
                  <a:pt x="539897" y="442712"/>
                  <a:pt x="530422" y="452183"/>
                  <a:pt x="518730" y="452183"/>
                </a:cubicBezTo>
                <a:lnTo>
                  <a:pt x="480125" y="452183"/>
                </a:lnTo>
                <a:cubicBezTo>
                  <a:pt x="468433" y="452183"/>
                  <a:pt x="458958" y="442712"/>
                  <a:pt x="458958" y="431126"/>
                </a:cubicBezTo>
                <a:lnTo>
                  <a:pt x="458958" y="402110"/>
                </a:lnTo>
                <a:cubicBezTo>
                  <a:pt x="458958" y="390524"/>
                  <a:pt x="468433" y="381053"/>
                  <a:pt x="480125" y="381053"/>
                </a:cubicBezTo>
                <a:close/>
                <a:moveTo>
                  <a:pt x="375476" y="381053"/>
                </a:moveTo>
                <a:lnTo>
                  <a:pt x="414081" y="381053"/>
                </a:lnTo>
                <a:cubicBezTo>
                  <a:pt x="425673" y="381053"/>
                  <a:pt x="435248" y="390524"/>
                  <a:pt x="435248" y="402110"/>
                </a:cubicBezTo>
                <a:lnTo>
                  <a:pt x="435248" y="431126"/>
                </a:lnTo>
                <a:cubicBezTo>
                  <a:pt x="435248" y="442712"/>
                  <a:pt x="425673" y="452183"/>
                  <a:pt x="414081" y="452183"/>
                </a:cubicBezTo>
                <a:lnTo>
                  <a:pt x="375476" y="452183"/>
                </a:lnTo>
                <a:cubicBezTo>
                  <a:pt x="363784" y="452183"/>
                  <a:pt x="354309" y="442712"/>
                  <a:pt x="354309" y="431126"/>
                </a:cubicBezTo>
                <a:lnTo>
                  <a:pt x="354309" y="402110"/>
                </a:lnTo>
                <a:cubicBezTo>
                  <a:pt x="354309" y="390524"/>
                  <a:pt x="363784" y="381053"/>
                  <a:pt x="375476" y="381053"/>
                </a:cubicBezTo>
                <a:close/>
                <a:moveTo>
                  <a:pt x="269503" y="381053"/>
                </a:moveTo>
                <a:lnTo>
                  <a:pt x="309347" y="381053"/>
                </a:lnTo>
                <a:cubicBezTo>
                  <a:pt x="321047" y="381053"/>
                  <a:pt x="330529" y="390524"/>
                  <a:pt x="330529" y="402110"/>
                </a:cubicBezTo>
                <a:lnTo>
                  <a:pt x="330529" y="431126"/>
                </a:lnTo>
                <a:cubicBezTo>
                  <a:pt x="330529" y="442712"/>
                  <a:pt x="321047" y="452183"/>
                  <a:pt x="309347" y="452183"/>
                </a:cubicBezTo>
                <a:lnTo>
                  <a:pt x="269503" y="452183"/>
                </a:lnTo>
                <a:cubicBezTo>
                  <a:pt x="257802" y="452183"/>
                  <a:pt x="248320" y="442712"/>
                  <a:pt x="248320" y="431126"/>
                </a:cubicBezTo>
                <a:lnTo>
                  <a:pt x="248320" y="402110"/>
                </a:lnTo>
                <a:cubicBezTo>
                  <a:pt x="248320" y="390524"/>
                  <a:pt x="257802" y="381053"/>
                  <a:pt x="269503" y="381053"/>
                </a:cubicBezTo>
                <a:close/>
                <a:moveTo>
                  <a:pt x="480125" y="309680"/>
                </a:moveTo>
                <a:cubicBezTo>
                  <a:pt x="479621" y="309680"/>
                  <a:pt x="479117" y="310083"/>
                  <a:pt x="479117" y="310688"/>
                </a:cubicBezTo>
                <a:lnTo>
                  <a:pt x="479117" y="339603"/>
                </a:lnTo>
                <a:cubicBezTo>
                  <a:pt x="479117" y="340107"/>
                  <a:pt x="479621" y="340510"/>
                  <a:pt x="480125" y="340510"/>
                </a:cubicBezTo>
                <a:lnTo>
                  <a:pt x="518730" y="340510"/>
                </a:lnTo>
                <a:cubicBezTo>
                  <a:pt x="519335" y="340510"/>
                  <a:pt x="519738" y="340107"/>
                  <a:pt x="519738" y="339603"/>
                </a:cubicBezTo>
                <a:lnTo>
                  <a:pt x="519738" y="310688"/>
                </a:lnTo>
                <a:cubicBezTo>
                  <a:pt x="519738" y="310083"/>
                  <a:pt x="519335" y="309680"/>
                  <a:pt x="518730" y="309680"/>
                </a:cubicBezTo>
                <a:close/>
                <a:moveTo>
                  <a:pt x="375476" y="309680"/>
                </a:moveTo>
                <a:cubicBezTo>
                  <a:pt x="374872" y="309680"/>
                  <a:pt x="374468" y="310083"/>
                  <a:pt x="374468" y="310688"/>
                </a:cubicBezTo>
                <a:lnTo>
                  <a:pt x="374468" y="339603"/>
                </a:lnTo>
                <a:cubicBezTo>
                  <a:pt x="374468" y="340107"/>
                  <a:pt x="374872" y="340510"/>
                  <a:pt x="375476" y="340510"/>
                </a:cubicBezTo>
                <a:lnTo>
                  <a:pt x="414081" y="340510"/>
                </a:lnTo>
                <a:cubicBezTo>
                  <a:pt x="414585" y="340510"/>
                  <a:pt x="415089" y="340107"/>
                  <a:pt x="415089" y="339603"/>
                </a:cubicBezTo>
                <a:lnTo>
                  <a:pt x="415089" y="310688"/>
                </a:lnTo>
                <a:cubicBezTo>
                  <a:pt x="415089" y="310083"/>
                  <a:pt x="414585" y="309680"/>
                  <a:pt x="414081" y="309680"/>
                </a:cubicBezTo>
                <a:close/>
                <a:moveTo>
                  <a:pt x="269503" y="309680"/>
                </a:moveTo>
                <a:cubicBezTo>
                  <a:pt x="268898" y="309680"/>
                  <a:pt x="268494" y="310083"/>
                  <a:pt x="268494" y="310688"/>
                </a:cubicBezTo>
                <a:lnTo>
                  <a:pt x="268494" y="339603"/>
                </a:lnTo>
                <a:cubicBezTo>
                  <a:pt x="268494" y="340107"/>
                  <a:pt x="268898" y="340510"/>
                  <a:pt x="269503" y="340510"/>
                </a:cubicBezTo>
                <a:lnTo>
                  <a:pt x="309347" y="340510"/>
                </a:lnTo>
                <a:cubicBezTo>
                  <a:pt x="309952" y="340510"/>
                  <a:pt x="310355" y="340107"/>
                  <a:pt x="310355" y="339603"/>
                </a:cubicBezTo>
                <a:lnTo>
                  <a:pt x="310355" y="310688"/>
                </a:lnTo>
                <a:cubicBezTo>
                  <a:pt x="310355" y="310083"/>
                  <a:pt x="309952" y="309680"/>
                  <a:pt x="309347" y="309680"/>
                </a:cubicBezTo>
                <a:close/>
                <a:moveTo>
                  <a:pt x="480125" y="289530"/>
                </a:moveTo>
                <a:lnTo>
                  <a:pt x="518730" y="289530"/>
                </a:lnTo>
                <a:cubicBezTo>
                  <a:pt x="530422" y="289530"/>
                  <a:pt x="539897" y="299001"/>
                  <a:pt x="539897" y="310688"/>
                </a:cubicBezTo>
                <a:lnTo>
                  <a:pt x="539897" y="339603"/>
                </a:lnTo>
                <a:cubicBezTo>
                  <a:pt x="539897" y="351189"/>
                  <a:pt x="530422" y="360660"/>
                  <a:pt x="518730" y="360660"/>
                </a:cubicBezTo>
                <a:lnTo>
                  <a:pt x="480125" y="360660"/>
                </a:lnTo>
                <a:cubicBezTo>
                  <a:pt x="468433" y="360660"/>
                  <a:pt x="458958" y="351189"/>
                  <a:pt x="458958" y="339603"/>
                </a:cubicBezTo>
                <a:lnTo>
                  <a:pt x="458958" y="310688"/>
                </a:lnTo>
                <a:cubicBezTo>
                  <a:pt x="458958" y="299001"/>
                  <a:pt x="468433" y="289530"/>
                  <a:pt x="480125" y="289530"/>
                </a:cubicBezTo>
                <a:close/>
                <a:moveTo>
                  <a:pt x="375476" y="289530"/>
                </a:moveTo>
                <a:lnTo>
                  <a:pt x="414081" y="289530"/>
                </a:lnTo>
                <a:cubicBezTo>
                  <a:pt x="425673" y="289530"/>
                  <a:pt x="435248" y="299001"/>
                  <a:pt x="435248" y="310688"/>
                </a:cubicBezTo>
                <a:lnTo>
                  <a:pt x="435248" y="339603"/>
                </a:lnTo>
                <a:cubicBezTo>
                  <a:pt x="435248" y="351189"/>
                  <a:pt x="425673" y="360660"/>
                  <a:pt x="414081" y="360660"/>
                </a:cubicBezTo>
                <a:lnTo>
                  <a:pt x="375476" y="360660"/>
                </a:lnTo>
                <a:cubicBezTo>
                  <a:pt x="363784" y="360660"/>
                  <a:pt x="354309" y="351189"/>
                  <a:pt x="354309" y="339603"/>
                </a:cubicBezTo>
                <a:lnTo>
                  <a:pt x="354309" y="310688"/>
                </a:lnTo>
                <a:cubicBezTo>
                  <a:pt x="354309" y="299001"/>
                  <a:pt x="363784" y="289530"/>
                  <a:pt x="375476" y="289530"/>
                </a:cubicBezTo>
                <a:close/>
                <a:moveTo>
                  <a:pt x="269503" y="289530"/>
                </a:moveTo>
                <a:lnTo>
                  <a:pt x="309347" y="289530"/>
                </a:lnTo>
                <a:cubicBezTo>
                  <a:pt x="321047" y="289530"/>
                  <a:pt x="330529" y="299001"/>
                  <a:pt x="330529" y="310688"/>
                </a:cubicBezTo>
                <a:lnTo>
                  <a:pt x="330529" y="339603"/>
                </a:lnTo>
                <a:cubicBezTo>
                  <a:pt x="330529" y="351189"/>
                  <a:pt x="321047" y="360660"/>
                  <a:pt x="309347" y="360660"/>
                </a:cubicBezTo>
                <a:lnTo>
                  <a:pt x="269503" y="360660"/>
                </a:lnTo>
                <a:cubicBezTo>
                  <a:pt x="257802" y="360660"/>
                  <a:pt x="248320" y="351189"/>
                  <a:pt x="248320" y="339603"/>
                </a:cubicBezTo>
                <a:lnTo>
                  <a:pt x="248320" y="310688"/>
                </a:lnTo>
                <a:cubicBezTo>
                  <a:pt x="248320" y="299001"/>
                  <a:pt x="257802" y="289530"/>
                  <a:pt x="269503" y="289530"/>
                </a:cubicBezTo>
                <a:close/>
                <a:moveTo>
                  <a:pt x="480125" y="218199"/>
                </a:moveTo>
                <a:cubicBezTo>
                  <a:pt x="479621" y="218199"/>
                  <a:pt x="479117" y="218601"/>
                  <a:pt x="479117" y="219205"/>
                </a:cubicBezTo>
                <a:lnTo>
                  <a:pt x="479117" y="248079"/>
                </a:lnTo>
                <a:cubicBezTo>
                  <a:pt x="479117" y="248582"/>
                  <a:pt x="479621" y="249085"/>
                  <a:pt x="480125" y="249085"/>
                </a:cubicBezTo>
                <a:lnTo>
                  <a:pt x="518730" y="249085"/>
                </a:lnTo>
                <a:cubicBezTo>
                  <a:pt x="519335" y="249085"/>
                  <a:pt x="519738" y="248582"/>
                  <a:pt x="519738" y="248079"/>
                </a:cubicBezTo>
                <a:lnTo>
                  <a:pt x="519738" y="219205"/>
                </a:lnTo>
                <a:cubicBezTo>
                  <a:pt x="519738" y="218601"/>
                  <a:pt x="519335" y="218199"/>
                  <a:pt x="518730" y="218199"/>
                </a:cubicBezTo>
                <a:close/>
                <a:moveTo>
                  <a:pt x="375476" y="218199"/>
                </a:moveTo>
                <a:cubicBezTo>
                  <a:pt x="374872" y="218199"/>
                  <a:pt x="374468" y="218601"/>
                  <a:pt x="374468" y="219205"/>
                </a:cubicBezTo>
                <a:lnTo>
                  <a:pt x="374468" y="248079"/>
                </a:lnTo>
                <a:cubicBezTo>
                  <a:pt x="374468" y="248582"/>
                  <a:pt x="374872" y="249085"/>
                  <a:pt x="375476" y="249085"/>
                </a:cubicBezTo>
                <a:lnTo>
                  <a:pt x="414081" y="249085"/>
                </a:lnTo>
                <a:cubicBezTo>
                  <a:pt x="414585" y="249085"/>
                  <a:pt x="415089" y="248582"/>
                  <a:pt x="415089" y="248079"/>
                </a:cubicBezTo>
                <a:lnTo>
                  <a:pt x="415089" y="219205"/>
                </a:lnTo>
                <a:cubicBezTo>
                  <a:pt x="415089" y="218601"/>
                  <a:pt x="414585" y="218199"/>
                  <a:pt x="414081" y="218199"/>
                </a:cubicBezTo>
                <a:close/>
                <a:moveTo>
                  <a:pt x="269503" y="218199"/>
                </a:moveTo>
                <a:cubicBezTo>
                  <a:pt x="268898" y="218199"/>
                  <a:pt x="268494" y="218601"/>
                  <a:pt x="268494" y="219205"/>
                </a:cubicBezTo>
                <a:lnTo>
                  <a:pt x="268494" y="248079"/>
                </a:lnTo>
                <a:cubicBezTo>
                  <a:pt x="268494" y="248582"/>
                  <a:pt x="268898" y="249085"/>
                  <a:pt x="269503" y="249085"/>
                </a:cubicBezTo>
                <a:lnTo>
                  <a:pt x="309347" y="249085"/>
                </a:lnTo>
                <a:cubicBezTo>
                  <a:pt x="309952" y="249085"/>
                  <a:pt x="310355" y="248582"/>
                  <a:pt x="310355" y="248079"/>
                </a:cubicBezTo>
                <a:lnTo>
                  <a:pt x="310355" y="219205"/>
                </a:lnTo>
                <a:cubicBezTo>
                  <a:pt x="310355" y="218601"/>
                  <a:pt x="309952" y="218199"/>
                  <a:pt x="309347" y="218199"/>
                </a:cubicBezTo>
                <a:close/>
                <a:moveTo>
                  <a:pt x="480125" y="198077"/>
                </a:moveTo>
                <a:lnTo>
                  <a:pt x="518730" y="198077"/>
                </a:lnTo>
                <a:cubicBezTo>
                  <a:pt x="530422" y="198077"/>
                  <a:pt x="539897" y="207534"/>
                  <a:pt x="539897" y="219205"/>
                </a:cubicBezTo>
                <a:lnTo>
                  <a:pt x="539897" y="248079"/>
                </a:lnTo>
                <a:cubicBezTo>
                  <a:pt x="539897" y="259649"/>
                  <a:pt x="530422" y="269207"/>
                  <a:pt x="518730" y="269207"/>
                </a:cubicBezTo>
                <a:lnTo>
                  <a:pt x="480125" y="269207"/>
                </a:lnTo>
                <a:cubicBezTo>
                  <a:pt x="468433" y="269207"/>
                  <a:pt x="458958" y="259649"/>
                  <a:pt x="458958" y="248079"/>
                </a:cubicBezTo>
                <a:lnTo>
                  <a:pt x="458958" y="219205"/>
                </a:lnTo>
                <a:cubicBezTo>
                  <a:pt x="458958" y="207534"/>
                  <a:pt x="468433" y="198077"/>
                  <a:pt x="480125" y="198077"/>
                </a:cubicBezTo>
                <a:close/>
                <a:moveTo>
                  <a:pt x="375476" y="198077"/>
                </a:moveTo>
                <a:lnTo>
                  <a:pt x="414081" y="198077"/>
                </a:lnTo>
                <a:cubicBezTo>
                  <a:pt x="425673" y="198077"/>
                  <a:pt x="435248" y="207534"/>
                  <a:pt x="435248" y="219205"/>
                </a:cubicBezTo>
                <a:lnTo>
                  <a:pt x="435248" y="248079"/>
                </a:lnTo>
                <a:cubicBezTo>
                  <a:pt x="435248" y="259649"/>
                  <a:pt x="425673" y="269207"/>
                  <a:pt x="414081" y="269207"/>
                </a:cubicBezTo>
                <a:lnTo>
                  <a:pt x="375476" y="269207"/>
                </a:lnTo>
                <a:cubicBezTo>
                  <a:pt x="363784" y="269207"/>
                  <a:pt x="354309" y="259649"/>
                  <a:pt x="354309" y="248079"/>
                </a:cubicBezTo>
                <a:lnTo>
                  <a:pt x="354309" y="219205"/>
                </a:lnTo>
                <a:cubicBezTo>
                  <a:pt x="354309" y="207534"/>
                  <a:pt x="363784" y="198077"/>
                  <a:pt x="375476" y="198077"/>
                </a:cubicBezTo>
                <a:close/>
                <a:moveTo>
                  <a:pt x="269503" y="198077"/>
                </a:moveTo>
                <a:lnTo>
                  <a:pt x="309347" y="198077"/>
                </a:lnTo>
                <a:cubicBezTo>
                  <a:pt x="321047" y="198077"/>
                  <a:pt x="330529" y="207534"/>
                  <a:pt x="330529" y="219205"/>
                </a:cubicBezTo>
                <a:lnTo>
                  <a:pt x="330529" y="248079"/>
                </a:lnTo>
                <a:cubicBezTo>
                  <a:pt x="330529" y="259649"/>
                  <a:pt x="321047" y="269207"/>
                  <a:pt x="309347" y="269207"/>
                </a:cubicBezTo>
                <a:lnTo>
                  <a:pt x="269503" y="269207"/>
                </a:lnTo>
                <a:cubicBezTo>
                  <a:pt x="257802" y="269207"/>
                  <a:pt x="248320" y="259649"/>
                  <a:pt x="248320" y="248079"/>
                </a:cubicBezTo>
                <a:lnTo>
                  <a:pt x="248320" y="219205"/>
                </a:lnTo>
                <a:cubicBezTo>
                  <a:pt x="248320" y="207534"/>
                  <a:pt x="257802" y="198077"/>
                  <a:pt x="269503" y="198077"/>
                </a:cubicBezTo>
                <a:close/>
                <a:moveTo>
                  <a:pt x="79739" y="51540"/>
                </a:moveTo>
                <a:cubicBezTo>
                  <a:pt x="27218" y="51540"/>
                  <a:pt x="20161" y="72584"/>
                  <a:pt x="20161" y="93225"/>
                </a:cubicBezTo>
                <a:cubicBezTo>
                  <a:pt x="20161" y="162902"/>
                  <a:pt x="26512" y="179717"/>
                  <a:pt x="32057" y="194619"/>
                </a:cubicBezTo>
                <a:cubicBezTo>
                  <a:pt x="36694" y="207205"/>
                  <a:pt x="41230" y="218986"/>
                  <a:pt x="41230" y="254026"/>
                </a:cubicBezTo>
                <a:lnTo>
                  <a:pt x="41230" y="314943"/>
                </a:lnTo>
                <a:cubicBezTo>
                  <a:pt x="41230" y="349983"/>
                  <a:pt x="36694" y="361864"/>
                  <a:pt x="32057" y="374450"/>
                </a:cubicBezTo>
                <a:cubicBezTo>
                  <a:pt x="26512" y="389252"/>
                  <a:pt x="20161" y="406067"/>
                  <a:pt x="20161" y="475844"/>
                </a:cubicBezTo>
                <a:cubicBezTo>
                  <a:pt x="20161" y="496385"/>
                  <a:pt x="27218" y="517429"/>
                  <a:pt x="79739" y="517429"/>
                </a:cubicBezTo>
                <a:cubicBezTo>
                  <a:pt x="132260" y="517429"/>
                  <a:pt x="139316" y="496385"/>
                  <a:pt x="139316" y="475844"/>
                </a:cubicBezTo>
                <a:cubicBezTo>
                  <a:pt x="139316" y="406067"/>
                  <a:pt x="133066" y="389252"/>
                  <a:pt x="127522" y="374450"/>
                </a:cubicBezTo>
                <a:cubicBezTo>
                  <a:pt x="122784" y="361864"/>
                  <a:pt x="118348" y="349983"/>
                  <a:pt x="118348" y="314943"/>
                </a:cubicBezTo>
                <a:lnTo>
                  <a:pt x="118348" y="254026"/>
                </a:lnTo>
                <a:cubicBezTo>
                  <a:pt x="118348" y="218986"/>
                  <a:pt x="122784" y="207205"/>
                  <a:pt x="127522" y="194619"/>
                </a:cubicBezTo>
                <a:cubicBezTo>
                  <a:pt x="133066" y="179717"/>
                  <a:pt x="139316" y="162902"/>
                  <a:pt x="139316" y="93225"/>
                </a:cubicBezTo>
                <a:cubicBezTo>
                  <a:pt x="139316" y="72584"/>
                  <a:pt x="132260" y="51540"/>
                  <a:pt x="79739" y="51540"/>
                </a:cubicBezTo>
                <a:close/>
                <a:moveTo>
                  <a:pt x="79739" y="31402"/>
                </a:moveTo>
                <a:cubicBezTo>
                  <a:pt x="104739" y="31402"/>
                  <a:pt x="123288" y="35732"/>
                  <a:pt x="136393" y="44592"/>
                </a:cubicBezTo>
                <a:cubicBezTo>
                  <a:pt x="151716" y="54863"/>
                  <a:pt x="159478" y="71275"/>
                  <a:pt x="159478" y="93225"/>
                </a:cubicBezTo>
                <a:cubicBezTo>
                  <a:pt x="159478" y="166527"/>
                  <a:pt x="152522" y="185155"/>
                  <a:pt x="146373" y="201668"/>
                </a:cubicBezTo>
                <a:cubicBezTo>
                  <a:pt x="142139" y="212945"/>
                  <a:pt x="138510" y="222712"/>
                  <a:pt x="138510" y="254026"/>
                </a:cubicBezTo>
                <a:lnTo>
                  <a:pt x="138510" y="314943"/>
                </a:lnTo>
                <a:cubicBezTo>
                  <a:pt x="138510" y="346358"/>
                  <a:pt x="142139" y="356024"/>
                  <a:pt x="146373" y="367301"/>
                </a:cubicBezTo>
                <a:cubicBezTo>
                  <a:pt x="152522" y="383814"/>
                  <a:pt x="159478" y="402442"/>
                  <a:pt x="159478" y="475844"/>
                </a:cubicBezTo>
                <a:cubicBezTo>
                  <a:pt x="159478" y="497694"/>
                  <a:pt x="151716" y="514106"/>
                  <a:pt x="136393" y="524477"/>
                </a:cubicBezTo>
                <a:cubicBezTo>
                  <a:pt x="123288" y="533237"/>
                  <a:pt x="104739" y="537567"/>
                  <a:pt x="79739" y="537567"/>
                </a:cubicBezTo>
                <a:cubicBezTo>
                  <a:pt x="54738" y="537567"/>
                  <a:pt x="36291" y="533237"/>
                  <a:pt x="23186" y="524477"/>
                </a:cubicBezTo>
                <a:cubicBezTo>
                  <a:pt x="7762" y="514106"/>
                  <a:pt x="0" y="497694"/>
                  <a:pt x="0" y="475844"/>
                </a:cubicBezTo>
                <a:cubicBezTo>
                  <a:pt x="0" y="402442"/>
                  <a:pt x="6955" y="383814"/>
                  <a:pt x="13105" y="367301"/>
                </a:cubicBezTo>
                <a:cubicBezTo>
                  <a:pt x="17339" y="356024"/>
                  <a:pt x="21069" y="346358"/>
                  <a:pt x="21069" y="314943"/>
                </a:cubicBezTo>
                <a:lnTo>
                  <a:pt x="21069" y="254026"/>
                </a:lnTo>
                <a:cubicBezTo>
                  <a:pt x="21069" y="222712"/>
                  <a:pt x="17339" y="212945"/>
                  <a:pt x="13105" y="201668"/>
                </a:cubicBezTo>
                <a:cubicBezTo>
                  <a:pt x="6955" y="185155"/>
                  <a:pt x="0" y="166527"/>
                  <a:pt x="0" y="93225"/>
                </a:cubicBezTo>
                <a:cubicBezTo>
                  <a:pt x="0" y="71275"/>
                  <a:pt x="7762" y="54863"/>
                  <a:pt x="23186" y="44592"/>
                </a:cubicBezTo>
                <a:cubicBezTo>
                  <a:pt x="36291" y="35732"/>
                  <a:pt x="54738" y="31402"/>
                  <a:pt x="79739" y="31402"/>
                </a:cubicBezTo>
                <a:close/>
                <a:moveTo>
                  <a:pt x="268522" y="20135"/>
                </a:moveTo>
                <a:lnTo>
                  <a:pt x="268522" y="112754"/>
                </a:lnTo>
                <a:lnTo>
                  <a:pt x="320444" y="112754"/>
                </a:lnTo>
                <a:cubicBezTo>
                  <a:pt x="325989" y="112754"/>
                  <a:pt x="330526" y="117184"/>
                  <a:pt x="330526" y="122822"/>
                </a:cubicBezTo>
                <a:cubicBezTo>
                  <a:pt x="330526" y="128359"/>
                  <a:pt x="325989" y="132889"/>
                  <a:pt x="320444" y="132889"/>
                </a:cubicBezTo>
                <a:lnTo>
                  <a:pt x="258440" y="132889"/>
                </a:lnTo>
                <a:cubicBezTo>
                  <a:pt x="252895" y="132889"/>
                  <a:pt x="248358" y="128359"/>
                  <a:pt x="248358" y="122822"/>
                </a:cubicBezTo>
                <a:lnTo>
                  <a:pt x="248358" y="51545"/>
                </a:lnTo>
                <a:lnTo>
                  <a:pt x="208030" y="51545"/>
                </a:lnTo>
                <a:cubicBezTo>
                  <a:pt x="203896" y="51545"/>
                  <a:pt x="200670" y="54867"/>
                  <a:pt x="200670" y="58995"/>
                </a:cubicBezTo>
                <a:lnTo>
                  <a:pt x="200670" y="509911"/>
                </a:lnTo>
                <a:cubicBezTo>
                  <a:pt x="200670" y="514039"/>
                  <a:pt x="203896" y="517361"/>
                  <a:pt x="208030" y="517361"/>
                </a:cubicBezTo>
                <a:lnTo>
                  <a:pt x="580256" y="517361"/>
                </a:lnTo>
                <a:cubicBezTo>
                  <a:pt x="584289" y="517361"/>
                  <a:pt x="587616" y="514039"/>
                  <a:pt x="587616" y="509911"/>
                </a:cubicBezTo>
                <a:lnTo>
                  <a:pt x="587616" y="58995"/>
                </a:lnTo>
                <a:cubicBezTo>
                  <a:pt x="587616" y="54867"/>
                  <a:pt x="584289" y="51545"/>
                  <a:pt x="580256" y="51545"/>
                </a:cubicBezTo>
                <a:lnTo>
                  <a:pt x="539929" y="51545"/>
                </a:lnTo>
                <a:lnTo>
                  <a:pt x="539929" y="122822"/>
                </a:lnTo>
                <a:cubicBezTo>
                  <a:pt x="539929" y="128359"/>
                  <a:pt x="535392" y="132889"/>
                  <a:pt x="529847" y="132889"/>
                </a:cubicBezTo>
                <a:lnTo>
                  <a:pt x="360772" y="132889"/>
                </a:lnTo>
                <a:cubicBezTo>
                  <a:pt x="355227" y="132889"/>
                  <a:pt x="350690" y="128359"/>
                  <a:pt x="350690" y="122822"/>
                </a:cubicBezTo>
                <a:cubicBezTo>
                  <a:pt x="350690" y="117184"/>
                  <a:pt x="355227" y="112754"/>
                  <a:pt x="360772" y="112754"/>
                </a:cubicBezTo>
                <a:lnTo>
                  <a:pt x="519765" y="112754"/>
                </a:lnTo>
                <a:lnTo>
                  <a:pt x="519765" y="45102"/>
                </a:lnTo>
                <a:cubicBezTo>
                  <a:pt x="519361" y="43994"/>
                  <a:pt x="519059" y="42786"/>
                  <a:pt x="519059" y="41477"/>
                </a:cubicBezTo>
                <a:cubicBezTo>
                  <a:pt x="519059" y="40269"/>
                  <a:pt x="519361" y="39061"/>
                  <a:pt x="519765" y="37954"/>
                </a:cubicBezTo>
                <a:lnTo>
                  <a:pt x="519765" y="20135"/>
                </a:lnTo>
                <a:close/>
                <a:moveTo>
                  <a:pt x="258440" y="0"/>
                </a:moveTo>
                <a:lnTo>
                  <a:pt x="529847" y="0"/>
                </a:lnTo>
                <a:cubicBezTo>
                  <a:pt x="535392" y="0"/>
                  <a:pt x="539929" y="4430"/>
                  <a:pt x="539929" y="10067"/>
                </a:cubicBezTo>
                <a:lnTo>
                  <a:pt x="539929" y="31410"/>
                </a:lnTo>
                <a:lnTo>
                  <a:pt x="580256" y="31410"/>
                </a:lnTo>
                <a:cubicBezTo>
                  <a:pt x="595480" y="31410"/>
                  <a:pt x="607780" y="43793"/>
                  <a:pt x="607780" y="58995"/>
                </a:cubicBezTo>
                <a:lnTo>
                  <a:pt x="607780" y="509911"/>
                </a:lnTo>
                <a:cubicBezTo>
                  <a:pt x="607780" y="525113"/>
                  <a:pt x="595480" y="537496"/>
                  <a:pt x="580256" y="537496"/>
                </a:cubicBezTo>
                <a:lnTo>
                  <a:pt x="208030" y="537496"/>
                </a:lnTo>
                <a:cubicBezTo>
                  <a:pt x="192806" y="537496"/>
                  <a:pt x="180506" y="525113"/>
                  <a:pt x="180506" y="509911"/>
                </a:cubicBezTo>
                <a:lnTo>
                  <a:pt x="180506" y="58995"/>
                </a:lnTo>
                <a:cubicBezTo>
                  <a:pt x="180506" y="43793"/>
                  <a:pt x="192806" y="31410"/>
                  <a:pt x="208030" y="31410"/>
                </a:cubicBezTo>
                <a:lnTo>
                  <a:pt x="248358" y="31410"/>
                </a:lnTo>
                <a:lnTo>
                  <a:pt x="248358" y="10067"/>
                </a:lnTo>
                <a:cubicBezTo>
                  <a:pt x="248358" y="4430"/>
                  <a:pt x="252895" y="0"/>
                  <a:pt x="25844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</p:sp>
      <p:pic>
        <p:nvPicPr>
          <p:cNvPr id="1026" name="Picture 2" descr="C:\Users\k1040125\AppData\Local\Temp\SNAGHTML266bb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3701" y="3141762"/>
            <a:ext cx="694415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206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印刷方式的改變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4060</TotalTime>
  <Words>2035</Words>
  <Application>Microsoft Office PowerPoint</Application>
  <PresentationFormat>自訂</PresentationFormat>
  <Paragraphs>384</Paragraphs>
  <Slides>61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61</vt:i4>
      </vt:variant>
    </vt:vector>
  </HeadingPairs>
  <TitlesOfParts>
    <vt:vector size="62" baseType="lpstr">
      <vt:lpstr>生活科技_課文</vt:lpstr>
      <vt:lpstr>資訊科技帶來的生活改變</vt:lpstr>
      <vt:lpstr>生活中的資訊科技</vt:lpstr>
      <vt:lpstr>投影片 3</vt:lpstr>
      <vt:lpstr>投影片 4</vt:lpstr>
      <vt:lpstr>投影片 5</vt:lpstr>
      <vt:lpstr>投影片 6</vt:lpstr>
      <vt:lpstr>1. 通訊方式的改變</vt:lpstr>
      <vt:lpstr>①通訊方式的改變</vt:lpstr>
      <vt:lpstr>2. 印刷方式的改變</vt:lpstr>
      <vt:lpstr>②印刷方式的改變</vt:lpstr>
      <vt:lpstr>3. 醫療方式的改變</vt:lpstr>
      <vt:lpstr>③醫療方式的改變</vt:lpstr>
      <vt:lpstr>③醫療方式的改變</vt:lpstr>
      <vt:lpstr>③醫療方式的改變</vt:lpstr>
      <vt:lpstr>③醫療方式的改變</vt:lpstr>
      <vt:lpstr>4. 學習方式的改變</vt:lpstr>
      <vt:lpstr>④學習方式的改變</vt:lpstr>
      <vt:lpstr>投影片 18</vt:lpstr>
      <vt:lpstr>5. 購物方式的改變</vt:lpstr>
      <vt:lpstr>⑤購物方式的改變</vt:lpstr>
      <vt:lpstr>電子商務經營模式</vt:lpstr>
      <vt:lpstr>電子商務經營模式</vt:lpstr>
      <vt:lpstr>電子商務注意事項</vt:lpstr>
      <vt:lpstr>注意！網頁安全性</vt:lpstr>
      <vt:lpstr>網頁安全性</vt:lpstr>
      <vt:lpstr>1．1 資訊科技帶來的生活改變 結束</vt:lpstr>
      <vt:lpstr>常見的資訊技術應用</vt:lpstr>
      <vt:lpstr>1. 網路</vt:lpstr>
      <vt:lpstr>我們是如何連上網路的？</vt:lpstr>
      <vt:lpstr>常見的上網方式</vt:lpstr>
      <vt:lpstr>常見的上網方式</vt:lpstr>
      <vt:lpstr>常見的上網方式</vt:lpstr>
      <vt:lpstr>常見的上網方式</vt:lpstr>
      <vt:lpstr>常見的上網方式</vt:lpstr>
      <vt:lpstr>常見的上網方式</vt:lpstr>
      <vt:lpstr>投影片 36</vt:lpstr>
      <vt:lpstr>海底電纜</vt:lpstr>
      <vt:lpstr>2. 物聯網</vt:lpstr>
      <vt:lpstr>物聯網</vt:lpstr>
      <vt:lpstr>物聯網的組成</vt:lpstr>
      <vt:lpstr>物聯網的應用</vt:lpstr>
      <vt:lpstr>物聯網的應用</vt:lpstr>
      <vt:lpstr>物聯網的應用</vt:lpstr>
      <vt:lpstr>3. RFID</vt:lpstr>
      <vt:lpstr>RFID</vt:lpstr>
      <vt:lpstr>RFID的應用</vt:lpstr>
      <vt:lpstr>RFID的應用</vt:lpstr>
      <vt:lpstr>RFID的應用</vt:lpstr>
      <vt:lpstr>RFID的應用</vt:lpstr>
      <vt:lpstr>4. 條碼</vt:lpstr>
      <vt:lpstr>條碼</vt:lpstr>
      <vt:lpstr>條碼</vt:lpstr>
      <vt:lpstr>投影片 53</vt:lpstr>
      <vt:lpstr>產銷履歷</vt:lpstr>
      <vt:lpstr>投影片 55</vt:lpstr>
      <vt:lpstr>5. 生物辨識</vt:lpstr>
      <vt:lpstr>生物辨識</vt:lpstr>
      <vt:lpstr>生物辨識</vt:lpstr>
      <vt:lpstr>生物辨識</vt:lpstr>
      <vt:lpstr>生物辨識</vt:lpstr>
      <vt:lpstr>1．2 常見的資訊技術應用 結束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Younger Yang</cp:lastModifiedBy>
  <cp:revision>454</cp:revision>
  <cp:lastPrinted>2019-05-27T08:55:00Z</cp:lastPrinted>
  <dcterms:created xsi:type="dcterms:W3CDTF">2019-04-23T05:53:25Z</dcterms:created>
  <dcterms:modified xsi:type="dcterms:W3CDTF">2020-02-09T03:58:33Z</dcterms:modified>
</cp:coreProperties>
</file>