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60" r:id="rId2"/>
    <p:sldId id="331" r:id="rId3"/>
    <p:sldId id="436" r:id="rId4"/>
    <p:sldId id="435" r:id="rId5"/>
    <p:sldId id="385" r:id="rId6"/>
    <p:sldId id="372" r:id="rId7"/>
    <p:sldId id="396" r:id="rId8"/>
    <p:sldId id="397" r:id="rId9"/>
    <p:sldId id="398" r:id="rId10"/>
    <p:sldId id="399" r:id="rId11"/>
    <p:sldId id="371" r:id="rId12"/>
    <p:sldId id="420" r:id="rId13"/>
    <p:sldId id="421" r:id="rId14"/>
    <p:sldId id="400" r:id="rId15"/>
    <p:sldId id="419" r:id="rId16"/>
    <p:sldId id="422" r:id="rId17"/>
    <p:sldId id="423" r:id="rId18"/>
    <p:sldId id="424" r:id="rId19"/>
    <p:sldId id="425" r:id="rId20"/>
    <p:sldId id="426" r:id="rId21"/>
    <p:sldId id="373" r:id="rId22"/>
    <p:sldId id="428" r:id="rId23"/>
    <p:sldId id="429" r:id="rId24"/>
    <p:sldId id="430" r:id="rId25"/>
    <p:sldId id="431" r:id="rId26"/>
    <p:sldId id="432" r:id="rId27"/>
    <p:sldId id="433" r:id="rId28"/>
    <p:sldId id="434" r:id="rId29"/>
    <p:sldId id="293" r:id="rId30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7BA2"/>
    <a:srgbClr val="FFFFFF"/>
    <a:srgbClr val="E2E0F0"/>
    <a:srgbClr val="FCD5B5"/>
    <a:srgbClr val="4FC6D8"/>
    <a:srgbClr val="EDA936"/>
    <a:srgbClr val="DDF1F6"/>
    <a:srgbClr val="E3E3E3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94" autoAdjust="0"/>
    <p:restoredTop sz="99531" autoAdjust="0"/>
  </p:normalViewPr>
  <p:slideViewPr>
    <p:cSldViewPr>
      <p:cViewPr>
        <p:scale>
          <a:sx n="75" d="100"/>
          <a:sy n="75" d="100"/>
        </p:scale>
        <p:origin x="-370" y="-58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6.xml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rId2" action="ppaction://hlinksldjump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實體安全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軟體安全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網路安全</a:t>
            </a:r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資訊安全簡介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3-1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維護「實體安全」的方法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472211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D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定期備份資料</a:t>
            </a:r>
          </a:p>
          <a:p>
            <a:pPr marL="114295" indent="0">
              <a:buNone/>
            </a:pPr>
            <a:r>
              <a:rPr lang="zh-TW" altLang="en-US" dirty="0" smtClean="0"/>
              <a:t>為了必要時迅速</a:t>
            </a:r>
            <a:r>
              <a:rPr lang="zh-TW" altLang="en-US" dirty="0"/>
              <a:t>回復</a:t>
            </a:r>
            <a:r>
              <a:rPr lang="zh-TW" altLang="en-US" dirty="0" smtClean="0"/>
              <a:t>運作：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應</a:t>
            </a:r>
            <a:r>
              <a:rPr lang="zh-TW" altLang="en-US" dirty="0"/>
              <a:t>定期</a:t>
            </a:r>
            <a:r>
              <a:rPr lang="zh-TW" altLang="en-US" dirty="0" smtClean="0"/>
              <a:t>備份重要資料。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備份資料存放不同場地。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>
            <a:extLst>
              <a:ext uri="{FF2B5EF4-FFF2-40B4-BE49-F238E27FC236}">
                <a16:creationId xmlns="" xmlns:a16="http://schemas.microsoft.com/office/drawing/2014/main" id="{0D25D0F6-15C8-41FF-B98D-737B91849414}"/>
              </a:ext>
            </a:extLst>
          </p:cNvPr>
          <p:cNvGrpSpPr>
            <a:grpSpLocks noChangeAspect="1"/>
          </p:cNvGrpSpPr>
          <p:nvPr/>
        </p:nvGrpSpPr>
        <p:grpSpPr>
          <a:xfrm>
            <a:off x="6239550" y="2205658"/>
            <a:ext cx="5400000" cy="3502038"/>
            <a:chOff x="2566814" y="3032833"/>
            <a:chExt cx="5900700" cy="3826755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F1A946E5-64A6-4769-BFE6-D94933B12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6814" y="3058730"/>
              <a:ext cx="5900700" cy="3800858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3A920121-A277-4EF4-9EF7-F7E5F4116D12}"/>
                </a:ext>
              </a:extLst>
            </p:cNvPr>
            <p:cNvSpPr/>
            <p:nvPr/>
          </p:nvSpPr>
          <p:spPr>
            <a:xfrm>
              <a:off x="2566814" y="3032833"/>
              <a:ext cx="2160240" cy="2160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01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軟體安全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①惡意程式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="" xmlns:a16="http://schemas.microsoft.com/office/drawing/2014/main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en-US" altLang="zh-TW" dirty="0"/>
              <a:t>1. </a:t>
            </a:r>
            <a:r>
              <a:rPr lang="zh-TW" altLang="en-US" b="1" dirty="0">
                <a:solidFill>
                  <a:srgbClr val="0070C0"/>
                </a:solidFill>
              </a:rPr>
              <a:t>電腦病毒 　 </a:t>
            </a:r>
            <a:r>
              <a:rPr lang="zh-TW" altLang="en-US" dirty="0"/>
              <a:t>：</a:t>
            </a:r>
            <a:endParaRPr lang="en-US" altLang="zh-TW" dirty="0"/>
          </a:p>
          <a:p>
            <a:pPr marL="982663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是一種依附</a:t>
            </a:r>
            <a:r>
              <a:rPr lang="zh-TW" altLang="en-US" dirty="0"/>
              <a:t>在</a:t>
            </a:r>
            <a:r>
              <a:rPr lang="zh-TW" altLang="en-US" b="1" dirty="0">
                <a:solidFill>
                  <a:srgbClr val="0070C0"/>
                </a:solidFill>
              </a:rPr>
              <a:t>檔案</a:t>
            </a:r>
            <a:r>
              <a:rPr lang="zh-TW" altLang="en-US" dirty="0"/>
              <a:t>或</a:t>
            </a:r>
            <a:r>
              <a:rPr lang="zh-TW" altLang="en-US" b="1" dirty="0">
                <a:solidFill>
                  <a:srgbClr val="0070C0"/>
                </a:solidFill>
              </a:rPr>
              <a:t>程式</a:t>
            </a:r>
            <a:r>
              <a:rPr lang="zh-TW" altLang="en-US" dirty="0"/>
              <a:t>中的惡意</a:t>
            </a:r>
            <a:r>
              <a:rPr lang="zh-TW" altLang="en-US" dirty="0" smtClean="0"/>
              <a:t>程式。</a:t>
            </a:r>
            <a:endParaRPr lang="en-US" altLang="zh-TW" dirty="0" smtClean="0"/>
          </a:p>
          <a:p>
            <a:pPr marL="1524000" indent="-541338">
              <a:buNone/>
            </a:pPr>
            <a:r>
              <a:rPr lang="en-US" altLang="zh-TW" dirty="0"/>
              <a:t>(2</a:t>
            </a:r>
            <a:r>
              <a:rPr lang="en-US" altLang="zh-TW" dirty="0" smtClean="0"/>
              <a:t>)</a:t>
            </a:r>
            <a:r>
              <a:rPr lang="zh-TW" altLang="en-US" dirty="0"/>
              <a:t>使用者</a:t>
            </a:r>
            <a:r>
              <a:rPr lang="zh-TW" altLang="en-US" b="1" dirty="0">
                <a:solidFill>
                  <a:srgbClr val="0070C0"/>
                </a:solidFill>
              </a:rPr>
              <a:t>開啟檔案</a:t>
            </a:r>
            <a:r>
              <a:rPr lang="zh-TW" altLang="en-US" dirty="0"/>
              <a:t>或</a:t>
            </a:r>
            <a:r>
              <a:rPr lang="zh-TW" altLang="en-US" b="1" dirty="0">
                <a:solidFill>
                  <a:srgbClr val="0070C0"/>
                </a:solidFill>
              </a:rPr>
              <a:t>執行程式</a:t>
            </a:r>
            <a:r>
              <a:rPr lang="zh-TW" altLang="en-US" dirty="0"/>
              <a:t>時，</a:t>
            </a:r>
            <a:r>
              <a:rPr lang="zh-TW" altLang="en-US" dirty="0" smtClean="0"/>
              <a:t>電腦病毒會：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①自我複製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②感染</a:t>
            </a:r>
            <a:r>
              <a:rPr lang="zh-TW" altLang="en-US" dirty="0"/>
              <a:t>其他</a:t>
            </a:r>
            <a:r>
              <a:rPr lang="zh-TW" altLang="en-US" dirty="0" smtClean="0"/>
              <a:t>檔案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③執行</a:t>
            </a:r>
            <a:r>
              <a:rPr lang="zh-TW" altLang="en-US" dirty="0"/>
              <a:t>特定的惡意</a:t>
            </a:r>
            <a:r>
              <a:rPr lang="zh-TW" altLang="en-US" dirty="0" smtClean="0"/>
              <a:t>功能</a:t>
            </a:r>
            <a:endParaRPr lang="en-US" altLang="zh-TW" dirty="0" smtClean="0"/>
          </a:p>
          <a:p>
            <a:pPr marL="1524000" indent="-541338">
              <a:buNone/>
            </a:pPr>
            <a:r>
              <a:rPr lang="en-US" altLang="zh-TW" dirty="0"/>
              <a:t>(3</a:t>
            </a:r>
            <a:r>
              <a:rPr lang="en-US" altLang="zh-TW" dirty="0" smtClean="0"/>
              <a:t>)</a:t>
            </a:r>
            <a:r>
              <a:rPr lang="zh-TW" altLang="en-US" dirty="0" smtClean="0"/>
              <a:t>電腦中毒時，電腦、網路均可能無法</a:t>
            </a:r>
            <a:r>
              <a:rPr lang="zh-TW" altLang="en-US" dirty="0"/>
              <a:t>正常運作。</a:t>
            </a:r>
          </a:p>
        </p:txBody>
      </p:sp>
      <p:pic>
        <p:nvPicPr>
          <p:cNvPr id="14" name="圖片 13">
            <a:hlinkClick r:id="rId2" action="ppaction://hlinksldjump"/>
            <a:extLst>
              <a:ext uri="{FF2B5EF4-FFF2-40B4-BE49-F238E27FC236}">
                <a16:creationId xmlns="" xmlns:a16="http://schemas.microsoft.com/office/drawing/2014/main" id="{74E954B5-05BB-4138-8F96-49A742BAD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1876" y="891632"/>
            <a:ext cx="698449" cy="718217"/>
          </a:xfrm>
          <a:prstGeom prst="rect">
            <a:avLst/>
          </a:prstGeom>
        </p:spPr>
      </p:pic>
      <p:sp>
        <p:nvSpPr>
          <p:cNvPr id="7" name="malware_158604"/>
          <p:cNvSpPr>
            <a:spLocks noChangeAspect="1"/>
          </p:cNvSpPr>
          <p:nvPr/>
        </p:nvSpPr>
        <p:spPr bwMode="auto">
          <a:xfrm>
            <a:off x="9191550" y="3259004"/>
            <a:ext cx="2143059" cy="2337861"/>
          </a:xfrm>
          <a:custGeom>
            <a:avLst/>
            <a:gdLst>
              <a:gd name="T0" fmla="*/ 325000 h 606722"/>
              <a:gd name="T1" fmla="*/ 325000 h 606722"/>
              <a:gd name="T2" fmla="*/ 325000 h 606722"/>
              <a:gd name="T3" fmla="*/ 325000 h 606722"/>
              <a:gd name="T4" fmla="*/ 325000 h 606722"/>
              <a:gd name="T5" fmla="*/ 325000 h 606722"/>
              <a:gd name="T6" fmla="*/ 325000 h 606722"/>
              <a:gd name="T7" fmla="*/ 325000 h 606722"/>
              <a:gd name="T8" fmla="*/ 325000 h 606722"/>
              <a:gd name="T9" fmla="*/ 325000 h 606722"/>
              <a:gd name="T10" fmla="*/ 325000 h 606722"/>
              <a:gd name="T11" fmla="*/ 325000 h 606722"/>
              <a:gd name="T12" fmla="*/ 325000 h 606722"/>
              <a:gd name="T13" fmla="*/ 325000 h 606722"/>
              <a:gd name="T14" fmla="*/ 325000 h 606722"/>
              <a:gd name="T15" fmla="*/ 325000 h 606722"/>
              <a:gd name="T16" fmla="*/ 325000 h 606722"/>
              <a:gd name="T17" fmla="*/ 325000 h 606722"/>
              <a:gd name="T18" fmla="*/ 325000 h 606722"/>
              <a:gd name="T19" fmla="*/ 325000 h 606722"/>
              <a:gd name="T20" fmla="*/ 325000 h 606722"/>
              <a:gd name="T21" fmla="*/ 325000 h 606722"/>
              <a:gd name="T22" fmla="*/ 325000 h 606722"/>
              <a:gd name="T23" fmla="*/ 325000 h 606722"/>
              <a:gd name="T24" fmla="*/ 325000 h 606722"/>
              <a:gd name="T25" fmla="*/ 325000 h 606722"/>
              <a:gd name="T26" fmla="*/ 325000 h 606722"/>
              <a:gd name="T27" fmla="*/ 325000 h 606722"/>
              <a:gd name="T28" fmla="*/ 325000 h 606722"/>
              <a:gd name="T29" fmla="*/ 325000 h 606722"/>
              <a:gd name="T30" fmla="*/ 325000 h 606722"/>
              <a:gd name="T31" fmla="*/ 325000 h 606722"/>
              <a:gd name="T32" fmla="*/ 325000 h 606722"/>
              <a:gd name="T33" fmla="*/ 325000 h 606722"/>
              <a:gd name="T34" fmla="*/ 325000 h 606722"/>
              <a:gd name="T35" fmla="*/ 325000 h 606722"/>
              <a:gd name="T36" fmla="*/ 325000 h 606722"/>
              <a:gd name="T37" fmla="*/ 325000 h 606722"/>
              <a:gd name="T38" fmla="*/ 325000 h 606722"/>
              <a:gd name="T39" fmla="*/ 325000 h 606722"/>
              <a:gd name="T40" fmla="*/ 325000 h 606722"/>
              <a:gd name="T41" fmla="*/ 325000 h 606722"/>
              <a:gd name="T42" fmla="*/ 325000 h 606722"/>
              <a:gd name="T43" fmla="*/ 325000 h 606722"/>
              <a:gd name="T44" fmla="*/ 325000 h 606722"/>
              <a:gd name="T45" fmla="*/ 325000 h 606722"/>
              <a:gd name="T46" fmla="*/ 325000 h 606722"/>
              <a:gd name="T47" fmla="*/ 325000 h 606722"/>
              <a:gd name="T48" fmla="*/ 325000 h 606722"/>
              <a:gd name="T49" fmla="*/ 325000 h 606722"/>
              <a:gd name="T50" fmla="*/ 325000 h 606722"/>
              <a:gd name="T51" fmla="*/ 325000 h 606722"/>
              <a:gd name="T52" fmla="*/ 325000 h 606722"/>
              <a:gd name="T53" fmla="*/ 325000 h 606722"/>
              <a:gd name="T54" fmla="*/ 325000 h 606722"/>
              <a:gd name="T55" fmla="*/ 325000 h 606722"/>
              <a:gd name="T56" fmla="*/ 325000 h 606722"/>
              <a:gd name="T57" fmla="*/ 325000 h 606722"/>
              <a:gd name="T58" fmla="*/ 325000 h 606722"/>
              <a:gd name="T59" fmla="*/ 325000 h 606722"/>
              <a:gd name="T60" fmla="*/ 325000 h 606722"/>
              <a:gd name="T61" fmla="*/ 325000 h 606722"/>
              <a:gd name="T62" fmla="*/ 325000 h 606722"/>
              <a:gd name="T63" fmla="*/ 325000 h 606722"/>
              <a:gd name="T64" fmla="*/ 325000 h 606722"/>
              <a:gd name="T65" fmla="*/ 325000 h 606722"/>
              <a:gd name="T66" fmla="*/ 325000 h 606722"/>
              <a:gd name="T67" fmla="*/ 325000 h 606722"/>
              <a:gd name="T68" fmla="*/ 325000 h 606722"/>
              <a:gd name="T69" fmla="*/ 325000 h 606722"/>
              <a:gd name="T70" fmla="*/ 325000 h 606722"/>
              <a:gd name="T71" fmla="*/ 325000 h 606722"/>
              <a:gd name="T72" fmla="*/ 325000 h 606722"/>
              <a:gd name="T73" fmla="*/ 325000 h 606722"/>
              <a:gd name="T74" fmla="*/ 325000 h 606722"/>
              <a:gd name="T75" fmla="*/ 325000 h 606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14" h="4276">
                <a:moveTo>
                  <a:pt x="3333" y="3081"/>
                </a:moveTo>
                <a:lnTo>
                  <a:pt x="2769" y="3081"/>
                </a:lnTo>
                <a:cubicBezTo>
                  <a:pt x="3109" y="2831"/>
                  <a:pt x="3329" y="2429"/>
                  <a:pt x="3329" y="1976"/>
                </a:cubicBezTo>
                <a:cubicBezTo>
                  <a:pt x="3329" y="1862"/>
                  <a:pt x="3316" y="1751"/>
                  <a:pt x="3289" y="1643"/>
                </a:cubicBezTo>
                <a:lnTo>
                  <a:pt x="3490" y="1643"/>
                </a:lnTo>
                <a:cubicBezTo>
                  <a:pt x="3564" y="1643"/>
                  <a:pt x="3624" y="1583"/>
                  <a:pt x="3624" y="1509"/>
                </a:cubicBezTo>
                <a:cubicBezTo>
                  <a:pt x="3624" y="1436"/>
                  <a:pt x="3564" y="1376"/>
                  <a:pt x="3490" y="1376"/>
                </a:cubicBezTo>
                <a:lnTo>
                  <a:pt x="3182" y="1376"/>
                </a:lnTo>
                <a:lnTo>
                  <a:pt x="3132" y="487"/>
                </a:lnTo>
                <a:cubicBezTo>
                  <a:pt x="3117" y="214"/>
                  <a:pt x="2891" y="0"/>
                  <a:pt x="2617" y="0"/>
                </a:cubicBezTo>
                <a:cubicBezTo>
                  <a:pt x="2523" y="0"/>
                  <a:pt x="2428" y="12"/>
                  <a:pt x="2336" y="35"/>
                </a:cubicBezTo>
                <a:lnTo>
                  <a:pt x="2051" y="107"/>
                </a:lnTo>
                <a:cubicBezTo>
                  <a:pt x="1990" y="123"/>
                  <a:pt x="1924" y="123"/>
                  <a:pt x="1863" y="107"/>
                </a:cubicBezTo>
                <a:lnTo>
                  <a:pt x="1578" y="35"/>
                </a:lnTo>
                <a:cubicBezTo>
                  <a:pt x="1486" y="12"/>
                  <a:pt x="1391" y="0"/>
                  <a:pt x="1297" y="0"/>
                </a:cubicBezTo>
                <a:cubicBezTo>
                  <a:pt x="1023" y="0"/>
                  <a:pt x="797" y="214"/>
                  <a:pt x="782" y="487"/>
                </a:cubicBezTo>
                <a:lnTo>
                  <a:pt x="732" y="1376"/>
                </a:lnTo>
                <a:lnTo>
                  <a:pt x="424" y="1376"/>
                </a:lnTo>
                <a:cubicBezTo>
                  <a:pt x="350" y="1376"/>
                  <a:pt x="290" y="1436"/>
                  <a:pt x="290" y="1509"/>
                </a:cubicBezTo>
                <a:cubicBezTo>
                  <a:pt x="290" y="1583"/>
                  <a:pt x="350" y="1643"/>
                  <a:pt x="424" y="1643"/>
                </a:cubicBezTo>
                <a:lnTo>
                  <a:pt x="625" y="1643"/>
                </a:lnTo>
                <a:cubicBezTo>
                  <a:pt x="598" y="1751"/>
                  <a:pt x="585" y="1862"/>
                  <a:pt x="585" y="1976"/>
                </a:cubicBezTo>
                <a:cubicBezTo>
                  <a:pt x="585" y="2429"/>
                  <a:pt x="805" y="2831"/>
                  <a:pt x="1145" y="3081"/>
                </a:cubicBezTo>
                <a:lnTo>
                  <a:pt x="581" y="3081"/>
                </a:lnTo>
                <a:cubicBezTo>
                  <a:pt x="261" y="3081"/>
                  <a:pt x="0" y="3342"/>
                  <a:pt x="0" y="3662"/>
                </a:cubicBezTo>
                <a:lnTo>
                  <a:pt x="0" y="4143"/>
                </a:lnTo>
                <a:cubicBezTo>
                  <a:pt x="0" y="4216"/>
                  <a:pt x="60" y="4276"/>
                  <a:pt x="133" y="4276"/>
                </a:cubicBezTo>
                <a:lnTo>
                  <a:pt x="3781" y="4276"/>
                </a:lnTo>
                <a:cubicBezTo>
                  <a:pt x="3854" y="4276"/>
                  <a:pt x="3914" y="4216"/>
                  <a:pt x="3914" y="4143"/>
                </a:cubicBezTo>
                <a:lnTo>
                  <a:pt x="3914" y="3662"/>
                </a:lnTo>
                <a:cubicBezTo>
                  <a:pt x="3914" y="3342"/>
                  <a:pt x="3653" y="3081"/>
                  <a:pt x="3333" y="3081"/>
                </a:cubicBezTo>
                <a:close/>
                <a:moveTo>
                  <a:pt x="2263" y="1643"/>
                </a:moveTo>
                <a:lnTo>
                  <a:pt x="2802" y="1643"/>
                </a:lnTo>
                <a:lnTo>
                  <a:pt x="2802" y="1855"/>
                </a:lnTo>
                <a:cubicBezTo>
                  <a:pt x="2802" y="1946"/>
                  <a:pt x="2728" y="2021"/>
                  <a:pt x="2636" y="2021"/>
                </a:cubicBezTo>
                <a:lnTo>
                  <a:pt x="2429" y="2021"/>
                </a:lnTo>
                <a:cubicBezTo>
                  <a:pt x="2338" y="2021"/>
                  <a:pt x="2263" y="1946"/>
                  <a:pt x="2263" y="1855"/>
                </a:cubicBezTo>
                <a:lnTo>
                  <a:pt x="2263" y="1643"/>
                </a:lnTo>
                <a:close/>
                <a:moveTo>
                  <a:pt x="1297" y="267"/>
                </a:moveTo>
                <a:cubicBezTo>
                  <a:pt x="1369" y="267"/>
                  <a:pt x="1442" y="276"/>
                  <a:pt x="1513" y="294"/>
                </a:cubicBezTo>
                <a:lnTo>
                  <a:pt x="1797" y="366"/>
                </a:lnTo>
                <a:cubicBezTo>
                  <a:pt x="1902" y="392"/>
                  <a:pt x="2012" y="392"/>
                  <a:pt x="2117" y="366"/>
                </a:cubicBezTo>
                <a:lnTo>
                  <a:pt x="2401" y="294"/>
                </a:lnTo>
                <a:cubicBezTo>
                  <a:pt x="2472" y="276"/>
                  <a:pt x="2545" y="267"/>
                  <a:pt x="2617" y="267"/>
                </a:cubicBezTo>
                <a:cubicBezTo>
                  <a:pt x="2750" y="267"/>
                  <a:pt x="2859" y="370"/>
                  <a:pt x="2866" y="502"/>
                </a:cubicBezTo>
                <a:lnTo>
                  <a:pt x="2915" y="1376"/>
                </a:lnTo>
                <a:lnTo>
                  <a:pt x="999" y="1376"/>
                </a:lnTo>
                <a:lnTo>
                  <a:pt x="1048" y="502"/>
                </a:lnTo>
                <a:cubicBezTo>
                  <a:pt x="1055" y="370"/>
                  <a:pt x="1164" y="267"/>
                  <a:pt x="1297" y="267"/>
                </a:cubicBezTo>
                <a:close/>
                <a:moveTo>
                  <a:pt x="1112" y="1643"/>
                </a:moveTo>
                <a:lnTo>
                  <a:pt x="1651" y="1643"/>
                </a:lnTo>
                <a:lnTo>
                  <a:pt x="1651" y="1855"/>
                </a:lnTo>
                <a:cubicBezTo>
                  <a:pt x="1651" y="1946"/>
                  <a:pt x="1576" y="2021"/>
                  <a:pt x="1485" y="2021"/>
                </a:cubicBezTo>
                <a:lnTo>
                  <a:pt x="1278" y="2021"/>
                </a:lnTo>
                <a:cubicBezTo>
                  <a:pt x="1186" y="2021"/>
                  <a:pt x="1112" y="1946"/>
                  <a:pt x="1112" y="1855"/>
                </a:cubicBezTo>
                <a:lnTo>
                  <a:pt x="1112" y="1643"/>
                </a:lnTo>
                <a:close/>
                <a:moveTo>
                  <a:pt x="851" y="1976"/>
                </a:moveTo>
                <a:cubicBezTo>
                  <a:pt x="851" y="1962"/>
                  <a:pt x="852" y="1948"/>
                  <a:pt x="852" y="1934"/>
                </a:cubicBezTo>
                <a:cubicBezTo>
                  <a:pt x="890" y="2135"/>
                  <a:pt x="1066" y="2287"/>
                  <a:pt x="1278" y="2287"/>
                </a:cubicBezTo>
                <a:lnTo>
                  <a:pt x="1485" y="2287"/>
                </a:lnTo>
                <a:cubicBezTo>
                  <a:pt x="1724" y="2287"/>
                  <a:pt x="1918" y="2093"/>
                  <a:pt x="1918" y="1855"/>
                </a:cubicBezTo>
                <a:lnTo>
                  <a:pt x="1918" y="1643"/>
                </a:lnTo>
                <a:lnTo>
                  <a:pt x="1996" y="1643"/>
                </a:lnTo>
                <a:lnTo>
                  <a:pt x="1996" y="1855"/>
                </a:lnTo>
                <a:cubicBezTo>
                  <a:pt x="1996" y="2093"/>
                  <a:pt x="2190" y="2287"/>
                  <a:pt x="2429" y="2287"/>
                </a:cubicBezTo>
                <a:lnTo>
                  <a:pt x="2636" y="2287"/>
                </a:lnTo>
                <a:cubicBezTo>
                  <a:pt x="2848" y="2287"/>
                  <a:pt x="3024" y="2135"/>
                  <a:pt x="3062" y="1934"/>
                </a:cubicBezTo>
                <a:cubicBezTo>
                  <a:pt x="3062" y="1948"/>
                  <a:pt x="3063" y="1962"/>
                  <a:pt x="3063" y="1976"/>
                </a:cubicBezTo>
                <a:cubicBezTo>
                  <a:pt x="3063" y="2585"/>
                  <a:pt x="2567" y="3081"/>
                  <a:pt x="1957" y="3081"/>
                </a:cubicBezTo>
                <a:cubicBezTo>
                  <a:pt x="1347" y="3081"/>
                  <a:pt x="851" y="2585"/>
                  <a:pt x="851" y="1976"/>
                </a:cubicBezTo>
                <a:close/>
                <a:moveTo>
                  <a:pt x="3647" y="4009"/>
                </a:moveTo>
                <a:lnTo>
                  <a:pt x="267" y="4009"/>
                </a:lnTo>
                <a:lnTo>
                  <a:pt x="267" y="3662"/>
                </a:lnTo>
                <a:cubicBezTo>
                  <a:pt x="267" y="3489"/>
                  <a:pt x="408" y="3348"/>
                  <a:pt x="581" y="3348"/>
                </a:cubicBezTo>
                <a:lnTo>
                  <a:pt x="3333" y="3348"/>
                </a:lnTo>
                <a:cubicBezTo>
                  <a:pt x="3506" y="3348"/>
                  <a:pt x="3647" y="3489"/>
                  <a:pt x="3647" y="3662"/>
                </a:cubicBezTo>
                <a:lnTo>
                  <a:pt x="3647" y="40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445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9F467297-28A0-4753-9590-F37088C9E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8CA11DB-9D33-4942-BC5D-F72D849A5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608115" cy="5665908"/>
          </a:xfrm>
        </p:spPr>
        <p:txBody>
          <a:bodyPr/>
          <a:lstStyle/>
          <a:p>
            <a:pPr hangingPunct="0"/>
            <a:r>
              <a:rPr lang="zh-TW" altLang="en-US" dirty="0"/>
              <a:t>常見電腦病毒類型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="" xmlns:a16="http://schemas.microsoft.com/office/drawing/2014/main" id="{28CA11DB-9D33-4942-BC5D-F72D849A58C4}"/>
              </a:ext>
            </a:extLst>
          </p:cNvPr>
          <p:cNvSpPr txBox="1">
            <a:spLocks/>
          </p:cNvSpPr>
          <p:nvPr/>
        </p:nvSpPr>
        <p:spPr>
          <a:xfrm>
            <a:off x="8039422" y="1917626"/>
            <a:ext cx="3600128" cy="40324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3763" indent="-355600" hangingPunct="0">
              <a:buFont typeface="Calibri" panose="020F0502020204030204" pitchFamily="34" charset="0"/>
              <a:buNone/>
            </a:pPr>
            <a:r>
              <a:rPr lang="en-US" altLang="zh-TW" sz="3200" b="1" spc="-150" dirty="0" smtClean="0">
                <a:solidFill>
                  <a:schemeClr val="tx2"/>
                </a:solidFill>
              </a:rPr>
              <a:t>3.</a:t>
            </a:r>
            <a:r>
              <a:rPr lang="zh-TW" altLang="en-US" sz="3200" b="1" spc="-150" dirty="0" smtClean="0">
                <a:solidFill>
                  <a:schemeClr val="tx2"/>
                </a:solidFill>
              </a:rPr>
              <a:t> 巨集型病毒</a:t>
            </a:r>
            <a:endParaRPr lang="en-US" altLang="zh-TW" sz="3200" spc="-150" dirty="0" smtClean="0"/>
          </a:p>
          <a:p>
            <a:pPr marL="538163" indent="0" hangingPunct="0">
              <a:buNone/>
            </a:pPr>
            <a:r>
              <a:rPr lang="zh-TW" altLang="en-US" sz="3200" spc="-150" dirty="0"/>
              <a:t>利用軟體（如</a:t>
            </a:r>
            <a:r>
              <a:rPr lang="en-US" altLang="zh-TW" sz="3200" spc="-150" dirty="0"/>
              <a:t>Word</a:t>
            </a:r>
            <a:r>
              <a:rPr lang="zh-TW" altLang="en-US" sz="3200" spc="-150" dirty="0"/>
              <a:t>、</a:t>
            </a:r>
            <a:r>
              <a:rPr lang="en-US" altLang="zh-TW" sz="3200" spc="-150" dirty="0" smtClean="0"/>
              <a:t>Excel</a:t>
            </a:r>
            <a:r>
              <a:rPr lang="zh-TW" altLang="en-US" sz="3200" spc="-150" dirty="0" smtClean="0"/>
              <a:t>）</a:t>
            </a:r>
            <a:r>
              <a:rPr lang="zh-TW" altLang="en-US" sz="3200" spc="-150" dirty="0"/>
              <a:t>本身提供的巨集功能來傳遞病毒。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28CA11DB-9D33-4942-BC5D-F72D849A58C4}"/>
              </a:ext>
            </a:extLst>
          </p:cNvPr>
          <p:cNvSpPr txBox="1">
            <a:spLocks/>
          </p:cNvSpPr>
          <p:nvPr/>
        </p:nvSpPr>
        <p:spPr>
          <a:xfrm>
            <a:off x="118543" y="1917626"/>
            <a:ext cx="3672407" cy="40324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3763" indent="-355600" hangingPunct="0">
              <a:buAutoNum type="arabicPeriod"/>
            </a:pPr>
            <a:r>
              <a:rPr lang="zh-TW" altLang="en-US" sz="3200" b="1" spc="-150" dirty="0">
                <a:solidFill>
                  <a:schemeClr val="tx2"/>
                </a:solidFill>
              </a:rPr>
              <a:t>開機型病毒</a:t>
            </a:r>
            <a:endParaRPr lang="en-US" altLang="zh-TW" sz="3200" spc="-150" dirty="0"/>
          </a:p>
          <a:p>
            <a:pPr marL="538163" indent="0" algn="just" hangingPunct="0">
              <a:buNone/>
            </a:pPr>
            <a:r>
              <a:rPr lang="zh-TW" altLang="en-US" sz="3200" spc="-150" dirty="0" smtClean="0"/>
              <a:t>主要感染</a:t>
            </a:r>
            <a:r>
              <a:rPr lang="zh-TW" altLang="en-US" sz="3200" b="1" spc="-150" dirty="0" smtClean="0">
                <a:solidFill>
                  <a:schemeClr val="tx2"/>
                </a:solidFill>
              </a:rPr>
              <a:t>硬碟的開機</a:t>
            </a:r>
            <a:r>
              <a:rPr lang="zh-TW" altLang="en-US" sz="3200" b="1" spc="-150" dirty="0">
                <a:solidFill>
                  <a:schemeClr val="tx2"/>
                </a:solidFill>
              </a:rPr>
              <a:t>區</a:t>
            </a:r>
            <a:r>
              <a:rPr lang="zh-TW" altLang="en-US" sz="3200" spc="-150" dirty="0"/>
              <a:t>，電腦開機時，病毒就會載入記憶體，伺機感染其他檔案。</a:t>
            </a:r>
            <a:endParaRPr lang="en-US" altLang="zh-TW" sz="3200" spc="-150" dirty="0"/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28CA11DB-9D33-4942-BC5D-F72D849A58C4}"/>
              </a:ext>
            </a:extLst>
          </p:cNvPr>
          <p:cNvSpPr txBox="1">
            <a:spLocks/>
          </p:cNvSpPr>
          <p:nvPr/>
        </p:nvSpPr>
        <p:spPr>
          <a:xfrm>
            <a:off x="3934966" y="1925172"/>
            <a:ext cx="4104455" cy="4312934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3763" indent="-355600" hangingPunct="0">
              <a:buFont typeface="Calibri" panose="020F0502020204030204" pitchFamily="34" charset="0"/>
              <a:buNone/>
            </a:pPr>
            <a:r>
              <a:rPr lang="en-US" altLang="zh-TW" sz="3200" b="1" spc="-150" dirty="0" smtClean="0">
                <a:solidFill>
                  <a:schemeClr val="tx2"/>
                </a:solidFill>
              </a:rPr>
              <a:t>2.</a:t>
            </a:r>
            <a:r>
              <a:rPr lang="zh-TW" altLang="en-US" sz="3200" b="1" spc="-150" dirty="0" smtClean="0">
                <a:solidFill>
                  <a:schemeClr val="tx2"/>
                </a:solidFill>
              </a:rPr>
              <a:t> 檔案型病毒</a:t>
            </a:r>
            <a:endParaRPr lang="en-US" altLang="zh-TW" sz="3200" spc="-150" dirty="0" smtClean="0"/>
          </a:p>
          <a:p>
            <a:pPr marL="538163" indent="0" hangingPunct="0">
              <a:buNone/>
            </a:pPr>
            <a:r>
              <a:rPr lang="zh-TW" altLang="en-US" sz="3200" spc="-150" dirty="0" smtClean="0"/>
              <a:t>常</a:t>
            </a:r>
            <a:r>
              <a:rPr lang="zh-TW" altLang="en-US" sz="3200" spc="-150" dirty="0"/>
              <a:t>寄生在</a:t>
            </a:r>
            <a:r>
              <a:rPr lang="zh-TW" altLang="en-US" sz="3200" b="1" spc="-150" dirty="0">
                <a:solidFill>
                  <a:schemeClr val="tx2"/>
                </a:solidFill>
              </a:rPr>
              <a:t>可執行</a:t>
            </a:r>
            <a:r>
              <a:rPr lang="zh-TW" altLang="en-US" sz="3200" spc="-150" dirty="0"/>
              <a:t>的</a:t>
            </a:r>
            <a:r>
              <a:rPr lang="zh-TW" altLang="en-US" sz="3200" spc="-150" dirty="0" smtClean="0"/>
              <a:t>檔案（如</a:t>
            </a:r>
            <a:r>
              <a:rPr lang="en-US" altLang="zh-TW" sz="3200" spc="-150" dirty="0"/>
              <a:t>.com</a:t>
            </a:r>
            <a:r>
              <a:rPr lang="zh-TW" altLang="en-US" sz="3200" spc="-150" dirty="0"/>
              <a:t>、</a:t>
            </a:r>
            <a:r>
              <a:rPr lang="en-US" altLang="zh-TW" sz="3200" spc="-150" dirty="0"/>
              <a:t>.</a:t>
            </a:r>
            <a:r>
              <a:rPr lang="en-US" altLang="zh-TW" sz="3200" spc="-150" dirty="0" smtClean="0"/>
              <a:t>exe</a:t>
            </a:r>
            <a:r>
              <a:rPr lang="zh-TW" altLang="en-US" sz="3200" spc="-150" dirty="0" smtClean="0"/>
              <a:t>）中，</a:t>
            </a:r>
            <a:r>
              <a:rPr lang="zh-TW" altLang="en-US" sz="3200" spc="-150" dirty="0"/>
              <a:t>當使用者執行檔案時，就會傳染病毒或執行特定功能。</a:t>
            </a:r>
            <a:endParaRPr lang="en-US" altLang="zh-TW" sz="3200" spc="-150" dirty="0"/>
          </a:p>
        </p:txBody>
      </p:sp>
      <p:cxnSp>
        <p:nvCxnSpPr>
          <p:cNvPr id="8" name="直線接點 7"/>
          <p:cNvCxnSpPr/>
          <p:nvPr/>
        </p:nvCxnSpPr>
        <p:spPr>
          <a:xfrm>
            <a:off x="4078982" y="1989634"/>
            <a:ext cx="0" cy="4104456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8255446" y="1917626"/>
            <a:ext cx="0" cy="4104456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24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①惡意程式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="" xmlns:a16="http://schemas.microsoft.com/office/drawing/2014/main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en-US" altLang="zh-TW" dirty="0"/>
              <a:t>2. </a:t>
            </a:r>
            <a:r>
              <a:rPr lang="zh-TW" altLang="en-US" b="1" dirty="0">
                <a:solidFill>
                  <a:srgbClr val="0070C0"/>
                </a:solidFill>
              </a:rPr>
              <a:t>電腦蠕蟲 </a:t>
            </a:r>
            <a:r>
              <a:rPr lang="zh-TW" altLang="en-US" dirty="0"/>
              <a:t>：</a:t>
            </a:r>
            <a:endParaRPr lang="en-US" altLang="zh-TW" dirty="0"/>
          </a:p>
          <a:p>
            <a:pPr marL="1616075" indent="-633413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無須</a:t>
            </a:r>
            <a:r>
              <a:rPr lang="zh-TW" altLang="en-US" dirty="0"/>
              <a:t>人為</a:t>
            </a:r>
            <a:r>
              <a:rPr lang="zh-TW" altLang="en-US" dirty="0" smtClean="0"/>
              <a:t>操作就有</a:t>
            </a:r>
            <a:r>
              <a:rPr lang="zh-TW" altLang="en-US" dirty="0"/>
              <a:t>自我複製、散播的能力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※</a:t>
            </a:r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電腦病毒：開啟檔案、執行程式才有作用。</a:t>
            </a:r>
            <a:endParaRPr lang="en-US" altLang="zh-TW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616075" indent="-633413">
              <a:buNone/>
            </a:pPr>
            <a:r>
              <a:rPr lang="en-US" altLang="zh-TW" dirty="0"/>
              <a:t>(2</a:t>
            </a:r>
            <a:r>
              <a:rPr lang="en-US" altLang="zh-TW" dirty="0" smtClean="0"/>
              <a:t>)</a:t>
            </a:r>
            <a:r>
              <a:rPr lang="zh-TW" altLang="en-US" dirty="0" smtClean="0"/>
              <a:t>主要</a:t>
            </a:r>
            <a:r>
              <a:rPr lang="zh-TW" altLang="en-US" dirty="0"/>
              <a:t>透過系統或程式的漏洞</a:t>
            </a:r>
            <a:r>
              <a:rPr lang="zh-TW" altLang="en-US" dirty="0" smtClean="0"/>
              <a:t>入侵。</a:t>
            </a:r>
            <a:endParaRPr lang="en-US" altLang="zh-TW" dirty="0" smtClean="0"/>
          </a:p>
          <a:p>
            <a:pPr marL="1616075" indent="-633413">
              <a:buNone/>
            </a:pPr>
            <a:r>
              <a:rPr lang="en-US" altLang="zh-TW" dirty="0"/>
              <a:t>(3)</a:t>
            </a:r>
            <a:r>
              <a:rPr lang="zh-TW" altLang="en-US" dirty="0" smtClean="0"/>
              <a:t>會</a:t>
            </a:r>
            <a:r>
              <a:rPr lang="zh-TW" altLang="en-US" dirty="0"/>
              <a:t>影響電腦的執行</a:t>
            </a:r>
            <a:r>
              <a:rPr lang="zh-TW" altLang="en-US" dirty="0" smtClean="0"/>
              <a:t>效能。</a:t>
            </a:r>
            <a:endParaRPr lang="en-US" altLang="zh-TW" dirty="0" smtClean="0"/>
          </a:p>
          <a:p>
            <a:pPr marL="1616075" indent="-633413">
              <a:buNone/>
            </a:pPr>
            <a:r>
              <a:rPr lang="en-US" altLang="zh-TW" dirty="0" smtClean="0"/>
              <a:t>(4)</a:t>
            </a:r>
            <a:r>
              <a:rPr lang="zh-TW" altLang="en-US" dirty="0" smtClean="0"/>
              <a:t>會</a:t>
            </a:r>
            <a:r>
              <a:rPr lang="zh-TW" altLang="en-US" dirty="0"/>
              <a:t>主動散播到網路上，攻擊其他電腦。</a:t>
            </a:r>
          </a:p>
        </p:txBody>
      </p:sp>
      <p:sp>
        <p:nvSpPr>
          <p:cNvPr id="7" name="wooly-worm-shape_47315"/>
          <p:cNvSpPr>
            <a:spLocks noChangeAspect="1"/>
          </p:cNvSpPr>
          <p:nvPr/>
        </p:nvSpPr>
        <p:spPr bwMode="auto">
          <a:xfrm>
            <a:off x="9191551" y="2493690"/>
            <a:ext cx="2649706" cy="2495266"/>
          </a:xfrm>
          <a:custGeom>
            <a:avLst/>
            <a:gdLst>
              <a:gd name="T0" fmla="*/ 260 w 7692"/>
              <a:gd name="T1" fmla="*/ 5081 h 7255"/>
              <a:gd name="T2" fmla="*/ 543 w 7692"/>
              <a:gd name="T3" fmla="*/ 6239 h 7255"/>
              <a:gd name="T4" fmla="*/ 855 w 7692"/>
              <a:gd name="T5" fmla="*/ 6329 h 7255"/>
              <a:gd name="T6" fmla="*/ 1589 w 7692"/>
              <a:gd name="T7" fmla="*/ 6996 h 7255"/>
              <a:gd name="T8" fmla="*/ 2076 w 7692"/>
              <a:gd name="T9" fmla="*/ 6701 h 7255"/>
              <a:gd name="T10" fmla="*/ 2778 w 7692"/>
              <a:gd name="T11" fmla="*/ 6891 h 7255"/>
              <a:gd name="T12" fmla="*/ 3511 w 7692"/>
              <a:gd name="T13" fmla="*/ 6753 h 7255"/>
              <a:gd name="T14" fmla="*/ 3857 w 7692"/>
              <a:gd name="T15" fmla="*/ 6834 h 7255"/>
              <a:gd name="T16" fmla="*/ 4030 w 7692"/>
              <a:gd name="T17" fmla="*/ 6237 h 7255"/>
              <a:gd name="T18" fmla="*/ 4184 w 7692"/>
              <a:gd name="T19" fmla="*/ 5926 h 7255"/>
              <a:gd name="T20" fmla="*/ 4112 w 7692"/>
              <a:gd name="T21" fmla="*/ 5475 h 7255"/>
              <a:gd name="T22" fmla="*/ 3488 w 7692"/>
              <a:gd name="T23" fmla="*/ 5049 h 7255"/>
              <a:gd name="T24" fmla="*/ 2975 w 7692"/>
              <a:gd name="T25" fmla="*/ 5325 h 7255"/>
              <a:gd name="T26" fmla="*/ 2615 w 7692"/>
              <a:gd name="T27" fmla="*/ 5444 h 7255"/>
              <a:gd name="T28" fmla="*/ 2695 w 7692"/>
              <a:gd name="T29" fmla="*/ 5007 h 7255"/>
              <a:gd name="T30" fmla="*/ 1987 w 7692"/>
              <a:gd name="T31" fmla="*/ 4909 h 7255"/>
              <a:gd name="T32" fmla="*/ 2302 w 7692"/>
              <a:gd name="T33" fmla="*/ 4778 h 7255"/>
              <a:gd name="T34" fmla="*/ 2393 w 7692"/>
              <a:gd name="T35" fmla="*/ 4161 h 7255"/>
              <a:gd name="T36" fmla="*/ 2918 w 7692"/>
              <a:gd name="T37" fmla="*/ 4157 h 7255"/>
              <a:gd name="T38" fmla="*/ 3251 w 7692"/>
              <a:gd name="T39" fmla="*/ 4647 h 7255"/>
              <a:gd name="T40" fmla="*/ 3940 w 7692"/>
              <a:gd name="T41" fmla="*/ 4303 h 7255"/>
              <a:gd name="T42" fmla="*/ 4374 w 7692"/>
              <a:gd name="T43" fmla="*/ 4490 h 7255"/>
              <a:gd name="T44" fmla="*/ 4700 w 7692"/>
              <a:gd name="T45" fmla="*/ 4399 h 7255"/>
              <a:gd name="T46" fmla="*/ 5283 w 7692"/>
              <a:gd name="T47" fmla="*/ 4685 h 7255"/>
              <a:gd name="T48" fmla="*/ 6392 w 7692"/>
              <a:gd name="T49" fmla="*/ 4469 h 7255"/>
              <a:gd name="T50" fmla="*/ 7239 w 7692"/>
              <a:gd name="T51" fmla="*/ 3594 h 7255"/>
              <a:gd name="T52" fmla="*/ 7297 w 7692"/>
              <a:gd name="T53" fmla="*/ 3437 h 7255"/>
              <a:gd name="T54" fmla="*/ 7692 w 7692"/>
              <a:gd name="T55" fmla="*/ 2317 h 7255"/>
              <a:gd name="T56" fmla="*/ 7432 w 7692"/>
              <a:gd name="T57" fmla="*/ 2174 h 7255"/>
              <a:gd name="T58" fmla="*/ 7148 w 7692"/>
              <a:gd name="T59" fmla="*/ 1017 h 7255"/>
              <a:gd name="T60" fmla="*/ 6836 w 7692"/>
              <a:gd name="T61" fmla="*/ 927 h 7255"/>
              <a:gd name="T62" fmla="*/ 6103 w 7692"/>
              <a:gd name="T63" fmla="*/ 259 h 7255"/>
              <a:gd name="T64" fmla="*/ 5615 w 7692"/>
              <a:gd name="T65" fmla="*/ 554 h 7255"/>
              <a:gd name="T66" fmla="*/ 4913 w 7692"/>
              <a:gd name="T67" fmla="*/ 365 h 7255"/>
              <a:gd name="T68" fmla="*/ 4180 w 7692"/>
              <a:gd name="T69" fmla="*/ 502 h 7255"/>
              <a:gd name="T70" fmla="*/ 3834 w 7692"/>
              <a:gd name="T71" fmla="*/ 421 h 7255"/>
              <a:gd name="T72" fmla="*/ 3662 w 7692"/>
              <a:gd name="T73" fmla="*/ 1018 h 7255"/>
              <a:gd name="T74" fmla="*/ 3507 w 7692"/>
              <a:gd name="T75" fmla="*/ 1329 h 7255"/>
              <a:gd name="T76" fmla="*/ 3579 w 7692"/>
              <a:gd name="T77" fmla="*/ 1780 h 7255"/>
              <a:gd name="T78" fmla="*/ 4203 w 7692"/>
              <a:gd name="T79" fmla="*/ 2206 h 7255"/>
              <a:gd name="T80" fmla="*/ 4717 w 7692"/>
              <a:gd name="T81" fmla="*/ 1931 h 7255"/>
              <a:gd name="T82" fmla="*/ 5077 w 7692"/>
              <a:gd name="T83" fmla="*/ 1811 h 7255"/>
              <a:gd name="T84" fmla="*/ 4996 w 7692"/>
              <a:gd name="T85" fmla="*/ 2248 h 7255"/>
              <a:gd name="T86" fmla="*/ 5705 w 7692"/>
              <a:gd name="T87" fmla="*/ 2347 h 7255"/>
              <a:gd name="T88" fmla="*/ 5389 w 7692"/>
              <a:gd name="T89" fmla="*/ 2477 h 7255"/>
              <a:gd name="T90" fmla="*/ 5298 w 7692"/>
              <a:gd name="T91" fmla="*/ 3094 h 7255"/>
              <a:gd name="T92" fmla="*/ 4773 w 7692"/>
              <a:gd name="T93" fmla="*/ 3099 h 7255"/>
              <a:gd name="T94" fmla="*/ 4440 w 7692"/>
              <a:gd name="T95" fmla="*/ 2608 h 7255"/>
              <a:gd name="T96" fmla="*/ 3751 w 7692"/>
              <a:gd name="T97" fmla="*/ 2953 h 7255"/>
              <a:gd name="T98" fmla="*/ 3318 w 7692"/>
              <a:gd name="T99" fmla="*/ 2766 h 7255"/>
              <a:gd name="T100" fmla="*/ 2991 w 7692"/>
              <a:gd name="T101" fmla="*/ 2857 h 7255"/>
              <a:gd name="T102" fmla="*/ 2409 w 7692"/>
              <a:gd name="T103" fmla="*/ 2570 h 7255"/>
              <a:gd name="T104" fmla="*/ 1299 w 7692"/>
              <a:gd name="T105" fmla="*/ 2786 h 7255"/>
              <a:gd name="T106" fmla="*/ 452 w 7692"/>
              <a:gd name="T107" fmla="*/ 3661 h 7255"/>
              <a:gd name="T108" fmla="*/ 395 w 7692"/>
              <a:gd name="T109" fmla="*/ 3818 h 7255"/>
              <a:gd name="T110" fmla="*/ 0 w 7692"/>
              <a:gd name="T111" fmla="*/ 4938 h 7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92" h="7255">
                <a:moveTo>
                  <a:pt x="3" y="4966"/>
                </a:moveTo>
                <a:lnTo>
                  <a:pt x="368" y="4966"/>
                </a:lnTo>
                <a:cubicBezTo>
                  <a:pt x="368" y="4975"/>
                  <a:pt x="369" y="4983"/>
                  <a:pt x="369" y="4992"/>
                </a:cubicBezTo>
                <a:cubicBezTo>
                  <a:pt x="328" y="5014"/>
                  <a:pt x="287" y="5035"/>
                  <a:pt x="246" y="5057"/>
                </a:cubicBezTo>
                <a:cubicBezTo>
                  <a:pt x="253" y="5071"/>
                  <a:pt x="258" y="5082"/>
                  <a:pt x="260" y="5081"/>
                </a:cubicBezTo>
                <a:cubicBezTo>
                  <a:pt x="387" y="5052"/>
                  <a:pt x="434" y="5119"/>
                  <a:pt x="471" y="5230"/>
                </a:cubicBezTo>
                <a:cubicBezTo>
                  <a:pt x="538" y="5429"/>
                  <a:pt x="626" y="5620"/>
                  <a:pt x="697" y="5818"/>
                </a:cubicBezTo>
                <a:cubicBezTo>
                  <a:pt x="712" y="5860"/>
                  <a:pt x="700" y="5917"/>
                  <a:pt x="686" y="5964"/>
                </a:cubicBezTo>
                <a:cubicBezTo>
                  <a:pt x="674" y="6001"/>
                  <a:pt x="638" y="6031"/>
                  <a:pt x="620" y="6067"/>
                </a:cubicBezTo>
                <a:cubicBezTo>
                  <a:pt x="591" y="6123"/>
                  <a:pt x="569" y="6181"/>
                  <a:pt x="543" y="6239"/>
                </a:cubicBezTo>
                <a:cubicBezTo>
                  <a:pt x="557" y="6247"/>
                  <a:pt x="570" y="6255"/>
                  <a:pt x="583" y="6263"/>
                </a:cubicBezTo>
                <a:cubicBezTo>
                  <a:pt x="653" y="6199"/>
                  <a:pt x="721" y="6132"/>
                  <a:pt x="795" y="6072"/>
                </a:cubicBezTo>
                <a:cubicBezTo>
                  <a:pt x="827" y="6047"/>
                  <a:pt x="870" y="6036"/>
                  <a:pt x="908" y="6018"/>
                </a:cubicBezTo>
                <a:cubicBezTo>
                  <a:pt x="912" y="6057"/>
                  <a:pt x="924" y="6098"/>
                  <a:pt x="917" y="6135"/>
                </a:cubicBezTo>
                <a:cubicBezTo>
                  <a:pt x="905" y="6194"/>
                  <a:pt x="881" y="6251"/>
                  <a:pt x="855" y="6329"/>
                </a:cubicBezTo>
                <a:cubicBezTo>
                  <a:pt x="885" y="6311"/>
                  <a:pt x="897" y="6306"/>
                  <a:pt x="907" y="6298"/>
                </a:cubicBezTo>
                <a:cubicBezTo>
                  <a:pt x="1062" y="6168"/>
                  <a:pt x="1059" y="6171"/>
                  <a:pt x="1207" y="6299"/>
                </a:cubicBezTo>
                <a:cubicBezTo>
                  <a:pt x="1292" y="6372"/>
                  <a:pt x="1380" y="6446"/>
                  <a:pt x="1478" y="6498"/>
                </a:cubicBezTo>
                <a:cubicBezTo>
                  <a:pt x="1602" y="6563"/>
                  <a:pt x="1620" y="6663"/>
                  <a:pt x="1607" y="6781"/>
                </a:cubicBezTo>
                <a:cubicBezTo>
                  <a:pt x="1600" y="6851"/>
                  <a:pt x="1585" y="6920"/>
                  <a:pt x="1589" y="6996"/>
                </a:cubicBezTo>
                <a:cubicBezTo>
                  <a:pt x="1633" y="6920"/>
                  <a:pt x="1677" y="6844"/>
                  <a:pt x="1721" y="6768"/>
                </a:cubicBezTo>
                <a:cubicBezTo>
                  <a:pt x="1733" y="6768"/>
                  <a:pt x="1745" y="6767"/>
                  <a:pt x="1757" y="6767"/>
                </a:cubicBezTo>
                <a:cubicBezTo>
                  <a:pt x="1781" y="6842"/>
                  <a:pt x="1805" y="6916"/>
                  <a:pt x="1838" y="7017"/>
                </a:cubicBezTo>
                <a:cubicBezTo>
                  <a:pt x="1876" y="6883"/>
                  <a:pt x="1907" y="6774"/>
                  <a:pt x="1939" y="6659"/>
                </a:cubicBezTo>
                <a:cubicBezTo>
                  <a:pt x="1991" y="6675"/>
                  <a:pt x="2034" y="6687"/>
                  <a:pt x="2076" y="6701"/>
                </a:cubicBezTo>
                <a:cubicBezTo>
                  <a:pt x="2204" y="6746"/>
                  <a:pt x="2328" y="6803"/>
                  <a:pt x="2458" y="6833"/>
                </a:cubicBezTo>
                <a:cubicBezTo>
                  <a:pt x="2616" y="6868"/>
                  <a:pt x="2662" y="6981"/>
                  <a:pt x="2696" y="7112"/>
                </a:cubicBezTo>
                <a:cubicBezTo>
                  <a:pt x="2708" y="7160"/>
                  <a:pt x="2719" y="7208"/>
                  <a:pt x="2730" y="7255"/>
                </a:cubicBezTo>
                <a:cubicBezTo>
                  <a:pt x="2740" y="7254"/>
                  <a:pt x="2750" y="7253"/>
                  <a:pt x="2759" y="7251"/>
                </a:cubicBezTo>
                <a:cubicBezTo>
                  <a:pt x="2765" y="7143"/>
                  <a:pt x="2771" y="7035"/>
                  <a:pt x="2778" y="6891"/>
                </a:cubicBezTo>
                <a:cubicBezTo>
                  <a:pt x="2836" y="6989"/>
                  <a:pt x="2877" y="7059"/>
                  <a:pt x="2918" y="7128"/>
                </a:cubicBezTo>
                <a:cubicBezTo>
                  <a:pt x="2929" y="7125"/>
                  <a:pt x="2940" y="7121"/>
                  <a:pt x="2950" y="7117"/>
                </a:cubicBezTo>
                <a:cubicBezTo>
                  <a:pt x="2936" y="7018"/>
                  <a:pt x="2921" y="6919"/>
                  <a:pt x="2906" y="6817"/>
                </a:cubicBezTo>
                <a:cubicBezTo>
                  <a:pt x="3056" y="6774"/>
                  <a:pt x="3201" y="6733"/>
                  <a:pt x="3346" y="6691"/>
                </a:cubicBezTo>
                <a:cubicBezTo>
                  <a:pt x="3417" y="6670"/>
                  <a:pt x="3470" y="6695"/>
                  <a:pt x="3511" y="6753"/>
                </a:cubicBezTo>
                <a:cubicBezTo>
                  <a:pt x="3561" y="6823"/>
                  <a:pt x="3610" y="6894"/>
                  <a:pt x="3660" y="6964"/>
                </a:cubicBezTo>
                <a:cubicBezTo>
                  <a:pt x="3678" y="6990"/>
                  <a:pt x="3697" y="7015"/>
                  <a:pt x="3726" y="7032"/>
                </a:cubicBezTo>
                <a:cubicBezTo>
                  <a:pt x="3682" y="6903"/>
                  <a:pt x="3638" y="6774"/>
                  <a:pt x="3594" y="6644"/>
                </a:cubicBezTo>
                <a:cubicBezTo>
                  <a:pt x="3602" y="6640"/>
                  <a:pt x="3611" y="6636"/>
                  <a:pt x="3619" y="6631"/>
                </a:cubicBezTo>
                <a:cubicBezTo>
                  <a:pt x="3693" y="6694"/>
                  <a:pt x="3767" y="6758"/>
                  <a:pt x="3857" y="6834"/>
                </a:cubicBezTo>
                <a:cubicBezTo>
                  <a:pt x="3905" y="6675"/>
                  <a:pt x="3731" y="6645"/>
                  <a:pt x="3726" y="6539"/>
                </a:cubicBezTo>
                <a:cubicBezTo>
                  <a:pt x="3904" y="6346"/>
                  <a:pt x="4111" y="6446"/>
                  <a:pt x="4314" y="6506"/>
                </a:cubicBezTo>
                <a:cubicBezTo>
                  <a:pt x="4317" y="6494"/>
                  <a:pt x="4321" y="6482"/>
                  <a:pt x="4324" y="6471"/>
                </a:cubicBezTo>
                <a:cubicBezTo>
                  <a:pt x="4247" y="6429"/>
                  <a:pt x="4168" y="6392"/>
                  <a:pt x="4097" y="6343"/>
                </a:cubicBezTo>
                <a:cubicBezTo>
                  <a:pt x="4064" y="6321"/>
                  <a:pt x="4035" y="6275"/>
                  <a:pt x="4030" y="6237"/>
                </a:cubicBezTo>
                <a:cubicBezTo>
                  <a:pt x="4021" y="6171"/>
                  <a:pt x="4074" y="6163"/>
                  <a:pt x="4128" y="6164"/>
                </a:cubicBezTo>
                <a:cubicBezTo>
                  <a:pt x="4241" y="6164"/>
                  <a:pt x="4353" y="6163"/>
                  <a:pt x="4466" y="6159"/>
                </a:cubicBezTo>
                <a:cubicBezTo>
                  <a:pt x="4505" y="6158"/>
                  <a:pt x="4543" y="6148"/>
                  <a:pt x="4583" y="6122"/>
                </a:cubicBezTo>
                <a:cubicBezTo>
                  <a:pt x="4475" y="6098"/>
                  <a:pt x="4367" y="6072"/>
                  <a:pt x="4259" y="6052"/>
                </a:cubicBezTo>
                <a:cubicBezTo>
                  <a:pt x="4182" y="6038"/>
                  <a:pt x="4135" y="6010"/>
                  <a:pt x="4184" y="5926"/>
                </a:cubicBezTo>
                <a:cubicBezTo>
                  <a:pt x="4255" y="5806"/>
                  <a:pt x="4202" y="5712"/>
                  <a:pt x="4097" y="5604"/>
                </a:cubicBezTo>
                <a:cubicBezTo>
                  <a:pt x="4225" y="5546"/>
                  <a:pt x="4336" y="5495"/>
                  <a:pt x="4447" y="5444"/>
                </a:cubicBezTo>
                <a:cubicBezTo>
                  <a:pt x="4444" y="5433"/>
                  <a:pt x="4441" y="5422"/>
                  <a:pt x="4439" y="5411"/>
                </a:cubicBezTo>
                <a:cubicBezTo>
                  <a:pt x="4416" y="5407"/>
                  <a:pt x="4392" y="5396"/>
                  <a:pt x="4371" y="5401"/>
                </a:cubicBezTo>
                <a:cubicBezTo>
                  <a:pt x="4284" y="5423"/>
                  <a:pt x="4196" y="5445"/>
                  <a:pt x="4112" y="5475"/>
                </a:cubicBezTo>
                <a:cubicBezTo>
                  <a:pt x="3938" y="5539"/>
                  <a:pt x="3911" y="5534"/>
                  <a:pt x="3803" y="5388"/>
                </a:cubicBezTo>
                <a:cubicBezTo>
                  <a:pt x="3727" y="5286"/>
                  <a:pt x="3661" y="5282"/>
                  <a:pt x="3564" y="5371"/>
                </a:cubicBezTo>
                <a:cubicBezTo>
                  <a:pt x="3536" y="5396"/>
                  <a:pt x="3498" y="5409"/>
                  <a:pt x="3465" y="5428"/>
                </a:cubicBezTo>
                <a:cubicBezTo>
                  <a:pt x="3457" y="5388"/>
                  <a:pt x="3437" y="5346"/>
                  <a:pt x="3441" y="5308"/>
                </a:cubicBezTo>
                <a:cubicBezTo>
                  <a:pt x="3451" y="5221"/>
                  <a:pt x="3472" y="5135"/>
                  <a:pt x="3488" y="5049"/>
                </a:cubicBezTo>
                <a:cubicBezTo>
                  <a:pt x="3475" y="5044"/>
                  <a:pt x="3461" y="5040"/>
                  <a:pt x="3447" y="5035"/>
                </a:cubicBezTo>
                <a:cubicBezTo>
                  <a:pt x="3419" y="5098"/>
                  <a:pt x="3383" y="5159"/>
                  <a:pt x="3365" y="5226"/>
                </a:cubicBezTo>
                <a:cubicBezTo>
                  <a:pt x="3334" y="5336"/>
                  <a:pt x="3282" y="5429"/>
                  <a:pt x="3177" y="5479"/>
                </a:cubicBezTo>
                <a:cubicBezTo>
                  <a:pt x="3137" y="5498"/>
                  <a:pt x="3059" y="5517"/>
                  <a:pt x="3044" y="5499"/>
                </a:cubicBezTo>
                <a:cubicBezTo>
                  <a:pt x="3006" y="5452"/>
                  <a:pt x="2977" y="5385"/>
                  <a:pt x="2975" y="5325"/>
                </a:cubicBezTo>
                <a:cubicBezTo>
                  <a:pt x="2973" y="5269"/>
                  <a:pt x="3012" y="5212"/>
                  <a:pt x="3032" y="5156"/>
                </a:cubicBezTo>
                <a:cubicBezTo>
                  <a:pt x="3042" y="5128"/>
                  <a:pt x="3049" y="5100"/>
                  <a:pt x="3037" y="5060"/>
                </a:cubicBezTo>
                <a:cubicBezTo>
                  <a:pt x="3013" y="5094"/>
                  <a:pt x="2990" y="5128"/>
                  <a:pt x="2964" y="5161"/>
                </a:cubicBezTo>
                <a:cubicBezTo>
                  <a:pt x="2897" y="5245"/>
                  <a:pt x="2834" y="5335"/>
                  <a:pt x="2758" y="5410"/>
                </a:cubicBezTo>
                <a:cubicBezTo>
                  <a:pt x="2727" y="5439"/>
                  <a:pt x="2663" y="5434"/>
                  <a:pt x="2615" y="5444"/>
                </a:cubicBezTo>
                <a:cubicBezTo>
                  <a:pt x="2618" y="5399"/>
                  <a:pt x="2614" y="5353"/>
                  <a:pt x="2625" y="5310"/>
                </a:cubicBezTo>
                <a:cubicBezTo>
                  <a:pt x="2635" y="5276"/>
                  <a:pt x="2663" y="5247"/>
                  <a:pt x="2686" y="5210"/>
                </a:cubicBezTo>
                <a:cubicBezTo>
                  <a:pt x="2665" y="5202"/>
                  <a:pt x="2646" y="5194"/>
                  <a:pt x="2625" y="5184"/>
                </a:cubicBezTo>
                <a:cubicBezTo>
                  <a:pt x="2657" y="5133"/>
                  <a:pt x="2688" y="5084"/>
                  <a:pt x="2719" y="5034"/>
                </a:cubicBezTo>
                <a:cubicBezTo>
                  <a:pt x="2711" y="5025"/>
                  <a:pt x="2703" y="5016"/>
                  <a:pt x="2695" y="5007"/>
                </a:cubicBezTo>
                <a:cubicBezTo>
                  <a:pt x="2669" y="5030"/>
                  <a:pt x="2636" y="5048"/>
                  <a:pt x="2617" y="5075"/>
                </a:cubicBezTo>
                <a:cubicBezTo>
                  <a:pt x="2541" y="5186"/>
                  <a:pt x="2443" y="5252"/>
                  <a:pt x="2306" y="5235"/>
                </a:cubicBezTo>
                <a:cubicBezTo>
                  <a:pt x="2269" y="5231"/>
                  <a:pt x="2235" y="5203"/>
                  <a:pt x="2176" y="5174"/>
                </a:cubicBezTo>
                <a:cubicBezTo>
                  <a:pt x="2304" y="5090"/>
                  <a:pt x="2404" y="5025"/>
                  <a:pt x="2532" y="4942"/>
                </a:cubicBezTo>
                <a:cubicBezTo>
                  <a:pt x="2328" y="4933"/>
                  <a:pt x="2154" y="5060"/>
                  <a:pt x="1987" y="4909"/>
                </a:cubicBezTo>
                <a:lnTo>
                  <a:pt x="2344" y="4909"/>
                </a:lnTo>
                <a:cubicBezTo>
                  <a:pt x="2345" y="4898"/>
                  <a:pt x="2346" y="4888"/>
                  <a:pt x="2347" y="4878"/>
                </a:cubicBezTo>
                <a:cubicBezTo>
                  <a:pt x="2258" y="4843"/>
                  <a:pt x="2169" y="4809"/>
                  <a:pt x="2080" y="4774"/>
                </a:cubicBezTo>
                <a:cubicBezTo>
                  <a:pt x="2085" y="4759"/>
                  <a:pt x="2089" y="4743"/>
                  <a:pt x="2094" y="4727"/>
                </a:cubicBezTo>
                <a:cubicBezTo>
                  <a:pt x="2163" y="4744"/>
                  <a:pt x="2231" y="4761"/>
                  <a:pt x="2302" y="4778"/>
                </a:cubicBezTo>
                <a:cubicBezTo>
                  <a:pt x="2270" y="4647"/>
                  <a:pt x="2047" y="4617"/>
                  <a:pt x="2079" y="4444"/>
                </a:cubicBezTo>
                <a:cubicBezTo>
                  <a:pt x="2094" y="4435"/>
                  <a:pt x="2109" y="4426"/>
                  <a:pt x="2125" y="4417"/>
                </a:cubicBezTo>
                <a:cubicBezTo>
                  <a:pt x="2182" y="4517"/>
                  <a:pt x="2239" y="4618"/>
                  <a:pt x="2296" y="4718"/>
                </a:cubicBezTo>
                <a:cubicBezTo>
                  <a:pt x="2310" y="4713"/>
                  <a:pt x="2325" y="4707"/>
                  <a:pt x="2339" y="4702"/>
                </a:cubicBezTo>
                <a:cubicBezTo>
                  <a:pt x="2291" y="4516"/>
                  <a:pt x="2228" y="4328"/>
                  <a:pt x="2393" y="4161"/>
                </a:cubicBezTo>
                <a:cubicBezTo>
                  <a:pt x="2610" y="4208"/>
                  <a:pt x="2536" y="4407"/>
                  <a:pt x="2573" y="4545"/>
                </a:cubicBezTo>
                <a:cubicBezTo>
                  <a:pt x="2717" y="4536"/>
                  <a:pt x="2711" y="4428"/>
                  <a:pt x="2714" y="4336"/>
                </a:cubicBezTo>
                <a:cubicBezTo>
                  <a:pt x="2718" y="4227"/>
                  <a:pt x="2760" y="4161"/>
                  <a:pt x="2829" y="4148"/>
                </a:cubicBezTo>
                <a:cubicBezTo>
                  <a:pt x="2839" y="4182"/>
                  <a:pt x="2849" y="4214"/>
                  <a:pt x="2861" y="4251"/>
                </a:cubicBezTo>
                <a:cubicBezTo>
                  <a:pt x="2889" y="4227"/>
                  <a:pt x="2903" y="4191"/>
                  <a:pt x="2918" y="4157"/>
                </a:cubicBezTo>
                <a:cubicBezTo>
                  <a:pt x="2937" y="4162"/>
                  <a:pt x="2956" y="4171"/>
                  <a:pt x="2976" y="4181"/>
                </a:cubicBezTo>
                <a:cubicBezTo>
                  <a:pt x="3008" y="4199"/>
                  <a:pt x="3045" y="4209"/>
                  <a:pt x="3080" y="4221"/>
                </a:cubicBezTo>
                <a:cubicBezTo>
                  <a:pt x="3213" y="4263"/>
                  <a:pt x="3239" y="4303"/>
                  <a:pt x="3228" y="4443"/>
                </a:cubicBezTo>
                <a:cubicBezTo>
                  <a:pt x="3223" y="4508"/>
                  <a:pt x="3219" y="4572"/>
                  <a:pt x="3215" y="4637"/>
                </a:cubicBezTo>
                <a:cubicBezTo>
                  <a:pt x="3227" y="4641"/>
                  <a:pt x="3239" y="4644"/>
                  <a:pt x="3251" y="4647"/>
                </a:cubicBezTo>
                <a:cubicBezTo>
                  <a:pt x="3305" y="4515"/>
                  <a:pt x="3358" y="4383"/>
                  <a:pt x="3409" y="4259"/>
                </a:cubicBezTo>
                <a:cubicBezTo>
                  <a:pt x="3412" y="4257"/>
                  <a:pt x="3415" y="4255"/>
                  <a:pt x="3419" y="4253"/>
                </a:cubicBezTo>
                <a:cubicBezTo>
                  <a:pt x="3435" y="4284"/>
                  <a:pt x="3459" y="4333"/>
                  <a:pt x="3483" y="4379"/>
                </a:cubicBezTo>
                <a:cubicBezTo>
                  <a:pt x="3495" y="4379"/>
                  <a:pt x="3507" y="4382"/>
                  <a:pt x="3509" y="4379"/>
                </a:cubicBezTo>
                <a:cubicBezTo>
                  <a:pt x="3628" y="4192"/>
                  <a:pt x="3789" y="4272"/>
                  <a:pt x="3940" y="4303"/>
                </a:cubicBezTo>
                <a:cubicBezTo>
                  <a:pt x="3979" y="4321"/>
                  <a:pt x="4016" y="4347"/>
                  <a:pt x="4070" y="4377"/>
                </a:cubicBezTo>
                <a:cubicBezTo>
                  <a:pt x="4078" y="4448"/>
                  <a:pt x="4088" y="4546"/>
                  <a:pt x="4102" y="4673"/>
                </a:cubicBezTo>
                <a:cubicBezTo>
                  <a:pt x="4142" y="4596"/>
                  <a:pt x="4179" y="4549"/>
                  <a:pt x="4189" y="4498"/>
                </a:cubicBezTo>
                <a:cubicBezTo>
                  <a:pt x="4197" y="4460"/>
                  <a:pt x="4192" y="4420"/>
                  <a:pt x="4187" y="4386"/>
                </a:cubicBezTo>
                <a:cubicBezTo>
                  <a:pt x="4245" y="4416"/>
                  <a:pt x="4303" y="4450"/>
                  <a:pt x="4374" y="4490"/>
                </a:cubicBezTo>
                <a:cubicBezTo>
                  <a:pt x="4371" y="4494"/>
                  <a:pt x="4385" y="4473"/>
                  <a:pt x="4397" y="4450"/>
                </a:cubicBezTo>
                <a:cubicBezTo>
                  <a:pt x="4409" y="4427"/>
                  <a:pt x="4420" y="4403"/>
                  <a:pt x="4432" y="4380"/>
                </a:cubicBezTo>
                <a:cubicBezTo>
                  <a:pt x="4447" y="4405"/>
                  <a:pt x="4464" y="4430"/>
                  <a:pt x="4476" y="4456"/>
                </a:cubicBezTo>
                <a:cubicBezTo>
                  <a:pt x="4488" y="4485"/>
                  <a:pt x="4497" y="4516"/>
                  <a:pt x="4520" y="4550"/>
                </a:cubicBezTo>
                <a:cubicBezTo>
                  <a:pt x="4537" y="4439"/>
                  <a:pt x="4583" y="4370"/>
                  <a:pt x="4700" y="4399"/>
                </a:cubicBezTo>
                <a:cubicBezTo>
                  <a:pt x="4739" y="4408"/>
                  <a:pt x="4780" y="4428"/>
                  <a:pt x="4808" y="4454"/>
                </a:cubicBezTo>
                <a:cubicBezTo>
                  <a:pt x="4843" y="4487"/>
                  <a:pt x="4865" y="4532"/>
                  <a:pt x="4893" y="4572"/>
                </a:cubicBezTo>
                <a:cubicBezTo>
                  <a:pt x="4905" y="4562"/>
                  <a:pt x="4917" y="4553"/>
                  <a:pt x="4930" y="4544"/>
                </a:cubicBezTo>
                <a:cubicBezTo>
                  <a:pt x="4916" y="4498"/>
                  <a:pt x="4903" y="4452"/>
                  <a:pt x="4889" y="4402"/>
                </a:cubicBezTo>
                <a:cubicBezTo>
                  <a:pt x="5132" y="4353"/>
                  <a:pt x="5179" y="4550"/>
                  <a:pt x="5283" y="4685"/>
                </a:cubicBezTo>
                <a:cubicBezTo>
                  <a:pt x="5275" y="4610"/>
                  <a:pt x="5271" y="4535"/>
                  <a:pt x="5257" y="4461"/>
                </a:cubicBezTo>
                <a:cubicBezTo>
                  <a:pt x="5245" y="4397"/>
                  <a:pt x="5269" y="4368"/>
                  <a:pt x="5327" y="4360"/>
                </a:cubicBezTo>
                <a:cubicBezTo>
                  <a:pt x="5468" y="4339"/>
                  <a:pt x="5610" y="4324"/>
                  <a:pt x="5749" y="4297"/>
                </a:cubicBezTo>
                <a:cubicBezTo>
                  <a:pt x="5991" y="4250"/>
                  <a:pt x="6204" y="4292"/>
                  <a:pt x="6384" y="4469"/>
                </a:cubicBezTo>
                <a:cubicBezTo>
                  <a:pt x="6387" y="4472"/>
                  <a:pt x="6397" y="4468"/>
                  <a:pt x="6392" y="4469"/>
                </a:cubicBezTo>
                <a:cubicBezTo>
                  <a:pt x="6367" y="4375"/>
                  <a:pt x="6337" y="4281"/>
                  <a:pt x="6318" y="4186"/>
                </a:cubicBezTo>
                <a:cubicBezTo>
                  <a:pt x="6313" y="4161"/>
                  <a:pt x="6333" y="4122"/>
                  <a:pt x="6354" y="4104"/>
                </a:cubicBezTo>
                <a:cubicBezTo>
                  <a:pt x="6506" y="3982"/>
                  <a:pt x="6659" y="3862"/>
                  <a:pt x="6815" y="3745"/>
                </a:cubicBezTo>
                <a:cubicBezTo>
                  <a:pt x="6890" y="3689"/>
                  <a:pt x="6940" y="3592"/>
                  <a:pt x="7055" y="3599"/>
                </a:cubicBezTo>
                <a:cubicBezTo>
                  <a:pt x="7116" y="3602"/>
                  <a:pt x="7178" y="3595"/>
                  <a:pt x="7239" y="3594"/>
                </a:cubicBezTo>
                <a:cubicBezTo>
                  <a:pt x="7293" y="3593"/>
                  <a:pt x="7348" y="3594"/>
                  <a:pt x="7405" y="3578"/>
                </a:cubicBezTo>
                <a:cubicBezTo>
                  <a:pt x="7299" y="3536"/>
                  <a:pt x="7193" y="3494"/>
                  <a:pt x="7087" y="3451"/>
                </a:cubicBezTo>
                <a:cubicBezTo>
                  <a:pt x="7089" y="3442"/>
                  <a:pt x="7092" y="3433"/>
                  <a:pt x="7095" y="3423"/>
                </a:cubicBezTo>
                <a:cubicBezTo>
                  <a:pt x="7158" y="3437"/>
                  <a:pt x="7221" y="3450"/>
                  <a:pt x="7285" y="3463"/>
                </a:cubicBezTo>
                <a:cubicBezTo>
                  <a:pt x="7289" y="3455"/>
                  <a:pt x="7293" y="3446"/>
                  <a:pt x="7297" y="3437"/>
                </a:cubicBezTo>
                <a:cubicBezTo>
                  <a:pt x="7271" y="3420"/>
                  <a:pt x="7248" y="3395"/>
                  <a:pt x="7220" y="3386"/>
                </a:cubicBezTo>
                <a:cubicBezTo>
                  <a:pt x="7126" y="3354"/>
                  <a:pt x="7114" y="3300"/>
                  <a:pt x="7141" y="3207"/>
                </a:cubicBezTo>
                <a:cubicBezTo>
                  <a:pt x="7207" y="2977"/>
                  <a:pt x="7258" y="2744"/>
                  <a:pt x="7324" y="2514"/>
                </a:cubicBezTo>
                <a:cubicBezTo>
                  <a:pt x="7336" y="2472"/>
                  <a:pt x="7378" y="2424"/>
                  <a:pt x="7418" y="2406"/>
                </a:cubicBezTo>
                <a:cubicBezTo>
                  <a:pt x="7505" y="2367"/>
                  <a:pt x="7600" y="2346"/>
                  <a:pt x="7692" y="2317"/>
                </a:cubicBezTo>
                <a:cubicBezTo>
                  <a:pt x="7691" y="2308"/>
                  <a:pt x="7690" y="2299"/>
                  <a:pt x="7689" y="2290"/>
                </a:cubicBezTo>
                <a:lnTo>
                  <a:pt x="7324" y="2290"/>
                </a:lnTo>
                <a:cubicBezTo>
                  <a:pt x="7323" y="2281"/>
                  <a:pt x="7323" y="2272"/>
                  <a:pt x="7323" y="2263"/>
                </a:cubicBezTo>
                <a:cubicBezTo>
                  <a:pt x="7364" y="2242"/>
                  <a:pt x="7404" y="2220"/>
                  <a:pt x="7445" y="2198"/>
                </a:cubicBezTo>
                <a:cubicBezTo>
                  <a:pt x="7438" y="2185"/>
                  <a:pt x="7434" y="2174"/>
                  <a:pt x="7432" y="2174"/>
                </a:cubicBezTo>
                <a:cubicBezTo>
                  <a:pt x="7305" y="2204"/>
                  <a:pt x="7258" y="2136"/>
                  <a:pt x="7220" y="2025"/>
                </a:cubicBezTo>
                <a:cubicBezTo>
                  <a:pt x="7153" y="1827"/>
                  <a:pt x="7066" y="1635"/>
                  <a:pt x="6995" y="1438"/>
                </a:cubicBezTo>
                <a:cubicBezTo>
                  <a:pt x="6979" y="1395"/>
                  <a:pt x="6992" y="1338"/>
                  <a:pt x="7006" y="1292"/>
                </a:cubicBezTo>
                <a:cubicBezTo>
                  <a:pt x="7017" y="1254"/>
                  <a:pt x="7053" y="1225"/>
                  <a:pt x="7072" y="1188"/>
                </a:cubicBezTo>
                <a:cubicBezTo>
                  <a:pt x="7100" y="1133"/>
                  <a:pt x="7123" y="1074"/>
                  <a:pt x="7148" y="1017"/>
                </a:cubicBezTo>
                <a:cubicBezTo>
                  <a:pt x="7135" y="1009"/>
                  <a:pt x="7122" y="1000"/>
                  <a:pt x="7109" y="992"/>
                </a:cubicBezTo>
                <a:cubicBezTo>
                  <a:pt x="7038" y="1056"/>
                  <a:pt x="6970" y="1123"/>
                  <a:pt x="6896" y="1183"/>
                </a:cubicBezTo>
                <a:cubicBezTo>
                  <a:pt x="6865" y="1209"/>
                  <a:pt x="6822" y="1220"/>
                  <a:pt x="6784" y="1237"/>
                </a:cubicBezTo>
                <a:cubicBezTo>
                  <a:pt x="6780" y="1198"/>
                  <a:pt x="6767" y="1158"/>
                  <a:pt x="6774" y="1121"/>
                </a:cubicBezTo>
                <a:cubicBezTo>
                  <a:pt x="6786" y="1061"/>
                  <a:pt x="6811" y="1004"/>
                  <a:pt x="6836" y="927"/>
                </a:cubicBezTo>
                <a:cubicBezTo>
                  <a:pt x="6806" y="944"/>
                  <a:pt x="6794" y="950"/>
                  <a:pt x="6784" y="958"/>
                </a:cubicBezTo>
                <a:cubicBezTo>
                  <a:pt x="6630" y="1087"/>
                  <a:pt x="6632" y="1085"/>
                  <a:pt x="6484" y="957"/>
                </a:cubicBezTo>
                <a:cubicBezTo>
                  <a:pt x="6399" y="883"/>
                  <a:pt x="6311" y="809"/>
                  <a:pt x="6213" y="757"/>
                </a:cubicBezTo>
                <a:cubicBezTo>
                  <a:pt x="6089" y="692"/>
                  <a:pt x="6071" y="593"/>
                  <a:pt x="6084" y="475"/>
                </a:cubicBezTo>
                <a:cubicBezTo>
                  <a:pt x="6092" y="404"/>
                  <a:pt x="6107" y="335"/>
                  <a:pt x="6103" y="259"/>
                </a:cubicBezTo>
                <a:cubicBezTo>
                  <a:pt x="6059" y="335"/>
                  <a:pt x="6014" y="411"/>
                  <a:pt x="5970" y="488"/>
                </a:cubicBezTo>
                <a:cubicBezTo>
                  <a:pt x="5958" y="488"/>
                  <a:pt x="5946" y="488"/>
                  <a:pt x="5934" y="488"/>
                </a:cubicBezTo>
                <a:cubicBezTo>
                  <a:pt x="5910" y="414"/>
                  <a:pt x="5886" y="339"/>
                  <a:pt x="5854" y="239"/>
                </a:cubicBezTo>
                <a:cubicBezTo>
                  <a:pt x="5816" y="372"/>
                  <a:pt x="5785" y="481"/>
                  <a:pt x="5752" y="596"/>
                </a:cubicBezTo>
                <a:cubicBezTo>
                  <a:pt x="5700" y="580"/>
                  <a:pt x="5657" y="569"/>
                  <a:pt x="5615" y="554"/>
                </a:cubicBezTo>
                <a:cubicBezTo>
                  <a:pt x="5488" y="510"/>
                  <a:pt x="5364" y="452"/>
                  <a:pt x="5233" y="423"/>
                </a:cubicBezTo>
                <a:cubicBezTo>
                  <a:pt x="5076" y="387"/>
                  <a:pt x="5029" y="275"/>
                  <a:pt x="4996" y="143"/>
                </a:cubicBezTo>
                <a:cubicBezTo>
                  <a:pt x="4984" y="96"/>
                  <a:pt x="4973" y="48"/>
                  <a:pt x="4961" y="0"/>
                </a:cubicBezTo>
                <a:cubicBezTo>
                  <a:pt x="4951" y="1"/>
                  <a:pt x="4942" y="3"/>
                  <a:pt x="4932" y="4"/>
                </a:cubicBezTo>
                <a:cubicBezTo>
                  <a:pt x="4926" y="112"/>
                  <a:pt x="4921" y="220"/>
                  <a:pt x="4913" y="365"/>
                </a:cubicBezTo>
                <a:cubicBezTo>
                  <a:pt x="4855" y="266"/>
                  <a:pt x="4815" y="197"/>
                  <a:pt x="4774" y="127"/>
                </a:cubicBezTo>
                <a:cubicBezTo>
                  <a:pt x="4763" y="131"/>
                  <a:pt x="4752" y="134"/>
                  <a:pt x="4741" y="138"/>
                </a:cubicBezTo>
                <a:cubicBezTo>
                  <a:pt x="4756" y="237"/>
                  <a:pt x="4771" y="337"/>
                  <a:pt x="4786" y="439"/>
                </a:cubicBezTo>
                <a:cubicBezTo>
                  <a:pt x="4636" y="481"/>
                  <a:pt x="4491" y="522"/>
                  <a:pt x="4346" y="564"/>
                </a:cubicBezTo>
                <a:cubicBezTo>
                  <a:pt x="4274" y="585"/>
                  <a:pt x="4221" y="560"/>
                  <a:pt x="4180" y="502"/>
                </a:cubicBezTo>
                <a:cubicBezTo>
                  <a:pt x="4130" y="432"/>
                  <a:pt x="4081" y="361"/>
                  <a:pt x="4032" y="291"/>
                </a:cubicBezTo>
                <a:cubicBezTo>
                  <a:pt x="4014" y="266"/>
                  <a:pt x="3995" y="241"/>
                  <a:pt x="3965" y="223"/>
                </a:cubicBezTo>
                <a:cubicBezTo>
                  <a:pt x="4009" y="352"/>
                  <a:pt x="4053" y="482"/>
                  <a:pt x="4097" y="611"/>
                </a:cubicBezTo>
                <a:cubicBezTo>
                  <a:pt x="4089" y="615"/>
                  <a:pt x="4081" y="620"/>
                  <a:pt x="4073" y="624"/>
                </a:cubicBezTo>
                <a:cubicBezTo>
                  <a:pt x="3998" y="561"/>
                  <a:pt x="3924" y="498"/>
                  <a:pt x="3834" y="421"/>
                </a:cubicBezTo>
                <a:cubicBezTo>
                  <a:pt x="3787" y="580"/>
                  <a:pt x="3960" y="610"/>
                  <a:pt x="3965" y="716"/>
                </a:cubicBezTo>
                <a:cubicBezTo>
                  <a:pt x="3788" y="909"/>
                  <a:pt x="3581" y="809"/>
                  <a:pt x="3377" y="749"/>
                </a:cubicBezTo>
                <a:cubicBezTo>
                  <a:pt x="3374" y="761"/>
                  <a:pt x="3371" y="773"/>
                  <a:pt x="3368" y="785"/>
                </a:cubicBezTo>
                <a:cubicBezTo>
                  <a:pt x="3444" y="826"/>
                  <a:pt x="3524" y="863"/>
                  <a:pt x="3595" y="912"/>
                </a:cubicBezTo>
                <a:cubicBezTo>
                  <a:pt x="3627" y="935"/>
                  <a:pt x="3657" y="980"/>
                  <a:pt x="3662" y="1018"/>
                </a:cubicBezTo>
                <a:cubicBezTo>
                  <a:pt x="3670" y="1084"/>
                  <a:pt x="3617" y="1092"/>
                  <a:pt x="3563" y="1092"/>
                </a:cubicBezTo>
                <a:cubicBezTo>
                  <a:pt x="3451" y="1091"/>
                  <a:pt x="3338" y="1093"/>
                  <a:pt x="3226" y="1096"/>
                </a:cubicBezTo>
                <a:cubicBezTo>
                  <a:pt x="3187" y="1097"/>
                  <a:pt x="3148" y="1107"/>
                  <a:pt x="3109" y="1133"/>
                </a:cubicBezTo>
                <a:cubicBezTo>
                  <a:pt x="3217" y="1157"/>
                  <a:pt x="3324" y="1183"/>
                  <a:pt x="3433" y="1203"/>
                </a:cubicBezTo>
                <a:cubicBezTo>
                  <a:pt x="3510" y="1218"/>
                  <a:pt x="3556" y="1245"/>
                  <a:pt x="3507" y="1329"/>
                </a:cubicBezTo>
                <a:cubicBezTo>
                  <a:pt x="3436" y="1449"/>
                  <a:pt x="3489" y="1544"/>
                  <a:pt x="3594" y="1651"/>
                </a:cubicBezTo>
                <a:cubicBezTo>
                  <a:pt x="3467" y="1710"/>
                  <a:pt x="3356" y="1760"/>
                  <a:pt x="3244" y="1811"/>
                </a:cubicBezTo>
                <a:cubicBezTo>
                  <a:pt x="3247" y="1822"/>
                  <a:pt x="3250" y="1833"/>
                  <a:pt x="3253" y="1844"/>
                </a:cubicBezTo>
                <a:cubicBezTo>
                  <a:pt x="3275" y="1848"/>
                  <a:pt x="3300" y="1859"/>
                  <a:pt x="3320" y="1854"/>
                </a:cubicBezTo>
                <a:cubicBezTo>
                  <a:pt x="3407" y="1832"/>
                  <a:pt x="3495" y="1811"/>
                  <a:pt x="3579" y="1780"/>
                </a:cubicBezTo>
                <a:cubicBezTo>
                  <a:pt x="3754" y="1716"/>
                  <a:pt x="3781" y="1722"/>
                  <a:pt x="3888" y="1867"/>
                </a:cubicBezTo>
                <a:cubicBezTo>
                  <a:pt x="3964" y="1970"/>
                  <a:pt x="4030" y="1973"/>
                  <a:pt x="4128" y="1884"/>
                </a:cubicBezTo>
                <a:cubicBezTo>
                  <a:pt x="4155" y="1860"/>
                  <a:pt x="4193" y="1846"/>
                  <a:pt x="4226" y="1828"/>
                </a:cubicBezTo>
                <a:cubicBezTo>
                  <a:pt x="4235" y="1868"/>
                  <a:pt x="4255" y="1909"/>
                  <a:pt x="4250" y="1948"/>
                </a:cubicBezTo>
                <a:cubicBezTo>
                  <a:pt x="4241" y="2034"/>
                  <a:pt x="4219" y="2120"/>
                  <a:pt x="4203" y="2206"/>
                </a:cubicBezTo>
                <a:cubicBezTo>
                  <a:pt x="4217" y="2211"/>
                  <a:pt x="4230" y="2216"/>
                  <a:pt x="4244" y="2221"/>
                </a:cubicBezTo>
                <a:cubicBezTo>
                  <a:pt x="4272" y="2157"/>
                  <a:pt x="4308" y="2096"/>
                  <a:pt x="4326" y="2030"/>
                </a:cubicBezTo>
                <a:cubicBezTo>
                  <a:pt x="4357" y="1919"/>
                  <a:pt x="4409" y="1827"/>
                  <a:pt x="4514" y="1777"/>
                </a:cubicBezTo>
                <a:cubicBezTo>
                  <a:pt x="4555" y="1757"/>
                  <a:pt x="4632" y="1738"/>
                  <a:pt x="4647" y="1757"/>
                </a:cubicBezTo>
                <a:cubicBezTo>
                  <a:pt x="4686" y="1803"/>
                  <a:pt x="4715" y="1871"/>
                  <a:pt x="4717" y="1931"/>
                </a:cubicBezTo>
                <a:cubicBezTo>
                  <a:pt x="4718" y="1986"/>
                  <a:pt x="4679" y="2043"/>
                  <a:pt x="4659" y="2100"/>
                </a:cubicBezTo>
                <a:cubicBezTo>
                  <a:pt x="4650" y="2127"/>
                  <a:pt x="4643" y="2155"/>
                  <a:pt x="4655" y="2195"/>
                </a:cubicBezTo>
                <a:cubicBezTo>
                  <a:pt x="4679" y="2162"/>
                  <a:pt x="4702" y="2127"/>
                  <a:pt x="4727" y="2095"/>
                </a:cubicBezTo>
                <a:cubicBezTo>
                  <a:pt x="4795" y="2010"/>
                  <a:pt x="4857" y="1920"/>
                  <a:pt x="4934" y="1846"/>
                </a:cubicBezTo>
                <a:cubicBezTo>
                  <a:pt x="4964" y="1816"/>
                  <a:pt x="5028" y="1822"/>
                  <a:pt x="5077" y="1811"/>
                </a:cubicBezTo>
                <a:cubicBezTo>
                  <a:pt x="5074" y="1856"/>
                  <a:pt x="5078" y="1903"/>
                  <a:pt x="5066" y="1945"/>
                </a:cubicBezTo>
                <a:cubicBezTo>
                  <a:pt x="5057" y="1979"/>
                  <a:pt x="5029" y="2009"/>
                  <a:pt x="5006" y="2045"/>
                </a:cubicBezTo>
                <a:cubicBezTo>
                  <a:pt x="5026" y="2054"/>
                  <a:pt x="5045" y="2062"/>
                  <a:pt x="5067" y="2071"/>
                </a:cubicBezTo>
                <a:cubicBezTo>
                  <a:pt x="5035" y="2122"/>
                  <a:pt x="5003" y="2172"/>
                  <a:pt x="4972" y="2222"/>
                </a:cubicBezTo>
                <a:cubicBezTo>
                  <a:pt x="4980" y="2230"/>
                  <a:pt x="4988" y="2239"/>
                  <a:pt x="4996" y="2248"/>
                </a:cubicBezTo>
                <a:cubicBezTo>
                  <a:pt x="5023" y="2226"/>
                  <a:pt x="5055" y="2207"/>
                  <a:pt x="5074" y="2180"/>
                </a:cubicBezTo>
                <a:cubicBezTo>
                  <a:pt x="5150" y="2070"/>
                  <a:pt x="5248" y="2003"/>
                  <a:pt x="5386" y="2020"/>
                </a:cubicBezTo>
                <a:cubicBezTo>
                  <a:pt x="5422" y="2024"/>
                  <a:pt x="5456" y="2052"/>
                  <a:pt x="5516" y="2081"/>
                </a:cubicBezTo>
                <a:cubicBezTo>
                  <a:pt x="5388" y="2165"/>
                  <a:pt x="5287" y="2231"/>
                  <a:pt x="5160" y="2314"/>
                </a:cubicBezTo>
                <a:cubicBezTo>
                  <a:pt x="5364" y="2322"/>
                  <a:pt x="5537" y="2196"/>
                  <a:pt x="5705" y="2347"/>
                </a:cubicBezTo>
                <a:lnTo>
                  <a:pt x="5347" y="2347"/>
                </a:lnTo>
                <a:cubicBezTo>
                  <a:pt x="5346" y="2357"/>
                  <a:pt x="5345" y="2367"/>
                  <a:pt x="5344" y="2378"/>
                </a:cubicBezTo>
                <a:cubicBezTo>
                  <a:pt x="5433" y="2412"/>
                  <a:pt x="5522" y="2446"/>
                  <a:pt x="5612" y="2481"/>
                </a:cubicBezTo>
                <a:cubicBezTo>
                  <a:pt x="5607" y="2497"/>
                  <a:pt x="5602" y="2513"/>
                  <a:pt x="5597" y="2529"/>
                </a:cubicBezTo>
                <a:cubicBezTo>
                  <a:pt x="5529" y="2512"/>
                  <a:pt x="5461" y="2495"/>
                  <a:pt x="5389" y="2477"/>
                </a:cubicBezTo>
                <a:cubicBezTo>
                  <a:pt x="5421" y="2608"/>
                  <a:pt x="5645" y="2638"/>
                  <a:pt x="5613" y="2812"/>
                </a:cubicBezTo>
                <a:cubicBezTo>
                  <a:pt x="5598" y="2820"/>
                  <a:pt x="5582" y="2829"/>
                  <a:pt x="5567" y="2838"/>
                </a:cubicBezTo>
                <a:cubicBezTo>
                  <a:pt x="5510" y="2738"/>
                  <a:pt x="5452" y="2638"/>
                  <a:pt x="5395" y="2538"/>
                </a:cubicBezTo>
                <a:cubicBezTo>
                  <a:pt x="5381" y="2543"/>
                  <a:pt x="5367" y="2548"/>
                  <a:pt x="5352" y="2553"/>
                </a:cubicBezTo>
                <a:cubicBezTo>
                  <a:pt x="5401" y="2739"/>
                  <a:pt x="5463" y="2927"/>
                  <a:pt x="5298" y="3094"/>
                </a:cubicBezTo>
                <a:cubicBezTo>
                  <a:pt x="5082" y="3047"/>
                  <a:pt x="5155" y="2849"/>
                  <a:pt x="5118" y="2710"/>
                </a:cubicBezTo>
                <a:cubicBezTo>
                  <a:pt x="4975" y="2719"/>
                  <a:pt x="4981" y="2827"/>
                  <a:pt x="4978" y="2919"/>
                </a:cubicBezTo>
                <a:cubicBezTo>
                  <a:pt x="4973" y="3028"/>
                  <a:pt x="4931" y="3094"/>
                  <a:pt x="4863" y="3107"/>
                </a:cubicBezTo>
                <a:cubicBezTo>
                  <a:pt x="4852" y="3074"/>
                  <a:pt x="4842" y="3041"/>
                  <a:pt x="4831" y="3004"/>
                </a:cubicBezTo>
                <a:cubicBezTo>
                  <a:pt x="4803" y="3028"/>
                  <a:pt x="4788" y="3064"/>
                  <a:pt x="4773" y="3099"/>
                </a:cubicBezTo>
                <a:cubicBezTo>
                  <a:pt x="4755" y="3093"/>
                  <a:pt x="4736" y="3085"/>
                  <a:pt x="4716" y="3074"/>
                </a:cubicBezTo>
                <a:cubicBezTo>
                  <a:pt x="4683" y="3056"/>
                  <a:pt x="4647" y="3046"/>
                  <a:pt x="4611" y="3034"/>
                </a:cubicBezTo>
                <a:cubicBezTo>
                  <a:pt x="4479" y="2992"/>
                  <a:pt x="4452" y="2952"/>
                  <a:pt x="4463" y="2812"/>
                </a:cubicBezTo>
                <a:cubicBezTo>
                  <a:pt x="4468" y="2748"/>
                  <a:pt x="4472" y="2683"/>
                  <a:pt x="4476" y="2618"/>
                </a:cubicBezTo>
                <a:cubicBezTo>
                  <a:pt x="4464" y="2615"/>
                  <a:pt x="4452" y="2611"/>
                  <a:pt x="4440" y="2608"/>
                </a:cubicBezTo>
                <a:cubicBezTo>
                  <a:pt x="4387" y="2741"/>
                  <a:pt x="4333" y="2873"/>
                  <a:pt x="4283" y="2997"/>
                </a:cubicBezTo>
                <a:cubicBezTo>
                  <a:pt x="4279" y="2999"/>
                  <a:pt x="4276" y="3000"/>
                  <a:pt x="4273" y="3002"/>
                </a:cubicBezTo>
                <a:cubicBezTo>
                  <a:pt x="4257" y="2971"/>
                  <a:pt x="4232" y="2923"/>
                  <a:pt x="4209" y="2876"/>
                </a:cubicBezTo>
                <a:cubicBezTo>
                  <a:pt x="4197" y="2876"/>
                  <a:pt x="4185" y="2873"/>
                  <a:pt x="4183" y="2877"/>
                </a:cubicBezTo>
                <a:cubicBezTo>
                  <a:pt x="4063" y="3064"/>
                  <a:pt x="3902" y="2984"/>
                  <a:pt x="3751" y="2953"/>
                </a:cubicBezTo>
                <a:cubicBezTo>
                  <a:pt x="3713" y="2935"/>
                  <a:pt x="3675" y="2909"/>
                  <a:pt x="3622" y="2878"/>
                </a:cubicBezTo>
                <a:cubicBezTo>
                  <a:pt x="3614" y="2807"/>
                  <a:pt x="3603" y="2710"/>
                  <a:pt x="3589" y="2583"/>
                </a:cubicBezTo>
                <a:cubicBezTo>
                  <a:pt x="3549" y="2659"/>
                  <a:pt x="3512" y="2706"/>
                  <a:pt x="3502" y="2758"/>
                </a:cubicBezTo>
                <a:cubicBezTo>
                  <a:pt x="3495" y="2795"/>
                  <a:pt x="3500" y="2835"/>
                  <a:pt x="3504" y="2869"/>
                </a:cubicBezTo>
                <a:cubicBezTo>
                  <a:pt x="3446" y="2840"/>
                  <a:pt x="3389" y="2805"/>
                  <a:pt x="3318" y="2766"/>
                </a:cubicBezTo>
                <a:cubicBezTo>
                  <a:pt x="3321" y="2761"/>
                  <a:pt x="3307" y="2783"/>
                  <a:pt x="3295" y="2805"/>
                </a:cubicBezTo>
                <a:cubicBezTo>
                  <a:pt x="3282" y="2828"/>
                  <a:pt x="3271" y="2852"/>
                  <a:pt x="3259" y="2875"/>
                </a:cubicBezTo>
                <a:cubicBezTo>
                  <a:pt x="3245" y="2850"/>
                  <a:pt x="3228" y="2826"/>
                  <a:pt x="3216" y="2799"/>
                </a:cubicBezTo>
                <a:cubicBezTo>
                  <a:pt x="3203" y="2770"/>
                  <a:pt x="3195" y="2740"/>
                  <a:pt x="3171" y="2705"/>
                </a:cubicBezTo>
                <a:cubicBezTo>
                  <a:pt x="3154" y="2816"/>
                  <a:pt x="3108" y="2886"/>
                  <a:pt x="2991" y="2857"/>
                </a:cubicBezTo>
                <a:cubicBezTo>
                  <a:pt x="2953" y="2847"/>
                  <a:pt x="2912" y="2828"/>
                  <a:pt x="2883" y="2801"/>
                </a:cubicBezTo>
                <a:cubicBezTo>
                  <a:pt x="2849" y="2768"/>
                  <a:pt x="2826" y="2723"/>
                  <a:pt x="2798" y="2684"/>
                </a:cubicBezTo>
                <a:cubicBezTo>
                  <a:pt x="2786" y="2693"/>
                  <a:pt x="2774" y="2702"/>
                  <a:pt x="2762" y="2711"/>
                </a:cubicBezTo>
                <a:cubicBezTo>
                  <a:pt x="2775" y="2757"/>
                  <a:pt x="2788" y="2804"/>
                  <a:pt x="2803" y="2853"/>
                </a:cubicBezTo>
                <a:cubicBezTo>
                  <a:pt x="2559" y="2903"/>
                  <a:pt x="2512" y="2705"/>
                  <a:pt x="2409" y="2570"/>
                </a:cubicBezTo>
                <a:cubicBezTo>
                  <a:pt x="2417" y="2645"/>
                  <a:pt x="2420" y="2721"/>
                  <a:pt x="2434" y="2795"/>
                </a:cubicBezTo>
                <a:cubicBezTo>
                  <a:pt x="2446" y="2858"/>
                  <a:pt x="2422" y="2887"/>
                  <a:pt x="2364" y="2896"/>
                </a:cubicBezTo>
                <a:cubicBezTo>
                  <a:pt x="2223" y="2917"/>
                  <a:pt x="2082" y="2931"/>
                  <a:pt x="1942" y="2958"/>
                </a:cubicBezTo>
                <a:cubicBezTo>
                  <a:pt x="1701" y="3005"/>
                  <a:pt x="1487" y="2963"/>
                  <a:pt x="1308" y="2786"/>
                </a:cubicBezTo>
                <a:cubicBezTo>
                  <a:pt x="1305" y="2783"/>
                  <a:pt x="1294" y="2787"/>
                  <a:pt x="1299" y="2786"/>
                </a:cubicBezTo>
                <a:cubicBezTo>
                  <a:pt x="1325" y="2880"/>
                  <a:pt x="1354" y="2974"/>
                  <a:pt x="1374" y="3070"/>
                </a:cubicBezTo>
                <a:cubicBezTo>
                  <a:pt x="1379" y="3094"/>
                  <a:pt x="1358" y="3134"/>
                  <a:pt x="1337" y="3151"/>
                </a:cubicBezTo>
                <a:cubicBezTo>
                  <a:pt x="1186" y="3273"/>
                  <a:pt x="1032" y="3394"/>
                  <a:pt x="877" y="3510"/>
                </a:cubicBezTo>
                <a:cubicBezTo>
                  <a:pt x="802" y="3566"/>
                  <a:pt x="752" y="3663"/>
                  <a:pt x="636" y="3657"/>
                </a:cubicBezTo>
                <a:cubicBezTo>
                  <a:pt x="575" y="3653"/>
                  <a:pt x="514" y="3660"/>
                  <a:pt x="452" y="3661"/>
                </a:cubicBezTo>
                <a:cubicBezTo>
                  <a:pt x="398" y="3662"/>
                  <a:pt x="344" y="3662"/>
                  <a:pt x="287" y="3677"/>
                </a:cubicBezTo>
                <a:cubicBezTo>
                  <a:pt x="393" y="3719"/>
                  <a:pt x="499" y="3762"/>
                  <a:pt x="605" y="3804"/>
                </a:cubicBezTo>
                <a:cubicBezTo>
                  <a:pt x="602" y="3813"/>
                  <a:pt x="599" y="3823"/>
                  <a:pt x="597" y="3832"/>
                </a:cubicBezTo>
                <a:cubicBezTo>
                  <a:pt x="533" y="3819"/>
                  <a:pt x="470" y="3805"/>
                  <a:pt x="407" y="3792"/>
                </a:cubicBezTo>
                <a:cubicBezTo>
                  <a:pt x="403" y="3801"/>
                  <a:pt x="399" y="3809"/>
                  <a:pt x="395" y="3818"/>
                </a:cubicBezTo>
                <a:cubicBezTo>
                  <a:pt x="420" y="3836"/>
                  <a:pt x="443" y="3860"/>
                  <a:pt x="471" y="3870"/>
                </a:cubicBezTo>
                <a:cubicBezTo>
                  <a:pt x="565" y="3902"/>
                  <a:pt x="578" y="3956"/>
                  <a:pt x="551" y="4049"/>
                </a:cubicBezTo>
                <a:cubicBezTo>
                  <a:pt x="484" y="4278"/>
                  <a:pt x="433" y="4512"/>
                  <a:pt x="368" y="4741"/>
                </a:cubicBezTo>
                <a:cubicBezTo>
                  <a:pt x="356" y="4784"/>
                  <a:pt x="314" y="4831"/>
                  <a:pt x="273" y="4849"/>
                </a:cubicBezTo>
                <a:cubicBezTo>
                  <a:pt x="186" y="4888"/>
                  <a:pt x="92" y="4909"/>
                  <a:pt x="0" y="4938"/>
                </a:cubicBezTo>
                <a:cubicBezTo>
                  <a:pt x="1" y="4947"/>
                  <a:pt x="2" y="4957"/>
                  <a:pt x="3" y="496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4078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4A7E246-7D1D-440A-A4FF-4E8E9E3A0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8352531" cy="5521446"/>
          </a:xfrm>
        </p:spPr>
        <p:txBody>
          <a:bodyPr/>
          <a:lstStyle/>
          <a:p>
            <a:r>
              <a:rPr lang="en-US" altLang="zh-TW" dirty="0"/>
              <a:t>3. </a:t>
            </a:r>
            <a:r>
              <a:rPr lang="zh-TW" altLang="en-US" b="1" dirty="0" smtClean="0">
                <a:solidFill>
                  <a:srgbClr val="0070C0"/>
                </a:solidFill>
              </a:rPr>
              <a:t>特</a:t>
            </a:r>
            <a:r>
              <a:rPr lang="zh-TW" altLang="en-US" b="1" dirty="0">
                <a:solidFill>
                  <a:srgbClr val="0070C0"/>
                </a:solidFill>
              </a:rPr>
              <a:t>洛伊木馬程式</a:t>
            </a:r>
            <a:r>
              <a:rPr lang="zh-TW" altLang="en-US" dirty="0"/>
              <a:t>（簡稱</a:t>
            </a:r>
            <a:r>
              <a:rPr lang="zh-TW" altLang="en-US" b="1" dirty="0">
                <a:solidFill>
                  <a:srgbClr val="0070C0"/>
                </a:solidFill>
              </a:rPr>
              <a:t>木馬程式</a:t>
            </a:r>
            <a:r>
              <a:rPr lang="zh-TW" altLang="en-US" dirty="0"/>
              <a:t>）：</a:t>
            </a:r>
            <a:endParaRPr lang="en-US" altLang="zh-TW" dirty="0"/>
          </a:p>
          <a:p>
            <a:pPr marL="982663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木馬程式不會</a:t>
            </a:r>
            <a:r>
              <a:rPr lang="zh-TW" altLang="en-US" dirty="0"/>
              <a:t>自我</a:t>
            </a:r>
            <a:r>
              <a:rPr lang="zh-TW" altLang="en-US" dirty="0" smtClean="0"/>
              <a:t>複製。</a:t>
            </a:r>
            <a:endParaRPr lang="en-US" altLang="zh-TW" dirty="0" smtClean="0"/>
          </a:p>
          <a:p>
            <a:pPr marL="1616075" indent="-633413"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常偽裝成其他程式或圖片，經由</a:t>
            </a:r>
            <a:r>
              <a:rPr lang="zh-TW" altLang="en-US" b="1" dirty="0">
                <a:solidFill>
                  <a:srgbClr val="0070C0"/>
                </a:solidFill>
              </a:rPr>
              <a:t>下載</a:t>
            </a:r>
            <a:r>
              <a:rPr lang="zh-TW" altLang="en-US" dirty="0" smtClean="0"/>
              <a:t>或</a:t>
            </a:r>
            <a:r>
              <a:rPr lang="zh-TW" altLang="en-US" b="1" dirty="0">
                <a:solidFill>
                  <a:srgbClr val="0070C0"/>
                </a:solidFill>
              </a:rPr>
              <a:t>複製</a:t>
            </a:r>
            <a:r>
              <a:rPr lang="zh-TW" altLang="en-US" dirty="0" smtClean="0"/>
              <a:t>潛伏於電腦中。</a:t>
            </a:r>
          </a:p>
          <a:p>
            <a:pPr marL="1616075" indent="-633413">
              <a:buNone/>
            </a:pPr>
            <a:r>
              <a:rPr lang="en-US" altLang="zh-TW" dirty="0" smtClean="0"/>
              <a:t>(3)</a:t>
            </a:r>
            <a:r>
              <a:rPr lang="zh-TW" altLang="en-US" dirty="0" smtClean="0"/>
              <a:t>會</a:t>
            </a:r>
            <a:r>
              <a:rPr lang="zh-TW" altLang="en-US" dirty="0"/>
              <a:t>在電腦中開啟「</a:t>
            </a:r>
            <a:r>
              <a:rPr lang="zh-TW" altLang="en-US" b="1" dirty="0">
                <a:solidFill>
                  <a:srgbClr val="0070C0"/>
                </a:solidFill>
              </a:rPr>
              <a:t>後門</a:t>
            </a:r>
            <a:r>
              <a:rPr lang="zh-TW" altLang="en-US" dirty="0"/>
              <a:t>」，讓惡意</a:t>
            </a:r>
            <a:r>
              <a:rPr lang="zh-TW" altLang="en-US" dirty="0" smtClean="0"/>
              <a:t>使用者</a:t>
            </a:r>
            <a:r>
              <a:rPr lang="zh-TW" altLang="en-US" b="1" dirty="0" smtClean="0">
                <a:solidFill>
                  <a:srgbClr val="0070C0"/>
                </a:solidFill>
              </a:rPr>
              <a:t>存取</a:t>
            </a:r>
            <a:r>
              <a:rPr lang="zh-TW" altLang="en-US" dirty="0"/>
              <a:t>或</a:t>
            </a:r>
            <a:r>
              <a:rPr lang="zh-TW" altLang="en-US" b="1" dirty="0">
                <a:solidFill>
                  <a:srgbClr val="0070C0"/>
                </a:solidFill>
              </a:rPr>
              <a:t>監視</a:t>
            </a:r>
            <a:r>
              <a:rPr lang="zh-TW" altLang="en-US" dirty="0"/>
              <a:t>我們的電腦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0C18E39-11EC-49AF-A79C-F27043D9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①惡意程式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071D31-4944-441C-A32C-D95B5CC9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trojan-horse_31060"/>
          <p:cNvSpPr>
            <a:spLocks noChangeAspect="1"/>
          </p:cNvSpPr>
          <p:nvPr/>
        </p:nvSpPr>
        <p:spPr bwMode="auto">
          <a:xfrm>
            <a:off x="8687495" y="2349674"/>
            <a:ext cx="2928982" cy="2737880"/>
          </a:xfrm>
          <a:custGeom>
            <a:avLst/>
            <a:gdLst>
              <a:gd name="T0" fmla="*/ 5275 w 5756"/>
              <a:gd name="T1" fmla="*/ 857 h 5388"/>
              <a:gd name="T2" fmla="*/ 5176 w 5756"/>
              <a:gd name="T3" fmla="*/ 449 h 5388"/>
              <a:gd name="T4" fmla="*/ 5077 w 5756"/>
              <a:gd name="T5" fmla="*/ 255 h 5388"/>
              <a:gd name="T6" fmla="*/ 4832 w 5756"/>
              <a:gd name="T7" fmla="*/ 107 h 5388"/>
              <a:gd name="T8" fmla="*/ 4167 w 5756"/>
              <a:gd name="T9" fmla="*/ 53 h 5388"/>
              <a:gd name="T10" fmla="*/ 3537 w 5756"/>
              <a:gd name="T11" fmla="*/ 510 h 5388"/>
              <a:gd name="T12" fmla="*/ 3231 w 5756"/>
              <a:gd name="T13" fmla="*/ 1514 h 5388"/>
              <a:gd name="T14" fmla="*/ 2248 w 5756"/>
              <a:gd name="T15" fmla="*/ 1481 h 5388"/>
              <a:gd name="T16" fmla="*/ 1151 w 5756"/>
              <a:gd name="T17" fmla="*/ 1671 h 5388"/>
              <a:gd name="T18" fmla="*/ 462 w 5756"/>
              <a:gd name="T19" fmla="*/ 1637 h 5388"/>
              <a:gd name="T20" fmla="*/ 94 w 5756"/>
              <a:gd name="T21" fmla="*/ 1971 h 5388"/>
              <a:gd name="T22" fmla="*/ 16 w 5756"/>
              <a:gd name="T23" fmla="*/ 2532 h 5388"/>
              <a:gd name="T24" fmla="*/ 223 w 5756"/>
              <a:gd name="T25" fmla="*/ 2805 h 5388"/>
              <a:gd name="T26" fmla="*/ 816 w 5756"/>
              <a:gd name="T27" fmla="*/ 2023 h 5388"/>
              <a:gd name="T28" fmla="*/ 892 w 5756"/>
              <a:gd name="T29" fmla="*/ 2156 h 5388"/>
              <a:gd name="T30" fmla="*/ 1105 w 5756"/>
              <a:gd name="T31" fmla="*/ 3114 h 5388"/>
              <a:gd name="T32" fmla="*/ 852 w 5756"/>
              <a:gd name="T33" fmla="*/ 3503 h 5388"/>
              <a:gd name="T34" fmla="*/ 1113 w 5756"/>
              <a:gd name="T35" fmla="*/ 4238 h 5388"/>
              <a:gd name="T36" fmla="*/ 570 w 5756"/>
              <a:gd name="T37" fmla="*/ 4425 h 5388"/>
              <a:gd name="T38" fmla="*/ 208 w 5756"/>
              <a:gd name="T39" fmla="*/ 4481 h 5388"/>
              <a:gd name="T40" fmla="*/ 357 w 5756"/>
              <a:gd name="T41" fmla="*/ 4746 h 5388"/>
              <a:gd name="T42" fmla="*/ 498 w 5756"/>
              <a:gd name="T43" fmla="*/ 5119 h 5388"/>
              <a:gd name="T44" fmla="*/ 1115 w 5756"/>
              <a:gd name="T45" fmla="*/ 5381 h 5388"/>
              <a:gd name="T46" fmla="*/ 1615 w 5756"/>
              <a:gd name="T47" fmla="*/ 4965 h 5388"/>
              <a:gd name="T48" fmla="*/ 3165 w 5756"/>
              <a:gd name="T49" fmla="*/ 4753 h 5388"/>
              <a:gd name="T50" fmla="*/ 3550 w 5756"/>
              <a:gd name="T51" fmla="*/ 5342 h 5388"/>
              <a:gd name="T52" fmla="*/ 4012 w 5756"/>
              <a:gd name="T53" fmla="*/ 5356 h 5388"/>
              <a:gd name="T54" fmla="*/ 4398 w 5756"/>
              <a:gd name="T55" fmla="*/ 4952 h 5388"/>
              <a:gd name="T56" fmla="*/ 4487 w 5756"/>
              <a:gd name="T57" fmla="*/ 4795 h 5388"/>
              <a:gd name="T58" fmla="*/ 4538 w 5756"/>
              <a:gd name="T59" fmla="*/ 4402 h 5388"/>
              <a:gd name="T60" fmla="*/ 3987 w 5756"/>
              <a:gd name="T61" fmla="*/ 4254 h 5388"/>
              <a:gd name="T62" fmla="*/ 3573 w 5756"/>
              <a:gd name="T63" fmla="*/ 4259 h 5388"/>
              <a:gd name="T64" fmla="*/ 3472 w 5756"/>
              <a:gd name="T65" fmla="*/ 3920 h 5388"/>
              <a:gd name="T66" fmla="*/ 4019 w 5756"/>
              <a:gd name="T67" fmla="*/ 2900 h 5388"/>
              <a:gd name="T68" fmla="*/ 4348 w 5756"/>
              <a:gd name="T69" fmla="*/ 1644 h 5388"/>
              <a:gd name="T70" fmla="*/ 4809 w 5756"/>
              <a:gd name="T71" fmla="*/ 1571 h 5388"/>
              <a:gd name="T72" fmla="*/ 5317 w 5756"/>
              <a:gd name="T73" fmla="*/ 1895 h 5388"/>
              <a:gd name="T74" fmla="*/ 5687 w 5756"/>
              <a:gd name="T75" fmla="*/ 1681 h 5388"/>
              <a:gd name="T76" fmla="*/ 816 w 5756"/>
              <a:gd name="T77" fmla="*/ 4805 h 5388"/>
              <a:gd name="T78" fmla="*/ 992 w 5756"/>
              <a:gd name="T79" fmla="*/ 4982 h 5388"/>
              <a:gd name="T80" fmla="*/ 2941 w 5756"/>
              <a:gd name="T81" fmla="*/ 4396 h 5388"/>
              <a:gd name="T82" fmla="*/ 1880 w 5756"/>
              <a:gd name="T83" fmla="*/ 4397 h 5388"/>
              <a:gd name="T84" fmla="*/ 1656 w 5756"/>
              <a:gd name="T85" fmla="*/ 4214 h 5388"/>
              <a:gd name="T86" fmla="*/ 1547 w 5756"/>
              <a:gd name="T87" fmla="*/ 3525 h 5388"/>
              <a:gd name="T88" fmla="*/ 2013 w 5756"/>
              <a:gd name="T89" fmla="*/ 3177 h 5388"/>
              <a:gd name="T90" fmla="*/ 2585 w 5756"/>
              <a:gd name="T91" fmla="*/ 3172 h 5388"/>
              <a:gd name="T92" fmla="*/ 2994 w 5756"/>
              <a:gd name="T93" fmla="*/ 3647 h 5388"/>
              <a:gd name="T94" fmla="*/ 3957 w 5756"/>
              <a:gd name="T95" fmla="*/ 4805 h 5388"/>
              <a:gd name="T96" fmla="*/ 3781 w 5756"/>
              <a:gd name="T97" fmla="*/ 4629 h 5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756" h="5388">
                <a:moveTo>
                  <a:pt x="5709" y="1525"/>
                </a:moveTo>
                <a:cubicBezTo>
                  <a:pt x="5682" y="1487"/>
                  <a:pt x="5653" y="1451"/>
                  <a:pt x="5628" y="1412"/>
                </a:cubicBezTo>
                <a:cubicBezTo>
                  <a:pt x="5510" y="1227"/>
                  <a:pt x="5392" y="1042"/>
                  <a:pt x="5275" y="857"/>
                </a:cubicBezTo>
                <a:cubicBezTo>
                  <a:pt x="5224" y="776"/>
                  <a:pt x="5178" y="693"/>
                  <a:pt x="5126" y="613"/>
                </a:cubicBezTo>
                <a:cubicBezTo>
                  <a:pt x="5099" y="571"/>
                  <a:pt x="5064" y="533"/>
                  <a:pt x="5036" y="497"/>
                </a:cubicBezTo>
                <a:cubicBezTo>
                  <a:pt x="5082" y="482"/>
                  <a:pt x="5132" y="472"/>
                  <a:pt x="5176" y="449"/>
                </a:cubicBezTo>
                <a:cubicBezTo>
                  <a:pt x="5240" y="415"/>
                  <a:pt x="5292" y="368"/>
                  <a:pt x="5287" y="284"/>
                </a:cubicBezTo>
                <a:cubicBezTo>
                  <a:pt x="5286" y="263"/>
                  <a:pt x="5279" y="254"/>
                  <a:pt x="5256" y="254"/>
                </a:cubicBezTo>
                <a:cubicBezTo>
                  <a:pt x="5197" y="255"/>
                  <a:pt x="5136" y="252"/>
                  <a:pt x="5077" y="255"/>
                </a:cubicBezTo>
                <a:cubicBezTo>
                  <a:pt x="5038" y="257"/>
                  <a:pt x="5029" y="244"/>
                  <a:pt x="5030" y="207"/>
                </a:cubicBezTo>
                <a:cubicBezTo>
                  <a:pt x="5031" y="153"/>
                  <a:pt x="5027" y="99"/>
                  <a:pt x="5024" y="45"/>
                </a:cubicBezTo>
                <a:cubicBezTo>
                  <a:pt x="4946" y="35"/>
                  <a:pt x="4897" y="93"/>
                  <a:pt x="4832" y="107"/>
                </a:cubicBezTo>
                <a:cubicBezTo>
                  <a:pt x="4832" y="90"/>
                  <a:pt x="4832" y="77"/>
                  <a:pt x="4832" y="63"/>
                </a:cubicBezTo>
                <a:cubicBezTo>
                  <a:pt x="4833" y="10"/>
                  <a:pt x="4828" y="6"/>
                  <a:pt x="4774" y="5"/>
                </a:cubicBezTo>
                <a:cubicBezTo>
                  <a:pt x="4570" y="0"/>
                  <a:pt x="4369" y="29"/>
                  <a:pt x="4167" y="53"/>
                </a:cubicBezTo>
                <a:cubicBezTo>
                  <a:pt x="4147" y="56"/>
                  <a:pt x="4124" y="56"/>
                  <a:pt x="4106" y="64"/>
                </a:cubicBezTo>
                <a:cubicBezTo>
                  <a:pt x="4059" y="86"/>
                  <a:pt x="4012" y="110"/>
                  <a:pt x="3967" y="137"/>
                </a:cubicBezTo>
                <a:cubicBezTo>
                  <a:pt x="3801" y="234"/>
                  <a:pt x="3645" y="343"/>
                  <a:pt x="3537" y="510"/>
                </a:cubicBezTo>
                <a:cubicBezTo>
                  <a:pt x="3459" y="632"/>
                  <a:pt x="3372" y="748"/>
                  <a:pt x="3290" y="868"/>
                </a:cubicBezTo>
                <a:cubicBezTo>
                  <a:pt x="3279" y="884"/>
                  <a:pt x="3270" y="905"/>
                  <a:pt x="3269" y="925"/>
                </a:cubicBezTo>
                <a:cubicBezTo>
                  <a:pt x="3255" y="1121"/>
                  <a:pt x="3244" y="1318"/>
                  <a:pt x="3231" y="1514"/>
                </a:cubicBezTo>
                <a:cubicBezTo>
                  <a:pt x="3231" y="1521"/>
                  <a:pt x="3229" y="1528"/>
                  <a:pt x="3228" y="1537"/>
                </a:cubicBezTo>
                <a:cubicBezTo>
                  <a:pt x="3171" y="1533"/>
                  <a:pt x="3116" y="1529"/>
                  <a:pt x="3062" y="1526"/>
                </a:cubicBezTo>
                <a:cubicBezTo>
                  <a:pt x="2790" y="1511"/>
                  <a:pt x="2519" y="1495"/>
                  <a:pt x="2248" y="1481"/>
                </a:cubicBezTo>
                <a:cubicBezTo>
                  <a:pt x="2004" y="1468"/>
                  <a:pt x="1759" y="1460"/>
                  <a:pt x="1515" y="1443"/>
                </a:cubicBezTo>
                <a:cubicBezTo>
                  <a:pt x="1450" y="1438"/>
                  <a:pt x="1405" y="1461"/>
                  <a:pt x="1360" y="1498"/>
                </a:cubicBezTo>
                <a:cubicBezTo>
                  <a:pt x="1290" y="1556"/>
                  <a:pt x="1222" y="1615"/>
                  <a:pt x="1151" y="1671"/>
                </a:cubicBezTo>
                <a:cubicBezTo>
                  <a:pt x="1123" y="1692"/>
                  <a:pt x="1089" y="1722"/>
                  <a:pt x="1060" y="1721"/>
                </a:cubicBezTo>
                <a:cubicBezTo>
                  <a:pt x="971" y="1716"/>
                  <a:pt x="883" y="1697"/>
                  <a:pt x="795" y="1684"/>
                </a:cubicBezTo>
                <a:cubicBezTo>
                  <a:pt x="684" y="1667"/>
                  <a:pt x="573" y="1651"/>
                  <a:pt x="462" y="1637"/>
                </a:cubicBezTo>
                <a:cubicBezTo>
                  <a:pt x="449" y="1635"/>
                  <a:pt x="434" y="1638"/>
                  <a:pt x="424" y="1645"/>
                </a:cubicBezTo>
                <a:cubicBezTo>
                  <a:pt x="394" y="1667"/>
                  <a:pt x="364" y="1690"/>
                  <a:pt x="337" y="1717"/>
                </a:cubicBezTo>
                <a:cubicBezTo>
                  <a:pt x="255" y="1800"/>
                  <a:pt x="174" y="1885"/>
                  <a:pt x="94" y="1971"/>
                </a:cubicBezTo>
                <a:cubicBezTo>
                  <a:pt x="82" y="1985"/>
                  <a:pt x="70" y="2004"/>
                  <a:pt x="68" y="2022"/>
                </a:cubicBezTo>
                <a:cubicBezTo>
                  <a:pt x="57" y="2094"/>
                  <a:pt x="49" y="2167"/>
                  <a:pt x="42" y="2240"/>
                </a:cubicBezTo>
                <a:cubicBezTo>
                  <a:pt x="32" y="2337"/>
                  <a:pt x="23" y="2435"/>
                  <a:pt x="16" y="2532"/>
                </a:cubicBezTo>
                <a:cubicBezTo>
                  <a:pt x="9" y="2614"/>
                  <a:pt x="5" y="2697"/>
                  <a:pt x="0" y="2781"/>
                </a:cubicBezTo>
                <a:cubicBezTo>
                  <a:pt x="23" y="2785"/>
                  <a:pt x="37" y="2788"/>
                  <a:pt x="51" y="2789"/>
                </a:cubicBezTo>
                <a:cubicBezTo>
                  <a:pt x="109" y="2794"/>
                  <a:pt x="166" y="2800"/>
                  <a:pt x="223" y="2805"/>
                </a:cubicBezTo>
                <a:lnTo>
                  <a:pt x="310" y="2809"/>
                </a:lnTo>
                <a:cubicBezTo>
                  <a:pt x="308" y="2609"/>
                  <a:pt x="717" y="2380"/>
                  <a:pt x="718" y="2180"/>
                </a:cubicBezTo>
                <a:cubicBezTo>
                  <a:pt x="719" y="2111"/>
                  <a:pt x="743" y="2049"/>
                  <a:pt x="816" y="2023"/>
                </a:cubicBezTo>
                <a:cubicBezTo>
                  <a:pt x="838" y="2015"/>
                  <a:pt x="867" y="2016"/>
                  <a:pt x="890" y="2021"/>
                </a:cubicBezTo>
                <a:cubicBezTo>
                  <a:pt x="898" y="2023"/>
                  <a:pt x="901" y="2053"/>
                  <a:pt x="904" y="2070"/>
                </a:cubicBezTo>
                <a:cubicBezTo>
                  <a:pt x="909" y="2099"/>
                  <a:pt x="919" y="2131"/>
                  <a:pt x="892" y="2156"/>
                </a:cubicBezTo>
                <a:cubicBezTo>
                  <a:pt x="840" y="2203"/>
                  <a:pt x="840" y="2261"/>
                  <a:pt x="851" y="2324"/>
                </a:cubicBezTo>
                <a:cubicBezTo>
                  <a:pt x="878" y="2473"/>
                  <a:pt x="943" y="2608"/>
                  <a:pt x="1011" y="2741"/>
                </a:cubicBezTo>
                <a:cubicBezTo>
                  <a:pt x="1070" y="2859"/>
                  <a:pt x="1120" y="2978"/>
                  <a:pt x="1105" y="3114"/>
                </a:cubicBezTo>
                <a:cubicBezTo>
                  <a:pt x="1101" y="3152"/>
                  <a:pt x="1098" y="3187"/>
                  <a:pt x="1071" y="3219"/>
                </a:cubicBezTo>
                <a:cubicBezTo>
                  <a:pt x="1013" y="3286"/>
                  <a:pt x="958" y="3356"/>
                  <a:pt x="903" y="3425"/>
                </a:cubicBezTo>
                <a:cubicBezTo>
                  <a:pt x="883" y="3450"/>
                  <a:pt x="855" y="3476"/>
                  <a:pt x="852" y="3503"/>
                </a:cubicBezTo>
                <a:cubicBezTo>
                  <a:pt x="848" y="3555"/>
                  <a:pt x="848" y="3613"/>
                  <a:pt x="867" y="3661"/>
                </a:cubicBezTo>
                <a:cubicBezTo>
                  <a:pt x="918" y="3789"/>
                  <a:pt x="981" y="3912"/>
                  <a:pt x="1036" y="4038"/>
                </a:cubicBezTo>
                <a:cubicBezTo>
                  <a:pt x="1064" y="4102"/>
                  <a:pt x="1086" y="4168"/>
                  <a:pt x="1113" y="4238"/>
                </a:cubicBezTo>
                <a:cubicBezTo>
                  <a:pt x="1083" y="4241"/>
                  <a:pt x="1060" y="4243"/>
                  <a:pt x="1037" y="4245"/>
                </a:cubicBezTo>
                <a:cubicBezTo>
                  <a:pt x="981" y="4249"/>
                  <a:pt x="920" y="4241"/>
                  <a:pt x="870" y="4261"/>
                </a:cubicBezTo>
                <a:cubicBezTo>
                  <a:pt x="764" y="4303"/>
                  <a:pt x="660" y="4352"/>
                  <a:pt x="570" y="4425"/>
                </a:cubicBezTo>
                <a:cubicBezTo>
                  <a:pt x="557" y="4436"/>
                  <a:pt x="538" y="4442"/>
                  <a:pt x="522" y="4442"/>
                </a:cubicBezTo>
                <a:cubicBezTo>
                  <a:pt x="430" y="4442"/>
                  <a:pt x="338" y="4439"/>
                  <a:pt x="246" y="4437"/>
                </a:cubicBezTo>
                <a:cubicBezTo>
                  <a:pt x="214" y="4436"/>
                  <a:pt x="201" y="4448"/>
                  <a:pt x="208" y="4481"/>
                </a:cubicBezTo>
                <a:cubicBezTo>
                  <a:pt x="222" y="4550"/>
                  <a:pt x="234" y="4620"/>
                  <a:pt x="247" y="4689"/>
                </a:cubicBezTo>
                <a:cubicBezTo>
                  <a:pt x="257" y="4740"/>
                  <a:pt x="270" y="4750"/>
                  <a:pt x="320" y="4749"/>
                </a:cubicBezTo>
                <a:cubicBezTo>
                  <a:pt x="332" y="4749"/>
                  <a:pt x="345" y="4748"/>
                  <a:pt x="357" y="4746"/>
                </a:cubicBezTo>
                <a:cubicBezTo>
                  <a:pt x="386" y="4741"/>
                  <a:pt x="395" y="4753"/>
                  <a:pt x="395" y="4782"/>
                </a:cubicBezTo>
                <a:cubicBezTo>
                  <a:pt x="396" y="4837"/>
                  <a:pt x="397" y="4892"/>
                  <a:pt x="404" y="4947"/>
                </a:cubicBezTo>
                <a:cubicBezTo>
                  <a:pt x="413" y="5015"/>
                  <a:pt x="452" y="5067"/>
                  <a:pt x="498" y="5119"/>
                </a:cubicBezTo>
                <a:cubicBezTo>
                  <a:pt x="576" y="5208"/>
                  <a:pt x="664" y="5280"/>
                  <a:pt x="766" y="5337"/>
                </a:cubicBezTo>
                <a:cubicBezTo>
                  <a:pt x="802" y="5357"/>
                  <a:pt x="841" y="5378"/>
                  <a:pt x="880" y="5381"/>
                </a:cubicBezTo>
                <a:cubicBezTo>
                  <a:pt x="958" y="5388"/>
                  <a:pt x="1036" y="5381"/>
                  <a:pt x="1115" y="5381"/>
                </a:cubicBezTo>
                <a:cubicBezTo>
                  <a:pt x="1170" y="5381"/>
                  <a:pt x="1225" y="5373"/>
                  <a:pt x="1270" y="5341"/>
                </a:cubicBezTo>
                <a:cubicBezTo>
                  <a:pt x="1372" y="5270"/>
                  <a:pt x="1492" y="5219"/>
                  <a:pt x="1547" y="5094"/>
                </a:cubicBezTo>
                <a:cubicBezTo>
                  <a:pt x="1567" y="5050"/>
                  <a:pt x="1595" y="5009"/>
                  <a:pt x="1615" y="4965"/>
                </a:cubicBezTo>
                <a:cubicBezTo>
                  <a:pt x="1623" y="4948"/>
                  <a:pt x="1625" y="4926"/>
                  <a:pt x="1624" y="4906"/>
                </a:cubicBezTo>
                <a:cubicBezTo>
                  <a:pt x="1619" y="4852"/>
                  <a:pt x="1611" y="4799"/>
                  <a:pt x="1604" y="4740"/>
                </a:cubicBezTo>
                <a:cubicBezTo>
                  <a:pt x="2129" y="4744"/>
                  <a:pt x="2646" y="4749"/>
                  <a:pt x="3165" y="4753"/>
                </a:cubicBezTo>
                <a:cubicBezTo>
                  <a:pt x="3167" y="4784"/>
                  <a:pt x="3171" y="4808"/>
                  <a:pt x="3171" y="4832"/>
                </a:cubicBezTo>
                <a:cubicBezTo>
                  <a:pt x="3171" y="4943"/>
                  <a:pt x="3193" y="5039"/>
                  <a:pt x="3277" y="5124"/>
                </a:cubicBezTo>
                <a:cubicBezTo>
                  <a:pt x="3360" y="5209"/>
                  <a:pt x="3448" y="5284"/>
                  <a:pt x="3550" y="5342"/>
                </a:cubicBezTo>
                <a:cubicBezTo>
                  <a:pt x="3582" y="5360"/>
                  <a:pt x="3618" y="5380"/>
                  <a:pt x="3654" y="5381"/>
                </a:cubicBezTo>
                <a:cubicBezTo>
                  <a:pt x="3750" y="5385"/>
                  <a:pt x="3847" y="5380"/>
                  <a:pt x="3944" y="5376"/>
                </a:cubicBezTo>
                <a:cubicBezTo>
                  <a:pt x="3967" y="5375"/>
                  <a:pt x="3992" y="5368"/>
                  <a:pt x="4012" y="5356"/>
                </a:cubicBezTo>
                <a:cubicBezTo>
                  <a:pt x="4079" y="5316"/>
                  <a:pt x="4145" y="5274"/>
                  <a:pt x="4209" y="5230"/>
                </a:cubicBezTo>
                <a:cubicBezTo>
                  <a:pt x="4235" y="5212"/>
                  <a:pt x="4262" y="5189"/>
                  <a:pt x="4278" y="5162"/>
                </a:cubicBezTo>
                <a:cubicBezTo>
                  <a:pt x="4321" y="5094"/>
                  <a:pt x="4359" y="5023"/>
                  <a:pt x="4398" y="4952"/>
                </a:cubicBezTo>
                <a:cubicBezTo>
                  <a:pt x="4403" y="4943"/>
                  <a:pt x="4403" y="4929"/>
                  <a:pt x="4401" y="4918"/>
                </a:cubicBezTo>
                <a:cubicBezTo>
                  <a:pt x="4397" y="4878"/>
                  <a:pt x="4391" y="4839"/>
                  <a:pt x="4385" y="4796"/>
                </a:cubicBezTo>
                <a:cubicBezTo>
                  <a:pt x="4423" y="4796"/>
                  <a:pt x="4455" y="4798"/>
                  <a:pt x="4487" y="4795"/>
                </a:cubicBezTo>
                <a:cubicBezTo>
                  <a:pt x="4498" y="4794"/>
                  <a:pt x="4515" y="4782"/>
                  <a:pt x="4517" y="4772"/>
                </a:cubicBezTo>
                <a:cubicBezTo>
                  <a:pt x="4538" y="4662"/>
                  <a:pt x="4556" y="4552"/>
                  <a:pt x="4575" y="4441"/>
                </a:cubicBezTo>
                <a:cubicBezTo>
                  <a:pt x="4580" y="4413"/>
                  <a:pt x="4567" y="4403"/>
                  <a:pt x="4538" y="4402"/>
                </a:cubicBezTo>
                <a:cubicBezTo>
                  <a:pt x="4421" y="4399"/>
                  <a:pt x="4303" y="4394"/>
                  <a:pt x="4186" y="4389"/>
                </a:cubicBezTo>
                <a:cubicBezTo>
                  <a:pt x="4170" y="4388"/>
                  <a:pt x="4152" y="4379"/>
                  <a:pt x="4138" y="4369"/>
                </a:cubicBezTo>
                <a:cubicBezTo>
                  <a:pt x="4087" y="4332"/>
                  <a:pt x="4038" y="4292"/>
                  <a:pt x="3987" y="4254"/>
                </a:cubicBezTo>
                <a:cubicBezTo>
                  <a:pt x="3978" y="4247"/>
                  <a:pt x="3965" y="4239"/>
                  <a:pt x="3955" y="4240"/>
                </a:cubicBezTo>
                <a:cubicBezTo>
                  <a:pt x="3844" y="4247"/>
                  <a:pt x="3733" y="4235"/>
                  <a:pt x="3624" y="4268"/>
                </a:cubicBezTo>
                <a:cubicBezTo>
                  <a:pt x="3609" y="4272"/>
                  <a:pt x="3585" y="4269"/>
                  <a:pt x="3573" y="4259"/>
                </a:cubicBezTo>
                <a:cubicBezTo>
                  <a:pt x="3544" y="4237"/>
                  <a:pt x="3522" y="4207"/>
                  <a:pt x="3494" y="4184"/>
                </a:cubicBezTo>
                <a:cubicBezTo>
                  <a:pt x="3456" y="4154"/>
                  <a:pt x="3452" y="4115"/>
                  <a:pt x="3456" y="4073"/>
                </a:cubicBezTo>
                <a:cubicBezTo>
                  <a:pt x="3461" y="4022"/>
                  <a:pt x="3471" y="3971"/>
                  <a:pt x="3472" y="3920"/>
                </a:cubicBezTo>
                <a:cubicBezTo>
                  <a:pt x="3476" y="3772"/>
                  <a:pt x="3496" y="3629"/>
                  <a:pt x="3561" y="3494"/>
                </a:cubicBezTo>
                <a:cubicBezTo>
                  <a:pt x="3622" y="3366"/>
                  <a:pt x="3687" y="3241"/>
                  <a:pt x="3787" y="3138"/>
                </a:cubicBezTo>
                <a:cubicBezTo>
                  <a:pt x="3865" y="3059"/>
                  <a:pt x="3943" y="2980"/>
                  <a:pt x="4019" y="2900"/>
                </a:cubicBezTo>
                <a:cubicBezTo>
                  <a:pt x="4100" y="2814"/>
                  <a:pt x="4141" y="2715"/>
                  <a:pt x="4152" y="2595"/>
                </a:cubicBezTo>
                <a:cubicBezTo>
                  <a:pt x="4164" y="2453"/>
                  <a:pt x="4193" y="2311"/>
                  <a:pt x="4223" y="2170"/>
                </a:cubicBezTo>
                <a:cubicBezTo>
                  <a:pt x="4260" y="1994"/>
                  <a:pt x="4305" y="1819"/>
                  <a:pt x="4348" y="1644"/>
                </a:cubicBezTo>
                <a:cubicBezTo>
                  <a:pt x="4362" y="1586"/>
                  <a:pt x="4382" y="1530"/>
                  <a:pt x="4400" y="1470"/>
                </a:cubicBezTo>
                <a:cubicBezTo>
                  <a:pt x="4443" y="1486"/>
                  <a:pt x="4481" y="1501"/>
                  <a:pt x="4520" y="1515"/>
                </a:cubicBezTo>
                <a:cubicBezTo>
                  <a:pt x="4613" y="1549"/>
                  <a:pt x="4706" y="1584"/>
                  <a:pt x="4809" y="1571"/>
                </a:cubicBezTo>
                <a:cubicBezTo>
                  <a:pt x="4820" y="1569"/>
                  <a:pt x="4833" y="1575"/>
                  <a:pt x="4843" y="1581"/>
                </a:cubicBezTo>
                <a:cubicBezTo>
                  <a:pt x="4952" y="1648"/>
                  <a:pt x="5062" y="1713"/>
                  <a:pt x="5169" y="1783"/>
                </a:cubicBezTo>
                <a:cubicBezTo>
                  <a:pt x="5221" y="1816"/>
                  <a:pt x="5272" y="1853"/>
                  <a:pt x="5317" y="1895"/>
                </a:cubicBezTo>
                <a:cubicBezTo>
                  <a:pt x="5372" y="1945"/>
                  <a:pt x="5369" y="1948"/>
                  <a:pt x="5423" y="1901"/>
                </a:cubicBezTo>
                <a:cubicBezTo>
                  <a:pt x="5433" y="1892"/>
                  <a:pt x="5444" y="1885"/>
                  <a:pt x="5454" y="1876"/>
                </a:cubicBezTo>
                <a:cubicBezTo>
                  <a:pt x="5532" y="1811"/>
                  <a:pt x="5609" y="1745"/>
                  <a:pt x="5687" y="1681"/>
                </a:cubicBezTo>
                <a:cubicBezTo>
                  <a:pt x="5750" y="1629"/>
                  <a:pt x="5756" y="1592"/>
                  <a:pt x="5709" y="1525"/>
                </a:cubicBezTo>
                <a:close/>
                <a:moveTo>
                  <a:pt x="992" y="4982"/>
                </a:moveTo>
                <a:cubicBezTo>
                  <a:pt x="895" y="4982"/>
                  <a:pt x="816" y="4903"/>
                  <a:pt x="816" y="4805"/>
                </a:cubicBezTo>
                <a:cubicBezTo>
                  <a:pt x="816" y="4708"/>
                  <a:pt x="895" y="4629"/>
                  <a:pt x="992" y="4629"/>
                </a:cubicBezTo>
                <a:cubicBezTo>
                  <a:pt x="1090" y="4629"/>
                  <a:pt x="1169" y="4708"/>
                  <a:pt x="1169" y="4805"/>
                </a:cubicBezTo>
                <a:cubicBezTo>
                  <a:pt x="1169" y="4903"/>
                  <a:pt x="1090" y="4982"/>
                  <a:pt x="992" y="4982"/>
                </a:cubicBezTo>
                <a:close/>
                <a:moveTo>
                  <a:pt x="3000" y="3976"/>
                </a:moveTo>
                <a:cubicBezTo>
                  <a:pt x="2997" y="4103"/>
                  <a:pt x="2986" y="4230"/>
                  <a:pt x="2981" y="4356"/>
                </a:cubicBezTo>
                <a:cubicBezTo>
                  <a:pt x="2980" y="4386"/>
                  <a:pt x="2971" y="4396"/>
                  <a:pt x="2941" y="4396"/>
                </a:cubicBezTo>
                <a:cubicBezTo>
                  <a:pt x="2763" y="4395"/>
                  <a:pt x="2586" y="4396"/>
                  <a:pt x="2408" y="4396"/>
                </a:cubicBezTo>
                <a:lnTo>
                  <a:pt x="2408" y="4397"/>
                </a:lnTo>
                <a:cubicBezTo>
                  <a:pt x="2232" y="4397"/>
                  <a:pt x="2056" y="4396"/>
                  <a:pt x="1880" y="4397"/>
                </a:cubicBezTo>
                <a:cubicBezTo>
                  <a:pt x="1857" y="4397"/>
                  <a:pt x="1844" y="4389"/>
                  <a:pt x="1828" y="4372"/>
                </a:cubicBezTo>
                <a:cubicBezTo>
                  <a:pt x="1787" y="4329"/>
                  <a:pt x="1742" y="4290"/>
                  <a:pt x="1698" y="4250"/>
                </a:cubicBezTo>
                <a:cubicBezTo>
                  <a:pt x="1685" y="4238"/>
                  <a:pt x="1672" y="4224"/>
                  <a:pt x="1656" y="4214"/>
                </a:cubicBezTo>
                <a:cubicBezTo>
                  <a:pt x="1563" y="4155"/>
                  <a:pt x="1558" y="4059"/>
                  <a:pt x="1548" y="3965"/>
                </a:cubicBezTo>
                <a:cubicBezTo>
                  <a:pt x="1535" y="3843"/>
                  <a:pt x="1525" y="3722"/>
                  <a:pt x="1508" y="3601"/>
                </a:cubicBezTo>
                <a:cubicBezTo>
                  <a:pt x="1503" y="3561"/>
                  <a:pt x="1522" y="3543"/>
                  <a:pt x="1547" y="3525"/>
                </a:cubicBezTo>
                <a:cubicBezTo>
                  <a:pt x="1615" y="3476"/>
                  <a:pt x="1682" y="3428"/>
                  <a:pt x="1750" y="3382"/>
                </a:cubicBezTo>
                <a:cubicBezTo>
                  <a:pt x="1814" y="3339"/>
                  <a:pt x="1881" y="3301"/>
                  <a:pt x="1943" y="3257"/>
                </a:cubicBezTo>
                <a:cubicBezTo>
                  <a:pt x="1971" y="3237"/>
                  <a:pt x="1990" y="3205"/>
                  <a:pt x="2013" y="3177"/>
                </a:cubicBezTo>
                <a:cubicBezTo>
                  <a:pt x="2033" y="3152"/>
                  <a:pt x="2055" y="3127"/>
                  <a:pt x="2071" y="3098"/>
                </a:cubicBezTo>
                <a:cubicBezTo>
                  <a:pt x="2092" y="3062"/>
                  <a:pt x="2116" y="3053"/>
                  <a:pt x="2157" y="3064"/>
                </a:cubicBezTo>
                <a:cubicBezTo>
                  <a:pt x="2299" y="3103"/>
                  <a:pt x="2441" y="3141"/>
                  <a:pt x="2585" y="3172"/>
                </a:cubicBezTo>
                <a:cubicBezTo>
                  <a:pt x="2674" y="3191"/>
                  <a:pt x="2766" y="3198"/>
                  <a:pt x="2856" y="3206"/>
                </a:cubicBezTo>
                <a:cubicBezTo>
                  <a:pt x="2901" y="3210"/>
                  <a:pt x="2937" y="3236"/>
                  <a:pt x="2944" y="3281"/>
                </a:cubicBezTo>
                <a:cubicBezTo>
                  <a:pt x="2961" y="3403"/>
                  <a:pt x="2983" y="3524"/>
                  <a:pt x="2994" y="3647"/>
                </a:cubicBezTo>
                <a:cubicBezTo>
                  <a:pt x="3003" y="3756"/>
                  <a:pt x="3002" y="3866"/>
                  <a:pt x="3000" y="3976"/>
                </a:cubicBezTo>
                <a:close/>
                <a:moveTo>
                  <a:pt x="3781" y="4629"/>
                </a:moveTo>
                <a:cubicBezTo>
                  <a:pt x="3878" y="4629"/>
                  <a:pt x="3957" y="4708"/>
                  <a:pt x="3957" y="4805"/>
                </a:cubicBezTo>
                <a:cubicBezTo>
                  <a:pt x="3957" y="4903"/>
                  <a:pt x="3878" y="4982"/>
                  <a:pt x="3781" y="4982"/>
                </a:cubicBezTo>
                <a:cubicBezTo>
                  <a:pt x="3683" y="4982"/>
                  <a:pt x="3605" y="4903"/>
                  <a:pt x="3605" y="4805"/>
                </a:cubicBezTo>
                <a:cubicBezTo>
                  <a:pt x="3605" y="4708"/>
                  <a:pt x="3683" y="4629"/>
                  <a:pt x="3781" y="462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4359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0DED982-4927-4D7E-978E-90AE85664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希臘神話的特洛伊木馬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D501BED1-5C71-4B8F-864F-0CCD34D78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E6AA4649-3321-4DC4-9494-2C74B06EF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2210020"/>
          </a:xfrm>
        </p:spPr>
        <p:txBody>
          <a:bodyPr/>
          <a:lstStyle/>
          <a:p>
            <a:r>
              <a:rPr lang="zh-TW" altLang="en-US" dirty="0" smtClean="0"/>
              <a:t>某次，</a:t>
            </a:r>
            <a:r>
              <a:rPr lang="zh-TW" altLang="en-US" dirty="0"/>
              <a:t>希臘軍隊攻打特洛伊城</a:t>
            </a:r>
            <a:r>
              <a:rPr lang="zh-TW" altLang="en-US" dirty="0" smtClean="0"/>
              <a:t>，但久攻不下。</a:t>
            </a:r>
            <a:endParaRPr lang="en-US" altLang="zh-TW" dirty="0" smtClean="0"/>
          </a:p>
          <a:p>
            <a:r>
              <a:rPr lang="zh-TW" altLang="en-US" dirty="0" smtClean="0"/>
              <a:t>後來，希臘</a:t>
            </a:r>
            <a:r>
              <a:rPr lang="zh-TW" altLang="en-US" dirty="0"/>
              <a:t>軍隊佯裝戰敗撤兵</a:t>
            </a:r>
            <a:r>
              <a:rPr lang="zh-TW" altLang="en-US" dirty="0" smtClean="0"/>
              <a:t>，留下</a:t>
            </a:r>
            <a:r>
              <a:rPr lang="zh-TW" altLang="en-US" dirty="0"/>
              <a:t>一隻巨大的</a:t>
            </a:r>
            <a:r>
              <a:rPr lang="zh-TW" altLang="en-US" dirty="0" smtClean="0"/>
              <a:t>木馬。</a:t>
            </a:r>
            <a:endParaRPr lang="en-US" altLang="zh-TW" dirty="0" smtClean="0"/>
          </a:p>
          <a:p>
            <a:r>
              <a:rPr lang="zh-TW" altLang="en-US" dirty="0" smtClean="0"/>
              <a:t>特</a:t>
            </a:r>
            <a:r>
              <a:rPr lang="zh-TW" altLang="en-US" dirty="0"/>
              <a:t>洛伊</a:t>
            </a:r>
            <a:r>
              <a:rPr lang="zh-TW" altLang="en-US" dirty="0" smtClean="0"/>
              <a:t>人把木馬帶回</a:t>
            </a:r>
            <a:r>
              <a:rPr lang="zh-TW" altLang="en-US" dirty="0"/>
              <a:t>城</a:t>
            </a:r>
            <a:r>
              <a:rPr lang="zh-TW" altLang="en-US" dirty="0" smtClean="0"/>
              <a:t>內。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50159745-1281-41D1-93ED-35E575F67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334" y="2709714"/>
            <a:ext cx="4752256" cy="3415139"/>
          </a:xfrm>
          <a:prstGeom prst="rect">
            <a:avLst/>
          </a:prstGeom>
        </p:spPr>
      </p:pic>
      <p:sp>
        <p:nvSpPr>
          <p:cNvPr id="8" name="內容版面配置區 3">
            <a:extLst>
              <a:ext uri="{FF2B5EF4-FFF2-40B4-BE49-F238E27FC236}">
                <a16:creationId xmlns="" xmlns:a16="http://schemas.microsoft.com/office/drawing/2014/main" id="{A1B36B28-FAAB-424B-82F4-496A5D059EE9}"/>
              </a:ext>
            </a:extLst>
          </p:cNvPr>
          <p:cNvSpPr txBox="1">
            <a:spLocks/>
          </p:cNvSpPr>
          <p:nvPr/>
        </p:nvSpPr>
        <p:spPr>
          <a:xfrm>
            <a:off x="334567" y="3357786"/>
            <a:ext cx="6264696" cy="34151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潛伏</a:t>
            </a:r>
            <a:r>
              <a:rPr lang="zh-TW" altLang="en-US" dirty="0"/>
              <a:t>在木馬中的希臘士兵偷偷打開特洛伊</a:t>
            </a:r>
            <a:r>
              <a:rPr lang="zh-TW" altLang="en-US" dirty="0" smtClean="0"/>
              <a:t>城門。</a:t>
            </a:r>
            <a:endParaRPr lang="en-US" altLang="zh-TW" dirty="0" smtClean="0"/>
          </a:p>
          <a:p>
            <a:r>
              <a:rPr lang="zh-TW" altLang="en-US" dirty="0" smtClean="0"/>
              <a:t>希臘</a:t>
            </a:r>
            <a:r>
              <a:rPr lang="zh-TW" altLang="en-US" dirty="0"/>
              <a:t>軍隊攻入城中，順利拿下特洛伊城。</a:t>
            </a:r>
          </a:p>
        </p:txBody>
      </p:sp>
    </p:spTree>
    <p:extLst>
      <p:ext uri="{BB962C8B-B14F-4D97-AF65-F5344CB8AC3E}">
        <p14:creationId xmlns:p14="http://schemas.microsoft.com/office/powerpoint/2010/main" val="410848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②維護軟體安全的使用習慣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60811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A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安裝防毒軟體</a:t>
            </a:r>
          </a:p>
          <a:p>
            <a:pPr marL="538163" indent="-425450">
              <a:buNone/>
            </a:pPr>
            <a:r>
              <a:rPr lang="en-US" altLang="zh-TW" dirty="0" smtClean="0"/>
              <a:t>1.</a:t>
            </a:r>
            <a:r>
              <a:rPr lang="zh-TW" altLang="en-US" b="1" dirty="0">
                <a:solidFill>
                  <a:srgbClr val="0070C0"/>
                </a:solidFill>
              </a:rPr>
              <a:t>電腦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行動裝置</a:t>
            </a:r>
            <a:r>
              <a:rPr lang="zh-TW" altLang="en-US" dirty="0"/>
              <a:t>均應安裝防毒</a:t>
            </a:r>
            <a:r>
              <a:rPr lang="zh-TW" altLang="en-US" dirty="0" smtClean="0"/>
              <a:t>軟體。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定期更新防毒軟體。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定期掃描</a:t>
            </a:r>
            <a:r>
              <a:rPr lang="zh-TW" altLang="en-US" dirty="0"/>
              <a:t>系統</a:t>
            </a:r>
            <a:r>
              <a:rPr lang="zh-TW" altLang="en-US" dirty="0" smtClean="0"/>
              <a:t>，防止</a:t>
            </a:r>
            <a:r>
              <a:rPr lang="zh-TW" altLang="en-US" dirty="0"/>
              <a:t>惡意程式的危害。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329734B8-1A24-40CC-8D07-C38E188793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56" r="5072"/>
          <a:stretch/>
        </p:blipFill>
        <p:spPr>
          <a:xfrm>
            <a:off x="5375126" y="1749396"/>
            <a:ext cx="6339840" cy="398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9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②維護軟體安全的使用習慣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46409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B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小心使用隨身碟</a:t>
            </a:r>
          </a:p>
          <a:p>
            <a:pPr marL="538163" indent="-42545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不</a:t>
            </a:r>
            <a:r>
              <a:rPr lang="zh-TW" altLang="en-US" dirty="0"/>
              <a:t>使用來路不明的隨身</a:t>
            </a:r>
            <a:r>
              <a:rPr lang="zh-TW" altLang="en-US" dirty="0" smtClean="0"/>
              <a:t>碟。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使用</a:t>
            </a:r>
            <a:r>
              <a:rPr lang="zh-TW" altLang="en-US" dirty="0"/>
              <a:t>隨身碟前應先掃毒。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B19125A3-A77F-4ADC-B7B8-04229F14F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054" y="1773610"/>
            <a:ext cx="6840000" cy="395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5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②維護軟體安全的使用習慣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40020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C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不隨意下載檔案或軟體</a:t>
            </a:r>
          </a:p>
          <a:p>
            <a:pPr marL="182563" indent="0">
              <a:buNone/>
            </a:pPr>
            <a:r>
              <a:rPr lang="zh-TW" altLang="en-US" dirty="0" smtClean="0"/>
              <a:t>不任意</a:t>
            </a:r>
            <a:r>
              <a:rPr lang="zh-TW" altLang="en-US" dirty="0"/>
              <a:t>下載來路不明的檔案與軟體，避免受到惡意程式的危害。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17356213-9DF2-4319-B869-0A0105AAED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287"/>
          <a:stretch/>
        </p:blipFill>
        <p:spPr>
          <a:xfrm>
            <a:off x="6082977" y="1989634"/>
            <a:ext cx="5751880" cy="4765977"/>
          </a:xfrm>
          <a:prstGeom prst="rect">
            <a:avLst/>
          </a:prstGeom>
        </p:spPr>
      </p:pic>
      <p:sp>
        <p:nvSpPr>
          <p:cNvPr id="8" name="warning_159060"/>
          <p:cNvSpPr>
            <a:spLocks noChangeAspect="1"/>
          </p:cNvSpPr>
          <p:nvPr/>
        </p:nvSpPr>
        <p:spPr bwMode="auto">
          <a:xfrm>
            <a:off x="445097" y="4261673"/>
            <a:ext cx="609685" cy="52804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054782" y="4149874"/>
            <a:ext cx="4608376" cy="208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355600" algn="just">
              <a:lnSpc>
                <a:spcPct val="13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1.</a:t>
            </a: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「破解軟體」常帶有病毒。</a:t>
            </a:r>
            <a:endParaRPr lang="en-US" altLang="zh-TW" sz="3200" dirty="0" smtClean="0">
              <a:solidFill>
                <a:schemeClr val="accent2">
                  <a:lumMod val="50000"/>
                </a:schemeClr>
              </a:solidFill>
              <a:ea typeface="微軟正黑體" panose="020B0604030504040204" pitchFamily="34" charset="-120"/>
            </a:endParaRPr>
          </a:p>
          <a:p>
            <a:pPr marL="447675" indent="-355600" algn="just">
              <a:lnSpc>
                <a:spcPct val="13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2.</a:t>
            </a: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避免點擊不明連結。</a:t>
            </a:r>
            <a:endParaRPr lang="zh-TW" altLang="en-US" sz="3200" dirty="0">
              <a:solidFill>
                <a:schemeClr val="accent2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50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3375" y="927551"/>
            <a:ext cx="11304587" cy="5522388"/>
          </a:xfrm>
        </p:spPr>
        <p:txBody>
          <a:bodyPr/>
          <a:lstStyle/>
          <a:p>
            <a:pPr marL="114295" indent="0" algn="just">
              <a:spcBef>
                <a:spcPts val="600"/>
              </a:spcBef>
              <a:buNone/>
            </a:pPr>
            <a:r>
              <a:rPr lang="zh-TW" altLang="en-US" dirty="0"/>
              <a:t>想一想，你曾經發生過下列情形嗎？對你造成了什麼影響？有什麼方法可以避免或解決呢？</a:t>
            </a:r>
          </a:p>
          <a:p>
            <a:pPr marL="720725" indent="-538163" algn="just">
              <a:spcBef>
                <a:spcPts val="600"/>
              </a:spcBef>
              <a:buNone/>
            </a:pPr>
            <a:r>
              <a:rPr lang="zh-TW" altLang="en-US" dirty="0">
                <a:solidFill>
                  <a:schemeClr val="tx2"/>
                </a:solidFill>
              </a:rPr>
              <a:t> </a:t>
            </a:r>
            <a:r>
              <a:rPr lang="en-US" altLang="zh-TW" dirty="0">
                <a:solidFill>
                  <a:schemeClr val="tx2"/>
                </a:solidFill>
              </a:rPr>
              <a:t>1. </a:t>
            </a:r>
            <a:r>
              <a:rPr lang="zh-TW" altLang="en-US" spc="-150" dirty="0">
                <a:solidFill>
                  <a:schemeClr val="tx2"/>
                </a:solidFill>
              </a:rPr>
              <a:t>使用</a:t>
            </a:r>
            <a:r>
              <a:rPr lang="zh-TW" altLang="en-US" spc="-150" dirty="0" smtClean="0">
                <a:solidFill>
                  <a:schemeClr val="tx2"/>
                </a:solidFill>
              </a:rPr>
              <a:t>電腦</a:t>
            </a:r>
            <a:r>
              <a:rPr lang="zh-TW" altLang="en-US" spc="-150" dirty="0">
                <a:solidFill>
                  <a:schemeClr val="tx2"/>
                </a:solidFill>
              </a:rPr>
              <a:t>時，因為臨時停電，造成資料遺失或損壞</a:t>
            </a:r>
            <a:r>
              <a:rPr lang="zh-TW" altLang="en-US" spc="-150" dirty="0" smtClean="0">
                <a:solidFill>
                  <a:schemeClr val="tx2"/>
                </a:solidFill>
              </a:rPr>
              <a:t>。</a:t>
            </a:r>
            <a:endParaRPr lang="en-US" altLang="zh-TW" spc="-150" dirty="0" smtClean="0">
              <a:solidFill>
                <a:schemeClr val="tx2"/>
              </a:solidFill>
            </a:endParaRPr>
          </a:p>
          <a:p>
            <a:pPr marL="803275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(1)</a:t>
            </a:r>
            <a:r>
              <a:rPr lang="zh-TW" altLang="en-US" sz="2800" dirty="0" smtClean="0">
                <a:solidFill>
                  <a:srgbClr val="C00000"/>
                </a:solidFill>
              </a:rPr>
              <a:t>使用</a:t>
            </a:r>
            <a:r>
              <a:rPr lang="zh-TW" altLang="en-US" sz="2800" dirty="0">
                <a:solidFill>
                  <a:srgbClr val="C00000"/>
                </a:solidFill>
              </a:rPr>
              <a:t>不斷電</a:t>
            </a:r>
            <a:r>
              <a:rPr lang="zh-TW" altLang="en-US" sz="2800" dirty="0" smtClean="0">
                <a:solidFill>
                  <a:srgbClr val="C00000"/>
                </a:solidFill>
              </a:rPr>
              <a:t>系統。</a:t>
            </a:r>
            <a:r>
              <a:rPr lang="en-US" altLang="zh-TW" sz="2800" dirty="0" smtClean="0">
                <a:solidFill>
                  <a:srgbClr val="C00000"/>
                </a:solidFill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</a:rPr>
            </a:br>
            <a:r>
              <a:rPr lang="en-US" altLang="zh-TW" sz="2800" dirty="0" smtClean="0">
                <a:solidFill>
                  <a:srgbClr val="C00000"/>
                </a:solidFill>
              </a:rPr>
              <a:t>(2)</a:t>
            </a:r>
            <a:r>
              <a:rPr lang="zh-TW" altLang="en-US" sz="2800" dirty="0" smtClean="0">
                <a:solidFill>
                  <a:srgbClr val="C00000"/>
                </a:solidFill>
              </a:rPr>
              <a:t>注意供電穩定、電源插頭安插穩固。</a:t>
            </a:r>
            <a:endParaRPr lang="zh-HK" altLang="en-US" sz="2800" dirty="0">
              <a:solidFill>
                <a:srgbClr val="C00000"/>
              </a:solidFill>
            </a:endParaRPr>
          </a:p>
          <a:p>
            <a:pPr marL="720725" indent="-538163" algn="just">
              <a:spcBef>
                <a:spcPts val="600"/>
              </a:spcBef>
              <a:buNone/>
            </a:pPr>
            <a:r>
              <a:rPr lang="zh-TW" altLang="en-US" dirty="0" smtClean="0">
                <a:solidFill>
                  <a:schemeClr val="tx2"/>
                </a:solidFill>
              </a:rPr>
              <a:t> </a:t>
            </a:r>
            <a:r>
              <a:rPr lang="en-US" altLang="zh-TW" dirty="0">
                <a:solidFill>
                  <a:schemeClr val="tx2"/>
                </a:solidFill>
              </a:rPr>
              <a:t>2. </a:t>
            </a:r>
            <a:r>
              <a:rPr lang="zh-TW" altLang="en-US" dirty="0">
                <a:solidFill>
                  <a:schemeClr val="tx2"/>
                </a:solidFill>
              </a:rPr>
              <a:t>光碟或隨身碟損壞，</a:t>
            </a:r>
            <a:r>
              <a:rPr lang="zh-TW" altLang="en-US" dirty="0" smtClean="0">
                <a:solidFill>
                  <a:schemeClr val="tx2"/>
                </a:solidFill>
              </a:rPr>
              <a:t>導</a:t>
            </a:r>
            <a:r>
              <a:rPr lang="zh-TW" altLang="en-US" dirty="0">
                <a:solidFill>
                  <a:schemeClr val="tx2"/>
                </a:solidFill>
              </a:rPr>
              <a:t>致</a:t>
            </a:r>
            <a:r>
              <a:rPr lang="zh-TW" altLang="en-US" dirty="0" smtClean="0">
                <a:solidFill>
                  <a:schemeClr val="tx2"/>
                </a:solidFill>
              </a:rPr>
              <a:t>資料</a:t>
            </a:r>
            <a:r>
              <a:rPr lang="zh-TW" altLang="en-US" dirty="0">
                <a:solidFill>
                  <a:schemeClr val="tx2"/>
                </a:solidFill>
              </a:rPr>
              <a:t>無法讀取</a:t>
            </a:r>
            <a:r>
              <a:rPr lang="zh-TW" altLang="en-US" dirty="0" smtClean="0">
                <a:solidFill>
                  <a:schemeClr val="tx2"/>
                </a:solidFill>
              </a:rPr>
              <a:t>。</a:t>
            </a:r>
            <a:endParaRPr lang="en-US" altLang="zh-TW" dirty="0" smtClean="0">
              <a:solidFill>
                <a:schemeClr val="tx2"/>
              </a:solidFill>
            </a:endParaRPr>
          </a:p>
          <a:p>
            <a:pPr marL="803275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(1)</a:t>
            </a:r>
            <a:r>
              <a:rPr lang="zh-TW" altLang="en-US" sz="2800" dirty="0" smtClean="0">
                <a:solidFill>
                  <a:srgbClr val="C00000"/>
                </a:solidFill>
              </a:rPr>
              <a:t>平時</a:t>
            </a:r>
            <a:r>
              <a:rPr lang="zh-TW" altLang="en-US" sz="2800" dirty="0">
                <a:solidFill>
                  <a:srgbClr val="C00000"/>
                </a:solidFill>
              </a:rPr>
              <a:t>應定期備份</a:t>
            </a:r>
            <a:r>
              <a:rPr lang="zh-TW" altLang="en-US" sz="2800" dirty="0" smtClean="0">
                <a:solidFill>
                  <a:srgbClr val="C00000"/>
                </a:solidFill>
              </a:rPr>
              <a:t>資料。</a:t>
            </a:r>
            <a:r>
              <a:rPr lang="en-US" altLang="zh-TW" sz="2800" dirty="0" smtClean="0">
                <a:solidFill>
                  <a:srgbClr val="C00000"/>
                </a:solidFill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</a:rPr>
            </a:br>
            <a:r>
              <a:rPr lang="en-US" altLang="zh-TW" sz="2800" dirty="0" smtClean="0">
                <a:solidFill>
                  <a:srgbClr val="C00000"/>
                </a:solidFill>
              </a:rPr>
              <a:t>(2)</a:t>
            </a:r>
            <a:r>
              <a:rPr lang="zh-TW" altLang="en-US" sz="2800" dirty="0" smtClean="0">
                <a:solidFill>
                  <a:srgbClr val="C00000"/>
                </a:solidFill>
              </a:rPr>
              <a:t>將資料存放</a:t>
            </a:r>
            <a:r>
              <a:rPr lang="zh-TW" altLang="en-US" sz="2800" dirty="0">
                <a:solidFill>
                  <a:srgbClr val="C00000"/>
                </a:solidFill>
              </a:rPr>
              <a:t>於不同的場地或裝置中。</a:t>
            </a:r>
          </a:p>
          <a:p>
            <a:pPr marL="1524000" indent="-630238" algn="just">
              <a:spcBef>
                <a:spcPts val="600"/>
              </a:spcBef>
              <a:buNone/>
            </a:pPr>
            <a:endParaRPr lang="en-US" altLang="zh-TW" dirty="0">
              <a:solidFill>
                <a:schemeClr val="tx2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639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②維護軟體安全的使用習慣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82413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D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定期更新作業系統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14295" indent="0">
              <a:buNone/>
            </a:pPr>
            <a:r>
              <a:rPr lang="zh-TW" altLang="en-US" dirty="0"/>
              <a:t>定期更新作業系統，修正系統漏洞，避免受到惡意程式攻擊。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C18FA43D-CD49-4899-8577-FA3CC272CC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93" t="1769" r="2795" b="-1769"/>
          <a:stretch/>
        </p:blipFill>
        <p:spPr>
          <a:xfrm>
            <a:off x="5717475" y="1891894"/>
            <a:ext cx="5940697" cy="3930207"/>
          </a:xfrm>
          <a:prstGeom prst="rect">
            <a:avLst/>
          </a:prstGeom>
        </p:spPr>
      </p:pic>
      <p:sp>
        <p:nvSpPr>
          <p:cNvPr id="7" name="warning_159060"/>
          <p:cNvSpPr>
            <a:spLocks noChangeAspect="1"/>
          </p:cNvSpPr>
          <p:nvPr/>
        </p:nvSpPr>
        <p:spPr bwMode="auto">
          <a:xfrm>
            <a:off x="445097" y="4261673"/>
            <a:ext cx="609685" cy="52804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054782" y="4149874"/>
            <a:ext cx="4248336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30000"/>
              </a:lnSpc>
              <a:spcBef>
                <a:spcPts val="600"/>
              </a:spcBef>
            </a:pP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可啟用「自動更新」選項。</a:t>
            </a:r>
            <a:endParaRPr lang="zh-TW" altLang="en-US" sz="3200" dirty="0">
              <a:solidFill>
                <a:schemeClr val="accent2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48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網路安全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326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①防火牆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="" xmlns:a16="http://schemas.microsoft.com/office/drawing/2014/main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040163" cy="5521446"/>
          </a:xfrm>
        </p:spPr>
        <p:txBody>
          <a:bodyPr/>
          <a:lstStyle/>
          <a:p>
            <a:pPr marL="538163" indent="-42545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提升電腦的防護能力、維護系統安全，抵禦外來的威脅。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使</a:t>
            </a:r>
            <a:r>
              <a:rPr lang="zh-TW" altLang="en-US" dirty="0"/>
              <a:t>進出電腦的資料都須經過檢驗，驗證通過才能放行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4295" indent="0">
              <a:buNone/>
            </a:pP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1B8301EC-8E93-4A0D-BA54-5D8ED9C47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45" r="4966"/>
          <a:stretch/>
        </p:blipFill>
        <p:spPr>
          <a:xfrm>
            <a:off x="5519142" y="1125538"/>
            <a:ext cx="6192092" cy="421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①防火牆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="" xmlns:a16="http://schemas.microsoft.com/office/drawing/2014/main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374401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 smtClean="0"/>
              <a:t>設定方式：</a:t>
            </a:r>
            <a:endParaRPr lang="en-US" altLang="zh-TW" b="1" dirty="0" smtClean="0"/>
          </a:p>
          <a:p>
            <a:pPr marL="114295" indent="0">
              <a:buNone/>
            </a:pPr>
            <a:r>
              <a:rPr lang="zh-TW" altLang="en-US" sz="2000" dirty="0" smtClean="0"/>
              <a:t>（以</a:t>
            </a:r>
            <a:r>
              <a:rPr lang="en-US" altLang="zh-TW" sz="2000" dirty="0" smtClean="0"/>
              <a:t>Windows10</a:t>
            </a:r>
            <a:r>
              <a:rPr lang="zh-TW" altLang="en-US" sz="2000" dirty="0"/>
              <a:t>為</a:t>
            </a:r>
            <a:r>
              <a:rPr lang="zh-TW" altLang="en-US" sz="2000" dirty="0" smtClean="0"/>
              <a:t>例）</a:t>
            </a:r>
            <a:endParaRPr lang="en-US" altLang="zh-TW" sz="2000" dirty="0" smtClean="0"/>
          </a:p>
          <a:p>
            <a:pPr marL="447675" indent="-334963">
              <a:buNone/>
            </a:pPr>
            <a:r>
              <a:rPr lang="en-US" altLang="zh-TW" sz="3200" dirty="0" smtClean="0"/>
              <a:t>1.</a:t>
            </a:r>
            <a:r>
              <a:rPr lang="zh-TW" altLang="en-US" sz="3200" dirty="0" smtClean="0"/>
              <a:t>點擊「開始</a:t>
            </a:r>
            <a:r>
              <a:rPr lang="zh-TW" altLang="en-US" sz="3200" dirty="0"/>
              <a:t>／搜尋</a:t>
            </a:r>
            <a:r>
              <a:rPr lang="zh-TW" altLang="en-US" sz="3200" dirty="0" smtClean="0"/>
              <a:t>」。</a:t>
            </a:r>
            <a:endParaRPr lang="en-US" altLang="zh-TW" sz="3200" dirty="0" smtClean="0"/>
          </a:p>
          <a:p>
            <a:pPr marL="447675" indent="-334963">
              <a:buNone/>
            </a:pPr>
            <a:r>
              <a:rPr lang="en-US" altLang="zh-TW" sz="3200" dirty="0" smtClean="0"/>
              <a:t>2.</a:t>
            </a:r>
            <a:r>
              <a:rPr lang="zh-TW" altLang="en-US" sz="3200" dirty="0" smtClean="0"/>
              <a:t>搜尋</a:t>
            </a:r>
            <a:r>
              <a:rPr lang="zh-TW" altLang="en-US" sz="3200" dirty="0"/>
              <a:t>「防火牆</a:t>
            </a:r>
            <a:r>
              <a:rPr lang="zh-TW" altLang="en-US" sz="3200" dirty="0" smtClean="0"/>
              <a:t>」。</a:t>
            </a:r>
            <a:endParaRPr lang="en-US" altLang="zh-TW" sz="3200" dirty="0" smtClean="0"/>
          </a:p>
          <a:p>
            <a:pPr marL="447675" indent="-334963">
              <a:buNone/>
            </a:pPr>
            <a:r>
              <a:rPr lang="en-US" altLang="zh-TW" sz="3200" dirty="0" smtClean="0"/>
              <a:t>3.</a:t>
            </a:r>
            <a:r>
              <a:rPr lang="zh-TW" altLang="en-US" sz="3200" dirty="0" smtClean="0"/>
              <a:t>開啟防火牆。</a:t>
            </a:r>
            <a:endParaRPr lang="zh-TW" altLang="en-US" sz="32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9D3C3370-CFBE-4692-98B3-5B4F8920A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982" y="1105420"/>
            <a:ext cx="7657018" cy="465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②維護網路安全的使用習慣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24807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A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隨時更新瀏覽器</a:t>
            </a:r>
          </a:p>
          <a:p>
            <a:pPr marL="447675" indent="-334963">
              <a:buNone/>
            </a:pPr>
            <a:r>
              <a:rPr lang="en-US" altLang="zh-TW" sz="3200" dirty="0"/>
              <a:t>1.</a:t>
            </a:r>
            <a:r>
              <a:rPr lang="zh-TW" altLang="en-US" sz="3200" dirty="0"/>
              <a:t>確保瀏覽器使用最新的安全功能。</a:t>
            </a:r>
            <a:endParaRPr lang="en-US" altLang="zh-TW" sz="3200" dirty="0"/>
          </a:p>
          <a:p>
            <a:pPr marL="447675" indent="-334963">
              <a:buNone/>
            </a:pPr>
            <a:r>
              <a:rPr lang="en-US" altLang="zh-TW" sz="3200" dirty="0"/>
              <a:t>2.</a:t>
            </a:r>
            <a:r>
              <a:rPr lang="zh-TW" altLang="en-US" sz="3200" dirty="0"/>
              <a:t>防範惡意程式的威脅。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A5371411-D121-4DB8-B27F-DDA9ADF4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493" y="1858361"/>
            <a:ext cx="6445957" cy="39604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E2F022C1-3B70-4174-8AC4-338A1AE5AFA5}"/>
              </a:ext>
            </a:extLst>
          </p:cNvPr>
          <p:cNvGrpSpPr/>
          <p:nvPr/>
        </p:nvGrpSpPr>
        <p:grpSpPr>
          <a:xfrm>
            <a:off x="478582" y="3824715"/>
            <a:ext cx="4680520" cy="2400633"/>
            <a:chOff x="526108" y="3255539"/>
            <a:chExt cx="4680520" cy="2400633"/>
          </a:xfrm>
        </p:grpSpPr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2B3FD42E-16CE-4692-BA46-A7A5A3D6435C}"/>
                </a:ext>
              </a:extLst>
            </p:cNvPr>
            <p:cNvSpPr txBox="1"/>
            <p:nvPr/>
          </p:nvSpPr>
          <p:spPr>
            <a:xfrm>
              <a:off x="526108" y="3255539"/>
              <a:ext cx="4680520" cy="2400633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設定方式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Google Chrome 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為例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）</a:t>
              </a:r>
              <a:r>
                <a: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／說明／關於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Google Chrome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419631E2-AD44-4D91-818B-2302F88159BA}"/>
                </a:ext>
              </a:extLst>
            </p:cNvPr>
            <p:cNvSpPr txBox="1"/>
            <p:nvPr/>
          </p:nvSpPr>
          <p:spPr>
            <a:xfrm>
              <a:off x="635873" y="3269405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654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②維護網路安全的使用習慣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B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設定高強度的密碼</a:t>
            </a:r>
          </a:p>
          <a:p>
            <a:pPr marL="447675" indent="-334963">
              <a:buNone/>
            </a:pPr>
            <a:r>
              <a:rPr lang="en-US" altLang="zh-TW" sz="3200" dirty="0" smtClean="0"/>
              <a:t>1.</a:t>
            </a:r>
            <a:r>
              <a:rPr lang="zh-TW" altLang="en-US" sz="3200" dirty="0" smtClean="0"/>
              <a:t>不同</a:t>
            </a:r>
            <a:r>
              <a:rPr lang="zh-TW" altLang="en-US" sz="3200" dirty="0"/>
              <a:t>的</a:t>
            </a:r>
            <a:r>
              <a:rPr lang="zh-TW" altLang="en-US" sz="3200" dirty="0" smtClean="0"/>
              <a:t>網站，用不同</a:t>
            </a:r>
            <a:r>
              <a:rPr lang="zh-TW" altLang="en-US" sz="3200" dirty="0"/>
              <a:t>的密碼。</a:t>
            </a:r>
            <a:endParaRPr lang="en-US" altLang="zh-TW" sz="3200" dirty="0"/>
          </a:p>
          <a:p>
            <a:pPr marL="447675" indent="-334963">
              <a:buNone/>
            </a:pPr>
            <a:r>
              <a:rPr lang="en-US" altLang="zh-TW" sz="3200" dirty="0" smtClean="0"/>
              <a:t>2.</a:t>
            </a:r>
            <a:r>
              <a:rPr lang="zh-TW" altLang="en-US" sz="3200" dirty="0"/>
              <a:t>避免</a:t>
            </a:r>
            <a:r>
              <a:rPr lang="zh-TW" altLang="en-US" sz="3200" dirty="0" smtClean="0"/>
              <a:t>使用</a:t>
            </a:r>
            <a:r>
              <a:rPr lang="zh-TW" altLang="en-US" sz="3200" dirty="0"/>
              <a:t>容易被猜到</a:t>
            </a:r>
            <a:r>
              <a:rPr lang="zh-TW" altLang="en-US" sz="3200" dirty="0" smtClean="0"/>
              <a:t>的密碼。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（生日</a:t>
            </a:r>
            <a:r>
              <a:rPr lang="zh-TW" altLang="en-US" sz="3200" dirty="0"/>
              <a:t>、</a:t>
            </a:r>
            <a:r>
              <a:rPr lang="zh-TW" altLang="en-US" sz="3200" dirty="0" smtClean="0"/>
              <a:t>電話、學號）</a:t>
            </a:r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A3859DD0-ED47-4241-888D-B3CD27366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44" y="1868648"/>
            <a:ext cx="5759406" cy="3557388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C7DA3164-4412-49CE-8BD6-62BB4FB47D10}"/>
              </a:ext>
            </a:extLst>
          </p:cNvPr>
          <p:cNvGrpSpPr/>
          <p:nvPr/>
        </p:nvGrpSpPr>
        <p:grpSpPr>
          <a:xfrm>
            <a:off x="478582" y="4545136"/>
            <a:ext cx="4968552" cy="1824228"/>
            <a:chOff x="526108" y="3255539"/>
            <a:chExt cx="4968552" cy="1824228"/>
          </a:xfrm>
        </p:grpSpPr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906E08E5-65BA-4BB8-8F08-168E7F8FD6B6}"/>
                </a:ext>
              </a:extLst>
            </p:cNvPr>
            <p:cNvSpPr txBox="1"/>
            <p:nvPr/>
          </p:nvSpPr>
          <p:spPr>
            <a:xfrm>
              <a:off x="526108" y="3255539"/>
              <a:ext cx="4968552" cy="1824228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密碼最好由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個以上，不同大小寫的英文、數字混合而成。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3C04C8FB-A8F8-4455-BBB8-D330C5D72D06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05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②維護網路安全的使用習慣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256187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C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避免使用開放網路</a:t>
            </a:r>
          </a:p>
          <a:p>
            <a:pPr marL="538163" indent="-42545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避免</a:t>
            </a:r>
            <a:r>
              <a:rPr lang="zh-TW" altLang="en-US" dirty="0"/>
              <a:t>使用</a:t>
            </a:r>
            <a:r>
              <a:rPr lang="zh-TW" altLang="en-US" b="1" dirty="0">
                <a:solidFill>
                  <a:srgbClr val="0070C0"/>
                </a:solidFill>
              </a:rPr>
              <a:t>公共</a:t>
            </a:r>
            <a:r>
              <a:rPr lang="zh-TW" altLang="en-US" dirty="0"/>
              <a:t>或</a:t>
            </a:r>
            <a:r>
              <a:rPr lang="zh-TW" altLang="en-US" b="1" dirty="0">
                <a:solidFill>
                  <a:srgbClr val="0070C0"/>
                </a:solidFill>
              </a:rPr>
              <a:t>開放</a:t>
            </a:r>
            <a:r>
              <a:rPr lang="zh-TW" altLang="en-US" dirty="0"/>
              <a:t>的</a:t>
            </a:r>
            <a:r>
              <a:rPr lang="zh-TW" altLang="en-US" b="1" dirty="0">
                <a:solidFill>
                  <a:srgbClr val="0070C0"/>
                </a:solidFill>
              </a:rPr>
              <a:t>無線網路</a:t>
            </a:r>
            <a:r>
              <a:rPr lang="zh-TW" altLang="en-US" dirty="0"/>
              <a:t>進行交易、傳遞重要</a:t>
            </a:r>
            <a:r>
              <a:rPr lang="zh-TW" altLang="en-US" dirty="0" smtClean="0"/>
              <a:t>訊息。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開放網路的安全性低，帳號</a:t>
            </a:r>
            <a:r>
              <a:rPr lang="zh-TW" altLang="en-US" dirty="0"/>
              <a:t>、密碼等</a:t>
            </a:r>
            <a:r>
              <a:rPr lang="zh-TW" altLang="en-US" dirty="0" smtClean="0"/>
              <a:t>資料易被竊取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E4E79A0F-C2FA-435E-AC55-60617CEE1B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838"/>
          <a:stretch/>
        </p:blipFill>
        <p:spPr>
          <a:xfrm>
            <a:off x="6671270" y="1773610"/>
            <a:ext cx="4860562" cy="428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②維護網路安全的使用習慣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976267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D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小心不明連結</a:t>
            </a:r>
          </a:p>
          <a:p>
            <a:pPr marL="114295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不</a:t>
            </a:r>
            <a:r>
              <a:rPr lang="zh-TW" altLang="en-US" dirty="0"/>
              <a:t>隨意開啟不明郵件或</a:t>
            </a:r>
            <a:r>
              <a:rPr lang="zh-TW" altLang="en-US" dirty="0" smtClean="0"/>
              <a:t>連結。</a:t>
            </a:r>
            <a:endParaRPr lang="en-US" altLang="zh-TW" dirty="0" smtClean="0"/>
          </a:p>
          <a:p>
            <a:pPr marL="538163" indent="-42545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點</a:t>
            </a:r>
            <a:r>
              <a:rPr lang="zh-TW" altLang="en-US" dirty="0"/>
              <a:t>擊連結前，先檢查訊息來源與連結是否</a:t>
            </a:r>
            <a:r>
              <a:rPr lang="zh-TW" altLang="en-US" dirty="0" smtClean="0"/>
              <a:t>可靠。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ADAE1A4E-99B2-42BA-8C0F-3DBD533EF3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89"/>
          <a:stretch/>
        </p:blipFill>
        <p:spPr>
          <a:xfrm>
            <a:off x="7002355" y="1989635"/>
            <a:ext cx="4853095" cy="3096343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E2F022C1-3B70-4174-8AC4-338A1AE5AFA5}"/>
              </a:ext>
            </a:extLst>
          </p:cNvPr>
          <p:cNvGrpSpPr/>
          <p:nvPr/>
        </p:nvGrpSpPr>
        <p:grpSpPr>
          <a:xfrm>
            <a:off x="478582" y="4084503"/>
            <a:ext cx="5976664" cy="2153603"/>
            <a:chOff x="526108" y="3255539"/>
            <a:chExt cx="5976664" cy="2153603"/>
          </a:xfrm>
        </p:grpSpPr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2B3FD42E-16CE-4692-BA46-A7A5A3D6435C}"/>
                </a:ext>
              </a:extLst>
            </p:cNvPr>
            <p:cNvSpPr txBox="1"/>
            <p:nvPr/>
          </p:nvSpPr>
          <p:spPr>
            <a:xfrm>
              <a:off x="526108" y="3255539"/>
              <a:ext cx="5976664" cy="2153603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釣魚（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phishing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）：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透過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email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通訊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軟體傳遞連結，誘騙使用者進入以假亂真的網站、輸入帳號密碼，從中竊取資料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419631E2-AD44-4D91-818B-2302F88159BA}"/>
                </a:ext>
              </a:extLst>
            </p:cNvPr>
            <p:cNvSpPr txBox="1"/>
            <p:nvPr/>
          </p:nvSpPr>
          <p:spPr>
            <a:xfrm>
              <a:off x="635873" y="3269405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37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2388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想一想，如果我們的使用者帳號、密碼等資料被竊取了，可能會受到什麼影響？</a:t>
            </a:r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4" name="文字版面配置區 2"/>
          <p:cNvSpPr>
            <a:spLocks noGrp="1"/>
          </p:cNvSpPr>
          <p:nvPr>
            <p:ph type="body" sz="quarter" idx="16"/>
          </p:nvPr>
        </p:nvSpPr>
        <p:spPr>
          <a:xfrm>
            <a:off x="910629" y="2421682"/>
            <a:ext cx="10728921" cy="4031506"/>
          </a:xfrm>
        </p:spPr>
        <p:txBody>
          <a:bodyPr/>
          <a:lstStyle/>
          <a:p>
            <a:pPr marL="447675" indent="-330200"/>
            <a:r>
              <a:rPr lang="en-US" altLang="zh-TW" sz="3200" dirty="0" smtClean="0"/>
              <a:t>1.</a:t>
            </a:r>
            <a:r>
              <a:rPr lang="zh-TW" altLang="en-US" sz="3200" dirty="0" smtClean="0"/>
              <a:t>當</a:t>
            </a:r>
            <a:r>
              <a:rPr lang="zh-TW" altLang="en-US" sz="3200" dirty="0"/>
              <a:t>帳號密碼被竊取了，會員帳號</a:t>
            </a:r>
            <a:r>
              <a:rPr lang="zh-TW" altLang="en-US" sz="3200" dirty="0" smtClean="0"/>
              <a:t>中的個人資料、信用卡號等可能因此外洩，進而造成財物損失。</a:t>
            </a:r>
            <a:endParaRPr lang="en-US" altLang="zh-TW" sz="3200" dirty="0" smtClean="0"/>
          </a:p>
          <a:p>
            <a:pPr marL="447675" indent="-330200"/>
            <a:r>
              <a:rPr lang="en-US" altLang="zh-TW" sz="3200" dirty="0" smtClean="0"/>
              <a:t>2.</a:t>
            </a:r>
            <a:r>
              <a:rPr lang="zh-TW" altLang="en-US" sz="3200" dirty="0" smtClean="0"/>
              <a:t>若使用同一組帳號密碼登入各大網站，駭客也可能以同一組帳號密碼登入其他網站，藉機盜取其他資料。</a:t>
            </a:r>
            <a:endParaRPr lang="en-US" altLang="zh-TW" sz="3200" dirty="0" smtClean="0"/>
          </a:p>
          <a:p>
            <a:pPr marL="447675" indent="-330200"/>
            <a:r>
              <a:rPr lang="en-US" altLang="zh-HK" sz="3200" dirty="0" smtClean="0"/>
              <a:t>3.</a:t>
            </a:r>
            <a:r>
              <a:rPr lang="zh-TW" altLang="en-US" sz="3200" dirty="0" smtClean="0"/>
              <a:t>詐騙集團可假借受害者的名義</a:t>
            </a:r>
            <a:r>
              <a:rPr lang="zh-TW" altLang="en-US" sz="3200" smtClean="0"/>
              <a:t>，向親友進行詐騙。</a:t>
            </a:r>
            <a:endParaRPr lang="zh-HK" altLang="en-US" sz="3200" dirty="0"/>
          </a:p>
        </p:txBody>
      </p:sp>
      <p:sp>
        <p:nvSpPr>
          <p:cNvPr id="7" name="圓角矩形 7">
            <a:extLst>
              <a:ext uri="{FF2B5EF4-FFF2-40B4-BE49-F238E27FC236}">
                <a16:creationId xmlns:a16="http://schemas.microsoft.com/office/drawing/2014/main" xmlns="" id="{C91582D1-8047-4B04-8D52-E9418689D415}"/>
              </a:ext>
            </a:extLst>
          </p:cNvPr>
          <p:cNvSpPr/>
          <p:nvPr/>
        </p:nvSpPr>
        <p:spPr>
          <a:xfrm>
            <a:off x="314305" y="2421682"/>
            <a:ext cx="596325" cy="5788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921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r>
              <a:rPr lang="zh-TW" altLang="en-US" dirty="0"/>
              <a:t>資訊安全簡介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2388"/>
          </a:xfrm>
        </p:spPr>
        <p:txBody>
          <a:bodyPr/>
          <a:lstStyle/>
          <a:p>
            <a:pPr marL="114295" indent="0" algn="just">
              <a:spcBef>
                <a:spcPts val="600"/>
              </a:spcBef>
              <a:buNone/>
            </a:pPr>
            <a:r>
              <a:rPr lang="zh-TW" altLang="en-US" dirty="0"/>
              <a:t>想一想，你曾經發生過下列情形嗎？對你造成了什麼影響？有什麼方法可以避免或解決呢？</a:t>
            </a:r>
          </a:p>
          <a:p>
            <a:pPr marL="92075" indent="0" algn="just">
              <a:spcBef>
                <a:spcPts val="600"/>
              </a:spcBef>
              <a:buNone/>
            </a:pPr>
            <a:r>
              <a:rPr lang="zh-TW" altLang="en-US" dirty="0" smtClean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dirty="0">
                <a:solidFill>
                  <a:schemeClr val="tx2"/>
                </a:solidFill>
              </a:rPr>
              <a:t>3. </a:t>
            </a:r>
            <a:r>
              <a:rPr lang="zh-TW" altLang="en-US" dirty="0">
                <a:solidFill>
                  <a:schemeClr val="tx2"/>
                </a:solidFill>
              </a:rPr>
              <a:t>電腦中毒，造成系統無法正常運作</a:t>
            </a:r>
            <a:r>
              <a:rPr lang="zh-TW" altLang="en-US" dirty="0" smtClean="0">
                <a:solidFill>
                  <a:schemeClr val="tx2"/>
                </a:solidFill>
              </a:rPr>
              <a:t>。</a:t>
            </a:r>
            <a:endParaRPr lang="en-US" altLang="zh-TW" dirty="0" smtClean="0">
              <a:solidFill>
                <a:schemeClr val="tx2"/>
              </a:solidFill>
            </a:endParaRPr>
          </a:p>
          <a:p>
            <a:pPr marL="720725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(1)</a:t>
            </a:r>
            <a:r>
              <a:rPr lang="zh-TW" altLang="en-US" sz="2800" dirty="0" smtClean="0">
                <a:solidFill>
                  <a:srgbClr val="C00000"/>
                </a:solidFill>
              </a:rPr>
              <a:t>安裝</a:t>
            </a:r>
            <a:r>
              <a:rPr lang="zh-TW" altLang="en-US" sz="2800" dirty="0">
                <a:solidFill>
                  <a:srgbClr val="C00000"/>
                </a:solidFill>
              </a:rPr>
              <a:t>防毒</a:t>
            </a:r>
            <a:r>
              <a:rPr lang="zh-TW" altLang="en-US" sz="2800" dirty="0" smtClean="0">
                <a:solidFill>
                  <a:srgbClr val="C00000"/>
                </a:solidFill>
              </a:rPr>
              <a:t>軟體。</a:t>
            </a:r>
            <a:r>
              <a:rPr lang="en-US" altLang="zh-TW" sz="2800" dirty="0" smtClean="0">
                <a:solidFill>
                  <a:srgbClr val="C00000"/>
                </a:solidFill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</a:rPr>
            </a:br>
            <a:r>
              <a:rPr lang="en-US" altLang="zh-TW" sz="2800" dirty="0" smtClean="0">
                <a:solidFill>
                  <a:srgbClr val="C00000"/>
                </a:solidFill>
              </a:rPr>
              <a:t>(2)</a:t>
            </a:r>
            <a:r>
              <a:rPr lang="zh-TW" altLang="en-US" sz="2800" dirty="0" smtClean="0">
                <a:solidFill>
                  <a:srgbClr val="C00000"/>
                </a:solidFill>
              </a:rPr>
              <a:t>不</a:t>
            </a:r>
            <a:r>
              <a:rPr lang="zh-TW" altLang="en-US" sz="2800" dirty="0">
                <a:solidFill>
                  <a:srgbClr val="C00000"/>
                </a:solidFill>
              </a:rPr>
              <a:t>下載來路不明的檔案或</a:t>
            </a:r>
            <a:r>
              <a:rPr lang="zh-TW" altLang="en-US" sz="2800" dirty="0" smtClean="0">
                <a:solidFill>
                  <a:srgbClr val="C00000"/>
                </a:solidFill>
              </a:rPr>
              <a:t>軟體。</a:t>
            </a:r>
            <a:endParaRPr lang="zh-HK" altLang="en-US" sz="2800" dirty="0">
              <a:solidFill>
                <a:srgbClr val="C00000"/>
              </a:solidFill>
            </a:endParaRPr>
          </a:p>
          <a:p>
            <a:pPr marL="92075" indent="0" algn="just">
              <a:spcBef>
                <a:spcPts val="600"/>
              </a:spcBef>
              <a:buNone/>
            </a:pPr>
            <a:r>
              <a:rPr lang="zh-TW" altLang="en-US" dirty="0" smtClean="0">
                <a:solidFill>
                  <a:schemeClr val="tx2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tx2"/>
                </a:solidFill>
                <a:latin typeface="微軟正黑體" panose="020B0604030504040204" pitchFamily="34" charset="-120"/>
              </a:rPr>
              <a:t>4. </a:t>
            </a:r>
            <a:r>
              <a:rPr lang="zh-TW" altLang="en-US" dirty="0">
                <a:solidFill>
                  <a:schemeClr val="tx2"/>
                </a:solidFill>
                <a:latin typeface="微軟正黑體" panose="020B0604030504040204" pitchFamily="34" charset="-120"/>
              </a:rPr>
              <a:t>電腦或手機裡的私人檔案被他人偷看。</a:t>
            </a:r>
          </a:p>
          <a:p>
            <a:pPr marL="720725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(1)</a:t>
            </a:r>
            <a:r>
              <a:rPr lang="zh-TW" altLang="en-US" sz="2800" dirty="0" smtClean="0">
                <a:solidFill>
                  <a:srgbClr val="C00000"/>
                </a:solidFill>
              </a:rPr>
              <a:t>電腦與手機設定開機密碼、休眠啟動密碼。</a:t>
            </a:r>
            <a:r>
              <a:rPr lang="en-US" altLang="zh-TW" sz="2800" dirty="0" smtClean="0">
                <a:solidFill>
                  <a:srgbClr val="C00000"/>
                </a:solidFill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</a:rPr>
            </a:br>
            <a:r>
              <a:rPr lang="en-US" altLang="zh-TW" sz="2800" dirty="0" smtClean="0">
                <a:solidFill>
                  <a:srgbClr val="C00000"/>
                </a:solidFill>
              </a:rPr>
              <a:t>(2)</a:t>
            </a:r>
            <a:r>
              <a:rPr lang="zh-TW" altLang="en-US" sz="2800" dirty="0" smtClean="0">
                <a:solidFill>
                  <a:srgbClr val="C00000"/>
                </a:solidFill>
              </a:rPr>
              <a:t>重要</a:t>
            </a:r>
            <a:r>
              <a:rPr lang="zh-TW" altLang="en-US" sz="2800" dirty="0">
                <a:solidFill>
                  <a:srgbClr val="C00000"/>
                </a:solidFill>
              </a:rPr>
              <a:t>檔案設定</a:t>
            </a:r>
            <a:r>
              <a:rPr lang="zh-TW" altLang="en-US" sz="2800" dirty="0" smtClean="0">
                <a:solidFill>
                  <a:srgbClr val="C00000"/>
                </a:solidFill>
              </a:rPr>
              <a:t>密碼。</a:t>
            </a:r>
            <a:endParaRPr lang="zh-TW" altLang="en-US" sz="2800" dirty="0">
              <a:solidFill>
                <a:srgbClr val="C00000"/>
              </a:solidFill>
            </a:endParaRPr>
          </a:p>
          <a:p>
            <a:pPr marL="893763" indent="0" algn="just">
              <a:spcBef>
                <a:spcPts val="600"/>
              </a:spcBef>
              <a:spcAft>
                <a:spcPts val="1200"/>
              </a:spcAft>
              <a:buNone/>
            </a:pP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576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2388"/>
          </a:xfrm>
        </p:spPr>
        <p:txBody>
          <a:bodyPr/>
          <a:lstStyle/>
          <a:p>
            <a:pPr marL="114295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dirty="0" smtClean="0">
                <a:latin typeface="微軟正黑體" panose="020B0604030504040204" pitchFamily="34" charset="-120"/>
              </a:rPr>
              <a:t>想一想，你曾經發生過下列情形嗎？對你造成了什麼影響？有什麼方法可以避免或解決呢？</a:t>
            </a:r>
          </a:p>
          <a:p>
            <a:pPr marL="803275" indent="-722313" algn="just">
              <a:spcBef>
                <a:spcPts val="600"/>
              </a:spcBef>
              <a:buNone/>
            </a:pPr>
            <a:r>
              <a:rPr lang="zh-TW" altLang="en-US" dirty="0" smtClean="0">
                <a:solidFill>
                  <a:schemeClr val="tx2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tx2"/>
                </a:solidFill>
                <a:latin typeface="微軟正黑體" panose="020B0604030504040204" pitchFamily="34" charset="-120"/>
              </a:rPr>
              <a:t>5. </a:t>
            </a:r>
            <a:r>
              <a:rPr lang="zh-TW" altLang="en-US" dirty="0" smtClean="0">
                <a:solidFill>
                  <a:schemeClr val="tx2"/>
                </a:solidFill>
                <a:latin typeface="微軟正黑體" panose="020B0604030504040204" pitchFamily="34" charset="-120"/>
              </a:rPr>
              <a:t>社群網站的帳號被盜用，亂發垃圾訊息或造成其他危害。</a:t>
            </a:r>
            <a:endParaRPr lang="en-US" altLang="zh-TW" dirty="0" smtClean="0">
              <a:solidFill>
                <a:schemeClr val="tx2"/>
              </a:solidFill>
              <a:latin typeface="微軟正黑體" panose="020B0604030504040204" pitchFamily="34" charset="-120"/>
            </a:endParaRPr>
          </a:p>
          <a:p>
            <a:pPr marL="803275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zh-TW" altLang="en-US" sz="2800" dirty="0" smtClean="0">
                <a:solidFill>
                  <a:srgbClr val="C00000"/>
                </a:solidFill>
              </a:rPr>
              <a:t>避免</a:t>
            </a:r>
            <a:r>
              <a:rPr lang="zh-TW" altLang="en-US" sz="2800" dirty="0">
                <a:solidFill>
                  <a:srgbClr val="C00000"/>
                </a:solidFill>
              </a:rPr>
              <a:t>帳號密碼被有心人士</a:t>
            </a:r>
            <a:r>
              <a:rPr lang="zh-TW" altLang="en-US" sz="2800" dirty="0" smtClean="0">
                <a:solidFill>
                  <a:srgbClr val="C00000"/>
                </a:solidFill>
              </a:rPr>
              <a:t>竊取、盜用：</a:t>
            </a:r>
            <a:r>
              <a:rPr lang="en-US" altLang="zh-TW" sz="2800" dirty="0" smtClean="0">
                <a:solidFill>
                  <a:srgbClr val="C00000"/>
                </a:solidFill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</a:rPr>
            </a:br>
            <a:r>
              <a:rPr lang="en-US" altLang="zh-TW" sz="2800" dirty="0" smtClean="0">
                <a:solidFill>
                  <a:srgbClr val="C00000"/>
                </a:solidFill>
              </a:rPr>
              <a:t>(1)</a:t>
            </a:r>
            <a:r>
              <a:rPr lang="zh-TW" altLang="en-US" sz="2800" dirty="0" smtClean="0">
                <a:solidFill>
                  <a:srgbClr val="C00000"/>
                </a:solidFill>
              </a:rPr>
              <a:t>設定</a:t>
            </a:r>
            <a:r>
              <a:rPr lang="zh-TW" altLang="en-US" sz="2800" dirty="0">
                <a:solidFill>
                  <a:srgbClr val="C00000"/>
                </a:solidFill>
              </a:rPr>
              <a:t>高強度的</a:t>
            </a:r>
            <a:r>
              <a:rPr lang="zh-TW" altLang="en-US" sz="2800" dirty="0" smtClean="0">
                <a:solidFill>
                  <a:srgbClr val="C00000"/>
                </a:solidFill>
              </a:rPr>
              <a:t>密碼。</a:t>
            </a:r>
            <a:r>
              <a:rPr lang="en-US" altLang="zh-TW" sz="2800" dirty="0" smtClean="0">
                <a:solidFill>
                  <a:srgbClr val="C00000"/>
                </a:solidFill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</a:rPr>
            </a:br>
            <a:r>
              <a:rPr lang="en-US" altLang="zh-TW" sz="2800" dirty="0" smtClean="0">
                <a:solidFill>
                  <a:srgbClr val="C00000"/>
                </a:solidFill>
              </a:rPr>
              <a:t>(2)</a:t>
            </a:r>
            <a:r>
              <a:rPr lang="zh-TW" altLang="en-US" sz="2800" dirty="0" smtClean="0">
                <a:solidFill>
                  <a:srgbClr val="C00000"/>
                </a:solidFill>
              </a:rPr>
              <a:t>不使用「公共」或「開放」的</a:t>
            </a:r>
            <a:r>
              <a:rPr lang="zh-TW" altLang="en-US" sz="2800" dirty="0">
                <a:solidFill>
                  <a:srgbClr val="C00000"/>
                </a:solidFill>
              </a:rPr>
              <a:t>無線網路傳遞重要</a:t>
            </a:r>
            <a:r>
              <a:rPr lang="zh-TW" altLang="en-US" sz="2800" dirty="0" smtClean="0">
                <a:solidFill>
                  <a:srgbClr val="C00000"/>
                </a:solidFill>
              </a:rPr>
              <a:t>訊息。</a:t>
            </a:r>
            <a:endParaRPr lang="en-US" altLang="zh-TW" sz="2800" dirty="0" smtClean="0">
              <a:solidFill>
                <a:srgbClr val="C00000"/>
              </a:solidFill>
            </a:endParaRPr>
          </a:p>
          <a:p>
            <a:pPr marL="803275" indent="0" algn="just">
              <a:spcBef>
                <a:spcPts val="600"/>
              </a:spcBef>
              <a:spcAft>
                <a:spcPts val="1200"/>
              </a:spcAft>
              <a:buNone/>
            </a:pPr>
            <a:endParaRPr lang="zh-TW" altLang="en-US" sz="2800" dirty="0">
              <a:solidFill>
                <a:srgbClr val="C00000"/>
              </a:solidFill>
            </a:endParaRPr>
          </a:p>
          <a:p>
            <a:pPr marL="1616075" indent="-722313" algn="just">
              <a:spcBef>
                <a:spcPts val="600"/>
              </a:spcBef>
              <a:spcAft>
                <a:spcPts val="1200"/>
              </a:spcAft>
              <a:buNone/>
            </a:pPr>
            <a:endParaRPr lang="zh-HK" altLang="en-US" dirty="0">
              <a:solidFill>
                <a:schemeClr val="tx2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985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CCA9430-F9A2-4DC5-8040-F8C7E61BB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依循「資訊安全</a:t>
            </a:r>
            <a:r>
              <a:rPr lang="zh-TW" altLang="en-US" dirty="0"/>
              <a:t>三</a:t>
            </a:r>
            <a:r>
              <a:rPr lang="zh-TW" altLang="en-US" dirty="0" smtClean="0"/>
              <a:t>原則」以</a:t>
            </a:r>
            <a:r>
              <a:rPr lang="zh-TW" altLang="en-US" dirty="0"/>
              <a:t>確保資訊的安全性。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1110DE6-7938-48DF-9087-E9C94E5C6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資訊安全三原則</a:t>
            </a:r>
            <a:r>
              <a:rPr lang="en-US" altLang="zh-TW" dirty="0"/>
              <a:t>(CIA)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AD1FC57-91C5-4611-BC35-06828FAB7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grpSp>
        <p:nvGrpSpPr>
          <p:cNvPr id="7" name="群組 6"/>
          <p:cNvGrpSpPr/>
          <p:nvPr/>
        </p:nvGrpSpPr>
        <p:grpSpPr>
          <a:xfrm>
            <a:off x="766614" y="3103140"/>
            <a:ext cx="3384376" cy="2990949"/>
            <a:chOff x="766614" y="2538403"/>
            <a:chExt cx="3384376" cy="2990949"/>
          </a:xfrm>
        </p:grpSpPr>
        <p:sp>
          <p:nvSpPr>
            <p:cNvPr id="5" name="圓角矩形 4"/>
            <p:cNvSpPr/>
            <p:nvPr/>
          </p:nvSpPr>
          <p:spPr>
            <a:xfrm>
              <a:off x="766614" y="2566839"/>
              <a:ext cx="3384376" cy="296251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marL="720725" algn="just"/>
              <a:r>
                <a:rPr lang="zh-HK" altLang="en-US" sz="3600" b="1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機密</a:t>
              </a:r>
              <a:r>
                <a:rPr lang="zh-HK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性</a:t>
              </a:r>
            </a:p>
            <a:p>
              <a:pPr marL="720725" algn="just"/>
              <a:r>
                <a:rPr lang="en-US" altLang="zh-HK" b="1" spc="-150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Confidentiality</a:t>
              </a:r>
            </a:p>
            <a:p>
              <a:pPr algn="just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確保資料不被</a:t>
              </a:r>
              <a:r>
                <a:rPr lang="zh-TW" altLang="en-US" sz="3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未授權者取得或揭露</a:t>
              </a:r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979315" y="2538403"/>
              <a:ext cx="795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sz="8000" b="1" dirty="0" smtClean="0">
                  <a:ln w="28575">
                    <a:solidFill>
                      <a:srgbClr val="0070C0"/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8000" b="1" dirty="0">
                <a:ln w="28575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4511030" y="3103140"/>
            <a:ext cx="3384376" cy="2990950"/>
            <a:chOff x="4511030" y="2538403"/>
            <a:chExt cx="3384376" cy="2990950"/>
          </a:xfrm>
        </p:grpSpPr>
        <p:sp>
          <p:nvSpPr>
            <p:cNvPr id="9" name="圓角矩形 8"/>
            <p:cNvSpPr/>
            <p:nvPr/>
          </p:nvSpPr>
          <p:spPr>
            <a:xfrm>
              <a:off x="4511030" y="2566840"/>
              <a:ext cx="3384376" cy="296251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marL="985838" algn="just"/>
              <a:r>
                <a:rPr lang="zh-HK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完整性</a:t>
              </a:r>
            </a:p>
            <a:p>
              <a:pPr marL="985838" algn="just"/>
              <a:r>
                <a:rPr lang="en-US" altLang="zh-HK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Integrity</a:t>
              </a:r>
            </a:p>
            <a:p>
              <a:pPr algn="just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保障資料的</a:t>
              </a:r>
              <a:r>
                <a:rPr lang="zh-TW" altLang="en-US" sz="3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完整性</a:t>
              </a:r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，不被竄改</a:t>
              </a:r>
              <a:r>
                <a:rPr lang="zh-TW" altLang="en-US" sz="3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或破壞</a:t>
              </a:r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4795739" y="2538403"/>
              <a:ext cx="795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sz="8000" b="1" dirty="0" smtClean="0">
                  <a:ln w="28575">
                    <a:solidFill>
                      <a:srgbClr val="0070C0"/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8000" b="1" dirty="0">
                <a:ln w="28575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8255446" y="3103140"/>
            <a:ext cx="3384376" cy="2990950"/>
            <a:chOff x="8255446" y="2538403"/>
            <a:chExt cx="3384376" cy="2990950"/>
          </a:xfrm>
        </p:grpSpPr>
        <p:sp>
          <p:nvSpPr>
            <p:cNvPr id="13" name="圓角矩形 12"/>
            <p:cNvSpPr/>
            <p:nvPr/>
          </p:nvSpPr>
          <p:spPr>
            <a:xfrm>
              <a:off x="8255446" y="2566840"/>
              <a:ext cx="3384376" cy="296251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marL="985838" algn="just"/>
              <a:r>
                <a:rPr lang="zh-HK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可用性</a:t>
              </a:r>
            </a:p>
            <a:p>
              <a:pPr marL="985838" algn="just"/>
              <a:r>
                <a:rPr lang="en-US" altLang="zh-HK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Availability</a:t>
              </a:r>
            </a:p>
            <a:p>
              <a:pPr algn="ctr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確保使用者</a:t>
              </a:r>
              <a:r>
                <a:rPr lang="zh-TW" altLang="en-US" sz="3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可以在</a:t>
              </a:r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需要時取得</a:t>
              </a:r>
              <a:r>
                <a:rPr lang="zh-TW" altLang="en-US" sz="3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所需</a:t>
              </a:r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資料。</a:t>
              </a:r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8612163" y="2538403"/>
              <a:ext cx="795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sz="8000" b="1" dirty="0" smtClean="0">
                  <a:ln w="28575">
                    <a:solidFill>
                      <a:srgbClr val="0070C0"/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HK" altLang="en-US" sz="8000" b="1" dirty="0">
                <a:ln w="28575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big-lock_81052"/>
          <p:cNvSpPr>
            <a:spLocks noChangeAspect="1"/>
          </p:cNvSpPr>
          <p:nvPr/>
        </p:nvSpPr>
        <p:spPr bwMode="auto">
          <a:xfrm>
            <a:off x="2024963" y="1712327"/>
            <a:ext cx="867677" cy="1224136"/>
          </a:xfrm>
          <a:custGeom>
            <a:avLst/>
            <a:gdLst>
              <a:gd name="T0" fmla="*/ 455839 w 606244"/>
              <a:gd name="T1" fmla="*/ 455839 w 606244"/>
              <a:gd name="T2" fmla="*/ 600116 w 606244"/>
              <a:gd name="T3" fmla="*/ 600116 w 606244"/>
              <a:gd name="T4" fmla="*/ 600116 w 606244"/>
              <a:gd name="T5" fmla="*/ 600116 w 606244"/>
              <a:gd name="T6" fmla="*/ 600116 w 606244"/>
              <a:gd name="T7" fmla="*/ 600116 w 606244"/>
              <a:gd name="T8" fmla="*/ 600116 w 606244"/>
              <a:gd name="T9" fmla="*/ 600116 w 606244"/>
              <a:gd name="T10" fmla="*/ 600116 w 606244"/>
              <a:gd name="T11" fmla="*/ 600116 w 606244"/>
              <a:gd name="T12" fmla="*/ 600116 w 606244"/>
              <a:gd name="T13" fmla="*/ 600116 w 606244"/>
              <a:gd name="T14" fmla="*/ 600116 w 606244"/>
              <a:gd name="T15" fmla="*/ 600116 w 606244"/>
              <a:gd name="T16" fmla="*/ 600116 w 606244"/>
              <a:gd name="T17" fmla="*/ 600116 w 606244"/>
              <a:gd name="T18" fmla="*/ 600116 w 606244"/>
              <a:gd name="T19" fmla="*/ 600116 w 606244"/>
              <a:gd name="T20" fmla="*/ 600116 w 606244"/>
              <a:gd name="T21" fmla="*/ 600116 w 606244"/>
              <a:gd name="T22" fmla="*/ 600116 w 606244"/>
              <a:gd name="T23" fmla="*/ 600116 w 606244"/>
              <a:gd name="T24" fmla="*/ 600116 w 606244"/>
              <a:gd name="T25" fmla="*/ 600116 w 606244"/>
              <a:gd name="T26" fmla="*/ 600116 w 606244"/>
              <a:gd name="T27" fmla="*/ 600116 w 606244"/>
              <a:gd name="T28" fmla="*/ 455839 w 606244"/>
              <a:gd name="T29" fmla="*/ 455839 w 606244"/>
              <a:gd name="T30" fmla="*/ 600116 w 606244"/>
              <a:gd name="T31" fmla="*/ 600116 w 606244"/>
              <a:gd name="T32" fmla="*/ 600116 w 606244"/>
              <a:gd name="T33" fmla="*/ 600116 w 606244"/>
              <a:gd name="T34" fmla="*/ 600116 w 606244"/>
              <a:gd name="T35" fmla="*/ 600116 w 606244"/>
              <a:gd name="T36" fmla="*/ 600116 w 606244"/>
              <a:gd name="T37" fmla="*/ 600116 w 606244"/>
              <a:gd name="T38" fmla="*/ 600116 w 606244"/>
              <a:gd name="T39" fmla="*/ 600116 w 606244"/>
              <a:gd name="T40" fmla="*/ 600116 w 606244"/>
              <a:gd name="T41" fmla="*/ 600116 w 606244"/>
              <a:gd name="T42" fmla="*/ 600116 w 606244"/>
              <a:gd name="T43" fmla="*/ 600116 w 606244"/>
              <a:gd name="T44" fmla="*/ 600116 w 606244"/>
              <a:gd name="T45" fmla="*/ 600116 w 606244"/>
              <a:gd name="T46" fmla="*/ 455839 w 606244"/>
              <a:gd name="T47" fmla="*/ 455839 w 606244"/>
              <a:gd name="T48" fmla="*/ 600116 w 606244"/>
              <a:gd name="T49" fmla="*/ 600116 w 606244"/>
              <a:gd name="T50" fmla="*/ 600116 w 606244"/>
              <a:gd name="T51" fmla="*/ 600116 w 606244"/>
              <a:gd name="T52" fmla="*/ 600116 w 606244"/>
              <a:gd name="T53" fmla="*/ 600116 w 606244"/>
              <a:gd name="T54" fmla="*/ 600116 w 606244"/>
              <a:gd name="T55" fmla="*/ 600116 w 606244"/>
              <a:gd name="T56" fmla="*/ 600116 w 606244"/>
              <a:gd name="T57" fmla="*/ 600116 w 606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291" h="6062">
                <a:moveTo>
                  <a:pt x="3733" y="2605"/>
                </a:moveTo>
                <a:lnTo>
                  <a:pt x="3644" y="2605"/>
                </a:lnTo>
                <a:lnTo>
                  <a:pt x="3644" y="1498"/>
                </a:lnTo>
                <a:cubicBezTo>
                  <a:pt x="3644" y="672"/>
                  <a:pt x="2972" y="0"/>
                  <a:pt x="2146" y="0"/>
                </a:cubicBezTo>
                <a:cubicBezTo>
                  <a:pt x="1320" y="0"/>
                  <a:pt x="647" y="672"/>
                  <a:pt x="647" y="1498"/>
                </a:cubicBezTo>
                <a:lnTo>
                  <a:pt x="647" y="2605"/>
                </a:lnTo>
                <a:lnTo>
                  <a:pt x="559" y="2605"/>
                </a:lnTo>
                <a:cubicBezTo>
                  <a:pt x="250" y="2605"/>
                  <a:pt x="0" y="2855"/>
                  <a:pt x="0" y="3164"/>
                </a:cubicBezTo>
                <a:lnTo>
                  <a:pt x="0" y="5503"/>
                </a:lnTo>
                <a:cubicBezTo>
                  <a:pt x="0" y="5812"/>
                  <a:pt x="250" y="6062"/>
                  <a:pt x="559" y="6062"/>
                </a:cubicBezTo>
                <a:lnTo>
                  <a:pt x="3733" y="6062"/>
                </a:lnTo>
                <a:cubicBezTo>
                  <a:pt x="4041" y="6062"/>
                  <a:pt x="4291" y="5812"/>
                  <a:pt x="4291" y="5503"/>
                </a:cubicBezTo>
                <a:lnTo>
                  <a:pt x="4291" y="3164"/>
                </a:lnTo>
                <a:cubicBezTo>
                  <a:pt x="4291" y="2855"/>
                  <a:pt x="4041" y="2605"/>
                  <a:pt x="3733" y="2605"/>
                </a:cubicBezTo>
                <a:close/>
                <a:moveTo>
                  <a:pt x="2452" y="4379"/>
                </a:moveTo>
                <a:lnTo>
                  <a:pt x="2452" y="4785"/>
                </a:lnTo>
                <a:cubicBezTo>
                  <a:pt x="2452" y="4954"/>
                  <a:pt x="2315" y="5091"/>
                  <a:pt x="2146" y="5091"/>
                </a:cubicBezTo>
                <a:cubicBezTo>
                  <a:pt x="1976" y="5091"/>
                  <a:pt x="1839" y="4954"/>
                  <a:pt x="1839" y="4785"/>
                </a:cubicBezTo>
                <a:lnTo>
                  <a:pt x="1839" y="4379"/>
                </a:lnTo>
                <a:cubicBezTo>
                  <a:pt x="1706" y="4283"/>
                  <a:pt x="1618" y="4127"/>
                  <a:pt x="1618" y="3950"/>
                </a:cubicBezTo>
                <a:cubicBezTo>
                  <a:pt x="1618" y="3659"/>
                  <a:pt x="1854" y="3422"/>
                  <a:pt x="2146" y="3422"/>
                </a:cubicBezTo>
                <a:cubicBezTo>
                  <a:pt x="2437" y="3422"/>
                  <a:pt x="2674" y="3659"/>
                  <a:pt x="2674" y="3950"/>
                </a:cubicBezTo>
                <a:cubicBezTo>
                  <a:pt x="2674" y="4127"/>
                  <a:pt x="2586" y="4283"/>
                  <a:pt x="2452" y="4379"/>
                </a:cubicBezTo>
                <a:close/>
                <a:moveTo>
                  <a:pt x="2827" y="2605"/>
                </a:moveTo>
                <a:lnTo>
                  <a:pt x="1465" y="2605"/>
                </a:lnTo>
                <a:lnTo>
                  <a:pt x="1465" y="1498"/>
                </a:lnTo>
                <a:cubicBezTo>
                  <a:pt x="1465" y="1123"/>
                  <a:pt x="1770" y="817"/>
                  <a:pt x="2146" y="817"/>
                </a:cubicBezTo>
                <a:cubicBezTo>
                  <a:pt x="2521" y="817"/>
                  <a:pt x="2827" y="1123"/>
                  <a:pt x="2827" y="1498"/>
                </a:cubicBezTo>
                <a:lnTo>
                  <a:pt x="2827" y="260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8" name="hand_103863"/>
          <p:cNvSpPr>
            <a:spLocks noChangeAspect="1"/>
          </p:cNvSpPr>
          <p:nvPr/>
        </p:nvSpPr>
        <p:spPr bwMode="auto">
          <a:xfrm>
            <a:off x="9411324" y="1712327"/>
            <a:ext cx="835370" cy="1224136"/>
          </a:xfrm>
          <a:custGeom>
            <a:avLst/>
            <a:gdLst>
              <a:gd name="connsiteX0" fmla="*/ 150288 w 411822"/>
              <a:gd name="connsiteY0" fmla="*/ 509201 h 603476"/>
              <a:gd name="connsiteX1" fmla="*/ 350749 w 411822"/>
              <a:gd name="connsiteY1" fmla="*/ 509201 h 603476"/>
              <a:gd name="connsiteX2" fmla="*/ 369355 w 411822"/>
              <a:gd name="connsiteY2" fmla="*/ 527786 h 603476"/>
              <a:gd name="connsiteX3" fmla="*/ 369355 w 411822"/>
              <a:gd name="connsiteY3" fmla="*/ 584891 h 603476"/>
              <a:gd name="connsiteX4" fmla="*/ 350749 w 411822"/>
              <a:gd name="connsiteY4" fmla="*/ 603476 h 603476"/>
              <a:gd name="connsiteX5" fmla="*/ 150288 w 411822"/>
              <a:gd name="connsiteY5" fmla="*/ 603476 h 603476"/>
              <a:gd name="connsiteX6" fmla="*/ 131832 w 411822"/>
              <a:gd name="connsiteY6" fmla="*/ 584891 h 603476"/>
              <a:gd name="connsiteX7" fmla="*/ 131832 w 411822"/>
              <a:gd name="connsiteY7" fmla="*/ 527786 h 603476"/>
              <a:gd name="connsiteX8" fmla="*/ 150288 w 411822"/>
              <a:gd name="connsiteY8" fmla="*/ 509201 h 603476"/>
              <a:gd name="connsiteX9" fmla="*/ 109439 w 411822"/>
              <a:gd name="connsiteY9" fmla="*/ 200749 h 603476"/>
              <a:gd name="connsiteX10" fmla="*/ 82578 w 411822"/>
              <a:gd name="connsiteY10" fmla="*/ 206442 h 603476"/>
              <a:gd name="connsiteX11" fmla="*/ 61870 w 411822"/>
              <a:gd name="connsiteY11" fmla="*/ 251236 h 603476"/>
              <a:gd name="connsiteX12" fmla="*/ 45513 w 411822"/>
              <a:gd name="connsiteY12" fmla="*/ 274906 h 603476"/>
              <a:gd name="connsiteX13" fmla="*/ 73875 w 411822"/>
              <a:gd name="connsiteY13" fmla="*/ 304420 h 603476"/>
              <a:gd name="connsiteX14" fmla="*/ 91732 w 411822"/>
              <a:gd name="connsiteY14" fmla="*/ 338727 h 603476"/>
              <a:gd name="connsiteX15" fmla="*/ 91882 w 411822"/>
              <a:gd name="connsiteY15" fmla="*/ 338876 h 603476"/>
              <a:gd name="connsiteX16" fmla="*/ 123245 w 411822"/>
              <a:gd name="connsiteY16" fmla="*/ 327641 h 603476"/>
              <a:gd name="connsiteX17" fmla="*/ 136451 w 411822"/>
              <a:gd name="connsiteY17" fmla="*/ 278652 h 603476"/>
              <a:gd name="connsiteX18" fmla="*/ 109439 w 411822"/>
              <a:gd name="connsiteY18" fmla="*/ 200749 h 603476"/>
              <a:gd name="connsiteX19" fmla="*/ 214333 w 411822"/>
              <a:gd name="connsiteY19" fmla="*/ 0 h 603476"/>
              <a:gd name="connsiteX20" fmla="*/ 247347 w 411822"/>
              <a:gd name="connsiteY20" fmla="*/ 32959 h 603476"/>
              <a:gd name="connsiteX21" fmla="*/ 247347 w 411822"/>
              <a:gd name="connsiteY21" fmla="*/ 195356 h 603476"/>
              <a:gd name="connsiteX22" fmla="*/ 252449 w 411822"/>
              <a:gd name="connsiteY22" fmla="*/ 200749 h 603476"/>
              <a:gd name="connsiteX23" fmla="*/ 257851 w 411822"/>
              <a:gd name="connsiteY23" fmla="*/ 195805 h 603476"/>
              <a:gd name="connsiteX24" fmla="*/ 269106 w 411822"/>
              <a:gd name="connsiteY24" fmla="*/ 43596 h 603476"/>
              <a:gd name="connsiteX25" fmla="*/ 304821 w 411822"/>
              <a:gd name="connsiteY25" fmla="*/ 13483 h 603476"/>
              <a:gd name="connsiteX26" fmla="*/ 334834 w 411822"/>
              <a:gd name="connsiteY26" fmla="*/ 49139 h 603476"/>
              <a:gd name="connsiteX27" fmla="*/ 322078 w 411822"/>
              <a:gd name="connsiteY27" fmla="*/ 220225 h 603476"/>
              <a:gd name="connsiteX28" fmla="*/ 326430 w 411822"/>
              <a:gd name="connsiteY28" fmla="*/ 225768 h 603476"/>
              <a:gd name="connsiteX29" fmla="*/ 332133 w 411822"/>
              <a:gd name="connsiteY29" fmla="*/ 221723 h 603476"/>
              <a:gd name="connsiteX30" fmla="*/ 352391 w 411822"/>
              <a:gd name="connsiteY30" fmla="*/ 111910 h 603476"/>
              <a:gd name="connsiteX31" fmla="*/ 387806 w 411822"/>
              <a:gd name="connsiteY31" fmla="*/ 88539 h 603476"/>
              <a:gd name="connsiteX32" fmla="*/ 411216 w 411822"/>
              <a:gd name="connsiteY32" fmla="*/ 123895 h 603476"/>
              <a:gd name="connsiteX33" fmla="*/ 379252 w 411822"/>
              <a:gd name="connsiteY33" fmla="*/ 290487 h 603476"/>
              <a:gd name="connsiteX34" fmla="*/ 369348 w 411822"/>
              <a:gd name="connsiteY34" fmla="*/ 388764 h 603476"/>
              <a:gd name="connsiteX35" fmla="*/ 282012 w 411822"/>
              <a:gd name="connsiteY35" fmla="*/ 476105 h 603476"/>
              <a:gd name="connsiteX36" fmla="*/ 202929 w 411822"/>
              <a:gd name="connsiteY36" fmla="*/ 476105 h 603476"/>
              <a:gd name="connsiteX37" fmla="*/ 134350 w 411822"/>
              <a:gd name="connsiteY37" fmla="*/ 446742 h 603476"/>
              <a:gd name="connsiteX38" fmla="*/ 52416 w 411822"/>
              <a:gd name="connsiteY38" fmla="*/ 394307 h 603476"/>
              <a:gd name="connsiteX39" fmla="*/ 6346 w 411822"/>
              <a:gd name="connsiteY39" fmla="*/ 312509 h 603476"/>
              <a:gd name="connsiteX40" fmla="*/ 25254 w 411822"/>
              <a:gd name="connsiteY40" fmla="*/ 277903 h 603476"/>
              <a:gd name="connsiteX41" fmla="*/ 194 w 411822"/>
              <a:gd name="connsiteY41" fmla="*/ 243895 h 603476"/>
              <a:gd name="connsiteX42" fmla="*/ 45813 w 411822"/>
              <a:gd name="connsiteY42" fmla="*/ 156554 h 603476"/>
              <a:gd name="connsiteX43" fmla="*/ 120544 w 411822"/>
              <a:gd name="connsiteY43" fmla="*/ 139775 h 603476"/>
              <a:gd name="connsiteX44" fmla="*/ 181319 w 411822"/>
              <a:gd name="connsiteY44" fmla="*/ 182622 h 603476"/>
              <a:gd name="connsiteX45" fmla="*/ 181319 w 411822"/>
              <a:gd name="connsiteY45" fmla="*/ 32959 h 603476"/>
              <a:gd name="connsiteX46" fmla="*/ 214333 w 411822"/>
              <a:gd name="connsiteY46" fmla="*/ 0 h 60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1822" h="603476">
                <a:moveTo>
                  <a:pt x="150288" y="509201"/>
                </a:moveTo>
                <a:lnTo>
                  <a:pt x="350749" y="509201"/>
                </a:lnTo>
                <a:cubicBezTo>
                  <a:pt x="361102" y="509201"/>
                  <a:pt x="369355" y="517444"/>
                  <a:pt x="369355" y="527786"/>
                </a:cubicBezTo>
                <a:lnTo>
                  <a:pt x="369355" y="584891"/>
                </a:lnTo>
                <a:cubicBezTo>
                  <a:pt x="369355" y="595083"/>
                  <a:pt x="360952" y="603476"/>
                  <a:pt x="350749" y="603476"/>
                </a:cubicBezTo>
                <a:lnTo>
                  <a:pt x="150288" y="603476"/>
                </a:lnTo>
                <a:cubicBezTo>
                  <a:pt x="140085" y="603476"/>
                  <a:pt x="131832" y="595083"/>
                  <a:pt x="131832" y="584891"/>
                </a:cubicBezTo>
                <a:lnTo>
                  <a:pt x="131832" y="527786"/>
                </a:lnTo>
                <a:cubicBezTo>
                  <a:pt x="131832" y="517444"/>
                  <a:pt x="140085" y="509201"/>
                  <a:pt x="150288" y="509201"/>
                </a:cubicBezTo>
                <a:close/>
                <a:moveTo>
                  <a:pt x="109439" y="200749"/>
                </a:moveTo>
                <a:cubicBezTo>
                  <a:pt x="102386" y="199401"/>
                  <a:pt x="92032" y="199401"/>
                  <a:pt x="82578" y="206442"/>
                </a:cubicBezTo>
                <a:cubicBezTo>
                  <a:pt x="71474" y="214532"/>
                  <a:pt x="64421" y="230112"/>
                  <a:pt x="61870" y="251236"/>
                </a:cubicBezTo>
                <a:cubicBezTo>
                  <a:pt x="60669" y="261723"/>
                  <a:pt x="54216" y="270262"/>
                  <a:pt x="45513" y="274906"/>
                </a:cubicBezTo>
                <a:cubicBezTo>
                  <a:pt x="60219" y="277303"/>
                  <a:pt x="72074" y="288989"/>
                  <a:pt x="73875" y="304420"/>
                </a:cubicBezTo>
                <a:cubicBezTo>
                  <a:pt x="75825" y="320300"/>
                  <a:pt x="81828" y="331835"/>
                  <a:pt x="91732" y="338727"/>
                </a:cubicBezTo>
                <a:lnTo>
                  <a:pt x="91882" y="338876"/>
                </a:lnTo>
                <a:cubicBezTo>
                  <a:pt x="103287" y="346966"/>
                  <a:pt x="117093" y="340075"/>
                  <a:pt x="123245" y="327641"/>
                </a:cubicBezTo>
                <a:cubicBezTo>
                  <a:pt x="128497" y="316854"/>
                  <a:pt x="134650" y="296030"/>
                  <a:pt x="136451" y="278652"/>
                </a:cubicBezTo>
                <a:cubicBezTo>
                  <a:pt x="138552" y="257528"/>
                  <a:pt x="144854" y="207191"/>
                  <a:pt x="109439" y="200749"/>
                </a:cubicBezTo>
                <a:close/>
                <a:moveTo>
                  <a:pt x="214333" y="0"/>
                </a:moveTo>
                <a:cubicBezTo>
                  <a:pt x="232491" y="0"/>
                  <a:pt x="247347" y="14682"/>
                  <a:pt x="247347" y="32959"/>
                </a:cubicBezTo>
                <a:lnTo>
                  <a:pt x="247347" y="195356"/>
                </a:lnTo>
                <a:cubicBezTo>
                  <a:pt x="247347" y="198202"/>
                  <a:pt x="249598" y="200599"/>
                  <a:pt x="252449" y="200749"/>
                </a:cubicBezTo>
                <a:cubicBezTo>
                  <a:pt x="255300" y="200749"/>
                  <a:pt x="257701" y="198652"/>
                  <a:pt x="257851" y="195805"/>
                </a:cubicBezTo>
                <a:lnTo>
                  <a:pt x="269106" y="43596"/>
                </a:lnTo>
                <a:cubicBezTo>
                  <a:pt x="270757" y="25468"/>
                  <a:pt x="286664" y="11985"/>
                  <a:pt x="304821" y="13483"/>
                </a:cubicBezTo>
                <a:cubicBezTo>
                  <a:pt x="322979" y="15131"/>
                  <a:pt x="336484" y="31011"/>
                  <a:pt x="334834" y="49139"/>
                </a:cubicBezTo>
                <a:lnTo>
                  <a:pt x="322078" y="220225"/>
                </a:lnTo>
                <a:cubicBezTo>
                  <a:pt x="321778" y="222921"/>
                  <a:pt x="323729" y="225318"/>
                  <a:pt x="326430" y="225768"/>
                </a:cubicBezTo>
                <a:cubicBezTo>
                  <a:pt x="328981" y="226067"/>
                  <a:pt x="331532" y="224420"/>
                  <a:pt x="332133" y="221723"/>
                </a:cubicBezTo>
                <a:lnTo>
                  <a:pt x="352391" y="111910"/>
                </a:lnTo>
                <a:cubicBezTo>
                  <a:pt x="355692" y="95730"/>
                  <a:pt x="371599" y="85243"/>
                  <a:pt x="387806" y="88539"/>
                </a:cubicBezTo>
                <a:cubicBezTo>
                  <a:pt x="404013" y="91835"/>
                  <a:pt x="414517" y="107715"/>
                  <a:pt x="411216" y="123895"/>
                </a:cubicBezTo>
                <a:lnTo>
                  <a:pt x="379252" y="290487"/>
                </a:lnTo>
                <a:cubicBezTo>
                  <a:pt x="372649" y="322847"/>
                  <a:pt x="369348" y="355805"/>
                  <a:pt x="369348" y="388764"/>
                </a:cubicBezTo>
                <a:cubicBezTo>
                  <a:pt x="369348" y="436854"/>
                  <a:pt x="330182" y="476105"/>
                  <a:pt x="282012" y="476105"/>
                </a:cubicBezTo>
                <a:lnTo>
                  <a:pt x="202929" y="476105"/>
                </a:lnTo>
                <a:cubicBezTo>
                  <a:pt x="176067" y="476105"/>
                  <a:pt x="163462" y="464869"/>
                  <a:pt x="134350" y="446742"/>
                </a:cubicBezTo>
                <a:cubicBezTo>
                  <a:pt x="113791" y="433858"/>
                  <a:pt x="69223" y="406142"/>
                  <a:pt x="52416" y="394307"/>
                </a:cubicBezTo>
                <a:cubicBezTo>
                  <a:pt x="34258" y="381423"/>
                  <a:pt x="11749" y="357004"/>
                  <a:pt x="6346" y="312509"/>
                </a:cubicBezTo>
                <a:cubicBezTo>
                  <a:pt x="4696" y="297678"/>
                  <a:pt x="12649" y="284045"/>
                  <a:pt x="25254" y="277903"/>
                </a:cubicBezTo>
                <a:cubicBezTo>
                  <a:pt x="9348" y="274906"/>
                  <a:pt x="-1607" y="260225"/>
                  <a:pt x="194" y="243895"/>
                </a:cubicBezTo>
                <a:cubicBezTo>
                  <a:pt x="6046" y="195206"/>
                  <a:pt x="28255" y="169588"/>
                  <a:pt x="45813" y="156554"/>
                </a:cubicBezTo>
                <a:cubicBezTo>
                  <a:pt x="67122" y="140824"/>
                  <a:pt x="93533" y="134832"/>
                  <a:pt x="120544" y="139775"/>
                </a:cubicBezTo>
                <a:cubicBezTo>
                  <a:pt x="146955" y="144569"/>
                  <a:pt x="167814" y="159401"/>
                  <a:pt x="181319" y="182622"/>
                </a:cubicBezTo>
                <a:lnTo>
                  <a:pt x="181319" y="32959"/>
                </a:lnTo>
                <a:cubicBezTo>
                  <a:pt x="181319" y="14682"/>
                  <a:pt x="196026" y="0"/>
                  <a:pt x="214333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9" name="check-mark_2020"/>
          <p:cNvSpPr>
            <a:spLocks noChangeAspect="1"/>
          </p:cNvSpPr>
          <p:nvPr/>
        </p:nvSpPr>
        <p:spPr bwMode="auto">
          <a:xfrm>
            <a:off x="5605844" y="1712327"/>
            <a:ext cx="1337561" cy="1224136"/>
          </a:xfrm>
          <a:custGeom>
            <a:avLst/>
            <a:gdLst>
              <a:gd name="connsiteX0" fmla="*/ 318107 w 579827"/>
              <a:gd name="connsiteY0" fmla="*/ 483758 h 530657"/>
              <a:gd name="connsiteX1" fmla="*/ 392373 w 579827"/>
              <a:gd name="connsiteY1" fmla="*/ 483758 h 530657"/>
              <a:gd name="connsiteX2" fmla="*/ 397216 w 579827"/>
              <a:gd name="connsiteY2" fmla="*/ 488610 h 530657"/>
              <a:gd name="connsiteX3" fmla="*/ 397216 w 579827"/>
              <a:gd name="connsiteY3" fmla="*/ 525805 h 530657"/>
              <a:gd name="connsiteX4" fmla="*/ 392373 w 579827"/>
              <a:gd name="connsiteY4" fmla="*/ 530657 h 530657"/>
              <a:gd name="connsiteX5" fmla="*/ 318107 w 579827"/>
              <a:gd name="connsiteY5" fmla="*/ 530657 h 530657"/>
              <a:gd name="connsiteX6" fmla="*/ 313264 w 579827"/>
              <a:gd name="connsiteY6" fmla="*/ 525805 h 530657"/>
              <a:gd name="connsiteX7" fmla="*/ 313264 w 579827"/>
              <a:gd name="connsiteY7" fmla="*/ 488610 h 530657"/>
              <a:gd name="connsiteX8" fmla="*/ 318107 w 579827"/>
              <a:gd name="connsiteY8" fmla="*/ 483758 h 530657"/>
              <a:gd name="connsiteX9" fmla="*/ 221200 w 579827"/>
              <a:gd name="connsiteY9" fmla="*/ 483758 h 530657"/>
              <a:gd name="connsiteX10" fmla="*/ 295466 w 579827"/>
              <a:gd name="connsiteY10" fmla="*/ 483758 h 530657"/>
              <a:gd name="connsiteX11" fmla="*/ 300309 w 579827"/>
              <a:gd name="connsiteY11" fmla="*/ 488610 h 530657"/>
              <a:gd name="connsiteX12" fmla="*/ 300309 w 579827"/>
              <a:gd name="connsiteY12" fmla="*/ 525805 h 530657"/>
              <a:gd name="connsiteX13" fmla="*/ 295466 w 579827"/>
              <a:gd name="connsiteY13" fmla="*/ 530657 h 530657"/>
              <a:gd name="connsiteX14" fmla="*/ 221200 w 579827"/>
              <a:gd name="connsiteY14" fmla="*/ 530657 h 530657"/>
              <a:gd name="connsiteX15" fmla="*/ 216357 w 579827"/>
              <a:gd name="connsiteY15" fmla="*/ 525805 h 530657"/>
              <a:gd name="connsiteX16" fmla="*/ 216357 w 579827"/>
              <a:gd name="connsiteY16" fmla="*/ 488610 h 530657"/>
              <a:gd name="connsiteX17" fmla="*/ 221200 w 579827"/>
              <a:gd name="connsiteY17" fmla="*/ 483758 h 530657"/>
              <a:gd name="connsiteX18" fmla="*/ 122738 w 579827"/>
              <a:gd name="connsiteY18" fmla="*/ 483758 h 530657"/>
              <a:gd name="connsiteX19" fmla="*/ 197004 w 579827"/>
              <a:gd name="connsiteY19" fmla="*/ 483758 h 530657"/>
              <a:gd name="connsiteX20" fmla="*/ 201847 w 579827"/>
              <a:gd name="connsiteY20" fmla="*/ 488610 h 530657"/>
              <a:gd name="connsiteX21" fmla="*/ 201847 w 579827"/>
              <a:gd name="connsiteY21" fmla="*/ 525805 h 530657"/>
              <a:gd name="connsiteX22" fmla="*/ 197004 w 579827"/>
              <a:gd name="connsiteY22" fmla="*/ 530657 h 530657"/>
              <a:gd name="connsiteX23" fmla="*/ 122738 w 579827"/>
              <a:gd name="connsiteY23" fmla="*/ 530657 h 530657"/>
              <a:gd name="connsiteX24" fmla="*/ 117895 w 579827"/>
              <a:gd name="connsiteY24" fmla="*/ 525805 h 530657"/>
              <a:gd name="connsiteX25" fmla="*/ 117895 w 579827"/>
              <a:gd name="connsiteY25" fmla="*/ 488610 h 530657"/>
              <a:gd name="connsiteX26" fmla="*/ 122738 w 579827"/>
              <a:gd name="connsiteY26" fmla="*/ 483758 h 530657"/>
              <a:gd name="connsiteX27" fmla="*/ 476515 w 579827"/>
              <a:gd name="connsiteY27" fmla="*/ 425718 h 530657"/>
              <a:gd name="connsiteX28" fmla="*/ 512075 w 579827"/>
              <a:gd name="connsiteY28" fmla="*/ 425718 h 530657"/>
              <a:gd name="connsiteX29" fmla="*/ 516924 w 579827"/>
              <a:gd name="connsiteY29" fmla="*/ 430552 h 530657"/>
              <a:gd name="connsiteX30" fmla="*/ 419943 w 579827"/>
              <a:gd name="connsiteY30" fmla="*/ 528844 h 530657"/>
              <a:gd name="connsiteX31" fmla="*/ 415094 w 579827"/>
              <a:gd name="connsiteY31" fmla="*/ 524010 h 530657"/>
              <a:gd name="connsiteX32" fmla="*/ 415094 w 579827"/>
              <a:gd name="connsiteY32" fmla="*/ 486949 h 530657"/>
              <a:gd name="connsiteX33" fmla="*/ 419943 w 579827"/>
              <a:gd name="connsiteY33" fmla="*/ 482115 h 530657"/>
              <a:gd name="connsiteX34" fmla="*/ 471666 w 579827"/>
              <a:gd name="connsiteY34" fmla="*/ 430552 h 530657"/>
              <a:gd name="connsiteX35" fmla="*/ 476515 w 579827"/>
              <a:gd name="connsiteY35" fmla="*/ 425718 h 530657"/>
              <a:gd name="connsiteX36" fmla="*/ 4849 w 579827"/>
              <a:gd name="connsiteY36" fmla="*/ 425718 h 530657"/>
              <a:gd name="connsiteX37" fmla="*/ 40409 w 579827"/>
              <a:gd name="connsiteY37" fmla="*/ 425718 h 530657"/>
              <a:gd name="connsiteX38" fmla="*/ 45258 w 579827"/>
              <a:gd name="connsiteY38" fmla="*/ 430552 h 530657"/>
              <a:gd name="connsiteX39" fmla="*/ 96981 w 579827"/>
              <a:gd name="connsiteY39" fmla="*/ 482115 h 530657"/>
              <a:gd name="connsiteX40" fmla="*/ 101830 w 579827"/>
              <a:gd name="connsiteY40" fmla="*/ 486949 h 530657"/>
              <a:gd name="connsiteX41" fmla="*/ 101830 w 579827"/>
              <a:gd name="connsiteY41" fmla="*/ 524010 h 530657"/>
              <a:gd name="connsiteX42" fmla="*/ 96981 w 579827"/>
              <a:gd name="connsiteY42" fmla="*/ 528844 h 530657"/>
              <a:gd name="connsiteX43" fmla="*/ 0 w 579827"/>
              <a:gd name="connsiteY43" fmla="*/ 430552 h 530657"/>
              <a:gd name="connsiteX44" fmla="*/ 4849 w 579827"/>
              <a:gd name="connsiteY44" fmla="*/ 425718 h 530657"/>
              <a:gd name="connsiteX45" fmla="*/ 476438 w 579827"/>
              <a:gd name="connsiteY45" fmla="*/ 324146 h 530657"/>
              <a:gd name="connsiteX46" fmla="*/ 513685 w 579827"/>
              <a:gd name="connsiteY46" fmla="*/ 324146 h 530657"/>
              <a:gd name="connsiteX47" fmla="*/ 516924 w 579827"/>
              <a:gd name="connsiteY47" fmla="*/ 328986 h 530657"/>
              <a:gd name="connsiteX48" fmla="*/ 516924 w 579827"/>
              <a:gd name="connsiteY48" fmla="*/ 404812 h 530657"/>
              <a:gd name="connsiteX49" fmla="*/ 513685 w 579827"/>
              <a:gd name="connsiteY49" fmla="*/ 409652 h 530657"/>
              <a:gd name="connsiteX50" fmla="*/ 476438 w 579827"/>
              <a:gd name="connsiteY50" fmla="*/ 409652 h 530657"/>
              <a:gd name="connsiteX51" fmla="*/ 471580 w 579827"/>
              <a:gd name="connsiteY51" fmla="*/ 404812 h 530657"/>
              <a:gd name="connsiteX52" fmla="*/ 471580 w 579827"/>
              <a:gd name="connsiteY52" fmla="*/ 328986 h 530657"/>
              <a:gd name="connsiteX53" fmla="*/ 476438 w 579827"/>
              <a:gd name="connsiteY53" fmla="*/ 324146 h 530657"/>
              <a:gd name="connsiteX54" fmla="*/ 4858 w 579827"/>
              <a:gd name="connsiteY54" fmla="*/ 324146 h 530657"/>
              <a:gd name="connsiteX55" fmla="*/ 40486 w 579827"/>
              <a:gd name="connsiteY55" fmla="*/ 324146 h 530657"/>
              <a:gd name="connsiteX56" fmla="*/ 45344 w 579827"/>
              <a:gd name="connsiteY56" fmla="*/ 328986 h 530657"/>
              <a:gd name="connsiteX57" fmla="*/ 45344 w 579827"/>
              <a:gd name="connsiteY57" fmla="*/ 404812 h 530657"/>
              <a:gd name="connsiteX58" fmla="*/ 40486 w 579827"/>
              <a:gd name="connsiteY58" fmla="*/ 409652 h 530657"/>
              <a:gd name="connsiteX59" fmla="*/ 4858 w 579827"/>
              <a:gd name="connsiteY59" fmla="*/ 409652 h 530657"/>
              <a:gd name="connsiteX60" fmla="*/ 0 w 579827"/>
              <a:gd name="connsiteY60" fmla="*/ 404812 h 530657"/>
              <a:gd name="connsiteX61" fmla="*/ 0 w 579827"/>
              <a:gd name="connsiteY61" fmla="*/ 328986 h 530657"/>
              <a:gd name="connsiteX62" fmla="*/ 4858 w 579827"/>
              <a:gd name="connsiteY62" fmla="*/ 324146 h 530657"/>
              <a:gd name="connsiteX63" fmla="*/ 492633 w 579827"/>
              <a:gd name="connsiteY63" fmla="*/ 222575 h 530657"/>
              <a:gd name="connsiteX64" fmla="*/ 513685 w 579827"/>
              <a:gd name="connsiteY64" fmla="*/ 222575 h 530657"/>
              <a:gd name="connsiteX65" fmla="*/ 516924 w 579827"/>
              <a:gd name="connsiteY65" fmla="*/ 227415 h 530657"/>
              <a:gd name="connsiteX66" fmla="*/ 516924 w 579827"/>
              <a:gd name="connsiteY66" fmla="*/ 303241 h 530657"/>
              <a:gd name="connsiteX67" fmla="*/ 513685 w 579827"/>
              <a:gd name="connsiteY67" fmla="*/ 308081 h 530657"/>
              <a:gd name="connsiteX68" fmla="*/ 476438 w 579827"/>
              <a:gd name="connsiteY68" fmla="*/ 308081 h 530657"/>
              <a:gd name="connsiteX69" fmla="*/ 471580 w 579827"/>
              <a:gd name="connsiteY69" fmla="*/ 303241 h 530657"/>
              <a:gd name="connsiteX70" fmla="*/ 471580 w 579827"/>
              <a:gd name="connsiteY70" fmla="*/ 245162 h 530657"/>
              <a:gd name="connsiteX71" fmla="*/ 4858 w 579827"/>
              <a:gd name="connsiteY71" fmla="*/ 222575 h 530657"/>
              <a:gd name="connsiteX72" fmla="*/ 40486 w 579827"/>
              <a:gd name="connsiteY72" fmla="*/ 222575 h 530657"/>
              <a:gd name="connsiteX73" fmla="*/ 45344 w 579827"/>
              <a:gd name="connsiteY73" fmla="*/ 227415 h 530657"/>
              <a:gd name="connsiteX74" fmla="*/ 45344 w 579827"/>
              <a:gd name="connsiteY74" fmla="*/ 303241 h 530657"/>
              <a:gd name="connsiteX75" fmla="*/ 40486 w 579827"/>
              <a:gd name="connsiteY75" fmla="*/ 308081 h 530657"/>
              <a:gd name="connsiteX76" fmla="*/ 4858 w 579827"/>
              <a:gd name="connsiteY76" fmla="*/ 308081 h 530657"/>
              <a:gd name="connsiteX77" fmla="*/ 0 w 579827"/>
              <a:gd name="connsiteY77" fmla="*/ 303241 h 530657"/>
              <a:gd name="connsiteX78" fmla="*/ 0 w 579827"/>
              <a:gd name="connsiteY78" fmla="*/ 227415 h 530657"/>
              <a:gd name="connsiteX79" fmla="*/ 4858 w 579827"/>
              <a:gd name="connsiteY79" fmla="*/ 222575 h 530657"/>
              <a:gd name="connsiteX80" fmla="*/ 516924 w 579827"/>
              <a:gd name="connsiteY80" fmla="*/ 193555 h 530657"/>
              <a:gd name="connsiteX81" fmla="*/ 516924 w 579827"/>
              <a:gd name="connsiteY81" fmla="*/ 203228 h 530657"/>
              <a:gd name="connsiteX82" fmla="*/ 513659 w 579827"/>
              <a:gd name="connsiteY82" fmla="*/ 208065 h 530657"/>
              <a:gd name="connsiteX83" fmla="*/ 500600 w 579827"/>
              <a:gd name="connsiteY83" fmla="*/ 208065 h 530657"/>
              <a:gd name="connsiteX84" fmla="*/ 4858 w 579827"/>
              <a:gd name="connsiteY84" fmla="*/ 122559 h 530657"/>
              <a:gd name="connsiteX85" fmla="*/ 40486 w 579827"/>
              <a:gd name="connsiteY85" fmla="*/ 122559 h 530657"/>
              <a:gd name="connsiteX86" fmla="*/ 45344 w 579827"/>
              <a:gd name="connsiteY86" fmla="*/ 127399 h 530657"/>
              <a:gd name="connsiteX87" fmla="*/ 45344 w 579827"/>
              <a:gd name="connsiteY87" fmla="*/ 203225 h 530657"/>
              <a:gd name="connsiteX88" fmla="*/ 40486 w 579827"/>
              <a:gd name="connsiteY88" fmla="*/ 208065 h 530657"/>
              <a:gd name="connsiteX89" fmla="*/ 4858 w 579827"/>
              <a:gd name="connsiteY89" fmla="*/ 208065 h 530657"/>
              <a:gd name="connsiteX90" fmla="*/ 0 w 579827"/>
              <a:gd name="connsiteY90" fmla="*/ 203225 h 530657"/>
              <a:gd name="connsiteX91" fmla="*/ 0 w 579827"/>
              <a:gd name="connsiteY91" fmla="*/ 127399 h 530657"/>
              <a:gd name="connsiteX92" fmla="*/ 4858 w 579827"/>
              <a:gd name="connsiteY92" fmla="*/ 122559 h 530657"/>
              <a:gd name="connsiteX93" fmla="*/ 522502 w 579827"/>
              <a:gd name="connsiteY93" fmla="*/ 50066 h 530657"/>
              <a:gd name="connsiteX94" fmla="*/ 536228 w 579827"/>
              <a:gd name="connsiteY94" fmla="*/ 54904 h 530657"/>
              <a:gd name="connsiteX95" fmla="*/ 574983 w 579827"/>
              <a:gd name="connsiteY95" fmla="*/ 95213 h 530657"/>
              <a:gd name="connsiteX96" fmla="*/ 574983 w 579827"/>
              <a:gd name="connsiteY96" fmla="*/ 121011 h 530657"/>
              <a:gd name="connsiteX97" fmla="*/ 285938 w 579827"/>
              <a:gd name="connsiteY97" fmla="*/ 409624 h 530657"/>
              <a:gd name="connsiteX98" fmla="*/ 260101 w 579827"/>
              <a:gd name="connsiteY98" fmla="*/ 409624 h 530657"/>
              <a:gd name="connsiteX99" fmla="*/ 253642 w 579827"/>
              <a:gd name="connsiteY99" fmla="*/ 403175 h 530657"/>
              <a:gd name="connsiteX100" fmla="*/ 247183 w 579827"/>
              <a:gd name="connsiteY100" fmla="*/ 396725 h 530657"/>
              <a:gd name="connsiteX101" fmla="*/ 219732 w 579827"/>
              <a:gd name="connsiteY101" fmla="*/ 370927 h 530657"/>
              <a:gd name="connsiteX102" fmla="*/ 219732 w 579827"/>
              <a:gd name="connsiteY102" fmla="*/ 369315 h 530657"/>
              <a:gd name="connsiteX103" fmla="*/ 95394 w 579827"/>
              <a:gd name="connsiteY103" fmla="*/ 243550 h 530657"/>
              <a:gd name="connsiteX104" fmla="*/ 95394 w 579827"/>
              <a:gd name="connsiteY104" fmla="*/ 217753 h 530657"/>
              <a:gd name="connsiteX105" fmla="*/ 134149 w 579827"/>
              <a:gd name="connsiteY105" fmla="*/ 179056 h 530657"/>
              <a:gd name="connsiteX106" fmla="*/ 159985 w 579827"/>
              <a:gd name="connsiteY106" fmla="*/ 179056 h 530657"/>
              <a:gd name="connsiteX107" fmla="*/ 273019 w 579827"/>
              <a:gd name="connsiteY107" fmla="*/ 291921 h 530657"/>
              <a:gd name="connsiteX108" fmla="*/ 508777 w 579827"/>
              <a:gd name="connsiteY108" fmla="*/ 54904 h 530657"/>
              <a:gd name="connsiteX109" fmla="*/ 522502 w 579827"/>
              <a:gd name="connsiteY109" fmla="*/ 50066 h 530657"/>
              <a:gd name="connsiteX110" fmla="*/ 419934 w 579827"/>
              <a:gd name="connsiteY110" fmla="*/ 0 h 530657"/>
              <a:gd name="connsiteX111" fmla="*/ 500600 w 579827"/>
              <a:gd name="connsiteY111" fmla="*/ 45193 h 530657"/>
              <a:gd name="connsiteX112" fmla="*/ 466720 w 579827"/>
              <a:gd name="connsiteY112" fmla="*/ 77474 h 530657"/>
              <a:gd name="connsiteX113" fmla="*/ 419934 w 579827"/>
              <a:gd name="connsiteY113" fmla="*/ 46807 h 530657"/>
              <a:gd name="connsiteX114" fmla="*/ 415094 w 579827"/>
              <a:gd name="connsiteY114" fmla="*/ 41965 h 530657"/>
              <a:gd name="connsiteX115" fmla="*/ 415094 w 579827"/>
              <a:gd name="connsiteY115" fmla="*/ 4842 h 530657"/>
              <a:gd name="connsiteX116" fmla="*/ 419934 w 579827"/>
              <a:gd name="connsiteY116" fmla="*/ 0 h 530657"/>
              <a:gd name="connsiteX117" fmla="*/ 122738 w 579827"/>
              <a:gd name="connsiteY117" fmla="*/ 0 h 530657"/>
              <a:gd name="connsiteX118" fmla="*/ 197004 w 579827"/>
              <a:gd name="connsiteY118" fmla="*/ 0 h 530657"/>
              <a:gd name="connsiteX119" fmla="*/ 201847 w 579827"/>
              <a:gd name="connsiteY119" fmla="*/ 4852 h 530657"/>
              <a:gd name="connsiteX120" fmla="*/ 201847 w 579827"/>
              <a:gd name="connsiteY120" fmla="*/ 42047 h 530657"/>
              <a:gd name="connsiteX121" fmla="*/ 197004 w 579827"/>
              <a:gd name="connsiteY121" fmla="*/ 46899 h 530657"/>
              <a:gd name="connsiteX122" fmla="*/ 122738 w 579827"/>
              <a:gd name="connsiteY122" fmla="*/ 46899 h 530657"/>
              <a:gd name="connsiteX123" fmla="*/ 117895 w 579827"/>
              <a:gd name="connsiteY123" fmla="*/ 42047 h 530657"/>
              <a:gd name="connsiteX124" fmla="*/ 117895 w 579827"/>
              <a:gd name="connsiteY124" fmla="*/ 4852 h 530657"/>
              <a:gd name="connsiteX125" fmla="*/ 122738 w 579827"/>
              <a:gd name="connsiteY125" fmla="*/ 0 h 530657"/>
              <a:gd name="connsiteX126" fmla="*/ 221200 w 579827"/>
              <a:gd name="connsiteY126" fmla="*/ 0 h 530657"/>
              <a:gd name="connsiteX127" fmla="*/ 295466 w 579827"/>
              <a:gd name="connsiteY127" fmla="*/ 0 h 530657"/>
              <a:gd name="connsiteX128" fmla="*/ 300309 w 579827"/>
              <a:gd name="connsiteY128" fmla="*/ 4852 h 530657"/>
              <a:gd name="connsiteX129" fmla="*/ 300309 w 579827"/>
              <a:gd name="connsiteY129" fmla="*/ 42047 h 530657"/>
              <a:gd name="connsiteX130" fmla="*/ 295466 w 579827"/>
              <a:gd name="connsiteY130" fmla="*/ 46899 h 530657"/>
              <a:gd name="connsiteX131" fmla="*/ 221200 w 579827"/>
              <a:gd name="connsiteY131" fmla="*/ 46899 h 530657"/>
              <a:gd name="connsiteX132" fmla="*/ 216357 w 579827"/>
              <a:gd name="connsiteY132" fmla="*/ 42047 h 530657"/>
              <a:gd name="connsiteX133" fmla="*/ 216357 w 579827"/>
              <a:gd name="connsiteY133" fmla="*/ 4852 h 530657"/>
              <a:gd name="connsiteX134" fmla="*/ 221200 w 579827"/>
              <a:gd name="connsiteY134" fmla="*/ 0 h 530657"/>
              <a:gd name="connsiteX135" fmla="*/ 318107 w 579827"/>
              <a:gd name="connsiteY135" fmla="*/ 0 h 530657"/>
              <a:gd name="connsiteX136" fmla="*/ 392373 w 579827"/>
              <a:gd name="connsiteY136" fmla="*/ 0 h 530657"/>
              <a:gd name="connsiteX137" fmla="*/ 397216 w 579827"/>
              <a:gd name="connsiteY137" fmla="*/ 4852 h 530657"/>
              <a:gd name="connsiteX138" fmla="*/ 397216 w 579827"/>
              <a:gd name="connsiteY138" fmla="*/ 42047 h 530657"/>
              <a:gd name="connsiteX139" fmla="*/ 392373 w 579827"/>
              <a:gd name="connsiteY139" fmla="*/ 46899 h 530657"/>
              <a:gd name="connsiteX140" fmla="*/ 318107 w 579827"/>
              <a:gd name="connsiteY140" fmla="*/ 46899 h 530657"/>
              <a:gd name="connsiteX141" fmla="*/ 313264 w 579827"/>
              <a:gd name="connsiteY141" fmla="*/ 42047 h 530657"/>
              <a:gd name="connsiteX142" fmla="*/ 313264 w 579827"/>
              <a:gd name="connsiteY142" fmla="*/ 4852 h 530657"/>
              <a:gd name="connsiteX143" fmla="*/ 318107 w 579827"/>
              <a:gd name="connsiteY143" fmla="*/ 0 h 530657"/>
              <a:gd name="connsiteX144" fmla="*/ 96981 w 579827"/>
              <a:gd name="connsiteY144" fmla="*/ 0 h 530657"/>
              <a:gd name="connsiteX145" fmla="*/ 101830 w 579827"/>
              <a:gd name="connsiteY145" fmla="*/ 4843 h 530657"/>
              <a:gd name="connsiteX146" fmla="*/ 101830 w 579827"/>
              <a:gd name="connsiteY146" fmla="*/ 41976 h 530657"/>
              <a:gd name="connsiteX147" fmla="*/ 96981 w 579827"/>
              <a:gd name="connsiteY147" fmla="*/ 46819 h 530657"/>
              <a:gd name="connsiteX148" fmla="*/ 45258 w 579827"/>
              <a:gd name="connsiteY148" fmla="*/ 100096 h 530657"/>
              <a:gd name="connsiteX149" fmla="*/ 40409 w 579827"/>
              <a:gd name="connsiteY149" fmla="*/ 104939 h 530657"/>
              <a:gd name="connsiteX150" fmla="*/ 4849 w 579827"/>
              <a:gd name="connsiteY150" fmla="*/ 104939 h 530657"/>
              <a:gd name="connsiteX151" fmla="*/ 0 w 579827"/>
              <a:gd name="connsiteY151" fmla="*/ 100096 h 530657"/>
              <a:gd name="connsiteX152" fmla="*/ 96981 w 579827"/>
              <a:gd name="connsiteY152" fmla="*/ 0 h 53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579827" h="530657">
                <a:moveTo>
                  <a:pt x="318107" y="483758"/>
                </a:moveTo>
                <a:lnTo>
                  <a:pt x="392373" y="483758"/>
                </a:lnTo>
                <a:cubicBezTo>
                  <a:pt x="393987" y="483758"/>
                  <a:pt x="397216" y="486992"/>
                  <a:pt x="397216" y="488610"/>
                </a:cubicBezTo>
                <a:lnTo>
                  <a:pt x="397216" y="525805"/>
                </a:lnTo>
                <a:cubicBezTo>
                  <a:pt x="397216" y="529040"/>
                  <a:pt x="393987" y="530657"/>
                  <a:pt x="392373" y="530657"/>
                </a:cubicBezTo>
                <a:lnTo>
                  <a:pt x="318107" y="530657"/>
                </a:lnTo>
                <a:cubicBezTo>
                  <a:pt x="314878" y="530657"/>
                  <a:pt x="313264" y="529040"/>
                  <a:pt x="313264" y="525805"/>
                </a:cubicBezTo>
                <a:lnTo>
                  <a:pt x="313264" y="488610"/>
                </a:lnTo>
                <a:cubicBezTo>
                  <a:pt x="313264" y="486992"/>
                  <a:pt x="314878" y="483758"/>
                  <a:pt x="318107" y="483758"/>
                </a:cubicBezTo>
                <a:close/>
                <a:moveTo>
                  <a:pt x="221200" y="483758"/>
                </a:moveTo>
                <a:lnTo>
                  <a:pt x="295466" y="483758"/>
                </a:lnTo>
                <a:cubicBezTo>
                  <a:pt x="298695" y="483758"/>
                  <a:pt x="300309" y="486992"/>
                  <a:pt x="300309" y="488610"/>
                </a:cubicBezTo>
                <a:lnTo>
                  <a:pt x="300309" y="525805"/>
                </a:lnTo>
                <a:cubicBezTo>
                  <a:pt x="300309" y="529040"/>
                  <a:pt x="298695" y="530657"/>
                  <a:pt x="295466" y="530657"/>
                </a:cubicBezTo>
                <a:lnTo>
                  <a:pt x="221200" y="530657"/>
                </a:lnTo>
                <a:cubicBezTo>
                  <a:pt x="219586" y="530657"/>
                  <a:pt x="216357" y="529040"/>
                  <a:pt x="216357" y="525805"/>
                </a:cubicBezTo>
                <a:lnTo>
                  <a:pt x="216357" y="488610"/>
                </a:lnTo>
                <a:cubicBezTo>
                  <a:pt x="216357" y="486992"/>
                  <a:pt x="219586" y="483758"/>
                  <a:pt x="221200" y="483758"/>
                </a:cubicBezTo>
                <a:close/>
                <a:moveTo>
                  <a:pt x="122738" y="483758"/>
                </a:moveTo>
                <a:lnTo>
                  <a:pt x="197004" y="483758"/>
                </a:lnTo>
                <a:cubicBezTo>
                  <a:pt x="200233" y="483758"/>
                  <a:pt x="201847" y="486992"/>
                  <a:pt x="201847" y="488610"/>
                </a:cubicBezTo>
                <a:lnTo>
                  <a:pt x="201847" y="525805"/>
                </a:lnTo>
                <a:cubicBezTo>
                  <a:pt x="201847" y="529040"/>
                  <a:pt x="200233" y="530657"/>
                  <a:pt x="197004" y="530657"/>
                </a:cubicBezTo>
                <a:lnTo>
                  <a:pt x="122738" y="530657"/>
                </a:lnTo>
                <a:cubicBezTo>
                  <a:pt x="121124" y="530657"/>
                  <a:pt x="117895" y="529040"/>
                  <a:pt x="117895" y="525805"/>
                </a:cubicBezTo>
                <a:lnTo>
                  <a:pt x="117895" y="488610"/>
                </a:lnTo>
                <a:cubicBezTo>
                  <a:pt x="117895" y="486992"/>
                  <a:pt x="121124" y="483758"/>
                  <a:pt x="122738" y="483758"/>
                </a:cubicBezTo>
                <a:close/>
                <a:moveTo>
                  <a:pt x="476515" y="425718"/>
                </a:moveTo>
                <a:lnTo>
                  <a:pt x="512075" y="425718"/>
                </a:lnTo>
                <a:cubicBezTo>
                  <a:pt x="515308" y="425718"/>
                  <a:pt x="516924" y="427329"/>
                  <a:pt x="516924" y="430552"/>
                </a:cubicBezTo>
                <a:cubicBezTo>
                  <a:pt x="516924" y="485338"/>
                  <a:pt x="473283" y="528844"/>
                  <a:pt x="419943" y="528844"/>
                </a:cubicBezTo>
                <a:cubicBezTo>
                  <a:pt x="416710" y="528844"/>
                  <a:pt x="415094" y="527233"/>
                  <a:pt x="415094" y="524010"/>
                </a:cubicBezTo>
                <a:lnTo>
                  <a:pt x="415094" y="486949"/>
                </a:lnTo>
                <a:cubicBezTo>
                  <a:pt x="415094" y="485338"/>
                  <a:pt x="416710" y="482115"/>
                  <a:pt x="419943" y="482115"/>
                </a:cubicBezTo>
                <a:cubicBezTo>
                  <a:pt x="447421" y="482115"/>
                  <a:pt x="471666" y="459556"/>
                  <a:pt x="471666" y="430552"/>
                </a:cubicBezTo>
                <a:cubicBezTo>
                  <a:pt x="471666" y="427329"/>
                  <a:pt x="473283" y="425718"/>
                  <a:pt x="476515" y="425718"/>
                </a:cubicBezTo>
                <a:close/>
                <a:moveTo>
                  <a:pt x="4849" y="425718"/>
                </a:moveTo>
                <a:lnTo>
                  <a:pt x="40409" y="425718"/>
                </a:lnTo>
                <a:cubicBezTo>
                  <a:pt x="43641" y="425718"/>
                  <a:pt x="45258" y="427329"/>
                  <a:pt x="45258" y="430552"/>
                </a:cubicBezTo>
                <a:cubicBezTo>
                  <a:pt x="45258" y="459556"/>
                  <a:pt x="67887" y="482115"/>
                  <a:pt x="96981" y="482115"/>
                </a:cubicBezTo>
                <a:cubicBezTo>
                  <a:pt x="98597" y="482115"/>
                  <a:pt x="101830" y="485338"/>
                  <a:pt x="101830" y="486949"/>
                </a:cubicBezTo>
                <a:lnTo>
                  <a:pt x="101830" y="524010"/>
                </a:lnTo>
                <a:cubicBezTo>
                  <a:pt x="101830" y="527233"/>
                  <a:pt x="98597" y="528844"/>
                  <a:pt x="96981" y="528844"/>
                </a:cubicBezTo>
                <a:cubicBezTo>
                  <a:pt x="43641" y="528844"/>
                  <a:pt x="0" y="485338"/>
                  <a:pt x="0" y="430552"/>
                </a:cubicBezTo>
                <a:cubicBezTo>
                  <a:pt x="0" y="427329"/>
                  <a:pt x="1616" y="425718"/>
                  <a:pt x="4849" y="425718"/>
                </a:cubicBezTo>
                <a:close/>
                <a:moveTo>
                  <a:pt x="476438" y="324146"/>
                </a:moveTo>
                <a:lnTo>
                  <a:pt x="513685" y="324146"/>
                </a:lnTo>
                <a:cubicBezTo>
                  <a:pt x="515305" y="324146"/>
                  <a:pt x="516924" y="325759"/>
                  <a:pt x="516924" y="328986"/>
                </a:cubicBezTo>
                <a:lnTo>
                  <a:pt x="516924" y="404812"/>
                </a:lnTo>
                <a:cubicBezTo>
                  <a:pt x="516924" y="406425"/>
                  <a:pt x="515305" y="409652"/>
                  <a:pt x="513685" y="409652"/>
                </a:cubicBezTo>
                <a:lnTo>
                  <a:pt x="476438" y="409652"/>
                </a:lnTo>
                <a:cubicBezTo>
                  <a:pt x="474819" y="409652"/>
                  <a:pt x="471580" y="406425"/>
                  <a:pt x="471580" y="404812"/>
                </a:cubicBezTo>
                <a:lnTo>
                  <a:pt x="471580" y="328986"/>
                </a:lnTo>
                <a:cubicBezTo>
                  <a:pt x="471580" y="325759"/>
                  <a:pt x="474819" y="324146"/>
                  <a:pt x="476438" y="324146"/>
                </a:cubicBezTo>
                <a:close/>
                <a:moveTo>
                  <a:pt x="4858" y="324146"/>
                </a:moveTo>
                <a:lnTo>
                  <a:pt x="40486" y="324146"/>
                </a:lnTo>
                <a:cubicBezTo>
                  <a:pt x="43725" y="324146"/>
                  <a:pt x="45344" y="325759"/>
                  <a:pt x="45344" y="328986"/>
                </a:cubicBezTo>
                <a:lnTo>
                  <a:pt x="45344" y="404812"/>
                </a:lnTo>
                <a:cubicBezTo>
                  <a:pt x="45344" y="406425"/>
                  <a:pt x="43725" y="409652"/>
                  <a:pt x="40486" y="409652"/>
                </a:cubicBezTo>
                <a:lnTo>
                  <a:pt x="4858" y="409652"/>
                </a:lnTo>
                <a:cubicBezTo>
                  <a:pt x="1619" y="409652"/>
                  <a:pt x="0" y="406425"/>
                  <a:pt x="0" y="404812"/>
                </a:cubicBezTo>
                <a:lnTo>
                  <a:pt x="0" y="328986"/>
                </a:lnTo>
                <a:cubicBezTo>
                  <a:pt x="0" y="325759"/>
                  <a:pt x="1619" y="324146"/>
                  <a:pt x="4858" y="324146"/>
                </a:cubicBezTo>
                <a:close/>
                <a:moveTo>
                  <a:pt x="492633" y="222575"/>
                </a:moveTo>
                <a:lnTo>
                  <a:pt x="513685" y="222575"/>
                </a:lnTo>
                <a:cubicBezTo>
                  <a:pt x="515305" y="222575"/>
                  <a:pt x="516924" y="224188"/>
                  <a:pt x="516924" y="227415"/>
                </a:cubicBezTo>
                <a:lnTo>
                  <a:pt x="516924" y="303241"/>
                </a:lnTo>
                <a:cubicBezTo>
                  <a:pt x="516924" y="306468"/>
                  <a:pt x="515305" y="308081"/>
                  <a:pt x="513685" y="308081"/>
                </a:cubicBezTo>
                <a:lnTo>
                  <a:pt x="476438" y="308081"/>
                </a:lnTo>
                <a:cubicBezTo>
                  <a:pt x="474819" y="308081"/>
                  <a:pt x="471580" y="306468"/>
                  <a:pt x="471580" y="303241"/>
                </a:cubicBezTo>
                <a:lnTo>
                  <a:pt x="471580" y="245162"/>
                </a:lnTo>
                <a:close/>
                <a:moveTo>
                  <a:pt x="4858" y="222575"/>
                </a:moveTo>
                <a:lnTo>
                  <a:pt x="40486" y="222575"/>
                </a:lnTo>
                <a:cubicBezTo>
                  <a:pt x="43725" y="222575"/>
                  <a:pt x="45344" y="224188"/>
                  <a:pt x="45344" y="227415"/>
                </a:cubicBezTo>
                <a:lnTo>
                  <a:pt x="45344" y="303241"/>
                </a:lnTo>
                <a:cubicBezTo>
                  <a:pt x="45344" y="306468"/>
                  <a:pt x="43725" y="308081"/>
                  <a:pt x="40486" y="308081"/>
                </a:cubicBezTo>
                <a:lnTo>
                  <a:pt x="4858" y="308081"/>
                </a:lnTo>
                <a:cubicBezTo>
                  <a:pt x="1619" y="308081"/>
                  <a:pt x="0" y="306468"/>
                  <a:pt x="0" y="303241"/>
                </a:cubicBezTo>
                <a:lnTo>
                  <a:pt x="0" y="227415"/>
                </a:lnTo>
                <a:cubicBezTo>
                  <a:pt x="0" y="224188"/>
                  <a:pt x="1619" y="222575"/>
                  <a:pt x="4858" y="222575"/>
                </a:cubicBezTo>
                <a:close/>
                <a:moveTo>
                  <a:pt x="516924" y="193555"/>
                </a:moveTo>
                <a:lnTo>
                  <a:pt x="516924" y="203228"/>
                </a:lnTo>
                <a:cubicBezTo>
                  <a:pt x="516924" y="206453"/>
                  <a:pt x="515292" y="208065"/>
                  <a:pt x="513659" y="208065"/>
                </a:cubicBezTo>
                <a:lnTo>
                  <a:pt x="500600" y="208065"/>
                </a:lnTo>
                <a:close/>
                <a:moveTo>
                  <a:pt x="4858" y="122559"/>
                </a:moveTo>
                <a:lnTo>
                  <a:pt x="40486" y="122559"/>
                </a:lnTo>
                <a:cubicBezTo>
                  <a:pt x="43725" y="122559"/>
                  <a:pt x="45344" y="125786"/>
                  <a:pt x="45344" y="127399"/>
                </a:cubicBezTo>
                <a:lnTo>
                  <a:pt x="45344" y="203225"/>
                </a:lnTo>
                <a:cubicBezTo>
                  <a:pt x="45344" y="206452"/>
                  <a:pt x="43725" y="208065"/>
                  <a:pt x="40486" y="208065"/>
                </a:cubicBezTo>
                <a:lnTo>
                  <a:pt x="4858" y="208065"/>
                </a:lnTo>
                <a:cubicBezTo>
                  <a:pt x="1619" y="208065"/>
                  <a:pt x="0" y="206452"/>
                  <a:pt x="0" y="203225"/>
                </a:cubicBezTo>
                <a:lnTo>
                  <a:pt x="0" y="127399"/>
                </a:lnTo>
                <a:cubicBezTo>
                  <a:pt x="0" y="125786"/>
                  <a:pt x="1619" y="122559"/>
                  <a:pt x="4858" y="122559"/>
                </a:cubicBezTo>
                <a:close/>
                <a:moveTo>
                  <a:pt x="522502" y="50066"/>
                </a:moveTo>
                <a:cubicBezTo>
                  <a:pt x="527347" y="50066"/>
                  <a:pt x="532191" y="51679"/>
                  <a:pt x="536228" y="54904"/>
                </a:cubicBezTo>
                <a:lnTo>
                  <a:pt x="574983" y="95213"/>
                </a:lnTo>
                <a:cubicBezTo>
                  <a:pt x="581442" y="101662"/>
                  <a:pt x="581442" y="114561"/>
                  <a:pt x="574983" y="121011"/>
                </a:cubicBezTo>
                <a:lnTo>
                  <a:pt x="285938" y="409624"/>
                </a:lnTo>
                <a:cubicBezTo>
                  <a:pt x="277864" y="417686"/>
                  <a:pt x="266560" y="417686"/>
                  <a:pt x="260101" y="409624"/>
                </a:cubicBezTo>
                <a:lnTo>
                  <a:pt x="253642" y="403175"/>
                </a:lnTo>
                <a:lnTo>
                  <a:pt x="247183" y="396725"/>
                </a:lnTo>
                <a:lnTo>
                  <a:pt x="219732" y="370927"/>
                </a:lnTo>
                <a:lnTo>
                  <a:pt x="219732" y="369315"/>
                </a:lnTo>
                <a:lnTo>
                  <a:pt x="95394" y="243550"/>
                </a:lnTo>
                <a:cubicBezTo>
                  <a:pt x="87320" y="237101"/>
                  <a:pt x="87320" y="224202"/>
                  <a:pt x="95394" y="217753"/>
                </a:cubicBezTo>
                <a:lnTo>
                  <a:pt x="134149" y="179056"/>
                </a:lnTo>
                <a:cubicBezTo>
                  <a:pt x="140608" y="170994"/>
                  <a:pt x="153526" y="170994"/>
                  <a:pt x="159985" y="179056"/>
                </a:cubicBezTo>
                <a:lnTo>
                  <a:pt x="273019" y="291921"/>
                </a:lnTo>
                <a:lnTo>
                  <a:pt x="508777" y="54904"/>
                </a:lnTo>
                <a:cubicBezTo>
                  <a:pt x="512814" y="51679"/>
                  <a:pt x="517658" y="50066"/>
                  <a:pt x="522502" y="50066"/>
                </a:cubicBezTo>
                <a:close/>
                <a:moveTo>
                  <a:pt x="419934" y="0"/>
                </a:moveTo>
                <a:cubicBezTo>
                  <a:pt x="460267" y="0"/>
                  <a:pt x="487693" y="11298"/>
                  <a:pt x="500600" y="45193"/>
                </a:cubicBezTo>
                <a:lnTo>
                  <a:pt x="466720" y="77474"/>
                </a:lnTo>
                <a:cubicBezTo>
                  <a:pt x="452200" y="51649"/>
                  <a:pt x="447360" y="46807"/>
                  <a:pt x="419934" y="46807"/>
                </a:cubicBezTo>
                <a:cubicBezTo>
                  <a:pt x="416707" y="46807"/>
                  <a:pt x="415094" y="45193"/>
                  <a:pt x="415094" y="41965"/>
                </a:cubicBezTo>
                <a:lnTo>
                  <a:pt x="415094" y="4842"/>
                </a:lnTo>
                <a:cubicBezTo>
                  <a:pt x="415094" y="3228"/>
                  <a:pt x="416707" y="0"/>
                  <a:pt x="419934" y="0"/>
                </a:cubicBezTo>
                <a:close/>
                <a:moveTo>
                  <a:pt x="122738" y="0"/>
                </a:moveTo>
                <a:lnTo>
                  <a:pt x="197004" y="0"/>
                </a:lnTo>
                <a:cubicBezTo>
                  <a:pt x="200233" y="0"/>
                  <a:pt x="201847" y="3235"/>
                  <a:pt x="201847" y="4852"/>
                </a:cubicBezTo>
                <a:lnTo>
                  <a:pt x="201847" y="42047"/>
                </a:lnTo>
                <a:cubicBezTo>
                  <a:pt x="201847" y="45282"/>
                  <a:pt x="200233" y="46899"/>
                  <a:pt x="197004" y="46899"/>
                </a:cubicBezTo>
                <a:lnTo>
                  <a:pt x="122738" y="46899"/>
                </a:lnTo>
                <a:cubicBezTo>
                  <a:pt x="121124" y="46899"/>
                  <a:pt x="117895" y="45282"/>
                  <a:pt x="117895" y="42047"/>
                </a:cubicBezTo>
                <a:lnTo>
                  <a:pt x="117895" y="4852"/>
                </a:lnTo>
                <a:cubicBezTo>
                  <a:pt x="117895" y="3235"/>
                  <a:pt x="121124" y="0"/>
                  <a:pt x="122738" y="0"/>
                </a:cubicBezTo>
                <a:close/>
                <a:moveTo>
                  <a:pt x="221200" y="0"/>
                </a:moveTo>
                <a:lnTo>
                  <a:pt x="295466" y="0"/>
                </a:lnTo>
                <a:cubicBezTo>
                  <a:pt x="298695" y="0"/>
                  <a:pt x="300309" y="3234"/>
                  <a:pt x="300309" y="4852"/>
                </a:cubicBezTo>
                <a:lnTo>
                  <a:pt x="300309" y="42047"/>
                </a:lnTo>
                <a:cubicBezTo>
                  <a:pt x="300309" y="45282"/>
                  <a:pt x="298695" y="46899"/>
                  <a:pt x="295466" y="46899"/>
                </a:cubicBezTo>
                <a:lnTo>
                  <a:pt x="221200" y="46899"/>
                </a:lnTo>
                <a:cubicBezTo>
                  <a:pt x="219586" y="46899"/>
                  <a:pt x="216357" y="45282"/>
                  <a:pt x="216357" y="42047"/>
                </a:cubicBezTo>
                <a:lnTo>
                  <a:pt x="216357" y="4852"/>
                </a:lnTo>
                <a:cubicBezTo>
                  <a:pt x="216357" y="3234"/>
                  <a:pt x="219586" y="0"/>
                  <a:pt x="221200" y="0"/>
                </a:cubicBezTo>
                <a:close/>
                <a:moveTo>
                  <a:pt x="318107" y="0"/>
                </a:moveTo>
                <a:lnTo>
                  <a:pt x="392373" y="0"/>
                </a:lnTo>
                <a:cubicBezTo>
                  <a:pt x="393987" y="0"/>
                  <a:pt x="397216" y="3234"/>
                  <a:pt x="397216" y="4852"/>
                </a:cubicBezTo>
                <a:lnTo>
                  <a:pt x="397216" y="42047"/>
                </a:lnTo>
                <a:cubicBezTo>
                  <a:pt x="397216" y="45282"/>
                  <a:pt x="393987" y="46899"/>
                  <a:pt x="392373" y="46899"/>
                </a:cubicBezTo>
                <a:lnTo>
                  <a:pt x="318107" y="46899"/>
                </a:lnTo>
                <a:cubicBezTo>
                  <a:pt x="314878" y="46899"/>
                  <a:pt x="313264" y="45282"/>
                  <a:pt x="313264" y="42047"/>
                </a:cubicBezTo>
                <a:lnTo>
                  <a:pt x="313264" y="4852"/>
                </a:lnTo>
                <a:cubicBezTo>
                  <a:pt x="313264" y="3234"/>
                  <a:pt x="314878" y="0"/>
                  <a:pt x="318107" y="0"/>
                </a:cubicBezTo>
                <a:close/>
                <a:moveTo>
                  <a:pt x="96981" y="0"/>
                </a:moveTo>
                <a:cubicBezTo>
                  <a:pt x="98597" y="0"/>
                  <a:pt x="101830" y="3229"/>
                  <a:pt x="101830" y="4843"/>
                </a:cubicBezTo>
                <a:lnTo>
                  <a:pt x="101830" y="41976"/>
                </a:lnTo>
                <a:cubicBezTo>
                  <a:pt x="101830" y="45204"/>
                  <a:pt x="98597" y="46819"/>
                  <a:pt x="96981" y="46819"/>
                </a:cubicBezTo>
                <a:cubicBezTo>
                  <a:pt x="67887" y="46819"/>
                  <a:pt x="45258" y="71036"/>
                  <a:pt x="45258" y="100096"/>
                </a:cubicBezTo>
                <a:cubicBezTo>
                  <a:pt x="45258" y="101710"/>
                  <a:pt x="43641" y="104939"/>
                  <a:pt x="40409" y="104939"/>
                </a:cubicBezTo>
                <a:lnTo>
                  <a:pt x="4849" y="104939"/>
                </a:lnTo>
                <a:cubicBezTo>
                  <a:pt x="1616" y="104939"/>
                  <a:pt x="0" y="101710"/>
                  <a:pt x="0" y="100096"/>
                </a:cubicBezTo>
                <a:cubicBezTo>
                  <a:pt x="0" y="45204"/>
                  <a:pt x="43641" y="0"/>
                  <a:pt x="96981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269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實體安全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維護「實體安全」的</a:t>
            </a:r>
            <a:r>
              <a:rPr lang="zh-TW" altLang="en-US" dirty="0"/>
              <a:t>方法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65163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A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注意擺放位置</a:t>
            </a:r>
          </a:p>
          <a:p>
            <a:pPr marL="114295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設備勿放置</a:t>
            </a:r>
            <a:r>
              <a:rPr lang="zh-TW" altLang="en-US" dirty="0"/>
              <a:t>地上或低窪</a:t>
            </a:r>
            <a:r>
              <a:rPr lang="zh-TW" altLang="en-US" dirty="0" smtClean="0"/>
              <a:t>處。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小心因</a:t>
            </a:r>
            <a:r>
              <a:rPr lang="zh-TW" altLang="en-US" dirty="0"/>
              <a:t>淹水而毀損。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AFCF82C3-3096-45A7-A8E3-99F49F255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049" y="1989634"/>
            <a:ext cx="5624401" cy="3853567"/>
          </a:xfrm>
          <a:prstGeom prst="rect">
            <a:avLst/>
          </a:prstGeom>
        </p:spPr>
      </p:pic>
      <p:sp>
        <p:nvSpPr>
          <p:cNvPr id="9" name="warning_159060"/>
          <p:cNvSpPr>
            <a:spLocks noChangeAspect="1"/>
          </p:cNvSpPr>
          <p:nvPr/>
        </p:nvSpPr>
        <p:spPr bwMode="auto">
          <a:xfrm>
            <a:off x="334963" y="3445764"/>
            <a:ext cx="609685" cy="52804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944648" y="3333965"/>
            <a:ext cx="4896408" cy="216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3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1.</a:t>
            </a: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應放置穩固、避免碰撞。</a:t>
            </a:r>
            <a:endParaRPr lang="en-US" altLang="zh-TW" sz="3200" dirty="0" smtClean="0">
              <a:solidFill>
                <a:schemeClr val="accent2">
                  <a:lumMod val="50000"/>
                </a:schemeClr>
              </a:solidFill>
              <a:ea typeface="微軟正黑體" panose="020B0604030504040204" pitchFamily="34" charset="-120"/>
            </a:endParaRPr>
          </a:p>
          <a:p>
            <a:pPr marL="92075" algn="just">
              <a:lnSpc>
                <a:spcPct val="13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2.</a:t>
            </a: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避免置於潮濕之處。</a:t>
            </a:r>
            <a:endParaRPr lang="en-US" altLang="zh-TW" sz="3200" dirty="0" smtClean="0">
              <a:solidFill>
                <a:schemeClr val="accent2">
                  <a:lumMod val="50000"/>
                </a:schemeClr>
              </a:solidFill>
              <a:ea typeface="微軟正黑體" panose="020B0604030504040204" pitchFamily="34" charset="-120"/>
            </a:endParaRPr>
          </a:p>
          <a:p>
            <a:pPr marL="92075" algn="just">
              <a:lnSpc>
                <a:spcPct val="13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3.</a:t>
            </a: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rPr>
              <a:t>避免打翻飲料。</a:t>
            </a:r>
            <a:endParaRPr lang="zh-TW" altLang="en-US" sz="3200" dirty="0">
              <a:solidFill>
                <a:schemeClr val="accent2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03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維護「實體安全」的方法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04016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B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使用不斷電系統</a:t>
            </a:r>
          </a:p>
          <a:p>
            <a:pPr marL="114295" indent="0">
              <a:buNone/>
            </a:pPr>
            <a:r>
              <a:rPr lang="zh-TW" altLang="en-US" dirty="0" smtClean="0"/>
              <a:t>為避免臨時斷電，造成</a:t>
            </a:r>
            <a:r>
              <a:rPr lang="zh-TW" altLang="en-US" dirty="0"/>
              <a:t>設備</a:t>
            </a:r>
            <a:r>
              <a:rPr lang="zh-TW" altLang="en-US" dirty="0" smtClean="0"/>
              <a:t>故障、資料損壞，應使用不斷電系統。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86751A4B-BB7E-4828-AB8A-C30CD220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060" y="1845618"/>
            <a:ext cx="5040000" cy="3878989"/>
          </a:xfrm>
          <a:prstGeom prst="rect">
            <a:avLst/>
          </a:prstGeom>
        </p:spPr>
      </p:pic>
      <p:sp>
        <p:nvSpPr>
          <p:cNvPr id="8" name="warning_159060"/>
          <p:cNvSpPr>
            <a:spLocks noChangeAspect="1"/>
          </p:cNvSpPr>
          <p:nvPr/>
        </p:nvSpPr>
        <p:spPr bwMode="auto">
          <a:xfrm>
            <a:off x="334963" y="4227367"/>
            <a:ext cx="609685" cy="52804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944648" y="4149874"/>
            <a:ext cx="4896408" cy="131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92075" algn="just">
              <a:lnSpc>
                <a:spcPct val="130000"/>
              </a:lnSpc>
              <a:spcBef>
                <a:spcPts val="600"/>
              </a:spcBef>
              <a:defRPr sz="3200">
                <a:solidFill>
                  <a:schemeClr val="accent2">
                    <a:lumMod val="50000"/>
                  </a:schemeClr>
                </a:solidFill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延長線、插頭應連接穩固，避免碰觸脫落。</a:t>
            </a:r>
          </a:p>
        </p:txBody>
      </p:sp>
    </p:spTree>
    <p:extLst>
      <p:ext uri="{BB962C8B-B14F-4D97-AF65-F5344CB8AC3E}">
        <p14:creationId xmlns:p14="http://schemas.microsoft.com/office/powerpoint/2010/main" val="37818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維護「實體安全」的方法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112171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C 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注意環境溫度</a:t>
            </a:r>
          </a:p>
          <a:p>
            <a:pPr marL="114295" indent="0">
              <a:buNone/>
            </a:pPr>
            <a:r>
              <a:rPr lang="zh-TW" altLang="en-US" dirty="0"/>
              <a:t>避免設備過熱</a:t>
            </a:r>
            <a:r>
              <a:rPr lang="zh-TW" altLang="en-US" dirty="0" smtClean="0"/>
              <a:t>損壞：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勿裝置</a:t>
            </a:r>
            <a:r>
              <a:rPr lang="zh-TW" altLang="en-US" dirty="0"/>
              <a:t>於</a:t>
            </a:r>
            <a:r>
              <a:rPr lang="zh-TW" altLang="en-US" dirty="0" smtClean="0"/>
              <a:t>高溫環境。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注意設備的散熱效果。</a:t>
            </a:r>
            <a:endParaRPr lang="en-US" altLang="zh-TW" dirty="0" smtClean="0"/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ADB94A1-0163-4C44-B225-DCDC3B2CE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182" y="1989634"/>
            <a:ext cx="5624401" cy="384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7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4664</TotalTime>
  <Words>1183</Words>
  <Application>Microsoft Office PowerPoint</Application>
  <PresentationFormat>自訂</PresentationFormat>
  <Paragraphs>169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生活科技_課文</vt:lpstr>
      <vt:lpstr>資訊安全簡介</vt:lpstr>
      <vt:lpstr>PowerPoint 簡報</vt:lpstr>
      <vt:lpstr>PowerPoint 簡報</vt:lpstr>
      <vt:lpstr>PowerPoint 簡報</vt:lpstr>
      <vt:lpstr>資訊安全三原則(CIA)</vt:lpstr>
      <vt:lpstr>1. 實體安全</vt:lpstr>
      <vt:lpstr>維護「實體安全」的方法</vt:lpstr>
      <vt:lpstr>維護「實體安全」的方法</vt:lpstr>
      <vt:lpstr>維護「實體安全」的方法</vt:lpstr>
      <vt:lpstr>維護「實體安全」的方法</vt:lpstr>
      <vt:lpstr>2. 軟體安全</vt:lpstr>
      <vt:lpstr>①惡意程式</vt:lpstr>
      <vt:lpstr>PowerPoint 簡報</vt:lpstr>
      <vt:lpstr>①惡意程式</vt:lpstr>
      <vt:lpstr>①惡意程式</vt:lpstr>
      <vt:lpstr>希臘神話的特洛伊木馬</vt:lpstr>
      <vt:lpstr>②維護軟體安全的使用習慣</vt:lpstr>
      <vt:lpstr>②維護軟體安全的使用習慣</vt:lpstr>
      <vt:lpstr>②維護軟體安全的使用習慣</vt:lpstr>
      <vt:lpstr>②維護軟體安全的使用習慣</vt:lpstr>
      <vt:lpstr>3. 網路安全</vt:lpstr>
      <vt:lpstr>①防火牆</vt:lpstr>
      <vt:lpstr>①防火牆</vt:lpstr>
      <vt:lpstr>②維護網路安全的使用習慣</vt:lpstr>
      <vt:lpstr>②維護網路安全的使用習慣</vt:lpstr>
      <vt:lpstr>②維護網路安全的使用習慣</vt:lpstr>
      <vt:lpstr>②維護網路安全的使用習慣</vt:lpstr>
      <vt:lpstr>PowerPoint 簡報</vt:lpstr>
      <vt:lpstr>3．1 資訊安全簡介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507</cp:revision>
  <cp:lastPrinted>2019-05-27T08:55:00Z</cp:lastPrinted>
  <dcterms:created xsi:type="dcterms:W3CDTF">2019-04-23T05:53:25Z</dcterms:created>
  <dcterms:modified xsi:type="dcterms:W3CDTF">2019-11-27T04:14:46Z</dcterms:modified>
</cp:coreProperties>
</file>