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60" r:id="rId2"/>
    <p:sldId id="372" r:id="rId3"/>
    <p:sldId id="435" r:id="rId4"/>
    <p:sldId id="436" r:id="rId5"/>
    <p:sldId id="476" r:id="rId6"/>
    <p:sldId id="463" r:id="rId7"/>
    <p:sldId id="371" r:id="rId8"/>
    <p:sldId id="420" r:id="rId9"/>
    <p:sldId id="473" r:id="rId10"/>
    <p:sldId id="474" r:id="rId11"/>
    <p:sldId id="475" r:id="rId12"/>
    <p:sldId id="464" r:id="rId13"/>
    <p:sldId id="467" r:id="rId14"/>
    <p:sldId id="468" r:id="rId15"/>
    <p:sldId id="469" r:id="rId16"/>
    <p:sldId id="470" r:id="rId17"/>
    <p:sldId id="293" r:id="rId18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3C25"/>
    <a:srgbClr val="FFFFFF"/>
    <a:srgbClr val="F17BA2"/>
    <a:srgbClr val="E2E0F0"/>
    <a:srgbClr val="FCD5B5"/>
    <a:srgbClr val="4FC6D8"/>
    <a:srgbClr val="EDA936"/>
    <a:srgbClr val="DDF1F6"/>
    <a:srgbClr val="E3E3E3"/>
    <a:srgbClr val="FECE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1" autoAdjust="0"/>
    <p:restoredTop sz="99531" autoAdjust="0"/>
  </p:normalViewPr>
  <p:slideViewPr>
    <p:cSldViewPr>
      <p:cViewPr varScale="1">
        <p:scale>
          <a:sx n="84" d="100"/>
          <a:sy n="84" d="100"/>
        </p:scale>
        <p:origin x="-72" y="-77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pos="216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2019/11/20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2019/11/20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7.xml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rId2" action="ppaction://hlinksldjump"/>
            <a:extLst>
              <a:ext uri="{FF2B5EF4-FFF2-40B4-BE49-F238E27FC236}">
                <a16:creationId xmlns:a16="http://schemas.microsoft.com/office/drawing/2014/main" xmlns="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xmlns="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4686" y="1398803"/>
            <a:ext cx="5472608" cy="4551271"/>
          </a:xfrm>
        </p:spPr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什麼是創用</a:t>
            </a:r>
            <a:r>
              <a:rPr lang="en-US" altLang="zh-TW" dirty="0">
                <a:hlinkClick r:id="rId2" action="ppaction://hlinksldjump"/>
              </a:rPr>
              <a:t>CC</a:t>
            </a:r>
            <a:endParaRPr lang="en-US" altLang="zh-TW" dirty="0"/>
          </a:p>
          <a:p>
            <a:r>
              <a:rPr lang="en-US" altLang="zh-TW" dirty="0">
                <a:hlinkClick r:id="rId3" action="ppaction://hlinksldjump"/>
              </a:rPr>
              <a:t>6</a:t>
            </a:r>
            <a:r>
              <a:rPr lang="zh-TW" altLang="en-US" dirty="0">
                <a:hlinkClick r:id="rId3" action="ppaction://hlinksldjump"/>
              </a:rPr>
              <a:t>種授權條款</a:t>
            </a:r>
            <a:endParaRPr lang="zh-TW" altLang="en-US" dirty="0"/>
          </a:p>
          <a:p>
            <a:r>
              <a:rPr lang="zh-TW" altLang="en-US" dirty="0">
                <a:hlinkClick r:id="rId4" action="ppaction://hlinksldjump"/>
              </a:rPr>
              <a:t>創用</a:t>
            </a:r>
            <a:r>
              <a:rPr lang="en-US" altLang="zh-TW" dirty="0">
                <a:hlinkClick r:id="rId4" action="ppaction://hlinksldjump"/>
              </a:rPr>
              <a:t>CC </a:t>
            </a:r>
            <a:r>
              <a:rPr lang="zh-TW" altLang="en-US" dirty="0">
                <a:hlinkClick r:id="rId4" action="ppaction://hlinksldjump"/>
              </a:rPr>
              <a:t>宣告</a:t>
            </a:r>
            <a:endParaRPr lang="en-US" altLang="zh-TW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xmlns="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8822" y="429249"/>
            <a:ext cx="8424936" cy="912313"/>
          </a:xfrm>
        </p:spPr>
        <p:txBody>
          <a:bodyPr/>
          <a:lstStyle/>
          <a:p>
            <a:r>
              <a:rPr lang="zh-TW" altLang="en-US" sz="5400" dirty="0"/>
              <a:t>創用 </a:t>
            </a:r>
            <a:r>
              <a:rPr lang="en-US" altLang="zh-TW" sz="5400" dirty="0"/>
              <a:t>CC </a:t>
            </a:r>
            <a:r>
              <a:rPr lang="zh-TW" altLang="en-US" sz="5400" dirty="0"/>
              <a:t>的應用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xmlns="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582" y="189434"/>
            <a:ext cx="2592287" cy="766142"/>
          </a:xfrm>
        </p:spPr>
        <p:txBody>
          <a:bodyPr/>
          <a:lstStyle/>
          <a:p>
            <a:r>
              <a:rPr lang="en-US" altLang="zh-TW" sz="6000" dirty="0"/>
              <a:t>3-4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6</a:t>
            </a:r>
            <a:r>
              <a:rPr lang="zh-TW" altLang="en-US" dirty="0"/>
              <a:t>種授權條款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5179F412-E998-4B94-BF5B-664567A80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58" y="2781722"/>
            <a:ext cx="5184000" cy="251922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BA326810-5903-4D0A-9C97-A1D5D81AF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126" y="2925738"/>
            <a:ext cx="6676339" cy="2385212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42A958EE-2DEB-45ED-BA7A-EEB3D3C5A8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563" b="8201"/>
          <a:stretch/>
        </p:blipFill>
        <p:spPr>
          <a:xfrm>
            <a:off x="1630710" y="922231"/>
            <a:ext cx="1238250" cy="113661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CB5B41AA-2773-43C6-AEE8-FD7AF66F93A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04622" y="933327"/>
            <a:ext cx="1428750" cy="111442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F1DF38F5-5DF9-4F7D-BCD2-F3EE195AA698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68495" y="909514"/>
            <a:ext cx="1504950" cy="116205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36192E19-A6E8-4D30-BB21-1811FA7A4774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11344" y="919039"/>
            <a:ext cx="1276350" cy="114300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916451" y="1970598"/>
            <a:ext cx="3240360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姓名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標示（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BY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	</a:t>
            </a:r>
          </a:p>
        </p:txBody>
      </p:sp>
      <p:sp>
        <p:nvSpPr>
          <p:cNvPr id="14" name="矩形 13"/>
          <p:cNvSpPr/>
          <p:nvPr/>
        </p:nvSpPr>
        <p:spPr>
          <a:xfrm>
            <a:off x="3220707" y="1970598"/>
            <a:ext cx="3240360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非商業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性（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NC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</a:p>
        </p:txBody>
      </p:sp>
      <p:sp>
        <p:nvSpPr>
          <p:cNvPr id="15" name="矩形 14"/>
          <p:cNvSpPr/>
          <p:nvPr/>
        </p:nvSpPr>
        <p:spPr>
          <a:xfrm>
            <a:off x="6029019" y="1970598"/>
            <a:ext cx="2664296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禁止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改作（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ND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</a:p>
        </p:txBody>
      </p:sp>
      <p:sp>
        <p:nvSpPr>
          <p:cNvPr id="16" name="矩形 15"/>
          <p:cNvSpPr/>
          <p:nvPr/>
        </p:nvSpPr>
        <p:spPr>
          <a:xfrm>
            <a:off x="8517370" y="1970598"/>
            <a:ext cx="2906427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相同方式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分享（</a:t>
            </a:r>
            <a:r>
              <a:rPr lang="en-US" altLang="zh-TW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</a:p>
        </p:txBody>
      </p:sp>
    </p:spTree>
    <p:extLst>
      <p:ext uri="{BB962C8B-B14F-4D97-AF65-F5344CB8AC3E}">
        <p14:creationId xmlns:p14="http://schemas.microsoft.com/office/powerpoint/2010/main" val="353917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6</a:t>
            </a:r>
            <a:r>
              <a:rPr lang="zh-TW" altLang="en-US" dirty="0"/>
              <a:t>種授權條款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89F01ACC-3ABA-46CA-8854-ACC91CD30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74" y="2925738"/>
            <a:ext cx="5724000" cy="310940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B56B45B9-3B68-44DB-9F40-E213990CA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166" y="2938797"/>
            <a:ext cx="5976000" cy="241196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42A958EE-2DEB-45ED-BA7A-EEB3D3C5A8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563" b="8201"/>
          <a:stretch/>
        </p:blipFill>
        <p:spPr>
          <a:xfrm>
            <a:off x="1630710" y="922231"/>
            <a:ext cx="1238250" cy="113661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CB5B41AA-2773-43C6-AEE8-FD7AF66F93A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04622" y="933327"/>
            <a:ext cx="1428750" cy="111442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F1DF38F5-5DF9-4F7D-BCD2-F3EE195AA698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68495" y="909514"/>
            <a:ext cx="1504950" cy="116205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36192E19-A6E8-4D30-BB21-1811FA7A4774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11344" y="919039"/>
            <a:ext cx="1276350" cy="114300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916451" y="1970598"/>
            <a:ext cx="3240360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姓名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標示（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BY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	</a:t>
            </a:r>
          </a:p>
        </p:txBody>
      </p:sp>
      <p:sp>
        <p:nvSpPr>
          <p:cNvPr id="14" name="矩形 13"/>
          <p:cNvSpPr/>
          <p:nvPr/>
        </p:nvSpPr>
        <p:spPr>
          <a:xfrm>
            <a:off x="3220707" y="1970598"/>
            <a:ext cx="3240360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非商業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性（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NC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</a:p>
        </p:txBody>
      </p:sp>
      <p:sp>
        <p:nvSpPr>
          <p:cNvPr id="15" name="矩形 14"/>
          <p:cNvSpPr/>
          <p:nvPr/>
        </p:nvSpPr>
        <p:spPr>
          <a:xfrm>
            <a:off x="6029019" y="1970598"/>
            <a:ext cx="2664296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禁止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改作（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ND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</a:p>
        </p:txBody>
      </p:sp>
      <p:sp>
        <p:nvSpPr>
          <p:cNvPr id="16" name="矩形 15"/>
          <p:cNvSpPr/>
          <p:nvPr/>
        </p:nvSpPr>
        <p:spPr>
          <a:xfrm>
            <a:off x="8517370" y="1970598"/>
            <a:ext cx="2906427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相同方式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分享（</a:t>
            </a:r>
            <a:r>
              <a:rPr lang="en-US" altLang="zh-TW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</a:p>
        </p:txBody>
      </p:sp>
    </p:spTree>
    <p:extLst>
      <p:ext uri="{BB962C8B-B14F-4D97-AF65-F5344CB8AC3E}">
        <p14:creationId xmlns:p14="http://schemas.microsoft.com/office/powerpoint/2010/main" val="143367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F9E8FB70-2A98-4AD1-A034-3C9FF1522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400203" cy="3866204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試試看，利用「台灣創用</a:t>
            </a:r>
            <a:r>
              <a:rPr lang="en-US" altLang="zh-TW" dirty="0"/>
              <a:t>CC</a:t>
            </a:r>
            <a:r>
              <a:rPr lang="zh-TW" altLang="en-US" dirty="0"/>
              <a:t>計畫」網站的「素材搜尋」，搜尋撰寫報告時可以利用的素材。</a:t>
            </a:r>
            <a:r>
              <a:rPr lang="zh-TW" altLang="en-US" sz="2800" dirty="0"/>
              <a:t>（網址： </a:t>
            </a:r>
            <a:r>
              <a:rPr lang="en-US" altLang="zh-TW" sz="2800" dirty="0"/>
              <a:t>http://creativecommons.tw/search</a:t>
            </a:r>
            <a:r>
              <a:rPr lang="zh-TW" altLang="en-US" sz="2800" dirty="0"/>
              <a:t>）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A7B726B3-8D51-4244-A8AF-36DB5F9B08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EB897A28-61EB-4479-AA4E-B4A2203A5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6861" y="994216"/>
            <a:ext cx="6063001" cy="560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14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F2AE079-D582-4A04-B971-7D65808048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創用</a:t>
            </a:r>
            <a:r>
              <a:rPr lang="en-US" altLang="zh-TW" dirty="0"/>
              <a:t>CC </a:t>
            </a:r>
            <a:r>
              <a:rPr lang="zh-TW" altLang="en-US" dirty="0"/>
              <a:t>宣告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2C9A6C92-F5E8-4AA1-8B27-59A5D50A83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54112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92A946B-0CC3-4C56-9710-D38ECBE72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創用</a:t>
            </a:r>
            <a:r>
              <a:rPr lang="en-US" altLang="zh-TW" dirty="0"/>
              <a:t>CC </a:t>
            </a:r>
            <a:r>
              <a:rPr lang="zh-TW" altLang="en-US" dirty="0"/>
              <a:t>宣告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AF796AE-89F2-4923-AC41-79C827CB0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/>
              <a:t>宣告方式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marL="449263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在</a:t>
            </a:r>
            <a:r>
              <a:rPr lang="zh-TW" altLang="en-US" dirty="0"/>
              <a:t>作品明顯處標示所採用的</a:t>
            </a:r>
            <a:r>
              <a:rPr lang="zh-TW" altLang="en-US" dirty="0" smtClean="0"/>
              <a:t>條款。</a:t>
            </a:r>
            <a:endParaRPr lang="en-US" altLang="zh-TW" dirty="0" smtClean="0"/>
          </a:p>
          <a:p>
            <a:pPr marL="449263" indent="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不需要額外</a:t>
            </a:r>
            <a:r>
              <a:rPr lang="zh-TW" altLang="en-US" dirty="0"/>
              <a:t>申請或登記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b="1" dirty="0"/>
              <a:t>產生條款的方法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marL="449263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進入「</a:t>
            </a:r>
            <a:r>
              <a:rPr lang="zh-TW" altLang="en-US" dirty="0"/>
              <a:t>台灣創用</a:t>
            </a:r>
            <a:r>
              <a:rPr lang="en-US" altLang="zh-TW" dirty="0"/>
              <a:t>CC</a:t>
            </a:r>
            <a:r>
              <a:rPr lang="zh-TW" altLang="en-US" dirty="0"/>
              <a:t>計畫」</a:t>
            </a:r>
            <a:r>
              <a:rPr lang="zh-TW" altLang="en-US" dirty="0" smtClean="0"/>
              <a:t>網站的「</a:t>
            </a:r>
            <a:r>
              <a:rPr lang="zh-TW" altLang="en-US" dirty="0"/>
              <a:t>授權精靈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pPr marL="449263" indent="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選擇</a:t>
            </a:r>
            <a:r>
              <a:rPr lang="zh-TW" altLang="en-US" dirty="0"/>
              <a:t>要採用的授權</a:t>
            </a:r>
            <a:r>
              <a:rPr lang="zh-TW" altLang="en-US" dirty="0" smtClean="0"/>
              <a:t>條款</a:t>
            </a:r>
            <a:endParaRPr lang="en-US" altLang="zh-TW" dirty="0" smtClean="0"/>
          </a:p>
          <a:p>
            <a:pPr marL="449263" indent="0">
              <a:buNone/>
            </a:pPr>
            <a:r>
              <a:rPr lang="en-US" altLang="zh-TW" dirty="0" smtClean="0"/>
              <a:t>3</a:t>
            </a:r>
            <a:r>
              <a:rPr lang="zh-TW" altLang="en-US" dirty="0" smtClean="0"/>
              <a:t>將</a:t>
            </a:r>
            <a:r>
              <a:rPr lang="zh-TW" altLang="en-US" dirty="0"/>
              <a:t>系統自動產生的圖示與說明放入作品</a:t>
            </a:r>
            <a:r>
              <a:rPr lang="zh-TW" altLang="en-US" dirty="0" smtClean="0"/>
              <a:t>中</a:t>
            </a:r>
            <a:endParaRPr lang="zh-TW" altLang="en-US" dirty="0"/>
          </a:p>
          <a:p>
            <a:pPr marL="114295" indent="0">
              <a:buNone/>
            </a:pPr>
            <a:endParaRPr lang="en-US" altLang="zh-TW" dirty="0" smtClean="0"/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D71FD44-EC67-4AD7-8AA3-CE3EFA2EB8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14" name="內容版面配置區 2">
            <a:extLst>
              <a:ext uri="{FF2B5EF4-FFF2-40B4-BE49-F238E27FC236}">
                <a16:creationId xmlns:a16="http://schemas.microsoft.com/office/drawing/2014/main" xmlns="" id="{F6C6A1EB-64FD-4657-9A0C-6C99A407D473}"/>
              </a:ext>
            </a:extLst>
          </p:cNvPr>
          <p:cNvSpPr txBox="1">
            <a:spLocks/>
          </p:cNvSpPr>
          <p:nvPr/>
        </p:nvSpPr>
        <p:spPr>
          <a:xfrm>
            <a:off x="334566" y="2349674"/>
            <a:ext cx="6205885" cy="36798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684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236F6EB-A040-4A14-B498-AF998D94E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創用</a:t>
            </a:r>
            <a:r>
              <a:rPr lang="en-US" altLang="zh-TW" dirty="0"/>
              <a:t>CC </a:t>
            </a:r>
            <a:r>
              <a:rPr lang="zh-TW" altLang="en-US" dirty="0"/>
              <a:t>宣告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xmlns="" id="{A636B609-2F1C-4817-9036-AAEBED2648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2987" y="981522"/>
            <a:ext cx="7382096" cy="3875956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64EDAF9-2773-4BC1-9615-C6F8C09330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8533922F-AA57-4D51-95ED-5C54180B67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4846" y="5182448"/>
            <a:ext cx="9030001" cy="1286667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xmlns="" id="{5328AA0A-F511-434D-8A39-23577FFD4D96}"/>
              </a:ext>
            </a:extLst>
          </p:cNvPr>
          <p:cNvSpPr/>
          <p:nvPr/>
        </p:nvSpPr>
        <p:spPr>
          <a:xfrm>
            <a:off x="2278782" y="2493690"/>
            <a:ext cx="4032448" cy="504056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xmlns="" id="{E2AABC8D-8617-4100-BD7C-BBF82762B9BC}"/>
              </a:ext>
            </a:extLst>
          </p:cNvPr>
          <p:cNvCxnSpPr>
            <a:cxnSpLocks/>
          </p:cNvCxnSpPr>
          <p:nvPr/>
        </p:nvCxnSpPr>
        <p:spPr>
          <a:xfrm>
            <a:off x="2278782" y="2997746"/>
            <a:ext cx="576064" cy="2184702"/>
          </a:xfrm>
          <a:prstGeom prst="line">
            <a:avLst/>
          </a:prstGeom>
          <a:ln w="28575" cap="rnd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xmlns="" id="{6227CECC-EE04-4494-B771-11EB2B29CFF7}"/>
              </a:ext>
            </a:extLst>
          </p:cNvPr>
          <p:cNvCxnSpPr>
            <a:cxnSpLocks/>
          </p:cNvCxnSpPr>
          <p:nvPr/>
        </p:nvCxnSpPr>
        <p:spPr>
          <a:xfrm>
            <a:off x="6311230" y="2997746"/>
            <a:ext cx="5573617" cy="2184702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861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D220D98-4171-4E9F-A9B6-BEF44337E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CC0 </a:t>
            </a:r>
            <a:r>
              <a:rPr lang="zh-TW" altLang="en-US" dirty="0"/>
              <a:t>公眾領域貢獻宣告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EF0A003C-E5D0-4D88-AAF9-C6D13DE6E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47145DB0-606A-4917-AB16-80ACC06A4E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「</a:t>
            </a:r>
            <a:r>
              <a:rPr lang="en-US" altLang="zh-TW" dirty="0"/>
              <a:t>CC0 </a:t>
            </a:r>
            <a:r>
              <a:rPr lang="zh-TW" altLang="en-US" dirty="0"/>
              <a:t>公眾領域貢獻宣告」</a:t>
            </a:r>
            <a:r>
              <a:rPr lang="zh-TW" altLang="en-US" dirty="0" smtClean="0"/>
              <a:t>（簡稱 </a:t>
            </a:r>
            <a:r>
              <a:rPr lang="en-US" altLang="zh-TW" dirty="0" err="1"/>
              <a:t>CC0</a:t>
            </a:r>
            <a:r>
              <a:rPr lang="zh-TW" altLang="en-US" dirty="0" smtClean="0"/>
              <a:t>）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 </a:t>
            </a:r>
            <a:r>
              <a:rPr lang="zh-TW" altLang="en-US" dirty="0"/>
              <a:t>是一種「</a:t>
            </a:r>
            <a:r>
              <a:rPr lang="zh-TW" altLang="en-US" b="1" dirty="0">
                <a:solidFill>
                  <a:srgbClr val="0070C0"/>
                </a:solidFill>
              </a:rPr>
              <a:t>不保留權利</a:t>
            </a:r>
            <a:r>
              <a:rPr lang="zh-TW" altLang="en-US" dirty="0"/>
              <a:t>」的授權方式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一旦</a:t>
            </a:r>
            <a:r>
              <a:rPr lang="zh-TW" altLang="en-US" dirty="0"/>
              <a:t>作者對作品採用</a:t>
            </a:r>
            <a:r>
              <a:rPr lang="en-US" altLang="zh-TW" dirty="0" err="1" smtClean="0"/>
              <a:t>CC0</a:t>
            </a:r>
            <a:r>
              <a:rPr lang="zh-TW" altLang="en-US" dirty="0" smtClean="0"/>
              <a:t>時，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在</a:t>
            </a:r>
            <a:r>
              <a:rPr lang="en-US" altLang="zh-TW" dirty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上就不再擁有該作品了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任何</a:t>
            </a:r>
            <a:r>
              <a:rPr lang="zh-TW" altLang="en-US" dirty="0"/>
              <a:t>人都可以任何方式、為任何目的使用該</a:t>
            </a:r>
            <a:r>
              <a:rPr lang="zh-TW" altLang="en-US" dirty="0" smtClean="0"/>
              <a:t>著作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（</a:t>
            </a:r>
            <a:r>
              <a:rPr lang="zh-TW" altLang="en-US" dirty="0"/>
              <a:t>包含商業目的）。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09381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/>
              <a:t>3</a:t>
            </a:r>
            <a:r>
              <a:rPr lang="zh-TW" altLang="en-US" dirty="0"/>
              <a:t>．</a:t>
            </a:r>
            <a:r>
              <a:rPr lang="en-US" altLang="zh-TW" dirty="0"/>
              <a:t>4</a:t>
            </a:r>
            <a:r>
              <a:rPr lang="zh-TW" altLang="en-US" dirty="0"/>
              <a:t> 創用 </a:t>
            </a:r>
            <a:r>
              <a:rPr lang="en-US" altLang="zh-TW" dirty="0"/>
              <a:t>CC </a:t>
            </a:r>
            <a:r>
              <a:rPr lang="zh-TW" altLang="en-US" dirty="0"/>
              <a:t>的應用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1288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什麼是創用</a:t>
            </a:r>
            <a:r>
              <a:rPr lang="en-US" altLang="zh-TW" dirty="0"/>
              <a:t>CC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8992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3755EDD-9B1C-4A12-9224-7432024A7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創用</a:t>
            </a:r>
            <a:r>
              <a:rPr lang="en-US" altLang="zh-TW" dirty="0"/>
              <a:t>CC</a:t>
            </a:r>
            <a:endParaRPr lang="zh-TW" altLang="en-US" b="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5589764-5DF2-44E7-BE8F-B410A5FAA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877804"/>
            <a:ext cx="11304587" cy="5521446"/>
          </a:xfrm>
        </p:spPr>
        <p:txBody>
          <a:bodyPr/>
          <a:lstStyle/>
          <a:p>
            <a:r>
              <a:rPr lang="zh-TW" altLang="en-US" dirty="0" smtClean="0"/>
              <a:t>創作者開放自己作品的授權方式。</a:t>
            </a:r>
            <a:endParaRPr lang="en-US" altLang="zh-TW" dirty="0" smtClean="0"/>
          </a:p>
          <a:p>
            <a:r>
              <a:rPr lang="zh-TW" altLang="en-US" dirty="0" smtClean="0"/>
              <a:t>允許</a:t>
            </a:r>
            <a:r>
              <a:rPr lang="zh-TW" altLang="en-US" dirty="0"/>
              <a:t>他人在特定的條件下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可以</a:t>
            </a:r>
            <a:r>
              <a:rPr lang="zh-TW" altLang="en-US" dirty="0"/>
              <a:t>自由運用自己的創作</a:t>
            </a:r>
            <a:r>
              <a:rPr lang="zh-TW" altLang="en-US" dirty="0" smtClean="0"/>
              <a:t>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9B8AF7F-7157-4555-9BCD-F2F4F62557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pic>
        <p:nvPicPr>
          <p:cNvPr id="6" name="圖片 5">
            <a:hlinkClick r:id="rId2" action="ppaction://hlinksldjump"/>
            <a:extLst>
              <a:ext uri="{FF2B5EF4-FFF2-40B4-BE49-F238E27FC236}">
                <a16:creationId xmlns:a16="http://schemas.microsoft.com/office/drawing/2014/main" xmlns="" id="{9B5D53E5-A230-4706-95A7-61995988BB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50790" y="47291"/>
            <a:ext cx="698449" cy="718217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222" y="2061642"/>
            <a:ext cx="2952328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255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9F467297-28A0-4753-9590-F37088C9E9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28CA11DB-9D33-4942-BC5D-F72D849A5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592891" cy="5665908"/>
          </a:xfrm>
        </p:spPr>
        <p:txBody>
          <a:bodyPr/>
          <a:lstStyle/>
          <a:p>
            <a:pPr marL="682625" indent="-571500"/>
            <a:r>
              <a:rPr lang="en-US" altLang="zh-TW" dirty="0" smtClean="0"/>
              <a:t>Creative </a:t>
            </a:r>
            <a:r>
              <a:rPr lang="en-US" altLang="zh-TW" dirty="0"/>
              <a:t>Commons </a:t>
            </a:r>
            <a:r>
              <a:rPr lang="zh-TW" altLang="en-US" dirty="0"/>
              <a:t>在臺灣稱作「創用</a:t>
            </a:r>
            <a:r>
              <a:rPr lang="en-US" altLang="zh-TW" dirty="0"/>
              <a:t>CC</a:t>
            </a:r>
            <a:r>
              <a:rPr lang="zh-TW" altLang="en-US" dirty="0" smtClean="0"/>
              <a:t>」。</a:t>
            </a:r>
            <a:endParaRPr lang="en-US" altLang="zh-TW" dirty="0" smtClean="0"/>
          </a:p>
          <a:p>
            <a:pPr marL="682625" indent="-571500"/>
            <a:r>
              <a:rPr lang="zh-TW" altLang="en-US" dirty="0" smtClean="0"/>
              <a:t>取</a:t>
            </a:r>
            <a:r>
              <a:rPr lang="zh-TW" altLang="en-US" dirty="0"/>
              <a:t>其便於「創作」與「使用」之意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682625" indent="-571500"/>
            <a:r>
              <a:rPr lang="zh-TW" altLang="en-US" dirty="0" smtClean="0"/>
              <a:t>美國</a:t>
            </a:r>
            <a:r>
              <a:rPr lang="zh-TW" altLang="en-US" dirty="0"/>
              <a:t>法律學者勞倫斯．雷席</a:t>
            </a:r>
            <a:r>
              <a:rPr lang="zh-TW" altLang="en-US" dirty="0" smtClean="0"/>
              <a:t>格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提出</a:t>
            </a:r>
            <a:r>
              <a:rPr lang="zh-TW" altLang="en-US" dirty="0"/>
              <a:t>的模組化</a:t>
            </a:r>
            <a:r>
              <a:rPr lang="zh-TW" altLang="en-US" dirty="0" smtClean="0"/>
              <a:t>的授權方式</a:t>
            </a:r>
            <a:r>
              <a:rPr lang="zh-TW" altLang="en-US" dirty="0"/>
              <a:t>。</a:t>
            </a:r>
            <a:endParaRPr lang="en-US" altLang="zh-TW" dirty="0" smtClean="0"/>
          </a:p>
          <a:p>
            <a:pPr marL="682625" indent="-571500"/>
            <a:r>
              <a:rPr lang="zh-TW" altLang="en-US" dirty="0" smtClean="0"/>
              <a:t>利用</a:t>
            </a:r>
            <a:r>
              <a:rPr lang="zh-TW" altLang="en-US" dirty="0"/>
              <a:t>「保留部分權利」的</a:t>
            </a:r>
            <a:r>
              <a:rPr lang="zh-TW" altLang="en-US" dirty="0" smtClean="0"/>
              <a:t>許可</a:t>
            </a:r>
            <a:r>
              <a:rPr lang="zh-TW" altLang="en-US" dirty="0"/>
              <a:t>制度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替代</a:t>
            </a:r>
            <a:r>
              <a:rPr lang="zh-TW" altLang="en-US" dirty="0"/>
              <a:t>傳統的版權</a:t>
            </a:r>
            <a:r>
              <a:rPr lang="zh-TW" altLang="en-US" dirty="0" smtClean="0"/>
              <a:t>制度。</a:t>
            </a:r>
            <a:endParaRPr lang="zh-TW" altLang="en-US" sz="2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8916AFCF-2CC3-4140-BE85-3F8892DDC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3518" y="3081235"/>
            <a:ext cx="3024336" cy="327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44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5589764-5DF2-44E7-BE8F-B410A5FAA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透過 </a:t>
            </a:r>
            <a:r>
              <a:rPr lang="en-US" altLang="zh-TW" b="1" dirty="0">
                <a:solidFill>
                  <a:srgbClr val="0070C0"/>
                </a:solidFill>
              </a:rPr>
              <a:t>4 </a:t>
            </a:r>
            <a:r>
              <a:rPr lang="zh-TW" altLang="en-US" b="1" dirty="0">
                <a:solidFill>
                  <a:srgbClr val="0070C0"/>
                </a:solidFill>
              </a:rPr>
              <a:t>大授權要素</a:t>
            </a:r>
            <a:r>
              <a:rPr lang="zh-TW" altLang="en-US" dirty="0"/>
              <a:t>的排列組合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讓</a:t>
            </a:r>
            <a:r>
              <a:rPr lang="zh-TW" altLang="en-US" dirty="0"/>
              <a:t>創作者可以選擇適合的授權條款標示在作品上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將</a:t>
            </a:r>
            <a:r>
              <a:rPr lang="zh-TW" altLang="en-US" dirty="0"/>
              <a:t>作品釋出給大眾使用。</a:t>
            </a:r>
            <a:endParaRPr lang="en-US" altLang="zh-TW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3755EDD-9B1C-4A12-9224-7432024A7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創用</a:t>
            </a:r>
            <a:r>
              <a:rPr lang="en-US" altLang="zh-TW" dirty="0" smtClean="0"/>
              <a:t>CC</a:t>
            </a:r>
            <a:r>
              <a:rPr lang="zh-TW" altLang="en-US" dirty="0"/>
              <a:t>的</a:t>
            </a:r>
            <a:r>
              <a:rPr lang="en-US" altLang="zh-TW" dirty="0"/>
              <a:t>4 </a:t>
            </a:r>
            <a:r>
              <a:rPr lang="zh-TW" altLang="en-US" dirty="0"/>
              <a:t>大授權要素</a:t>
            </a:r>
            <a:endParaRPr lang="zh-TW" altLang="en-US" b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9B8AF7F-7157-4555-9BCD-F2F4F62557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42A958EE-2DEB-45ED-BA7A-EEB3D3C5A8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563" b="8201"/>
          <a:stretch/>
        </p:blipFill>
        <p:spPr>
          <a:xfrm>
            <a:off x="1552881" y="3730543"/>
            <a:ext cx="1238250" cy="113661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CB5B41AA-2773-43C6-AEE8-FD7AF66F93A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26793" y="3741639"/>
            <a:ext cx="1428750" cy="111442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F1DF38F5-5DF9-4F7D-BCD2-F3EE195AA69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90666" y="3717826"/>
            <a:ext cx="1504950" cy="116205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36192E19-A6E8-4D30-BB21-1811FA7A477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133515" y="3727351"/>
            <a:ext cx="1276350" cy="11430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838622" y="4778910"/>
            <a:ext cx="3240360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姓名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標示（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BY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	</a:t>
            </a:r>
          </a:p>
        </p:txBody>
      </p:sp>
      <p:sp>
        <p:nvSpPr>
          <p:cNvPr id="11" name="矩形 10"/>
          <p:cNvSpPr/>
          <p:nvPr/>
        </p:nvSpPr>
        <p:spPr>
          <a:xfrm>
            <a:off x="3142878" y="4778910"/>
            <a:ext cx="3240360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非商業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性（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NC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</a:p>
        </p:txBody>
      </p:sp>
      <p:sp>
        <p:nvSpPr>
          <p:cNvPr id="12" name="矩形 11"/>
          <p:cNvSpPr/>
          <p:nvPr/>
        </p:nvSpPr>
        <p:spPr>
          <a:xfrm>
            <a:off x="5951190" y="4778910"/>
            <a:ext cx="2664296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禁止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改作（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ND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</a:p>
        </p:txBody>
      </p:sp>
      <p:sp>
        <p:nvSpPr>
          <p:cNvPr id="13" name="矩形 12"/>
          <p:cNvSpPr/>
          <p:nvPr/>
        </p:nvSpPr>
        <p:spPr>
          <a:xfrm>
            <a:off x="8439541" y="4778910"/>
            <a:ext cx="2906427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相同方式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分享（</a:t>
            </a:r>
            <a:r>
              <a:rPr lang="en-US" altLang="zh-TW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</a:p>
        </p:txBody>
      </p:sp>
    </p:spTree>
    <p:extLst>
      <p:ext uri="{BB962C8B-B14F-4D97-AF65-F5344CB8AC3E}">
        <p14:creationId xmlns:p14="http://schemas.microsoft.com/office/powerpoint/2010/main" val="121092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6A1D56A-ECAD-4D5E-8140-B157626C6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創用</a:t>
            </a:r>
            <a:r>
              <a:rPr lang="en-US" altLang="zh-TW" dirty="0"/>
              <a:t>CC </a:t>
            </a:r>
            <a:r>
              <a:rPr lang="zh-TW" altLang="en-US" dirty="0"/>
              <a:t>的</a:t>
            </a:r>
            <a:r>
              <a:rPr lang="en-US" altLang="zh-TW" dirty="0"/>
              <a:t>4 </a:t>
            </a:r>
            <a:r>
              <a:rPr lang="zh-TW" altLang="en-US" dirty="0"/>
              <a:t>大授權要素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2DF94A76-E72B-4121-968B-D8CAF0775B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graphicFrame>
        <p:nvGraphicFramePr>
          <p:cNvPr id="8" name="內容版面配置區 7">
            <a:extLst>
              <a:ext uri="{FF2B5EF4-FFF2-40B4-BE49-F238E27FC236}">
                <a16:creationId xmlns:a16="http://schemas.microsoft.com/office/drawing/2014/main" xmlns="" id="{E858B076-82B9-4ECC-B1D5-6EC1850498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9667223"/>
              </p:ext>
            </p:extLst>
          </p:nvPr>
        </p:nvGraphicFramePr>
        <p:xfrm>
          <a:off x="334963" y="931862"/>
          <a:ext cx="11304588" cy="5522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803">
                  <a:extLst>
                    <a:ext uri="{9D8B030D-6E8A-4147-A177-3AD203B41FA5}">
                      <a16:colId xmlns:a16="http://schemas.microsoft.com/office/drawing/2014/main" xmlns="" val="420248763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xmlns="" val="3428663389"/>
                    </a:ext>
                  </a:extLst>
                </a:gridCol>
                <a:gridCol w="7056513">
                  <a:extLst>
                    <a:ext uri="{9D8B030D-6E8A-4147-A177-3AD203B41FA5}">
                      <a16:colId xmlns:a16="http://schemas.microsoft.com/office/drawing/2014/main" xmlns="" val="1918823281"/>
                    </a:ext>
                  </a:extLst>
                </a:gridCol>
              </a:tblGrid>
              <a:tr h="6030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圖示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授權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1734289"/>
                  </a:ext>
                </a:extLst>
              </a:tr>
              <a:tr h="1229806"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姓名標示</a:t>
                      </a:r>
                    </a:p>
                    <a:p>
                      <a:pPr marL="0" algn="ctr" defTabSz="1219122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（</a:t>
                      </a:r>
                      <a:r>
                        <a:rPr lang="en-US" altLang="zh-TW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BY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） 	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219122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必須按照著作人或授權人指定的方式，標示其姓名。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29604273"/>
                  </a:ext>
                </a:extLst>
              </a:tr>
              <a:tr h="1229806">
                <a:tc>
                  <a:txBody>
                    <a:bodyPr/>
                    <a:lstStyle/>
                    <a:p>
                      <a:pPr algn="ctr"/>
                      <a:endParaRPr lang="zh-TW" altLang="en-US" sz="2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非商業性</a:t>
                      </a:r>
                    </a:p>
                    <a:p>
                      <a:pPr marL="0" algn="ctr" defTabSz="1219122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（</a:t>
                      </a:r>
                      <a:r>
                        <a:rPr lang="en-US" altLang="zh-TW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NC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）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219122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不得利用著作來獲取商業利益或私人報酬。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23256149"/>
                  </a:ext>
                </a:extLst>
              </a:tr>
              <a:tr h="1229806">
                <a:tc>
                  <a:txBody>
                    <a:bodyPr/>
                    <a:lstStyle/>
                    <a:p>
                      <a:pPr algn="ctr"/>
                      <a:endParaRPr lang="zh-TW" altLang="en-US" sz="2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禁止改作</a:t>
                      </a:r>
                    </a:p>
                    <a:p>
                      <a:pPr marL="0" algn="ctr" defTabSz="1219122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（</a:t>
                      </a:r>
                      <a:r>
                        <a:rPr lang="en-US" altLang="zh-TW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ND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）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219122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僅可重製作品不得變更、變形或修改。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95385266"/>
                  </a:ext>
                </a:extLst>
              </a:tr>
              <a:tr h="1229806">
                <a:tc>
                  <a:txBody>
                    <a:bodyPr/>
                    <a:lstStyle/>
                    <a:p>
                      <a:pPr algn="ctr"/>
                      <a:endParaRPr lang="zh-TW" altLang="en-US" sz="28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相同方式分享</a:t>
                      </a:r>
                      <a:endParaRPr lang="en-US" altLang="zh-TW" sz="28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algn="ctr" defTabSz="1219122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（</a:t>
                      </a:r>
                      <a:r>
                        <a:rPr lang="en-US" altLang="zh-TW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SA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）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219122" rtl="0" eaLnBrk="1" latinLnBrk="0" hangingPunct="1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改作自原著作的衍生作品，必須採用相同創用</a:t>
                      </a:r>
                      <a:r>
                        <a:rPr lang="en-US" altLang="zh-TW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CC 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授權條款分享。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C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16713108"/>
                  </a:ext>
                </a:extLst>
              </a:tr>
            </a:tbl>
          </a:graphicData>
        </a:graphic>
      </p:graphicFrame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42A958EE-2DEB-45ED-BA7A-EEB3D3C5A8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00" b="8201"/>
          <a:stretch/>
        </p:blipFill>
        <p:spPr>
          <a:xfrm>
            <a:off x="573832" y="1557586"/>
            <a:ext cx="1238250" cy="1152128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CB5B41AA-2773-43C6-AEE8-FD7AF66F93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582" y="2872581"/>
            <a:ext cx="1428750" cy="111442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F1DF38F5-5DF9-4F7D-BCD2-F3EE195AA6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582" y="4058519"/>
            <a:ext cx="1504950" cy="116205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xmlns="" id="{36192E19-A6E8-4D30-BB21-1811FA7A47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258" y="5265850"/>
            <a:ext cx="127635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09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376" y="2419350"/>
            <a:ext cx="11518420" cy="890536"/>
          </a:xfrm>
        </p:spPr>
        <p:txBody>
          <a:bodyPr/>
          <a:lstStyle/>
          <a:p>
            <a:r>
              <a:rPr lang="en-US" altLang="zh-TW" dirty="0"/>
              <a:t>2. 6</a:t>
            </a:r>
            <a:r>
              <a:rPr lang="zh-TW" altLang="en-US" dirty="0"/>
              <a:t>種授權條款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4563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6</a:t>
            </a:r>
            <a:r>
              <a:rPr lang="zh-TW" altLang="en-US" dirty="0"/>
              <a:t>種授權條款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sp>
        <p:nvSpPr>
          <p:cNvPr id="13" name="內容版面配置區 2">
            <a:extLst>
              <a:ext uri="{FF2B5EF4-FFF2-40B4-BE49-F238E27FC236}">
                <a16:creationId xmlns:a16="http://schemas.microsoft.com/office/drawing/2014/main" xmlns="" id="{96B6B946-2410-4EAE-8AE8-B772BCD93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5521446"/>
          </a:xfrm>
        </p:spPr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在</a:t>
            </a:r>
            <a:r>
              <a:rPr lang="en-US" altLang="zh-TW" dirty="0"/>
              <a:t>4</a:t>
            </a:r>
            <a:r>
              <a:rPr lang="zh-TW" altLang="en-US" dirty="0"/>
              <a:t>個授權要素中</a:t>
            </a:r>
            <a:r>
              <a:rPr lang="zh-TW" altLang="en-US" dirty="0" smtClean="0"/>
              <a:t>，下列兩項衝突，不能</a:t>
            </a:r>
            <a:r>
              <a:rPr lang="zh-TW" altLang="en-US" dirty="0"/>
              <a:t>同時</a:t>
            </a:r>
            <a:r>
              <a:rPr lang="zh-TW" altLang="en-US" dirty="0" smtClean="0"/>
              <a:t>使用：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(1)</a:t>
            </a:r>
            <a:r>
              <a:rPr lang="zh-TW" altLang="en-US" dirty="0" smtClean="0"/>
              <a:t>禁止改作：</a:t>
            </a:r>
            <a:r>
              <a:rPr lang="zh-TW" altLang="en-US" b="1" dirty="0">
                <a:solidFill>
                  <a:srgbClr val="0070C0"/>
                </a:solidFill>
              </a:rPr>
              <a:t>作品不得變更</a:t>
            </a:r>
            <a:r>
              <a:rPr lang="zh-TW" altLang="en-US" dirty="0" smtClean="0"/>
              <a:t>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</a:t>
            </a:r>
            <a:r>
              <a:rPr lang="en-US" altLang="zh-TW" dirty="0"/>
              <a:t>2)</a:t>
            </a:r>
            <a:r>
              <a:rPr lang="zh-TW" altLang="en-US" dirty="0" smtClean="0"/>
              <a:t>相同</a:t>
            </a:r>
            <a:r>
              <a:rPr lang="zh-TW" altLang="en-US" dirty="0"/>
              <a:t>方式分享</a:t>
            </a:r>
            <a:r>
              <a:rPr lang="zh-TW" altLang="en-US" dirty="0" smtClean="0"/>
              <a:t>：</a:t>
            </a:r>
            <a:r>
              <a:rPr lang="zh-TW" altLang="en-US" b="1" dirty="0">
                <a:solidFill>
                  <a:srgbClr val="0070C0"/>
                </a:solidFill>
              </a:rPr>
              <a:t>作品改作</a:t>
            </a:r>
            <a:r>
              <a:rPr lang="zh-TW" altLang="en-US" b="1" dirty="0" smtClean="0">
                <a:solidFill>
                  <a:srgbClr val="0070C0"/>
                </a:solidFill>
              </a:rPr>
              <a:t>後</a:t>
            </a:r>
            <a:r>
              <a:rPr lang="zh-TW" altLang="en-US" dirty="0"/>
              <a:t>，以</a:t>
            </a:r>
            <a:r>
              <a:rPr lang="zh-TW" altLang="en-US" dirty="0" smtClean="0"/>
              <a:t>相同條款</a:t>
            </a:r>
            <a:r>
              <a:rPr lang="zh-TW" altLang="en-US" dirty="0"/>
              <a:t>分享。</a:t>
            </a:r>
            <a:endParaRPr lang="en-US" altLang="zh-TW" dirty="0" smtClean="0"/>
          </a:p>
          <a:p>
            <a:r>
              <a:rPr lang="zh-TW" altLang="en-US" dirty="0" smtClean="0"/>
              <a:t>共可以</a:t>
            </a:r>
            <a:r>
              <a:rPr lang="zh-TW" altLang="en-US" dirty="0"/>
              <a:t>組成</a:t>
            </a:r>
            <a:r>
              <a:rPr lang="en-US" altLang="zh-TW" dirty="0"/>
              <a:t>6</a:t>
            </a:r>
            <a:r>
              <a:rPr lang="zh-TW" altLang="en-US" dirty="0"/>
              <a:t>種授權條款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讓</a:t>
            </a:r>
            <a:r>
              <a:rPr lang="zh-TW" altLang="en-US" dirty="0"/>
              <a:t>使用者依照自己</a:t>
            </a:r>
            <a:r>
              <a:rPr lang="zh-TW" altLang="en-US" dirty="0" smtClean="0"/>
              <a:t>需求選用。</a:t>
            </a:r>
            <a:endParaRPr lang="en-US" altLang="zh-TW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42A958EE-2DEB-45ED-BA7A-EEB3D3C5A8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563" b="8201"/>
          <a:stretch/>
        </p:blipFill>
        <p:spPr>
          <a:xfrm>
            <a:off x="1630710" y="922231"/>
            <a:ext cx="1238250" cy="113661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CB5B41AA-2773-43C6-AEE8-FD7AF66F93A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04622" y="933327"/>
            <a:ext cx="1428750" cy="111442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F1DF38F5-5DF9-4F7D-BCD2-F3EE195AA69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68495" y="909514"/>
            <a:ext cx="1504950" cy="116205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36192E19-A6E8-4D30-BB21-1811FA7A477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11344" y="919039"/>
            <a:ext cx="1276350" cy="1143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916451" y="1970598"/>
            <a:ext cx="3240360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姓名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標示（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BY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	</a:t>
            </a:r>
          </a:p>
        </p:txBody>
      </p:sp>
      <p:sp>
        <p:nvSpPr>
          <p:cNvPr id="11" name="矩形 10"/>
          <p:cNvSpPr/>
          <p:nvPr/>
        </p:nvSpPr>
        <p:spPr>
          <a:xfrm>
            <a:off x="3220707" y="1970598"/>
            <a:ext cx="3240360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非商業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性（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NC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</a:p>
        </p:txBody>
      </p:sp>
      <p:sp>
        <p:nvSpPr>
          <p:cNvPr id="12" name="矩形 11"/>
          <p:cNvSpPr/>
          <p:nvPr/>
        </p:nvSpPr>
        <p:spPr>
          <a:xfrm>
            <a:off x="6029019" y="1970598"/>
            <a:ext cx="2664296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禁止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改作（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ND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</a:p>
        </p:txBody>
      </p:sp>
      <p:sp>
        <p:nvSpPr>
          <p:cNvPr id="14" name="矩形 13"/>
          <p:cNvSpPr/>
          <p:nvPr/>
        </p:nvSpPr>
        <p:spPr>
          <a:xfrm>
            <a:off x="8517370" y="1970598"/>
            <a:ext cx="2906427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相同方式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分享（</a:t>
            </a:r>
            <a:r>
              <a:rPr lang="en-US" altLang="zh-TW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</a:p>
        </p:txBody>
      </p:sp>
    </p:spTree>
    <p:extLst>
      <p:ext uri="{BB962C8B-B14F-4D97-AF65-F5344CB8AC3E}">
        <p14:creationId xmlns:p14="http://schemas.microsoft.com/office/powerpoint/2010/main" val="74456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6</a:t>
            </a:r>
            <a:r>
              <a:rPr lang="zh-TW" altLang="en-US" dirty="0"/>
              <a:t>種授權條款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pic>
        <p:nvPicPr>
          <p:cNvPr id="11" name="內容版面配置區 2">
            <a:extLst>
              <a:ext uri="{FF2B5EF4-FFF2-40B4-BE49-F238E27FC236}">
                <a16:creationId xmlns:a16="http://schemas.microsoft.com/office/drawing/2014/main" xmlns="" id="{C0CCCA09-6F74-41E2-B9E1-7DDEEE25FF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558" y="2853730"/>
            <a:ext cx="5177790" cy="2508885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4E9DAD0C-EB38-405E-8069-45DF829B0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9968" y="2853730"/>
            <a:ext cx="5328000" cy="2511689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xmlns="" id="{42A958EE-2DEB-45ED-BA7A-EEB3D3C5A8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563" b="8201"/>
          <a:stretch/>
        </p:blipFill>
        <p:spPr>
          <a:xfrm>
            <a:off x="1630710" y="922231"/>
            <a:ext cx="1238250" cy="113661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xmlns="" id="{CB5B41AA-2773-43C6-AEE8-FD7AF66F93A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04622" y="933327"/>
            <a:ext cx="1428750" cy="1114425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xmlns="" id="{F1DF38F5-5DF9-4F7D-BCD2-F3EE195AA698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68495" y="909514"/>
            <a:ext cx="1504950" cy="1162050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xmlns="" id="{36192E19-A6E8-4D30-BB21-1811FA7A4774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11344" y="919039"/>
            <a:ext cx="1276350" cy="1143000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916451" y="1970598"/>
            <a:ext cx="3240360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姓名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標示（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BY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	</a:t>
            </a:r>
          </a:p>
        </p:txBody>
      </p:sp>
      <p:sp>
        <p:nvSpPr>
          <p:cNvPr id="22" name="矩形 21"/>
          <p:cNvSpPr/>
          <p:nvPr/>
        </p:nvSpPr>
        <p:spPr>
          <a:xfrm>
            <a:off x="3220707" y="1970598"/>
            <a:ext cx="3240360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非商業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性（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NC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</a:p>
        </p:txBody>
      </p:sp>
      <p:sp>
        <p:nvSpPr>
          <p:cNvPr id="23" name="矩形 22"/>
          <p:cNvSpPr/>
          <p:nvPr/>
        </p:nvSpPr>
        <p:spPr>
          <a:xfrm>
            <a:off x="6029019" y="1970598"/>
            <a:ext cx="2664296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禁止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改作（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ND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</a:p>
        </p:txBody>
      </p:sp>
      <p:sp>
        <p:nvSpPr>
          <p:cNvPr id="24" name="矩形 23"/>
          <p:cNvSpPr/>
          <p:nvPr/>
        </p:nvSpPr>
        <p:spPr>
          <a:xfrm>
            <a:off x="8517370" y="1970598"/>
            <a:ext cx="2906427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相同方式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分享（</a:t>
            </a:r>
            <a:r>
              <a:rPr lang="en-US" altLang="zh-TW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</a:p>
        </p:txBody>
      </p:sp>
    </p:spTree>
    <p:extLst>
      <p:ext uri="{BB962C8B-B14F-4D97-AF65-F5344CB8AC3E}">
        <p14:creationId xmlns:p14="http://schemas.microsoft.com/office/powerpoint/2010/main" val="129112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4751</TotalTime>
  <Words>484</Words>
  <Application>Microsoft Office PowerPoint</Application>
  <PresentationFormat>自訂</PresentationFormat>
  <Paragraphs>93</Paragraphs>
  <Slides>17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生活科技_課文</vt:lpstr>
      <vt:lpstr>創用 CC 的應用</vt:lpstr>
      <vt:lpstr>1. 什麼是創用CC</vt:lpstr>
      <vt:lpstr>創用CC</vt:lpstr>
      <vt:lpstr>PowerPoint 簡報</vt:lpstr>
      <vt:lpstr>創用CC的4 大授權要素</vt:lpstr>
      <vt:lpstr>創用CC 的4 大授權要素</vt:lpstr>
      <vt:lpstr>2. 6種授權條款</vt:lpstr>
      <vt:lpstr>6種授權條款</vt:lpstr>
      <vt:lpstr>6種授權條款</vt:lpstr>
      <vt:lpstr>6種授權條款</vt:lpstr>
      <vt:lpstr>6種授權條款</vt:lpstr>
      <vt:lpstr>PowerPoint 簡報</vt:lpstr>
      <vt:lpstr>3. 創用CC 宣告</vt:lpstr>
      <vt:lpstr>創用CC 宣告</vt:lpstr>
      <vt:lpstr>創用CC 宣告</vt:lpstr>
      <vt:lpstr>CC0 公眾領域貢獻宣告</vt:lpstr>
      <vt:lpstr>3．4 創用 CC 的應用 結束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明利</cp:lastModifiedBy>
  <cp:revision>481</cp:revision>
  <cp:lastPrinted>2019-05-27T08:55:00Z</cp:lastPrinted>
  <dcterms:created xsi:type="dcterms:W3CDTF">2019-04-23T05:53:25Z</dcterms:created>
  <dcterms:modified xsi:type="dcterms:W3CDTF">2019-11-20T03:01:33Z</dcterms:modified>
</cp:coreProperties>
</file>