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13"/>
  </p:notesMasterIdLst>
  <p:sldIdLst>
    <p:sldId id="1322" r:id="rId2"/>
    <p:sldId id="1102" r:id="rId3"/>
    <p:sldId id="1307" r:id="rId4"/>
    <p:sldId id="1308" r:id="rId5"/>
    <p:sldId id="1270" r:id="rId6"/>
    <p:sldId id="1306" r:id="rId7"/>
    <p:sldId id="1318" r:id="rId8"/>
    <p:sldId id="1319" r:id="rId9"/>
    <p:sldId id="1320" r:id="rId10"/>
    <p:sldId id="1321" r:id="rId11"/>
    <p:sldId id="1311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A0FF"/>
    <a:srgbClr val="00B050"/>
    <a:srgbClr val="009E47"/>
    <a:srgbClr val="99CCFF"/>
    <a:srgbClr val="993300"/>
    <a:srgbClr val="CC6600"/>
    <a:srgbClr val="53D2FF"/>
    <a:srgbClr val="00EA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8144" autoAdjust="0"/>
  </p:normalViewPr>
  <p:slideViewPr>
    <p:cSldViewPr>
      <p:cViewPr varScale="1">
        <p:scale>
          <a:sx n="67" d="100"/>
          <a:sy n="67" d="100"/>
        </p:scale>
        <p:origin x="-158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8.xml"/><Relationship Id="rId2" Type="http://schemas.openxmlformats.org/officeDocument/2006/relationships/slide" Target="slides/slide7.xml"/><Relationship Id="rId1" Type="http://schemas.openxmlformats.org/officeDocument/2006/relationships/slide" Target="slides/slide6.xml"/><Relationship Id="rId6" Type="http://schemas.openxmlformats.org/officeDocument/2006/relationships/slide" Target="slides/slide11.xml"/><Relationship Id="rId5" Type="http://schemas.openxmlformats.org/officeDocument/2006/relationships/slide" Target="slides/slide10.xml"/><Relationship Id="rId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DEF94ECF-E877-4EDC-8540-6900E8E883A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949516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5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5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章首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328" y="360000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3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5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6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8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9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2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328" y="378000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&#24433;&#38899;&#36039;&#28304;/&#21205;&#30059;/&#36039;&#31185;/7&#19979;&#36039;&#31185;4-1&#20491;&#36039;&#27861;.exe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sz="2400" dirty="0">
                <a:solidFill>
                  <a:schemeClr val="tx1"/>
                </a:solidFill>
                <a:ea typeface="標楷體" pitchFamily="65" charset="-120"/>
              </a:rPr>
              <a:t>資料保護與</a:t>
            </a:r>
            <a:r>
              <a:rPr lang="zh-TW" altLang="en-US" sz="2400" dirty="0" smtClean="0">
                <a:solidFill>
                  <a:schemeClr val="tx1"/>
                </a:solidFill>
                <a:ea typeface="標楷體" pitchFamily="65" charset="-120"/>
              </a:rPr>
              <a:t>資訊安全</a:t>
            </a:r>
            <a:endParaRPr lang="zh-TW" altLang="en-US" sz="2400" b="0" dirty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  <p:sp>
        <p:nvSpPr>
          <p:cNvPr id="19" name="Rectangle 3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1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個人資料保護與資訊安全是目前頗受關注的議</a:t>
            </a:r>
          </a:p>
          <a:p>
            <a:pPr>
              <a:lnSpc>
                <a:spcPct val="11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題，兩者關係密切，因此一併討論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1338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49"/>
          <a:stretch/>
        </p:blipFill>
        <p:spPr bwMode="auto">
          <a:xfrm>
            <a:off x="3672000" y="1727923"/>
            <a:ext cx="2804160" cy="4938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9" y="1112685"/>
            <a:ext cx="3956209" cy="303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000" y="1772896"/>
            <a:ext cx="733425" cy="38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000" y="360000"/>
            <a:ext cx="2468404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04" y="4066933"/>
            <a:ext cx="2921508" cy="1954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988" y="2289901"/>
            <a:ext cx="737140" cy="35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6" y="1708875"/>
            <a:ext cx="2678049" cy="200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83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1080000"/>
            <a:ext cx="80645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「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其他得以直接或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間接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方式識別該個人之資料」，例如：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學號、電子郵件、</a:t>
            </a: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會員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編號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等，也都是個資，同樣受個資法保護。</a:t>
            </a:r>
          </a:p>
        </p:txBody>
      </p:sp>
      <p:sp>
        <p:nvSpPr>
          <p:cNvPr id="4" name="文字方塊 7"/>
          <p:cNvSpPr txBox="1">
            <a:spLocks noChangeArrowheads="1"/>
          </p:cNvSpPr>
          <p:nvPr/>
        </p:nvSpPr>
        <p:spPr bwMode="auto">
          <a:xfrm>
            <a:off x="539750" y="2700000"/>
            <a:ext cx="80645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有關「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病歷、醫療、基因、性生活、健康檢查及犯罪前科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」之個資，除另有規定外，不得蒐集、處理或利用。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539750" y="4320000"/>
            <a:ext cx="80645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公務或非公務機關，因執行業務的需要而運用個資</a:t>
            </a: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，必須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依據法令規定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，才能蒐集、處理及利用，以避免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人格權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受侵害，並促進個資之合理利用。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3448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sz="2400" dirty="0">
                <a:solidFill>
                  <a:schemeClr val="tx1"/>
                </a:solidFill>
                <a:ea typeface="標楷體" pitchFamily="65" charset="-120"/>
              </a:rPr>
              <a:t>資料保護與</a:t>
            </a:r>
            <a:r>
              <a:rPr lang="zh-TW" altLang="en-US" sz="2400" dirty="0" smtClean="0">
                <a:solidFill>
                  <a:schemeClr val="tx1"/>
                </a:solidFill>
                <a:ea typeface="標楷體" pitchFamily="65" charset="-120"/>
              </a:rPr>
              <a:t>資訊安全</a:t>
            </a:r>
            <a:endParaRPr lang="zh-TW" altLang="en-US" sz="2400" b="0" dirty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  <p:sp>
        <p:nvSpPr>
          <p:cNvPr id="19" name="Rectangle 3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1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本章首先說明個人資料保護法所定義的個人資</a:t>
            </a:r>
          </a:p>
          <a:p>
            <a:pPr>
              <a:lnSpc>
                <a:spcPct val="11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料。</a:t>
            </a: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個人資料的運用包括蒐集、處理及利用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，此三</a:t>
            </a:r>
          </a:p>
          <a:p>
            <a:pPr>
              <a:lnSpc>
                <a:spcPct val="11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種行為必須符合個人資料保護法的規定，才能確保</a:t>
            </a:r>
          </a:p>
          <a:p>
            <a:pPr>
              <a:lnSpc>
                <a:spcPct val="11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個人資料的合理利用，不侵犯個人隱私。同時也介</a:t>
            </a:r>
          </a:p>
          <a:p>
            <a:pPr>
              <a:lnSpc>
                <a:spcPct val="11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紹有關個人資料相關維護的規定與自我保護個人資</a:t>
            </a:r>
          </a:p>
          <a:p>
            <a:pPr>
              <a:lnSpc>
                <a:spcPct val="11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料的措施。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sz="2400" dirty="0">
                <a:solidFill>
                  <a:schemeClr val="tx1"/>
                </a:solidFill>
                <a:ea typeface="標楷體" pitchFamily="65" charset="-120"/>
              </a:rPr>
              <a:t>資料保護與</a:t>
            </a:r>
            <a:r>
              <a:rPr lang="zh-TW" altLang="en-US" sz="2400" dirty="0" smtClean="0">
                <a:solidFill>
                  <a:schemeClr val="tx1"/>
                </a:solidFill>
                <a:ea typeface="標楷體" pitchFamily="65" charset="-120"/>
              </a:rPr>
              <a:t>資訊安全</a:t>
            </a:r>
            <a:endParaRPr lang="zh-TW" altLang="en-US" sz="2400" b="0" dirty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  <p:sp>
        <p:nvSpPr>
          <p:cNvPr id="19" name="Rectangle 34"/>
          <p:cNvSpPr>
            <a:spLocks noChangeArrowheads="1"/>
          </p:cNvSpPr>
          <p:nvPr/>
        </p:nvSpPr>
        <p:spPr bwMode="auto">
          <a:xfrm>
            <a:off x="576000" y="2051999"/>
            <a:ext cx="2592000" cy="457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1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</a:t>
            </a: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資訊安全意指為保護資訊系統免受未經授權非</a:t>
            </a:r>
          </a:p>
          <a:p>
            <a:pPr>
              <a:lnSpc>
                <a:spcPct val="110000"/>
              </a:lnSpc>
              <a:defRPr/>
            </a:pP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法侵入或破壞等措施。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在網路環境，資訊的交換或</a:t>
            </a:r>
          </a:p>
          <a:p>
            <a:pPr>
              <a:lnSpc>
                <a:spcPct val="11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傳遞易被截取、駭客入侵或攻擊，因此資安問題愈</a:t>
            </a:r>
          </a:p>
          <a:p>
            <a:pPr>
              <a:lnSpc>
                <a:spcPct val="11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來愈受重視。要了解資安問題，本章即從資安意</a:t>
            </a:r>
          </a:p>
          <a:p>
            <a:pPr>
              <a:lnSpc>
                <a:spcPct val="11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識、資安技術及資安管理等議題來討論。最後也從</a:t>
            </a:r>
          </a:p>
          <a:p>
            <a:pPr>
              <a:lnSpc>
                <a:spcPct val="11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防毒、加密、社交工程及電子郵件的使用，提醒使</a:t>
            </a:r>
          </a:p>
          <a:p>
            <a:pPr>
              <a:lnSpc>
                <a:spcPct val="11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用者保護個人資料及維護資訊安全應注意的事項。</a:t>
            </a:r>
          </a:p>
        </p:txBody>
      </p:sp>
    </p:spTree>
    <p:extLst>
      <p:ext uri="{BB962C8B-B14F-4D97-AF65-F5344CB8AC3E}">
        <p14:creationId xmlns:p14="http://schemas.microsoft.com/office/powerpoint/2010/main" val="47018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sz="2400" dirty="0">
                <a:solidFill>
                  <a:schemeClr val="tx1"/>
                </a:solidFill>
                <a:ea typeface="標楷體" pitchFamily="65" charset="-120"/>
              </a:rPr>
              <a:t>資料保護與</a:t>
            </a:r>
            <a:r>
              <a:rPr lang="zh-TW" altLang="en-US" sz="2400" dirty="0" smtClean="0">
                <a:solidFill>
                  <a:schemeClr val="tx1"/>
                </a:solidFill>
                <a:ea typeface="標楷體" pitchFamily="65" charset="-120"/>
              </a:rPr>
              <a:t>資訊安全</a:t>
            </a:r>
            <a:endParaRPr lang="zh-TW" altLang="en-US" sz="2400" b="0" dirty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  <p:sp>
        <p:nvSpPr>
          <p:cNvPr id="4" name="Rectangle 4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20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4-1 </a:t>
            </a:r>
            <a:r>
              <a:rPr lang="zh-TW" altLang="en-US" sz="20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個人資料的定義</a:t>
            </a:r>
            <a:endParaRPr lang="zh-TW" altLang="en-US" sz="2000" dirty="0">
              <a:solidFill>
                <a:srgbClr val="FF0000"/>
              </a:solidFill>
              <a:latin typeface="Times New Roman" pitchFamily="18" charset="0"/>
              <a:ea typeface="標楷體" pitchFamily="65" charset="-120"/>
            </a:endParaRPr>
          </a:p>
          <a:p>
            <a:pPr marL="431800" indent="-431800">
              <a:lnSpc>
                <a:spcPts val="28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4-2 </a:t>
            </a:r>
            <a:r>
              <a:rPr lang="zh-TW" altLang="en-US" sz="20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個人資料的保護措施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4-3 </a:t>
            </a:r>
            <a:r>
              <a:rPr lang="zh-TW" altLang="en-US" sz="20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資訊安全與防範措施</a:t>
            </a:r>
          </a:p>
        </p:txBody>
      </p:sp>
    </p:spTree>
    <p:extLst>
      <p:ext uri="{BB962C8B-B14F-4D97-AF65-F5344CB8AC3E}">
        <p14:creationId xmlns:p14="http://schemas.microsoft.com/office/powerpoint/2010/main" val="25721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0243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4" name="群組 10"/>
          <p:cNvGrpSpPr>
            <a:grpSpLocks/>
          </p:cNvGrpSpPr>
          <p:nvPr/>
        </p:nvGrpSpPr>
        <p:grpSpPr bwMode="auto">
          <a:xfrm>
            <a:off x="2519363" y="1079500"/>
            <a:ext cx="3960812" cy="1547813"/>
            <a:chOff x="2519999" y="1044000"/>
            <a:chExt cx="3960000" cy="1548099"/>
          </a:xfrm>
        </p:grpSpPr>
        <p:pic>
          <p:nvPicPr>
            <p:cNvPr id="10245" name="圖片 16"/>
            <p:cNvPicPr>
              <a:picLocks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19999" y="1872098"/>
              <a:ext cx="3960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6" name="Rectangle 4"/>
            <p:cNvSpPr>
              <a:spLocks noChangeArrowheads="1"/>
            </p:cNvSpPr>
            <p:nvPr/>
          </p:nvSpPr>
          <p:spPr bwMode="auto">
            <a:xfrm>
              <a:off x="2519999" y="1872099"/>
              <a:ext cx="3960000" cy="72000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dirty="0" smtClean="0">
                  <a:solidFill>
                    <a:schemeClr val="tx1"/>
                  </a:solidFill>
                  <a:ea typeface="標楷體" pitchFamily="65" charset="-120"/>
                </a:rPr>
                <a:t>個人資料的定義</a:t>
              </a:r>
              <a:endParaRPr lang="zh-TW" altLang="en-US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  <p:cxnSp>
          <p:nvCxnSpPr>
            <p:cNvPr id="18" name="直線接點 17"/>
            <p:cNvCxnSpPr/>
            <p:nvPr/>
          </p:nvCxnSpPr>
          <p:spPr bwMode="auto">
            <a:xfrm>
              <a:off x="4499205" y="1763271"/>
              <a:ext cx="0" cy="107970"/>
            </a:xfrm>
            <a:prstGeom prst="line">
              <a:avLst/>
            </a:prstGeom>
            <a:noFill/>
            <a:ln w="25400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/>
          </p:spPr>
        </p:cxnSp>
        <p:pic>
          <p:nvPicPr>
            <p:cNvPr id="10248" name="圖片 23"/>
            <p:cNvPicPr>
              <a:picLocks/>
            </p:cNvPicPr>
            <p:nvPr/>
          </p:nvPicPr>
          <p:blipFill>
            <a:blip r:embed="rId4"/>
            <a:srcRect r="52"/>
            <a:stretch>
              <a:fillRect/>
            </a:stretch>
          </p:blipFill>
          <p:spPr bwMode="auto">
            <a:xfrm>
              <a:off x="2519999" y="1044000"/>
              <a:ext cx="3960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9" name="Rectangle 3"/>
            <p:cNvSpPr>
              <a:spLocks noChangeArrowheads="1"/>
            </p:cNvSpPr>
            <p:nvPr/>
          </p:nvSpPr>
          <p:spPr bwMode="auto">
            <a:xfrm>
              <a:off x="2519999" y="1044000"/>
              <a:ext cx="3960000" cy="72000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 dirty="0">
                  <a:solidFill>
                    <a:schemeClr val="bg1"/>
                  </a:solidFill>
                  <a:ea typeface="標楷體" pitchFamily="65" charset="-120"/>
                </a:rPr>
                <a:t>資料保護與資訊安全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1080000"/>
            <a:ext cx="80645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個人資料保護法（簡稱個資法）立法目的是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「為規範個人資料之蒐集、處理及</a:t>
            </a: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利用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，以避免人格權受侵害，並促進個人資料之合理利用。</a:t>
            </a: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」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492248" y="3141985"/>
            <a:ext cx="900000" cy="369332"/>
          </a:xfrm>
          <a:prstGeom prst="rect">
            <a:avLst/>
          </a:prstGeom>
          <a:solidFill>
            <a:srgbClr val="FFB9B9"/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400"/>
            <a:r>
              <a:rPr lang="zh-TW" altLang="en-US" sz="1800" u="sng" dirty="0">
                <a:solidFill>
                  <a:srgbClr val="A4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個資法</a:t>
            </a:r>
            <a:endParaRPr lang="zh-TW" altLang="en-US" sz="1800" u="sng" dirty="0">
              <a:solidFill>
                <a:srgbClr val="A4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539750" y="3068960"/>
            <a:ext cx="936625" cy="504825"/>
          </a:xfrm>
          <a:prstGeom prst="flowChartAlternateProcess">
            <a:avLst/>
          </a:prstGeom>
          <a:solidFill>
            <a:srgbClr val="C0504D"/>
          </a:solidFill>
          <a:ln>
            <a:solidFill>
              <a:srgbClr val="8C38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r>
              <a:rPr lang="zh-TW" altLang="en-US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動畫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49"/>
          <a:stretch/>
        </p:blipFill>
        <p:spPr bwMode="auto">
          <a:xfrm>
            <a:off x="3672000" y="1727923"/>
            <a:ext cx="2804160" cy="4938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000" y="360000"/>
            <a:ext cx="2468404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987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49"/>
          <a:stretch/>
        </p:blipFill>
        <p:spPr bwMode="auto">
          <a:xfrm>
            <a:off x="3672000" y="1727923"/>
            <a:ext cx="2804160" cy="4938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9" y="1112685"/>
            <a:ext cx="3956209" cy="303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000" y="1772896"/>
            <a:ext cx="733425" cy="38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000" y="360000"/>
            <a:ext cx="2468404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83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49"/>
          <a:stretch/>
        </p:blipFill>
        <p:spPr bwMode="auto">
          <a:xfrm>
            <a:off x="3672000" y="1727923"/>
            <a:ext cx="2804160" cy="4938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9" y="1112685"/>
            <a:ext cx="3956209" cy="303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000" y="1772896"/>
            <a:ext cx="733425" cy="38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000" y="360000"/>
            <a:ext cx="2468404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988" y="2289901"/>
            <a:ext cx="737140" cy="35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6" y="1708875"/>
            <a:ext cx="2678049" cy="200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83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16770</TotalTime>
  <Words>55</Words>
  <Application>Microsoft Office PowerPoint</Application>
  <PresentationFormat>如螢幕大小 (4:3)</PresentationFormat>
  <Paragraphs>38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user</cp:lastModifiedBy>
  <cp:revision>754</cp:revision>
  <cp:lastPrinted>1601-01-01T00:00:00Z</cp:lastPrinted>
  <dcterms:created xsi:type="dcterms:W3CDTF">2003-03-29T07:29:52Z</dcterms:created>
  <dcterms:modified xsi:type="dcterms:W3CDTF">2020-01-07T07:29:28Z</dcterms:modified>
</cp:coreProperties>
</file>