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4" r:id="rId1"/>
  </p:sldMasterIdLst>
  <p:notesMasterIdLst>
    <p:notesMasterId r:id="rId36"/>
  </p:notesMasterIdLst>
  <p:sldIdLst>
    <p:sldId id="1302" r:id="rId2"/>
    <p:sldId id="1303" r:id="rId3"/>
    <p:sldId id="1304" r:id="rId4"/>
    <p:sldId id="1326" r:id="rId5"/>
    <p:sldId id="1305" r:id="rId6"/>
    <p:sldId id="1306" r:id="rId7"/>
    <p:sldId id="1307" r:id="rId8"/>
    <p:sldId id="1309" r:id="rId9"/>
    <p:sldId id="1310" r:id="rId10"/>
    <p:sldId id="1327" r:id="rId11"/>
    <p:sldId id="1328" r:id="rId12"/>
    <p:sldId id="1329" r:id="rId13"/>
    <p:sldId id="1330" r:id="rId14"/>
    <p:sldId id="1331" r:id="rId15"/>
    <p:sldId id="1332" r:id="rId16"/>
    <p:sldId id="1333" r:id="rId17"/>
    <p:sldId id="1334" r:id="rId18"/>
    <p:sldId id="1335" r:id="rId19"/>
    <p:sldId id="1336" r:id="rId20"/>
    <p:sldId id="1337" r:id="rId21"/>
    <p:sldId id="1350" r:id="rId22"/>
    <p:sldId id="1351" r:id="rId23"/>
    <p:sldId id="1344" r:id="rId24"/>
    <p:sldId id="1352" r:id="rId25"/>
    <p:sldId id="1345" r:id="rId26"/>
    <p:sldId id="1340" r:id="rId27"/>
    <p:sldId id="1341" r:id="rId28"/>
    <p:sldId id="1342" r:id="rId29"/>
    <p:sldId id="1343" r:id="rId30"/>
    <p:sldId id="1316" r:id="rId31"/>
    <p:sldId id="1320" r:id="rId32"/>
    <p:sldId id="1349" r:id="rId33"/>
    <p:sldId id="1323" r:id="rId34"/>
    <p:sldId id="1325" r:id="rId3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5pPr>
    <a:lvl6pPr marL="2286000" algn="l" defTabSz="914400" rtl="0" eaLnBrk="1" latinLnBrk="0" hangingPunct="1"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6pPr>
    <a:lvl7pPr marL="2743200" algn="l" defTabSz="914400" rtl="0" eaLnBrk="1" latinLnBrk="0" hangingPunct="1"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7pPr>
    <a:lvl8pPr marL="3200400" algn="l" defTabSz="914400" rtl="0" eaLnBrk="1" latinLnBrk="0" hangingPunct="1"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8pPr>
    <a:lvl9pPr marL="3657600" algn="l" defTabSz="914400" rtl="0" eaLnBrk="1" latinLnBrk="0" hangingPunct="1"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F9FD"/>
    <a:srgbClr val="BFB9DC"/>
    <a:srgbClr val="5B78BD"/>
    <a:srgbClr val="DDDEEE"/>
    <a:srgbClr val="F06F9E"/>
    <a:srgbClr val="FCE0E8"/>
    <a:srgbClr val="3D8CC9"/>
    <a:srgbClr val="FF3BB9"/>
    <a:srgbClr val="FF00FF"/>
    <a:srgbClr val="21A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67" autoAdjust="0"/>
    <p:restoredTop sz="98144" autoAdjust="0"/>
  </p:normalViewPr>
  <p:slideViewPr>
    <p:cSldViewPr>
      <p:cViewPr varScale="1">
        <p:scale>
          <a:sx n="79" d="100"/>
          <a:sy n="79" d="100"/>
        </p:scale>
        <p:origin x="-96" y="-7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  <p:sld r:id="rId11" collapse="1"/>
      <p:sld r:id="rId12" collapse="1"/>
      <p:sld r:id="rId13" collapse="1"/>
      <p:sld r:id="rId14" collapse="1"/>
      <p:sld r:id="rId15" collapse="1"/>
      <p:sld r:id="rId16" collapse="1"/>
      <p:sld r:id="rId17" collapse="1"/>
      <p:sld r:id="rId18" collapse="1"/>
      <p:sld r:id="rId19" collapse="1"/>
      <p:sld r:id="rId20" collapse="1"/>
      <p:sld r:id="rId21" collapse="1"/>
      <p:sld r:id="rId22" collapse="1"/>
      <p:sld r:id="rId23" collapse="1"/>
      <p:sld r:id="rId24" collapse="1"/>
      <p:sld r:id="rId25" collapse="1"/>
      <p:sld r:id="rId26" collapse="1"/>
      <p:sld r:id="rId27" collapse="1"/>
      <p:sld r:id="rId28" collapse="1"/>
      <p:sld r:id="rId29" collapse="1"/>
      <p:sld r:id="rId30" collapse="1"/>
      <p:sld r:id="rId31" collapse="1"/>
      <p:sld r:id="rId32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10.xml"/><Relationship Id="rId13" Type="http://schemas.openxmlformats.org/officeDocument/2006/relationships/slide" Target="slides/slide15.xml"/><Relationship Id="rId18" Type="http://schemas.openxmlformats.org/officeDocument/2006/relationships/slide" Target="slides/slide20.xml"/><Relationship Id="rId26" Type="http://schemas.openxmlformats.org/officeDocument/2006/relationships/slide" Target="slides/slide28.xml"/><Relationship Id="rId3" Type="http://schemas.openxmlformats.org/officeDocument/2006/relationships/slide" Target="slides/slide5.xml"/><Relationship Id="rId21" Type="http://schemas.openxmlformats.org/officeDocument/2006/relationships/slide" Target="slides/slide23.xml"/><Relationship Id="rId7" Type="http://schemas.openxmlformats.org/officeDocument/2006/relationships/slide" Target="slides/slide9.xml"/><Relationship Id="rId12" Type="http://schemas.openxmlformats.org/officeDocument/2006/relationships/slide" Target="slides/slide14.xml"/><Relationship Id="rId17" Type="http://schemas.openxmlformats.org/officeDocument/2006/relationships/slide" Target="slides/slide19.xml"/><Relationship Id="rId25" Type="http://schemas.openxmlformats.org/officeDocument/2006/relationships/slide" Target="slides/slide27.xml"/><Relationship Id="rId2" Type="http://schemas.openxmlformats.org/officeDocument/2006/relationships/slide" Target="slides/slide4.xml"/><Relationship Id="rId16" Type="http://schemas.openxmlformats.org/officeDocument/2006/relationships/slide" Target="slides/slide18.xml"/><Relationship Id="rId20" Type="http://schemas.openxmlformats.org/officeDocument/2006/relationships/slide" Target="slides/slide22.xml"/><Relationship Id="rId29" Type="http://schemas.openxmlformats.org/officeDocument/2006/relationships/slide" Target="slides/slide31.xml"/><Relationship Id="rId1" Type="http://schemas.openxmlformats.org/officeDocument/2006/relationships/slide" Target="slides/slide3.xml"/><Relationship Id="rId6" Type="http://schemas.openxmlformats.org/officeDocument/2006/relationships/slide" Target="slides/slide8.xml"/><Relationship Id="rId11" Type="http://schemas.openxmlformats.org/officeDocument/2006/relationships/slide" Target="slides/slide13.xml"/><Relationship Id="rId24" Type="http://schemas.openxmlformats.org/officeDocument/2006/relationships/slide" Target="slides/slide26.xml"/><Relationship Id="rId32" Type="http://schemas.openxmlformats.org/officeDocument/2006/relationships/slide" Target="slides/slide34.xml"/><Relationship Id="rId5" Type="http://schemas.openxmlformats.org/officeDocument/2006/relationships/slide" Target="slides/slide7.xml"/><Relationship Id="rId15" Type="http://schemas.openxmlformats.org/officeDocument/2006/relationships/slide" Target="slides/slide17.xml"/><Relationship Id="rId23" Type="http://schemas.openxmlformats.org/officeDocument/2006/relationships/slide" Target="slides/slide25.xml"/><Relationship Id="rId28" Type="http://schemas.openxmlformats.org/officeDocument/2006/relationships/slide" Target="slides/slide30.xml"/><Relationship Id="rId10" Type="http://schemas.openxmlformats.org/officeDocument/2006/relationships/slide" Target="slides/slide12.xml"/><Relationship Id="rId19" Type="http://schemas.openxmlformats.org/officeDocument/2006/relationships/slide" Target="slides/slide21.xml"/><Relationship Id="rId31" Type="http://schemas.openxmlformats.org/officeDocument/2006/relationships/slide" Target="slides/slide33.xml"/><Relationship Id="rId4" Type="http://schemas.openxmlformats.org/officeDocument/2006/relationships/slide" Target="slides/slide6.xml"/><Relationship Id="rId9" Type="http://schemas.openxmlformats.org/officeDocument/2006/relationships/slide" Target="slides/slide11.xml"/><Relationship Id="rId14" Type="http://schemas.openxmlformats.org/officeDocument/2006/relationships/slide" Target="slides/slide16.xml"/><Relationship Id="rId22" Type="http://schemas.openxmlformats.org/officeDocument/2006/relationships/slide" Target="slides/slide24.xml"/><Relationship Id="rId27" Type="http://schemas.openxmlformats.org/officeDocument/2006/relationships/slide" Target="slides/slide29.xml"/><Relationship Id="rId30" Type="http://schemas.openxmlformats.org/officeDocument/2006/relationships/slide" Target="slides/slide3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9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249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249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 smtClean="0"/>
              <a:t>按一下以編輯母片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4249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249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fld id="{E61F0BD5-5504-40CE-946D-E6EB4910F206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7604472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第1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" y="283"/>
            <a:ext cx="9143244" cy="685743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架構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9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群組 3"/>
          <p:cNvGrpSpPr>
            <a:grpSpLocks/>
          </p:cNvGrpSpPr>
          <p:nvPr userDrawn="1"/>
        </p:nvGrpSpPr>
        <p:grpSpPr bwMode="auto">
          <a:xfrm>
            <a:off x="8680450" y="5973763"/>
            <a:ext cx="360363" cy="358775"/>
            <a:chOff x="2351313" y="2101932"/>
            <a:chExt cx="360000" cy="360000"/>
          </a:xfrm>
        </p:grpSpPr>
        <p:sp>
          <p:nvSpPr>
            <p:cNvPr id="4" name="圓角矩形 4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5" name="向下箭號 5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6" name="群組 6"/>
          <p:cNvGrpSpPr>
            <a:grpSpLocks/>
          </p:cNvGrpSpPr>
          <p:nvPr userDrawn="1"/>
        </p:nvGrpSpPr>
        <p:grpSpPr bwMode="auto">
          <a:xfrm>
            <a:off x="8680450" y="6407150"/>
            <a:ext cx="360363" cy="360363"/>
            <a:chOff x="1983179" y="1757548"/>
            <a:chExt cx="360000" cy="360000"/>
          </a:xfrm>
        </p:grpSpPr>
        <p:sp>
          <p:nvSpPr>
            <p:cNvPr id="7" name="橢圓 7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乘號 8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9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67750" y="5967413"/>
            <a:ext cx="396875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0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67750" y="6396038"/>
            <a:ext cx="396875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動作按鈕: 首頁 18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Rectangle 10">
            <a:hlinkClick r:id="rId2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grpSp>
        <p:nvGrpSpPr>
          <p:cNvPr id="4" name="群組 5"/>
          <p:cNvGrpSpPr>
            <a:grpSpLocks/>
          </p:cNvGrpSpPr>
          <p:nvPr userDrawn="1"/>
        </p:nvGrpSpPr>
        <p:grpSpPr bwMode="auto">
          <a:xfrm>
            <a:off x="8689975" y="5538788"/>
            <a:ext cx="360363" cy="360362"/>
            <a:chOff x="2351313" y="2101932"/>
            <a:chExt cx="360000" cy="360000"/>
          </a:xfrm>
        </p:grpSpPr>
        <p:sp>
          <p:nvSpPr>
            <p:cNvPr id="5" name="圓角矩形 6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6" name="向上箭號 7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7" name="群組 8"/>
          <p:cNvGrpSpPr>
            <a:grpSpLocks/>
          </p:cNvGrpSpPr>
          <p:nvPr userDrawn="1"/>
        </p:nvGrpSpPr>
        <p:grpSpPr bwMode="auto">
          <a:xfrm>
            <a:off x="8689975" y="5973763"/>
            <a:ext cx="360363" cy="358775"/>
            <a:chOff x="2351313" y="2101932"/>
            <a:chExt cx="360000" cy="360000"/>
          </a:xfrm>
        </p:grpSpPr>
        <p:sp>
          <p:nvSpPr>
            <p:cNvPr id="8" name="圓角矩形 9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9" name="向下箭號 10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0" name="群組 11"/>
          <p:cNvGrpSpPr>
            <a:grpSpLocks/>
          </p:cNvGrpSpPr>
          <p:nvPr userDrawn="1"/>
        </p:nvGrpSpPr>
        <p:grpSpPr bwMode="auto">
          <a:xfrm>
            <a:off x="8689975" y="6407150"/>
            <a:ext cx="360363" cy="360363"/>
            <a:chOff x="1983179" y="1757548"/>
            <a:chExt cx="360000" cy="360000"/>
          </a:xfrm>
        </p:grpSpPr>
        <p:sp>
          <p:nvSpPr>
            <p:cNvPr id="11" name="橢圓 12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2" name="乘號 13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13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72513" y="553878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4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72513" y="5967413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5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72513" y="63960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6" name="圖片 9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2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1259"/>
          <a:stretch/>
        </p:blipFill>
        <p:spPr bwMode="auto">
          <a:xfrm>
            <a:off x="7524000" y="359999"/>
            <a:ext cx="16200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-2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動作按鈕: 首頁 18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Rectangle 10">
            <a:hlinkClick r:id="rId2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grpSp>
        <p:nvGrpSpPr>
          <p:cNvPr id="4" name="群組 5"/>
          <p:cNvGrpSpPr>
            <a:grpSpLocks/>
          </p:cNvGrpSpPr>
          <p:nvPr userDrawn="1"/>
        </p:nvGrpSpPr>
        <p:grpSpPr bwMode="auto">
          <a:xfrm>
            <a:off x="8689975" y="5538788"/>
            <a:ext cx="360363" cy="360362"/>
            <a:chOff x="2351313" y="2101932"/>
            <a:chExt cx="360000" cy="360000"/>
          </a:xfrm>
        </p:grpSpPr>
        <p:sp>
          <p:nvSpPr>
            <p:cNvPr id="5" name="圓角矩形 6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6" name="向上箭號 7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7" name="群組 8"/>
          <p:cNvGrpSpPr>
            <a:grpSpLocks/>
          </p:cNvGrpSpPr>
          <p:nvPr userDrawn="1"/>
        </p:nvGrpSpPr>
        <p:grpSpPr bwMode="auto">
          <a:xfrm>
            <a:off x="8689975" y="5973763"/>
            <a:ext cx="360363" cy="358775"/>
            <a:chOff x="2351313" y="2101932"/>
            <a:chExt cx="360000" cy="360000"/>
          </a:xfrm>
        </p:grpSpPr>
        <p:sp>
          <p:nvSpPr>
            <p:cNvPr id="8" name="圓角矩形 9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9" name="向下箭號 10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0" name="群組 11"/>
          <p:cNvGrpSpPr>
            <a:grpSpLocks/>
          </p:cNvGrpSpPr>
          <p:nvPr userDrawn="1"/>
        </p:nvGrpSpPr>
        <p:grpSpPr bwMode="auto">
          <a:xfrm>
            <a:off x="8689975" y="6407150"/>
            <a:ext cx="360363" cy="360363"/>
            <a:chOff x="1983179" y="1757548"/>
            <a:chExt cx="360000" cy="360000"/>
          </a:xfrm>
        </p:grpSpPr>
        <p:sp>
          <p:nvSpPr>
            <p:cNvPr id="11" name="橢圓 12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2" name="乘號 13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13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72513" y="553878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4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72513" y="5967413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5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72513" y="63960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6" name="圖片 9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文字方塊 21"/>
          <p:cNvSpPr txBox="1"/>
          <p:nvPr userDrawn="1"/>
        </p:nvSpPr>
        <p:spPr>
          <a:xfrm>
            <a:off x="900113" y="324000"/>
            <a:ext cx="5040312" cy="431800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2400" b="0" dirty="0" smtClean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6-2-1 </a:t>
            </a:r>
            <a:r>
              <a:rPr lang="zh-TW" altLang="en-US" sz="2400" b="0" dirty="0" smtClean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著作合理使用範例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24" name="圖片 25"/>
          <p:cNvPicPr>
            <a:picLocks noChangeAspect="1"/>
          </p:cNvPicPr>
          <p:nvPr userDrawn="1"/>
        </p:nvPicPr>
        <p:blipFill rotWithShape="1">
          <a:blip r:embed="rId4"/>
          <a:srcRect t="66120" b="-1381"/>
          <a:stretch/>
        </p:blipFill>
        <p:spPr bwMode="auto">
          <a:xfrm>
            <a:off x="0" y="324000"/>
            <a:ext cx="9144000" cy="5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2"/>
          <p:cNvPicPr>
            <a:picLocks noChangeAspect="1" noChangeArrowheads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1259"/>
          <a:stretch/>
        </p:blipFill>
        <p:spPr bwMode="auto">
          <a:xfrm>
            <a:off x="7524000" y="359999"/>
            <a:ext cx="16200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00287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-2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文字方塊 19"/>
          <p:cNvSpPr txBox="1"/>
          <p:nvPr userDrawn="1"/>
        </p:nvSpPr>
        <p:spPr>
          <a:xfrm>
            <a:off x="900113" y="324000"/>
            <a:ext cx="5040312" cy="431800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2400" b="0" dirty="0" smtClean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6-2-2 </a:t>
            </a:r>
            <a:r>
              <a:rPr lang="zh-TW" altLang="en-US" sz="2400" b="0" dirty="0" smtClean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著作合理使用的其他議題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" name="動作按鈕: 首頁 18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Rectangle 10">
            <a:hlinkClick r:id="rId2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grpSp>
        <p:nvGrpSpPr>
          <p:cNvPr id="4" name="群組 5"/>
          <p:cNvGrpSpPr>
            <a:grpSpLocks/>
          </p:cNvGrpSpPr>
          <p:nvPr userDrawn="1"/>
        </p:nvGrpSpPr>
        <p:grpSpPr bwMode="auto">
          <a:xfrm>
            <a:off x="8689975" y="5538788"/>
            <a:ext cx="360363" cy="360362"/>
            <a:chOff x="2351313" y="2101932"/>
            <a:chExt cx="360000" cy="360000"/>
          </a:xfrm>
        </p:grpSpPr>
        <p:sp>
          <p:nvSpPr>
            <p:cNvPr id="5" name="圓角矩形 6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6" name="向上箭號 7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7" name="群組 8"/>
          <p:cNvGrpSpPr>
            <a:grpSpLocks/>
          </p:cNvGrpSpPr>
          <p:nvPr userDrawn="1"/>
        </p:nvGrpSpPr>
        <p:grpSpPr bwMode="auto">
          <a:xfrm>
            <a:off x="8689975" y="5973763"/>
            <a:ext cx="360363" cy="358775"/>
            <a:chOff x="2351313" y="2101932"/>
            <a:chExt cx="360000" cy="360000"/>
          </a:xfrm>
        </p:grpSpPr>
        <p:sp>
          <p:nvSpPr>
            <p:cNvPr id="8" name="圓角矩形 9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9" name="向下箭號 10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0" name="群組 11"/>
          <p:cNvGrpSpPr>
            <a:grpSpLocks/>
          </p:cNvGrpSpPr>
          <p:nvPr userDrawn="1"/>
        </p:nvGrpSpPr>
        <p:grpSpPr bwMode="auto">
          <a:xfrm>
            <a:off x="8689975" y="6407150"/>
            <a:ext cx="360363" cy="360363"/>
            <a:chOff x="1983179" y="1757548"/>
            <a:chExt cx="360000" cy="360000"/>
          </a:xfrm>
        </p:grpSpPr>
        <p:sp>
          <p:nvSpPr>
            <p:cNvPr id="11" name="橢圓 12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2" name="乘號 13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13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72513" y="553878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4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72513" y="5967413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5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72513" y="63960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6" name="圖片 9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圖片 25"/>
          <p:cNvPicPr>
            <a:picLocks noChangeAspect="1"/>
          </p:cNvPicPr>
          <p:nvPr userDrawn="1"/>
        </p:nvPicPr>
        <p:blipFill rotWithShape="1">
          <a:blip r:embed="rId4"/>
          <a:srcRect t="66120" b="-1381"/>
          <a:stretch/>
        </p:blipFill>
        <p:spPr bwMode="auto">
          <a:xfrm>
            <a:off x="0" y="324000"/>
            <a:ext cx="9144000" cy="5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2"/>
          <p:cNvPicPr>
            <a:picLocks noChangeAspect="1" noChangeArrowheads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1259"/>
          <a:stretch/>
        </p:blipFill>
        <p:spPr bwMode="auto">
          <a:xfrm>
            <a:off x="7524000" y="359999"/>
            <a:ext cx="16200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64493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最後一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"/>
          <p:cNvGrpSpPr>
            <a:grpSpLocks/>
          </p:cNvGrpSpPr>
          <p:nvPr userDrawn="1"/>
        </p:nvGrpSpPr>
        <p:grpSpPr bwMode="auto">
          <a:xfrm>
            <a:off x="8680450" y="5538788"/>
            <a:ext cx="360363" cy="360362"/>
            <a:chOff x="2351313" y="2101932"/>
            <a:chExt cx="360000" cy="360000"/>
          </a:xfrm>
        </p:grpSpPr>
        <p:sp>
          <p:nvSpPr>
            <p:cNvPr id="3" name="圓角矩形 2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4" name="向上箭號 3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5" name="群組 4"/>
          <p:cNvGrpSpPr>
            <a:grpSpLocks/>
          </p:cNvGrpSpPr>
          <p:nvPr userDrawn="1"/>
        </p:nvGrpSpPr>
        <p:grpSpPr bwMode="auto">
          <a:xfrm>
            <a:off x="8680450" y="6407150"/>
            <a:ext cx="360363" cy="360363"/>
            <a:chOff x="1983179" y="1757548"/>
            <a:chExt cx="360000" cy="360000"/>
          </a:xfrm>
        </p:grpSpPr>
        <p:sp>
          <p:nvSpPr>
            <p:cNvPr id="6" name="橢圓 5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7" name="乘號 6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8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67750" y="5538788"/>
            <a:ext cx="396875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9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67750" y="6396038"/>
            <a:ext cx="396875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0" name="動作按鈕: 首頁 11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1" name="Rectangle 10">
            <a:hlinkClick r:id="rId2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2" name="圖片 9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文字方塊 19"/>
          <p:cNvSpPr txBox="1"/>
          <p:nvPr userDrawn="1"/>
        </p:nvSpPr>
        <p:spPr>
          <a:xfrm>
            <a:off x="900113" y="324000"/>
            <a:ext cx="5040312" cy="431800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2400" b="0" dirty="0" smtClean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6-2-2 </a:t>
            </a:r>
            <a:r>
              <a:rPr lang="zh-TW" altLang="en-US" sz="2400" b="0" dirty="0" smtClean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著作合理使用的其他議題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16" name="圖片 25"/>
          <p:cNvPicPr>
            <a:picLocks noChangeAspect="1"/>
          </p:cNvPicPr>
          <p:nvPr userDrawn="1"/>
        </p:nvPicPr>
        <p:blipFill rotWithShape="1">
          <a:blip r:embed="rId4"/>
          <a:srcRect t="66120" b="-1381"/>
          <a:stretch/>
        </p:blipFill>
        <p:spPr bwMode="auto">
          <a:xfrm>
            <a:off x="0" y="324000"/>
            <a:ext cx="9144000" cy="5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2"/>
          <p:cNvPicPr>
            <a:picLocks noChangeAspect="1" noChangeArrowheads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1259"/>
          <a:stretch/>
        </p:blipFill>
        <p:spPr bwMode="auto">
          <a:xfrm>
            <a:off x="7524000" y="359999"/>
            <a:ext cx="16200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19">
            <a:hlinkClick r:id="" action="ppaction://hlinkshowjump?jump=previousslide"/>
          </p:cNvPr>
          <p:cNvSpPr>
            <a:spLocks noChangeArrowheads="1"/>
          </p:cNvSpPr>
          <p:nvPr/>
        </p:nvSpPr>
        <p:spPr bwMode="auto">
          <a:xfrm>
            <a:off x="8763000" y="4953000"/>
            <a:ext cx="381000" cy="3810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="ctr"/>
          <a:lstStyle/>
          <a:p>
            <a:pPr>
              <a:defRPr/>
            </a:pPr>
            <a:endParaRPr lang="zh-TW" altLang="en-US" sz="3200" b="0">
              <a:solidFill>
                <a:schemeClr val="tx1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2052" name="Rectangle 20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8763000" y="5334000"/>
            <a:ext cx="381000" cy="3810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="ctr"/>
          <a:lstStyle/>
          <a:p>
            <a:pPr>
              <a:defRPr/>
            </a:pPr>
            <a:endParaRPr lang="zh-TW" altLang="en-US" sz="3200" b="0">
              <a:solidFill>
                <a:schemeClr val="tx1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2053" name="Rectangle 21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8763000" y="5800725"/>
            <a:ext cx="381000" cy="3810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="ctr"/>
          <a:lstStyle/>
          <a:p>
            <a:pPr>
              <a:defRPr/>
            </a:pPr>
            <a:endParaRPr lang="zh-TW" altLang="en-US" sz="3200" b="0">
              <a:solidFill>
                <a:schemeClr val="tx1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2054" name="Rectangle 6"/>
          <p:cNvSpPr>
            <a:spLocks noChangeArrowheads="1"/>
          </p:cNvSpPr>
          <p:nvPr userDrawn="1"/>
        </p:nvSpPr>
        <p:spPr bwMode="auto">
          <a:xfrm>
            <a:off x="8101013" y="4652963"/>
            <a:ext cx="1042987" cy="18002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zh-TW" altLang="en-US" b="0">
              <a:solidFill>
                <a:schemeClr val="tx1"/>
              </a:solidFill>
              <a:latin typeface="Arial" charset="0"/>
              <a:ea typeface="標楷體" pitchFamily="65" charset="-12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3" r:id="rId4"/>
    <p:sldLayoutId id="2147483664" r:id="rId5"/>
    <p:sldLayoutId id="2147483662" r:id="rId6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標楷體" pitchFamily="65" charset="-12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標楷體" pitchFamily="65" charset="-12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標楷體" pitchFamily="65" charset="-12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標楷體" pitchFamily="65" charset="-12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標楷體" pitchFamily="65" charset="-12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標楷體" pitchFamily="65" charset="-12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4"/>
          <p:cNvSpPr>
            <a:spLocks noChangeArrowheads="1"/>
          </p:cNvSpPr>
          <p:nvPr/>
        </p:nvSpPr>
        <p:spPr bwMode="auto">
          <a:xfrm>
            <a:off x="611188" y="2160588"/>
            <a:ext cx="2700337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431800" indent="-431800">
              <a:lnSpc>
                <a:spcPts val="2800"/>
              </a:lnSpc>
            </a:pPr>
            <a:r>
              <a:rPr lang="en-US" altLang="zh-TW" sz="2000" b="0" dirty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6-1	</a:t>
            </a:r>
            <a:r>
              <a:rPr lang="zh-TW" altLang="en-US" sz="2000" b="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數位著作的意義</a:t>
            </a:r>
            <a:endParaRPr lang="en-US" altLang="zh-TW" sz="2000" b="0" dirty="0" smtClean="0">
              <a:solidFill>
                <a:schemeClr val="tx1"/>
              </a:solidFill>
              <a:latin typeface="Times New Roman" pitchFamily="18" charset="0"/>
              <a:ea typeface="標楷體" pitchFamily="65" charset="-120"/>
            </a:endParaRPr>
          </a:p>
          <a:p>
            <a:pPr marL="431800" indent="-431800">
              <a:lnSpc>
                <a:spcPts val="2800"/>
              </a:lnSpc>
            </a:pPr>
            <a:r>
              <a:rPr lang="en-US" altLang="zh-TW" sz="2000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6-2	</a:t>
            </a:r>
            <a:r>
              <a:rPr lang="zh-TW" altLang="en-US" sz="2000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著作合理使用的判斷</a:t>
            </a:r>
          </a:p>
          <a:p>
            <a:pPr marL="431800" indent="-431800">
              <a:lnSpc>
                <a:spcPts val="28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6-3	</a:t>
            </a:r>
            <a:r>
              <a:rPr lang="zh-TW" altLang="en-US" sz="2000" b="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著作利用的其他建議</a:t>
            </a:r>
            <a:endParaRPr lang="zh-TW" altLang="en-US" sz="2000" b="0" dirty="0">
              <a:solidFill>
                <a:schemeClr val="tx1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7" name="Rectangle 45"/>
          <p:cNvSpPr>
            <a:spLocks noChangeArrowheads="1"/>
          </p:cNvSpPr>
          <p:nvPr/>
        </p:nvSpPr>
        <p:spPr bwMode="auto">
          <a:xfrm>
            <a:off x="396000" y="1439863"/>
            <a:ext cx="306000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>
              <a:lnSpc>
                <a:spcPts val="3600"/>
              </a:lnSpc>
            </a:pPr>
            <a:r>
              <a:rPr lang="zh-TW" altLang="en-US" sz="2200" dirty="0" smtClean="0">
                <a:solidFill>
                  <a:schemeClr val="tx1"/>
                </a:solidFill>
                <a:latin typeface="Arial" charset="0"/>
                <a:ea typeface="標楷體" pitchFamily="65" charset="-120"/>
                <a:cs typeface="Arial" charset="0"/>
              </a:rPr>
              <a:t>數位著作合理使用原則</a:t>
            </a:r>
            <a:endParaRPr lang="zh-TW" altLang="en-US" sz="2200" dirty="0">
              <a:solidFill>
                <a:schemeClr val="tx1"/>
              </a:solidFill>
              <a:latin typeface="Arial" charset="0"/>
              <a:ea typeface="標楷體" pitchFamily="65" charset="-12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228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10" name="群組 9"/>
          <p:cNvGrpSpPr/>
          <p:nvPr/>
        </p:nvGrpSpPr>
        <p:grpSpPr>
          <a:xfrm>
            <a:off x="540000" y="1080000"/>
            <a:ext cx="648000" cy="612000"/>
            <a:chOff x="648000" y="1080000"/>
            <a:chExt cx="648000" cy="612000"/>
          </a:xfrm>
        </p:grpSpPr>
        <p:sp>
          <p:nvSpPr>
            <p:cNvPr id="3" name="橢圓 2"/>
            <p:cNvSpPr>
              <a:spLocks noChangeAspect="1"/>
            </p:cNvSpPr>
            <p:nvPr/>
          </p:nvSpPr>
          <p:spPr>
            <a:xfrm>
              <a:off x="648000" y="1116000"/>
              <a:ext cx="576000" cy="576000"/>
            </a:xfrm>
            <a:prstGeom prst="ellipse">
              <a:avLst/>
            </a:prstGeom>
            <a:solidFill>
              <a:srgbClr val="BFB9DC"/>
            </a:solidFill>
            <a:ln w="38100">
              <a:solidFill>
                <a:schemeClr val="bg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" name="橢圓 6"/>
            <p:cNvSpPr>
              <a:spLocks noChangeAspect="1"/>
            </p:cNvSpPr>
            <p:nvPr/>
          </p:nvSpPr>
          <p:spPr>
            <a:xfrm>
              <a:off x="720000" y="1080000"/>
              <a:ext cx="576000" cy="576000"/>
            </a:xfrm>
            <a:prstGeom prst="ellipse">
              <a:avLst/>
            </a:prstGeom>
            <a:solidFill>
              <a:srgbClr val="5B78BD"/>
            </a:solidFill>
            <a:ln w="38100">
              <a:solidFill>
                <a:schemeClr val="bg1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zh-TW" alt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文字方塊 10"/>
          <p:cNvSpPr txBox="1"/>
          <p:nvPr/>
        </p:nvSpPr>
        <p:spPr>
          <a:xfrm>
            <a:off x="1260000" y="1080000"/>
            <a:ext cx="7344000" cy="1440000"/>
          </a:xfrm>
          <a:prstGeom prst="rect">
            <a:avLst/>
          </a:prstGeom>
          <a:solidFill>
            <a:srgbClr val="EFF9FD"/>
          </a:solidFill>
        </p:spPr>
        <p:txBody>
          <a:bodyPr wrap="square" lIns="144000" tIns="36000" rIns="144000" bIns="36000" rtlCol="0">
            <a:noAutofit/>
          </a:bodyPr>
          <a:lstStyle/>
          <a:p>
            <a:pPr lvl="0">
              <a:lnSpc>
                <a:spcPct val="120000"/>
              </a:lnSpc>
            </a:pPr>
            <a:r>
              <a:rPr lang="zh-TW" altLang="en-US" sz="2400" b="0" u="sng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仔仔</a:t>
            </a: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喜愛藝文活動，也經常上網搜尋好的文章及圖片，再把它下載到自己的電腦。他除了自己閱讀及欣賞外，也會跟家人分享。他這樣的重製行為合法嗎？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628000"/>
            <a:ext cx="720000" cy="32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文字方塊 8"/>
          <p:cNvSpPr txBox="1"/>
          <p:nvPr/>
        </p:nvSpPr>
        <p:spPr>
          <a:xfrm>
            <a:off x="1259632" y="2952000"/>
            <a:ext cx="7344000" cy="2880000"/>
          </a:xfrm>
          <a:prstGeom prst="rect">
            <a:avLst/>
          </a:prstGeom>
          <a:noFill/>
        </p:spPr>
        <p:txBody>
          <a:bodyPr wrap="square" lIns="144000" tIns="36000" rIns="144000" bIns="36000" rtlCol="0">
            <a:noAutofit/>
          </a:bodyPr>
          <a:lstStyle/>
          <a:p>
            <a:pPr lvl="0">
              <a:lnSpc>
                <a:spcPct val="120000"/>
              </a:lnSpc>
            </a:pPr>
            <a:r>
              <a:rPr lang="zh-TW" altLang="en-US" sz="20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為個人的研究或學習等使用，可以在合理的範圍內，下載並儲存到</a:t>
            </a:r>
            <a:r>
              <a:rPr lang="zh-TW" altLang="en-US" sz="2000" b="0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自己的</a:t>
            </a:r>
            <a:r>
              <a:rPr lang="zh-TW" altLang="en-US" sz="20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電腦，也就是重製網路上各種著作之內容，而不需要事先獲得著作財產權人</a:t>
            </a:r>
            <a:r>
              <a:rPr lang="zh-TW" altLang="en-US" sz="2000" b="0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之授權</a:t>
            </a:r>
            <a:r>
              <a:rPr lang="zh-TW" altLang="en-US" sz="20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。他這樣的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標楷體" panose="03000509000000000000" pitchFamily="65" charset="-120"/>
              </a:rPr>
              <a:t>重製行為應屬合法，但不能上傳給其他人</a:t>
            </a:r>
            <a:r>
              <a:rPr lang="zh-TW" altLang="en-US" sz="20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2197260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229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10" name="群組 9"/>
          <p:cNvGrpSpPr/>
          <p:nvPr/>
        </p:nvGrpSpPr>
        <p:grpSpPr>
          <a:xfrm>
            <a:off x="540000" y="1080000"/>
            <a:ext cx="648000" cy="612000"/>
            <a:chOff x="648000" y="1080000"/>
            <a:chExt cx="648000" cy="612000"/>
          </a:xfrm>
        </p:grpSpPr>
        <p:sp>
          <p:nvSpPr>
            <p:cNvPr id="3" name="橢圓 2"/>
            <p:cNvSpPr>
              <a:spLocks noChangeAspect="1"/>
            </p:cNvSpPr>
            <p:nvPr/>
          </p:nvSpPr>
          <p:spPr>
            <a:xfrm>
              <a:off x="648000" y="1116000"/>
              <a:ext cx="576000" cy="576000"/>
            </a:xfrm>
            <a:prstGeom prst="ellipse">
              <a:avLst/>
            </a:prstGeom>
            <a:solidFill>
              <a:srgbClr val="BFB9DC"/>
            </a:solidFill>
            <a:ln w="38100">
              <a:solidFill>
                <a:schemeClr val="bg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" name="橢圓 6"/>
            <p:cNvSpPr>
              <a:spLocks noChangeAspect="1"/>
            </p:cNvSpPr>
            <p:nvPr/>
          </p:nvSpPr>
          <p:spPr>
            <a:xfrm>
              <a:off x="720000" y="1080000"/>
              <a:ext cx="576000" cy="576000"/>
            </a:xfrm>
            <a:prstGeom prst="ellipse">
              <a:avLst/>
            </a:prstGeom>
            <a:solidFill>
              <a:srgbClr val="5B78BD"/>
            </a:solidFill>
            <a:ln w="38100">
              <a:solidFill>
                <a:schemeClr val="bg1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zh-TW" alt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文字方塊 10"/>
          <p:cNvSpPr txBox="1"/>
          <p:nvPr/>
        </p:nvSpPr>
        <p:spPr>
          <a:xfrm>
            <a:off x="1260000" y="1080000"/>
            <a:ext cx="7344000" cy="3600000"/>
          </a:xfrm>
          <a:prstGeom prst="rect">
            <a:avLst/>
          </a:prstGeom>
          <a:solidFill>
            <a:srgbClr val="EFF9FD"/>
          </a:solidFill>
        </p:spPr>
        <p:txBody>
          <a:bodyPr wrap="square" lIns="144000" tIns="36000" rIns="144000" bIns="36000" rtlCol="0">
            <a:noAutofit/>
          </a:bodyPr>
          <a:lstStyle/>
          <a:p>
            <a:pPr lvl="0">
              <a:lnSpc>
                <a:spcPct val="120000"/>
              </a:lnSpc>
            </a:pPr>
            <a:r>
              <a:rPr lang="zh-TW" altLang="en-US" sz="2400" b="0" u="sng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阿</a:t>
            </a:r>
            <a:r>
              <a:rPr lang="zh-TW" altLang="en-US" sz="2400" b="0" u="sng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圖</a:t>
            </a:r>
            <a:r>
              <a:rPr lang="zh-TW" altLang="en-US" sz="2400" b="0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對</a:t>
            </a: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電腦很著迷，他觀賞電影</a:t>
            </a:r>
            <a:r>
              <a:rPr lang="en-US" altLang="zh-TW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《</a:t>
            </a: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模仿遊戲</a:t>
            </a:r>
            <a:r>
              <a:rPr lang="en-US" altLang="zh-TW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》</a:t>
            </a: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後</a:t>
            </a:r>
            <a:r>
              <a:rPr lang="zh-TW" altLang="en-US" sz="2400" b="0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，上網</a:t>
            </a: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蒐集許多被尊稱</a:t>
            </a:r>
            <a:r>
              <a:rPr lang="zh-TW" altLang="en-US" sz="2400" b="0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為電腦</a:t>
            </a: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之父</a:t>
            </a:r>
            <a:r>
              <a:rPr lang="zh-TW" altLang="en-US" sz="2400" b="0" u="sng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圖靈</a:t>
            </a:r>
            <a:r>
              <a:rPr lang="zh-TW" altLang="en-US" sz="20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（</a:t>
            </a:r>
            <a:r>
              <a:rPr lang="en-US" altLang="zh-TW" sz="20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Alan M. Turing</a:t>
            </a:r>
            <a:r>
              <a:rPr lang="zh-TW" altLang="en-US" sz="20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，</a:t>
            </a:r>
            <a:r>
              <a:rPr lang="en-US" altLang="zh-TW" sz="2000" b="0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1912</a:t>
            </a:r>
            <a:r>
              <a:rPr lang="zh-TW" altLang="en-US" sz="2000" b="0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～</a:t>
            </a:r>
            <a:r>
              <a:rPr lang="en-US" altLang="zh-TW" sz="2000" b="0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1954</a:t>
            </a:r>
            <a:r>
              <a:rPr lang="zh-TW" altLang="en-US" sz="20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）</a:t>
            </a: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的相關論述及圖片，也用心寫</a:t>
            </a:r>
            <a:r>
              <a:rPr lang="zh-TW" altLang="en-US" sz="2400" b="0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了一篇</a:t>
            </a: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名為</a:t>
            </a:r>
            <a:r>
              <a:rPr lang="en-US" altLang="zh-TW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《</a:t>
            </a: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圖靈的遭遇及對電腦的貢獻</a:t>
            </a:r>
            <a:r>
              <a:rPr lang="en-US" altLang="zh-TW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》</a:t>
            </a: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的文章刊登在校刊。這篇文章他把</a:t>
            </a:r>
            <a:r>
              <a:rPr lang="zh-TW" altLang="en-US" sz="2400" b="0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引用他人</a:t>
            </a: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發表的文章都註明出處，同時也附上一張</a:t>
            </a:r>
            <a:r>
              <a:rPr lang="zh-TW" altLang="en-US" sz="2400" b="0" u="sng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圖靈</a:t>
            </a: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的照片。為了讓更多人了解</a:t>
            </a:r>
            <a:r>
              <a:rPr lang="zh-TW" altLang="en-US" sz="2400" b="0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這位</a:t>
            </a: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傳奇人物，又把文章電子檔貼到社群網站供人賞讀。他這樣的做法符合著作</a:t>
            </a:r>
            <a:r>
              <a:rPr lang="zh-TW" altLang="en-US" sz="2400" b="0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的合理</a:t>
            </a: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使用嗎？</a:t>
            </a:r>
          </a:p>
        </p:txBody>
      </p:sp>
    </p:spTree>
    <p:extLst>
      <p:ext uri="{BB962C8B-B14F-4D97-AF65-F5344CB8AC3E}">
        <p14:creationId xmlns:p14="http://schemas.microsoft.com/office/powerpoint/2010/main" val="78766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229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10" name="群組 9"/>
          <p:cNvGrpSpPr/>
          <p:nvPr/>
        </p:nvGrpSpPr>
        <p:grpSpPr>
          <a:xfrm>
            <a:off x="540000" y="1080000"/>
            <a:ext cx="648000" cy="612000"/>
            <a:chOff x="648000" y="1080000"/>
            <a:chExt cx="648000" cy="612000"/>
          </a:xfrm>
        </p:grpSpPr>
        <p:sp>
          <p:nvSpPr>
            <p:cNvPr id="3" name="橢圓 2"/>
            <p:cNvSpPr>
              <a:spLocks noChangeAspect="1"/>
            </p:cNvSpPr>
            <p:nvPr/>
          </p:nvSpPr>
          <p:spPr>
            <a:xfrm>
              <a:off x="648000" y="1116000"/>
              <a:ext cx="576000" cy="576000"/>
            </a:xfrm>
            <a:prstGeom prst="ellipse">
              <a:avLst/>
            </a:prstGeom>
            <a:solidFill>
              <a:srgbClr val="BFB9DC"/>
            </a:solidFill>
            <a:ln w="38100">
              <a:solidFill>
                <a:schemeClr val="bg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" name="橢圓 6"/>
            <p:cNvSpPr>
              <a:spLocks noChangeAspect="1"/>
            </p:cNvSpPr>
            <p:nvPr/>
          </p:nvSpPr>
          <p:spPr>
            <a:xfrm>
              <a:off x="720000" y="1080000"/>
              <a:ext cx="576000" cy="576000"/>
            </a:xfrm>
            <a:prstGeom prst="ellipse">
              <a:avLst/>
            </a:prstGeom>
            <a:solidFill>
              <a:srgbClr val="5B78BD"/>
            </a:solidFill>
            <a:ln w="38100">
              <a:solidFill>
                <a:schemeClr val="bg1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zh-TW" alt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文字方塊 10"/>
          <p:cNvSpPr txBox="1"/>
          <p:nvPr/>
        </p:nvSpPr>
        <p:spPr>
          <a:xfrm>
            <a:off x="1260000" y="1080000"/>
            <a:ext cx="7344000" cy="3600000"/>
          </a:xfrm>
          <a:prstGeom prst="rect">
            <a:avLst/>
          </a:prstGeom>
          <a:solidFill>
            <a:srgbClr val="EFF9FD"/>
          </a:solidFill>
        </p:spPr>
        <p:txBody>
          <a:bodyPr wrap="square" lIns="144000" tIns="36000" rIns="144000" bIns="36000" rtlCol="0">
            <a:noAutofit/>
          </a:bodyPr>
          <a:lstStyle/>
          <a:p>
            <a:pPr lvl="0">
              <a:lnSpc>
                <a:spcPct val="120000"/>
              </a:lnSpc>
            </a:pPr>
            <a:r>
              <a:rPr lang="zh-TW" altLang="en-US" sz="2400" b="0" u="sng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阿</a:t>
            </a:r>
            <a:r>
              <a:rPr lang="zh-TW" altLang="en-US" sz="2400" b="0" u="sng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圖</a:t>
            </a:r>
            <a:r>
              <a:rPr lang="zh-TW" altLang="en-US" sz="2400" b="0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對電腦很著迷，他觀賞</a:t>
            </a: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電影</a:t>
            </a:r>
            <a:r>
              <a:rPr lang="en-US" altLang="zh-TW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《</a:t>
            </a: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模仿遊戲</a:t>
            </a:r>
            <a:r>
              <a:rPr lang="en-US" altLang="zh-TW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》</a:t>
            </a: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後</a:t>
            </a:r>
            <a:r>
              <a:rPr lang="zh-TW" altLang="en-US" sz="2400" b="0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，上網</a:t>
            </a: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蒐集許多被尊稱</a:t>
            </a:r>
            <a:r>
              <a:rPr lang="zh-TW" altLang="en-US" sz="2400" b="0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為電腦</a:t>
            </a: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之父</a:t>
            </a:r>
            <a:r>
              <a:rPr lang="zh-TW" altLang="en-US" sz="2400" b="0" u="sng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圖靈</a:t>
            </a:r>
            <a:r>
              <a:rPr lang="zh-TW" altLang="en-US" sz="20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（</a:t>
            </a:r>
            <a:r>
              <a:rPr lang="en-US" altLang="zh-TW" sz="20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Alan M. Turing</a:t>
            </a:r>
            <a:r>
              <a:rPr lang="zh-TW" altLang="en-US" sz="20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，</a:t>
            </a:r>
            <a:r>
              <a:rPr lang="en-US" altLang="zh-TW" sz="2000" b="0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1912</a:t>
            </a:r>
            <a:r>
              <a:rPr lang="zh-TW" altLang="en-US" sz="2000" b="0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～</a:t>
            </a:r>
            <a:r>
              <a:rPr lang="en-US" altLang="zh-TW" sz="2000" b="0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1954</a:t>
            </a:r>
            <a:r>
              <a:rPr lang="zh-TW" altLang="en-US" sz="20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）</a:t>
            </a: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的相關論述及圖片，</a:t>
            </a:r>
            <a:r>
              <a:rPr lang="zh-TW" altLang="en-US" sz="2400" b="0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也用心寫了一篇名為</a:t>
            </a:r>
            <a:r>
              <a:rPr lang="en-US" altLang="zh-TW" sz="2400" b="0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《</a:t>
            </a: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圖靈的遭遇及對電腦的貢獻</a:t>
            </a:r>
            <a:r>
              <a:rPr lang="en-US" altLang="zh-TW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》</a:t>
            </a: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的文章刊登在校刊。這篇文章他把</a:t>
            </a:r>
            <a:r>
              <a:rPr lang="zh-TW" altLang="en-US" sz="2400" b="0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引用他人</a:t>
            </a: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發表的文章都註明出處，同時也附上一張</a:t>
            </a:r>
            <a:r>
              <a:rPr lang="zh-TW" altLang="en-US" sz="2400" b="0" u="sng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圖靈</a:t>
            </a: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的照片。為了讓更多人了解</a:t>
            </a:r>
            <a:r>
              <a:rPr lang="zh-TW" altLang="en-US" sz="2400" b="0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這位</a:t>
            </a: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傳奇人物，又把文章電子檔貼到社群網站供人賞讀。他這樣的做法符合著作</a:t>
            </a:r>
            <a:r>
              <a:rPr lang="zh-TW" altLang="en-US" sz="2400" b="0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的合理</a:t>
            </a: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使用嗎？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788000"/>
            <a:ext cx="720000" cy="32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文字方塊 8"/>
          <p:cNvSpPr txBox="1"/>
          <p:nvPr/>
        </p:nvSpPr>
        <p:spPr>
          <a:xfrm>
            <a:off x="1259632" y="5112000"/>
            <a:ext cx="7344000" cy="1080000"/>
          </a:xfrm>
          <a:prstGeom prst="rect">
            <a:avLst/>
          </a:prstGeom>
          <a:noFill/>
        </p:spPr>
        <p:txBody>
          <a:bodyPr wrap="square" lIns="144000" tIns="36000" rIns="144000" bIns="36000" rtlCol="0">
            <a:noAutofit/>
          </a:bodyPr>
          <a:lstStyle/>
          <a:p>
            <a:pPr lvl="0">
              <a:lnSpc>
                <a:spcPct val="120000"/>
              </a:lnSpc>
            </a:pPr>
            <a:r>
              <a:rPr lang="zh-TW" altLang="en-US" sz="20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因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標楷體" panose="03000509000000000000" pitchFamily="65" charset="-120"/>
              </a:rPr>
              <a:t>研究</a:t>
            </a:r>
            <a:r>
              <a:rPr lang="zh-TW" altLang="en-US" sz="20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而寫文章，也把引用他人發表的文章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標楷體" panose="03000509000000000000" pitchFamily="65" charset="-120"/>
              </a:rPr>
              <a:t>註明出處，符合著作的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標楷體" panose="03000509000000000000" pitchFamily="65" charset="-120"/>
              </a:rPr>
              <a:t>合理使用</a:t>
            </a:r>
            <a:r>
              <a:rPr lang="zh-TW" altLang="en-US" sz="20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。</a:t>
            </a:r>
            <a:r>
              <a:rPr lang="zh-TW" altLang="en-US" sz="2000" b="0" u="sng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阿圖</a:t>
            </a:r>
            <a:r>
              <a:rPr lang="zh-TW" altLang="en-US" sz="20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寫的文章就是他的著作，當然可以貼到社群網站供人賞讀。</a:t>
            </a:r>
          </a:p>
        </p:txBody>
      </p:sp>
    </p:spTree>
    <p:extLst>
      <p:ext uri="{BB962C8B-B14F-4D97-AF65-F5344CB8AC3E}">
        <p14:creationId xmlns:p14="http://schemas.microsoft.com/office/powerpoint/2010/main" val="1278868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229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10" name="群組 9"/>
          <p:cNvGrpSpPr/>
          <p:nvPr/>
        </p:nvGrpSpPr>
        <p:grpSpPr>
          <a:xfrm>
            <a:off x="540000" y="1080000"/>
            <a:ext cx="648000" cy="612000"/>
            <a:chOff x="648000" y="1080000"/>
            <a:chExt cx="648000" cy="612000"/>
          </a:xfrm>
        </p:grpSpPr>
        <p:sp>
          <p:nvSpPr>
            <p:cNvPr id="3" name="橢圓 2"/>
            <p:cNvSpPr>
              <a:spLocks noChangeAspect="1"/>
            </p:cNvSpPr>
            <p:nvPr/>
          </p:nvSpPr>
          <p:spPr>
            <a:xfrm>
              <a:off x="648000" y="1116000"/>
              <a:ext cx="576000" cy="576000"/>
            </a:xfrm>
            <a:prstGeom prst="ellipse">
              <a:avLst/>
            </a:prstGeom>
            <a:solidFill>
              <a:srgbClr val="BFB9DC"/>
            </a:solidFill>
            <a:ln w="38100">
              <a:solidFill>
                <a:schemeClr val="bg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" name="橢圓 6"/>
            <p:cNvSpPr>
              <a:spLocks noChangeAspect="1"/>
            </p:cNvSpPr>
            <p:nvPr/>
          </p:nvSpPr>
          <p:spPr>
            <a:xfrm>
              <a:off x="720000" y="1080000"/>
              <a:ext cx="576000" cy="576000"/>
            </a:xfrm>
            <a:prstGeom prst="ellipse">
              <a:avLst/>
            </a:prstGeom>
            <a:solidFill>
              <a:srgbClr val="5B78BD"/>
            </a:solidFill>
            <a:ln w="38100">
              <a:solidFill>
                <a:schemeClr val="bg1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zh-TW" alt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文字方塊 10"/>
          <p:cNvSpPr txBox="1"/>
          <p:nvPr/>
        </p:nvSpPr>
        <p:spPr>
          <a:xfrm>
            <a:off x="1260000" y="1080000"/>
            <a:ext cx="7344000" cy="3240000"/>
          </a:xfrm>
          <a:prstGeom prst="rect">
            <a:avLst/>
          </a:prstGeom>
          <a:solidFill>
            <a:srgbClr val="EFF9FD"/>
          </a:solidFill>
        </p:spPr>
        <p:txBody>
          <a:bodyPr wrap="square" lIns="144000" tIns="36000" rIns="144000" bIns="36000" rtlCol="0">
            <a:noAutofit/>
          </a:bodyPr>
          <a:lstStyle/>
          <a:p>
            <a:pPr lvl="0">
              <a:lnSpc>
                <a:spcPct val="120000"/>
              </a:lnSpc>
            </a:pP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美術科</a:t>
            </a:r>
            <a:r>
              <a:rPr lang="zh-TW" altLang="en-US" sz="2400" b="0" u="sng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美美</a:t>
            </a: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老師介紹</a:t>
            </a:r>
            <a:r>
              <a:rPr lang="zh-TW" altLang="en-US" sz="2400" b="0" u="sng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臺灣</a:t>
            </a: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美術史概要後，要求班上同學三人一組，選擇一位</a:t>
            </a:r>
            <a:r>
              <a:rPr lang="zh-TW" altLang="en-US" sz="2400" b="0" u="sng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臺灣</a:t>
            </a:r>
            <a:r>
              <a:rPr lang="zh-TW" altLang="en-US" sz="2400" b="0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前輩</a:t>
            </a: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畫家</a:t>
            </a:r>
            <a:r>
              <a:rPr lang="zh-TW" altLang="en-US" sz="20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（諸如</a:t>
            </a:r>
            <a:r>
              <a:rPr lang="zh-TW" altLang="en-US" sz="2000" b="0" u="sng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陳澄波</a:t>
            </a:r>
            <a:r>
              <a:rPr lang="zh-TW" altLang="en-US" sz="20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、</a:t>
            </a:r>
            <a:r>
              <a:rPr lang="zh-TW" altLang="en-US" sz="2000" b="0" u="sng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廖繼春</a:t>
            </a:r>
            <a:r>
              <a:rPr lang="zh-TW" altLang="en-US" sz="20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、</a:t>
            </a:r>
            <a:r>
              <a:rPr lang="zh-TW" altLang="en-US" sz="2000" b="0" u="sng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林玉山</a:t>
            </a:r>
            <a:r>
              <a:rPr lang="zh-TW" altLang="en-US" sz="20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等）</a:t>
            </a: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，上網搜尋其畫作，共同探討</a:t>
            </a:r>
            <a:r>
              <a:rPr lang="zh-TW" altLang="en-US" sz="2400" b="0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畫家的</a:t>
            </a: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繪畫風格，報告要附上最能代表畫家風格的畫作，但以三張為限。報告</a:t>
            </a:r>
            <a:r>
              <a:rPr lang="zh-TW" altLang="en-US" sz="2400" b="0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完成後</a:t>
            </a: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，要上傳到班級網站供大家閱讀。老師的要求符合著作的合理使用嗎？</a:t>
            </a:r>
            <a:r>
              <a:rPr lang="zh-TW" altLang="en-US" sz="2400" b="0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為什麼附上</a:t>
            </a: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的照片限於三張呢？</a:t>
            </a:r>
          </a:p>
        </p:txBody>
      </p:sp>
    </p:spTree>
    <p:extLst>
      <p:ext uri="{BB962C8B-B14F-4D97-AF65-F5344CB8AC3E}">
        <p14:creationId xmlns:p14="http://schemas.microsoft.com/office/powerpoint/2010/main" val="1819428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229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10" name="群組 9"/>
          <p:cNvGrpSpPr/>
          <p:nvPr/>
        </p:nvGrpSpPr>
        <p:grpSpPr>
          <a:xfrm>
            <a:off x="540000" y="1080000"/>
            <a:ext cx="648000" cy="612000"/>
            <a:chOff x="648000" y="1080000"/>
            <a:chExt cx="648000" cy="612000"/>
          </a:xfrm>
        </p:grpSpPr>
        <p:sp>
          <p:nvSpPr>
            <p:cNvPr id="3" name="橢圓 2"/>
            <p:cNvSpPr>
              <a:spLocks noChangeAspect="1"/>
            </p:cNvSpPr>
            <p:nvPr/>
          </p:nvSpPr>
          <p:spPr>
            <a:xfrm>
              <a:off x="648000" y="1116000"/>
              <a:ext cx="576000" cy="576000"/>
            </a:xfrm>
            <a:prstGeom prst="ellipse">
              <a:avLst/>
            </a:prstGeom>
            <a:solidFill>
              <a:srgbClr val="BFB9DC"/>
            </a:solidFill>
            <a:ln w="38100">
              <a:solidFill>
                <a:schemeClr val="bg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" name="橢圓 6"/>
            <p:cNvSpPr>
              <a:spLocks noChangeAspect="1"/>
            </p:cNvSpPr>
            <p:nvPr/>
          </p:nvSpPr>
          <p:spPr>
            <a:xfrm>
              <a:off x="720000" y="1080000"/>
              <a:ext cx="576000" cy="576000"/>
            </a:xfrm>
            <a:prstGeom prst="ellipse">
              <a:avLst/>
            </a:prstGeom>
            <a:solidFill>
              <a:srgbClr val="5B78BD"/>
            </a:solidFill>
            <a:ln w="38100">
              <a:solidFill>
                <a:schemeClr val="bg1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zh-TW" alt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文字方塊 10"/>
          <p:cNvSpPr txBox="1"/>
          <p:nvPr/>
        </p:nvSpPr>
        <p:spPr>
          <a:xfrm>
            <a:off x="1260000" y="1080000"/>
            <a:ext cx="7344000" cy="3240000"/>
          </a:xfrm>
          <a:prstGeom prst="rect">
            <a:avLst/>
          </a:prstGeom>
          <a:solidFill>
            <a:srgbClr val="EFF9FD"/>
          </a:solidFill>
        </p:spPr>
        <p:txBody>
          <a:bodyPr wrap="square" lIns="144000" tIns="36000" rIns="144000" bIns="36000" rtlCol="0">
            <a:noAutofit/>
          </a:bodyPr>
          <a:lstStyle/>
          <a:p>
            <a:pPr lvl="0">
              <a:lnSpc>
                <a:spcPct val="120000"/>
              </a:lnSpc>
            </a:pP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美術科</a:t>
            </a:r>
            <a:r>
              <a:rPr lang="zh-TW" altLang="en-US" sz="2400" b="0" u="sng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美美</a:t>
            </a: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老師介紹</a:t>
            </a:r>
            <a:r>
              <a:rPr lang="zh-TW" altLang="en-US" sz="2400" b="0" u="sng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臺灣</a:t>
            </a: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美術史概要後，要求班上同學三人一組，選擇一位</a:t>
            </a:r>
            <a:r>
              <a:rPr lang="zh-TW" altLang="en-US" sz="2400" b="0" u="sng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臺灣</a:t>
            </a:r>
            <a:r>
              <a:rPr lang="zh-TW" altLang="en-US" sz="2400" b="0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前輩</a:t>
            </a: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畫家</a:t>
            </a:r>
            <a:r>
              <a:rPr lang="zh-TW" altLang="en-US" sz="20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（諸如</a:t>
            </a:r>
            <a:r>
              <a:rPr lang="zh-TW" altLang="en-US" sz="2000" b="0" u="sng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陳澄波</a:t>
            </a:r>
            <a:r>
              <a:rPr lang="zh-TW" altLang="en-US" sz="20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、</a:t>
            </a:r>
            <a:r>
              <a:rPr lang="zh-TW" altLang="en-US" sz="2000" b="0" u="sng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廖繼春</a:t>
            </a:r>
            <a:r>
              <a:rPr lang="zh-TW" altLang="en-US" sz="20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、</a:t>
            </a:r>
            <a:r>
              <a:rPr lang="zh-TW" altLang="en-US" sz="2000" b="0" u="sng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林玉山</a:t>
            </a:r>
            <a:r>
              <a:rPr lang="zh-TW" altLang="en-US" sz="20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等）</a:t>
            </a: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，上網搜尋其畫作，共同探討</a:t>
            </a:r>
            <a:r>
              <a:rPr lang="zh-TW" altLang="en-US" sz="2400" b="0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畫家的</a:t>
            </a: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繪畫風格，報告要附上最能代表畫家風格的畫作，但以三張為限。報告</a:t>
            </a:r>
            <a:r>
              <a:rPr lang="zh-TW" altLang="en-US" sz="2400" b="0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完成後</a:t>
            </a: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，要上傳到班級網站供大家閱讀。老師的要求符合著作的合理使用嗎？</a:t>
            </a:r>
            <a:r>
              <a:rPr lang="zh-TW" altLang="en-US" sz="2400" b="0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為什麼附上</a:t>
            </a: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的照片限於三張呢？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428000"/>
            <a:ext cx="720000" cy="32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文字方塊 8"/>
          <p:cNvSpPr txBox="1"/>
          <p:nvPr/>
        </p:nvSpPr>
        <p:spPr>
          <a:xfrm>
            <a:off x="1259632" y="4752000"/>
            <a:ext cx="7344000" cy="1980000"/>
          </a:xfrm>
          <a:prstGeom prst="rect">
            <a:avLst/>
          </a:prstGeom>
          <a:noFill/>
        </p:spPr>
        <p:txBody>
          <a:bodyPr wrap="square" lIns="144000" tIns="36000" rIns="144000" bIns="36000" rtlCol="0">
            <a:noAutofit/>
          </a:bodyPr>
          <a:lstStyle/>
          <a:p>
            <a:pPr lvl="0">
              <a:lnSpc>
                <a:spcPct val="120000"/>
              </a:lnSpc>
            </a:pP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標楷體" panose="03000509000000000000" pitchFamily="65" charset="-120"/>
              </a:rPr>
              <a:t>探討畫家的繪畫風格屬於研究</a:t>
            </a:r>
            <a:r>
              <a:rPr lang="zh-TW" altLang="en-US" sz="20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，研究畫家的繪畫風格當然需要畫家的</a:t>
            </a:r>
            <a:r>
              <a:rPr lang="zh-TW" altLang="en-US" sz="2000" b="0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作品</a:t>
            </a:r>
            <a:r>
              <a:rPr lang="zh-TW" altLang="en-US" sz="20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為佐證，符合著作的合理使用應無問題。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標楷體" panose="03000509000000000000" pitchFamily="65" charset="-120"/>
              </a:rPr>
              <a:t>所利用的量在整個著作所占之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標楷體" panose="03000509000000000000" pitchFamily="65" charset="-120"/>
              </a:rPr>
              <a:t>比例以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標楷體" panose="03000509000000000000" pitchFamily="65" charset="-120"/>
              </a:rPr>
              <a:t>少量為宜</a:t>
            </a:r>
            <a:r>
              <a:rPr lang="zh-TW" altLang="en-US" sz="20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，利用結果才不會影響原著作的潛在市場。報告完成後，當然</a:t>
            </a:r>
            <a:r>
              <a:rPr lang="zh-TW" altLang="en-US" sz="2000" b="0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就是同</a:t>
            </a:r>
            <a:r>
              <a:rPr lang="zh-TW" altLang="en-US" sz="20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組三位同學的共同著作，上傳到班級網站，供大家閱讀都是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標楷體" panose="03000509000000000000" pitchFamily="65" charset="-120"/>
              </a:rPr>
              <a:t>合法</a:t>
            </a:r>
            <a:r>
              <a:rPr lang="zh-TW" altLang="en-US" sz="20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的行為。</a:t>
            </a:r>
          </a:p>
        </p:txBody>
      </p:sp>
    </p:spTree>
    <p:extLst>
      <p:ext uri="{BB962C8B-B14F-4D97-AF65-F5344CB8AC3E}">
        <p14:creationId xmlns:p14="http://schemas.microsoft.com/office/powerpoint/2010/main" val="2117082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229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10" name="群組 9"/>
          <p:cNvGrpSpPr/>
          <p:nvPr/>
        </p:nvGrpSpPr>
        <p:grpSpPr>
          <a:xfrm>
            <a:off x="540000" y="1080000"/>
            <a:ext cx="648000" cy="612000"/>
            <a:chOff x="648000" y="1080000"/>
            <a:chExt cx="648000" cy="612000"/>
          </a:xfrm>
        </p:grpSpPr>
        <p:sp>
          <p:nvSpPr>
            <p:cNvPr id="3" name="橢圓 2"/>
            <p:cNvSpPr>
              <a:spLocks noChangeAspect="1"/>
            </p:cNvSpPr>
            <p:nvPr/>
          </p:nvSpPr>
          <p:spPr>
            <a:xfrm>
              <a:off x="648000" y="1116000"/>
              <a:ext cx="576000" cy="576000"/>
            </a:xfrm>
            <a:prstGeom prst="ellipse">
              <a:avLst/>
            </a:prstGeom>
            <a:solidFill>
              <a:srgbClr val="BFB9DC"/>
            </a:solidFill>
            <a:ln w="38100">
              <a:solidFill>
                <a:schemeClr val="bg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" name="橢圓 6"/>
            <p:cNvSpPr>
              <a:spLocks noChangeAspect="1"/>
            </p:cNvSpPr>
            <p:nvPr/>
          </p:nvSpPr>
          <p:spPr>
            <a:xfrm>
              <a:off x="720000" y="1080000"/>
              <a:ext cx="576000" cy="576000"/>
            </a:xfrm>
            <a:prstGeom prst="ellipse">
              <a:avLst/>
            </a:prstGeom>
            <a:solidFill>
              <a:srgbClr val="5B78BD"/>
            </a:solidFill>
            <a:ln w="38100">
              <a:solidFill>
                <a:schemeClr val="bg1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zh-TW" alt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文字方塊 10"/>
          <p:cNvSpPr txBox="1"/>
          <p:nvPr/>
        </p:nvSpPr>
        <p:spPr>
          <a:xfrm>
            <a:off x="1260000" y="1080000"/>
            <a:ext cx="7344000" cy="2700000"/>
          </a:xfrm>
          <a:prstGeom prst="rect">
            <a:avLst/>
          </a:prstGeom>
          <a:solidFill>
            <a:srgbClr val="EFF9FD"/>
          </a:solidFill>
        </p:spPr>
        <p:txBody>
          <a:bodyPr wrap="square" lIns="144000" tIns="36000" rIns="144000" bIns="36000" rtlCol="0">
            <a:noAutofit/>
          </a:bodyPr>
          <a:lstStyle/>
          <a:p>
            <a:pPr lvl="0">
              <a:lnSpc>
                <a:spcPct val="120000"/>
              </a:lnSpc>
            </a:pP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音樂科</a:t>
            </a:r>
            <a:r>
              <a:rPr lang="zh-TW" altLang="en-US" sz="2400" b="0" u="sng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玉音</a:t>
            </a: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老師上課教古典音樂賞析時，除了說明樂曲的特色外，也會同時</a:t>
            </a:r>
            <a:r>
              <a:rPr lang="zh-TW" altLang="en-US" sz="2400" b="0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播放該</a:t>
            </a: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樂曲的一小段曲目。她說明：「因為著作財產權的問題，除非取得授權，</a:t>
            </a:r>
            <a:r>
              <a:rPr lang="zh-TW" altLang="en-US" sz="2400" b="0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才能播放</a:t>
            </a: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完整的樂曲。」因此，建議我們可以在網路的 </a:t>
            </a:r>
            <a:r>
              <a:rPr lang="en-US" altLang="zh-TW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YouTube </a:t>
            </a: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上找到該樂曲，</a:t>
            </a:r>
            <a:r>
              <a:rPr lang="zh-TW" altLang="en-US" sz="2400" b="0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可以</a:t>
            </a: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聆聽完整的樂曲。她的做法及說明，也讓我們了解合理使用的問題。</a:t>
            </a:r>
          </a:p>
        </p:txBody>
      </p:sp>
    </p:spTree>
    <p:extLst>
      <p:ext uri="{BB962C8B-B14F-4D97-AF65-F5344CB8AC3E}">
        <p14:creationId xmlns:p14="http://schemas.microsoft.com/office/powerpoint/2010/main" val="709254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229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10" name="群組 9"/>
          <p:cNvGrpSpPr/>
          <p:nvPr/>
        </p:nvGrpSpPr>
        <p:grpSpPr>
          <a:xfrm>
            <a:off x="540000" y="1080000"/>
            <a:ext cx="648000" cy="612000"/>
            <a:chOff x="648000" y="1080000"/>
            <a:chExt cx="648000" cy="612000"/>
          </a:xfrm>
        </p:grpSpPr>
        <p:sp>
          <p:nvSpPr>
            <p:cNvPr id="3" name="橢圓 2"/>
            <p:cNvSpPr>
              <a:spLocks noChangeAspect="1"/>
            </p:cNvSpPr>
            <p:nvPr/>
          </p:nvSpPr>
          <p:spPr>
            <a:xfrm>
              <a:off x="648000" y="1116000"/>
              <a:ext cx="576000" cy="576000"/>
            </a:xfrm>
            <a:prstGeom prst="ellipse">
              <a:avLst/>
            </a:prstGeom>
            <a:solidFill>
              <a:srgbClr val="BFB9DC"/>
            </a:solidFill>
            <a:ln w="38100">
              <a:solidFill>
                <a:schemeClr val="bg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" name="橢圓 6"/>
            <p:cNvSpPr>
              <a:spLocks noChangeAspect="1"/>
            </p:cNvSpPr>
            <p:nvPr/>
          </p:nvSpPr>
          <p:spPr>
            <a:xfrm>
              <a:off x="720000" y="1080000"/>
              <a:ext cx="576000" cy="576000"/>
            </a:xfrm>
            <a:prstGeom prst="ellipse">
              <a:avLst/>
            </a:prstGeom>
            <a:solidFill>
              <a:srgbClr val="5B78BD"/>
            </a:solidFill>
            <a:ln w="38100">
              <a:solidFill>
                <a:schemeClr val="bg1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zh-TW" alt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文字方塊 10"/>
          <p:cNvSpPr txBox="1"/>
          <p:nvPr/>
        </p:nvSpPr>
        <p:spPr>
          <a:xfrm>
            <a:off x="1260000" y="1080000"/>
            <a:ext cx="7344000" cy="2700000"/>
          </a:xfrm>
          <a:prstGeom prst="rect">
            <a:avLst/>
          </a:prstGeom>
          <a:solidFill>
            <a:srgbClr val="EFF9FD"/>
          </a:solidFill>
        </p:spPr>
        <p:txBody>
          <a:bodyPr wrap="square" lIns="144000" tIns="36000" rIns="144000" bIns="36000" rtlCol="0">
            <a:noAutofit/>
          </a:bodyPr>
          <a:lstStyle/>
          <a:p>
            <a:pPr lvl="0">
              <a:lnSpc>
                <a:spcPct val="120000"/>
              </a:lnSpc>
            </a:pP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音樂科</a:t>
            </a:r>
            <a:r>
              <a:rPr lang="zh-TW" altLang="en-US" sz="2400" b="0" u="sng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玉音</a:t>
            </a: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老師上課教古典音樂賞析時，除了說明樂曲的特色外，也會同時</a:t>
            </a:r>
            <a:r>
              <a:rPr lang="zh-TW" altLang="en-US" sz="2400" b="0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播放該</a:t>
            </a: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樂曲的一小段曲目。她說明：「因為著作財產權的問題，除非取得授權，</a:t>
            </a:r>
            <a:r>
              <a:rPr lang="zh-TW" altLang="en-US" sz="2400" b="0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才能播放</a:t>
            </a: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完整的樂曲。」因此，建議我們可以在網路的 </a:t>
            </a:r>
            <a:r>
              <a:rPr lang="en-US" altLang="zh-TW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YouTube </a:t>
            </a: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上找到該樂曲，</a:t>
            </a:r>
            <a:r>
              <a:rPr lang="zh-TW" altLang="en-US" sz="2400" b="0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可以</a:t>
            </a: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聆聽完整的樂曲。她的做法及說明，也讓我們了解合理使用的問題。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888000"/>
            <a:ext cx="720000" cy="32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文字方塊 8"/>
          <p:cNvSpPr txBox="1"/>
          <p:nvPr/>
        </p:nvSpPr>
        <p:spPr>
          <a:xfrm>
            <a:off x="1259632" y="4212000"/>
            <a:ext cx="7344000" cy="1260000"/>
          </a:xfrm>
          <a:prstGeom prst="rect">
            <a:avLst/>
          </a:prstGeom>
          <a:noFill/>
        </p:spPr>
        <p:txBody>
          <a:bodyPr wrap="square" lIns="144000" tIns="36000" rIns="144000" bIns="36000" rtlCol="0">
            <a:noAutofit/>
          </a:bodyPr>
          <a:lstStyle/>
          <a:p>
            <a:pPr lvl="0">
              <a:lnSpc>
                <a:spcPct val="120000"/>
              </a:lnSpc>
            </a:pPr>
            <a:r>
              <a:rPr lang="zh-TW" altLang="en-US" sz="20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做為教學之用，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標楷體" panose="03000509000000000000" pitchFamily="65" charset="-120"/>
              </a:rPr>
              <a:t>播放該樂曲的一小段曲目，屬於合理使用</a:t>
            </a:r>
            <a:r>
              <a:rPr lang="zh-TW" altLang="en-US" sz="20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；未經授權</a:t>
            </a:r>
            <a:r>
              <a:rPr lang="zh-TW" altLang="en-US" sz="2000" b="0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播放</a:t>
            </a:r>
            <a:r>
              <a:rPr lang="zh-TW" altLang="en-US" sz="20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整首音樂雖為教學之用，會有侵害著作權之虞，也就是難以被認為符合著作</a:t>
            </a:r>
            <a:r>
              <a:rPr lang="zh-TW" altLang="en-US" sz="2000" b="0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的理</a:t>
            </a:r>
            <a:r>
              <a:rPr lang="zh-TW" altLang="en-US" sz="20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使用。</a:t>
            </a:r>
          </a:p>
        </p:txBody>
      </p:sp>
    </p:spTree>
    <p:extLst>
      <p:ext uri="{BB962C8B-B14F-4D97-AF65-F5344CB8AC3E}">
        <p14:creationId xmlns:p14="http://schemas.microsoft.com/office/powerpoint/2010/main" val="547273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230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10" name="群組 9"/>
          <p:cNvGrpSpPr/>
          <p:nvPr/>
        </p:nvGrpSpPr>
        <p:grpSpPr>
          <a:xfrm>
            <a:off x="540000" y="1080000"/>
            <a:ext cx="648000" cy="612000"/>
            <a:chOff x="648000" y="1080000"/>
            <a:chExt cx="648000" cy="612000"/>
          </a:xfrm>
        </p:grpSpPr>
        <p:sp>
          <p:nvSpPr>
            <p:cNvPr id="3" name="橢圓 2"/>
            <p:cNvSpPr>
              <a:spLocks noChangeAspect="1"/>
            </p:cNvSpPr>
            <p:nvPr/>
          </p:nvSpPr>
          <p:spPr>
            <a:xfrm>
              <a:off x="648000" y="1116000"/>
              <a:ext cx="576000" cy="576000"/>
            </a:xfrm>
            <a:prstGeom prst="ellipse">
              <a:avLst/>
            </a:prstGeom>
            <a:solidFill>
              <a:srgbClr val="BFB9DC"/>
            </a:solidFill>
            <a:ln w="38100">
              <a:solidFill>
                <a:schemeClr val="bg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" name="橢圓 6"/>
            <p:cNvSpPr>
              <a:spLocks noChangeAspect="1"/>
            </p:cNvSpPr>
            <p:nvPr/>
          </p:nvSpPr>
          <p:spPr>
            <a:xfrm>
              <a:off x="720000" y="1080000"/>
              <a:ext cx="576000" cy="576000"/>
            </a:xfrm>
            <a:prstGeom prst="ellipse">
              <a:avLst/>
            </a:prstGeom>
            <a:solidFill>
              <a:srgbClr val="5B78BD"/>
            </a:solidFill>
            <a:ln w="38100">
              <a:solidFill>
                <a:schemeClr val="bg1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zh-TW" alt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文字方塊 10"/>
          <p:cNvSpPr txBox="1"/>
          <p:nvPr/>
        </p:nvSpPr>
        <p:spPr>
          <a:xfrm>
            <a:off x="1260000" y="1080000"/>
            <a:ext cx="7344000" cy="1800000"/>
          </a:xfrm>
          <a:prstGeom prst="rect">
            <a:avLst/>
          </a:prstGeom>
          <a:solidFill>
            <a:srgbClr val="EFF9FD"/>
          </a:solidFill>
        </p:spPr>
        <p:txBody>
          <a:bodyPr wrap="square" lIns="144000" tIns="36000" rIns="144000" bIns="36000" rtlCol="0">
            <a:noAutofit/>
          </a:bodyPr>
          <a:lstStyle/>
          <a:p>
            <a:pPr lvl="0">
              <a:lnSpc>
                <a:spcPct val="120000"/>
              </a:lnSpc>
            </a:pPr>
            <a:r>
              <a:rPr lang="en-US" altLang="zh-TW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《</a:t>
            </a: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臺灣高山鐵路簡史</a:t>
            </a:r>
            <a:r>
              <a:rPr lang="en-US" altLang="zh-TW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》</a:t>
            </a: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是社會領城</a:t>
            </a:r>
            <a:r>
              <a:rPr lang="zh-TW" altLang="en-US" sz="2400" b="0" u="sng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力歷</a:t>
            </a: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老師最近在他的網站完成的著作，並</a:t>
            </a:r>
            <a:r>
              <a:rPr lang="zh-TW" altLang="en-US" sz="2400" b="0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把他</a:t>
            </a: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的著作重點改寫成講義，也製成簡報檔當上課的教材。老師上課時，同學</a:t>
            </a:r>
            <a:r>
              <a:rPr lang="zh-TW" altLang="en-US" sz="2400" b="0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可以</a:t>
            </a: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用手機拍攝展示的簡報，或錄音、錄影嗎？</a:t>
            </a:r>
          </a:p>
        </p:txBody>
      </p:sp>
    </p:spTree>
    <p:extLst>
      <p:ext uri="{BB962C8B-B14F-4D97-AF65-F5344CB8AC3E}">
        <p14:creationId xmlns:p14="http://schemas.microsoft.com/office/powerpoint/2010/main" val="636288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230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10" name="群組 9"/>
          <p:cNvGrpSpPr/>
          <p:nvPr/>
        </p:nvGrpSpPr>
        <p:grpSpPr>
          <a:xfrm>
            <a:off x="540000" y="1080000"/>
            <a:ext cx="648000" cy="612000"/>
            <a:chOff x="648000" y="1080000"/>
            <a:chExt cx="648000" cy="612000"/>
          </a:xfrm>
        </p:grpSpPr>
        <p:sp>
          <p:nvSpPr>
            <p:cNvPr id="3" name="橢圓 2"/>
            <p:cNvSpPr>
              <a:spLocks noChangeAspect="1"/>
            </p:cNvSpPr>
            <p:nvPr/>
          </p:nvSpPr>
          <p:spPr>
            <a:xfrm>
              <a:off x="648000" y="1116000"/>
              <a:ext cx="576000" cy="576000"/>
            </a:xfrm>
            <a:prstGeom prst="ellipse">
              <a:avLst/>
            </a:prstGeom>
            <a:solidFill>
              <a:srgbClr val="BFB9DC"/>
            </a:solidFill>
            <a:ln w="38100">
              <a:solidFill>
                <a:schemeClr val="bg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" name="橢圓 6"/>
            <p:cNvSpPr>
              <a:spLocks noChangeAspect="1"/>
            </p:cNvSpPr>
            <p:nvPr/>
          </p:nvSpPr>
          <p:spPr>
            <a:xfrm>
              <a:off x="720000" y="1080000"/>
              <a:ext cx="576000" cy="576000"/>
            </a:xfrm>
            <a:prstGeom prst="ellipse">
              <a:avLst/>
            </a:prstGeom>
            <a:solidFill>
              <a:srgbClr val="5B78BD"/>
            </a:solidFill>
            <a:ln w="38100">
              <a:solidFill>
                <a:schemeClr val="bg1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zh-TW" alt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文字方塊 10"/>
          <p:cNvSpPr txBox="1"/>
          <p:nvPr/>
        </p:nvSpPr>
        <p:spPr>
          <a:xfrm>
            <a:off x="1260000" y="1080000"/>
            <a:ext cx="7344000" cy="1800000"/>
          </a:xfrm>
          <a:prstGeom prst="rect">
            <a:avLst/>
          </a:prstGeom>
          <a:solidFill>
            <a:srgbClr val="EFF9FD"/>
          </a:solidFill>
        </p:spPr>
        <p:txBody>
          <a:bodyPr wrap="square" lIns="144000" tIns="36000" rIns="144000" bIns="36000" rtlCol="0">
            <a:noAutofit/>
          </a:bodyPr>
          <a:lstStyle/>
          <a:p>
            <a:pPr lvl="0">
              <a:lnSpc>
                <a:spcPct val="120000"/>
              </a:lnSpc>
            </a:pPr>
            <a:r>
              <a:rPr lang="en-US" altLang="zh-TW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《</a:t>
            </a: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臺灣高山鐵路簡史</a:t>
            </a:r>
            <a:r>
              <a:rPr lang="en-US" altLang="zh-TW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》</a:t>
            </a: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是社會領城</a:t>
            </a:r>
            <a:r>
              <a:rPr lang="zh-TW" altLang="en-US" sz="2400" b="0" u="sng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力歷</a:t>
            </a: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老師最近在他的網站完成的著作，並</a:t>
            </a:r>
            <a:r>
              <a:rPr lang="zh-TW" altLang="en-US" sz="2400" b="0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把他</a:t>
            </a: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的著作重點改寫成講義，也製成簡報檔當上課的教材。老師上課時，同學</a:t>
            </a:r>
            <a:r>
              <a:rPr lang="zh-TW" altLang="en-US" sz="2400" b="0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可以</a:t>
            </a: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用手機拍攝展示的簡報，或錄音、錄影嗎？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988000"/>
            <a:ext cx="720000" cy="32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文字方塊 8"/>
          <p:cNvSpPr txBox="1"/>
          <p:nvPr/>
        </p:nvSpPr>
        <p:spPr>
          <a:xfrm>
            <a:off x="1259632" y="3312000"/>
            <a:ext cx="7344000" cy="1260000"/>
          </a:xfrm>
          <a:prstGeom prst="rect">
            <a:avLst/>
          </a:prstGeom>
          <a:noFill/>
        </p:spPr>
        <p:txBody>
          <a:bodyPr wrap="square" lIns="144000" tIns="36000" rIns="144000" bIns="36000" rtlCol="0">
            <a:noAutofit/>
          </a:bodyPr>
          <a:lstStyle/>
          <a:p>
            <a:pPr lvl="0">
              <a:lnSpc>
                <a:spcPct val="120000"/>
              </a:lnSpc>
            </a:pPr>
            <a:r>
              <a:rPr lang="zh-TW" altLang="en-US" sz="20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老師的講義及簡報檔，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標楷體" panose="03000509000000000000" pitchFamily="65" charset="-120"/>
              </a:rPr>
              <a:t>雖然未正式發表，但都是受著作權法保護的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標楷體" panose="03000509000000000000" pitchFamily="65" charset="-120"/>
              </a:rPr>
              <a:t>語文著作</a:t>
            </a:r>
            <a:r>
              <a:rPr lang="zh-TW" altLang="en-US" sz="2000" b="0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。</a:t>
            </a:r>
            <a:r>
              <a:rPr lang="zh-TW" altLang="en-US" sz="20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同學若要保留老師上課的實況而拍照，或錄音、錄影，以便</a:t>
            </a:r>
            <a:r>
              <a:rPr lang="zh-TW" altLang="en-US" sz="2000" b="0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課後</a:t>
            </a:r>
            <a:r>
              <a:rPr lang="zh-TW" altLang="en-US" sz="20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複習，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標楷體" panose="03000509000000000000" pitchFamily="65" charset="-120"/>
              </a:rPr>
              <a:t>最好先徵得老師的同意</a:t>
            </a:r>
            <a:r>
              <a:rPr lang="zh-TW" altLang="en-US" sz="20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。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37"/>
          <a:stretch/>
        </p:blipFill>
        <p:spPr bwMode="auto">
          <a:xfrm>
            <a:off x="2952000" y="4500000"/>
            <a:ext cx="5652000" cy="23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4353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230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10" name="群組 9"/>
          <p:cNvGrpSpPr/>
          <p:nvPr/>
        </p:nvGrpSpPr>
        <p:grpSpPr>
          <a:xfrm>
            <a:off x="540000" y="1080000"/>
            <a:ext cx="648000" cy="612000"/>
            <a:chOff x="648000" y="1080000"/>
            <a:chExt cx="648000" cy="612000"/>
          </a:xfrm>
        </p:grpSpPr>
        <p:sp>
          <p:nvSpPr>
            <p:cNvPr id="3" name="橢圓 2"/>
            <p:cNvSpPr>
              <a:spLocks noChangeAspect="1"/>
            </p:cNvSpPr>
            <p:nvPr/>
          </p:nvSpPr>
          <p:spPr>
            <a:xfrm>
              <a:off x="648000" y="1116000"/>
              <a:ext cx="576000" cy="576000"/>
            </a:xfrm>
            <a:prstGeom prst="ellipse">
              <a:avLst/>
            </a:prstGeom>
            <a:solidFill>
              <a:srgbClr val="BFB9DC"/>
            </a:solidFill>
            <a:ln w="38100">
              <a:solidFill>
                <a:schemeClr val="bg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" name="橢圓 6"/>
            <p:cNvSpPr>
              <a:spLocks noChangeAspect="1"/>
            </p:cNvSpPr>
            <p:nvPr/>
          </p:nvSpPr>
          <p:spPr>
            <a:xfrm>
              <a:off x="720000" y="1080000"/>
              <a:ext cx="576000" cy="576000"/>
            </a:xfrm>
            <a:prstGeom prst="ellipse">
              <a:avLst/>
            </a:prstGeom>
            <a:solidFill>
              <a:srgbClr val="5B78BD"/>
            </a:solidFill>
            <a:ln w="38100">
              <a:solidFill>
                <a:schemeClr val="bg1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  <a:endParaRPr lang="zh-TW" alt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文字方塊 10"/>
          <p:cNvSpPr txBox="1"/>
          <p:nvPr/>
        </p:nvSpPr>
        <p:spPr>
          <a:xfrm>
            <a:off x="1260000" y="1080000"/>
            <a:ext cx="7344000" cy="2700000"/>
          </a:xfrm>
          <a:prstGeom prst="rect">
            <a:avLst/>
          </a:prstGeom>
          <a:solidFill>
            <a:srgbClr val="EFF9FD"/>
          </a:solidFill>
        </p:spPr>
        <p:txBody>
          <a:bodyPr wrap="square" lIns="144000" tIns="36000" rIns="144000" bIns="36000" rtlCol="0">
            <a:noAutofit/>
          </a:bodyPr>
          <a:lstStyle/>
          <a:p>
            <a:pPr lvl="0">
              <a:lnSpc>
                <a:spcPct val="120000"/>
              </a:lnSpc>
            </a:pP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生物科</a:t>
            </a:r>
            <a:r>
              <a:rPr lang="zh-TW" altLang="en-US" sz="2400" b="0" u="sng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文虎</a:t>
            </a: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老師為了介紹臺灣特有的保育類動物</a:t>
            </a:r>
            <a:r>
              <a:rPr lang="en-US" altLang="zh-TW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—</a:t>
            </a: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石虎，在網路上搜尋相關</a:t>
            </a:r>
            <a:r>
              <a:rPr lang="zh-TW" altLang="en-US" sz="2400" b="0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資料</a:t>
            </a: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，找到幾篇有關石虎的論文，也下載三張圖片，整理成講義</a:t>
            </a:r>
            <a:r>
              <a:rPr lang="zh-TW" altLang="en-US" sz="20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（他引述的</a:t>
            </a:r>
            <a:r>
              <a:rPr lang="zh-TW" altLang="en-US" sz="2000" b="0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文章</a:t>
            </a:r>
            <a:r>
              <a:rPr lang="zh-TW" altLang="en-US" sz="20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及圖片都有註明出處）</a:t>
            </a: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，印給同學參考。他又到某單位借了公播版的石虎</a:t>
            </a:r>
            <a:r>
              <a:rPr lang="zh-TW" altLang="en-US" sz="2400" b="0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影片</a:t>
            </a: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。老師上課時，使用多種資源當教材，這樣做是否會有侵權的問題？</a:t>
            </a:r>
          </a:p>
        </p:txBody>
      </p:sp>
      <p:grpSp>
        <p:nvGrpSpPr>
          <p:cNvPr id="12" name="群組 11"/>
          <p:cNvGrpSpPr/>
          <p:nvPr/>
        </p:nvGrpSpPr>
        <p:grpSpPr>
          <a:xfrm>
            <a:off x="540000" y="4320000"/>
            <a:ext cx="8064000" cy="1728000"/>
            <a:chOff x="611560" y="3933056"/>
            <a:chExt cx="8064000" cy="1728000"/>
          </a:xfrm>
        </p:grpSpPr>
        <p:grpSp>
          <p:nvGrpSpPr>
            <p:cNvPr id="13" name="群組 12"/>
            <p:cNvGrpSpPr/>
            <p:nvPr/>
          </p:nvGrpSpPr>
          <p:grpSpPr>
            <a:xfrm>
              <a:off x="611560" y="3933056"/>
              <a:ext cx="8064000" cy="1728000"/>
              <a:chOff x="3131840" y="2880000"/>
              <a:chExt cx="8064000" cy="1728000"/>
            </a:xfrm>
          </p:grpSpPr>
          <p:sp>
            <p:nvSpPr>
              <p:cNvPr id="16" name="圓角矩形 15"/>
              <p:cNvSpPr/>
              <p:nvPr/>
            </p:nvSpPr>
            <p:spPr>
              <a:xfrm>
                <a:off x="3131840" y="3096000"/>
                <a:ext cx="8064000" cy="1512000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 w="25400">
                <a:solidFill>
                  <a:srgbClr val="6460AB"/>
                </a:solidFill>
              </a:ln>
            </p:spPr>
            <p:txBody>
              <a:bodyPr rtlCol="0" anchor="ctr"/>
              <a:lstStyle/>
              <a:p>
                <a:pPr algn="ctr"/>
                <a:endParaRPr lang="zh-TW" altLang="en-US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標楷體" pitchFamily="65" charset="-120"/>
                </a:endParaRPr>
              </a:p>
            </p:txBody>
          </p:sp>
          <p:sp>
            <p:nvSpPr>
              <p:cNvPr id="17" name="圓角矩形 16"/>
              <p:cNvSpPr/>
              <p:nvPr/>
            </p:nvSpPr>
            <p:spPr>
              <a:xfrm>
                <a:off x="3131840" y="2880000"/>
                <a:ext cx="1296000" cy="432000"/>
              </a:xfrm>
              <a:prstGeom prst="roundRect">
                <a:avLst>
                  <a:gd name="adj" fmla="val 50000"/>
                </a:avLst>
              </a:prstGeom>
              <a:solidFill>
                <a:srgbClr val="BEBADD"/>
              </a:solidFill>
              <a:ln w="25400">
                <a:solidFill>
                  <a:srgbClr val="6460AB"/>
                </a:solidFill>
              </a:ln>
            </p:spPr>
            <p:txBody>
              <a:bodyPr rtlCol="0" anchor="ctr"/>
              <a:lstStyle/>
              <a:p>
                <a:pPr algn="ctr"/>
                <a:r>
                  <a:rPr lang="zh-TW" altLang="en-US" sz="2400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標楷體" pitchFamily="65" charset="-120"/>
                  </a:rPr>
                  <a:t>小知識</a:t>
                </a:r>
                <a:endParaRPr lang="zh-TW" altLang="en-US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標楷體" pitchFamily="65" charset="-120"/>
                </a:endParaRPr>
              </a:p>
            </p:txBody>
          </p:sp>
        </p:grpSp>
        <p:sp>
          <p:nvSpPr>
            <p:cNvPr id="14" name="文字方塊 13"/>
            <p:cNvSpPr txBox="1"/>
            <p:nvPr/>
          </p:nvSpPr>
          <p:spPr>
            <a:xfrm>
              <a:off x="719720" y="4797056"/>
              <a:ext cx="7848000" cy="792000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t" anchorCtr="0">
              <a:noAutofit/>
            </a:bodyPr>
            <a:lstStyle>
              <a:defPPr>
                <a:defRPr lang="en-US"/>
              </a:defPPr>
              <a:lvl1pPr>
                <a:lnSpc>
                  <a:spcPts val="2800"/>
                </a:lnSpc>
                <a:defRPr sz="2000" b="0">
                  <a:solidFill>
                    <a:schemeClr val="tx1"/>
                  </a:solidFill>
                  <a:latin typeface="+mj-lt"/>
                  <a:ea typeface="標楷體" pitchFamily="65" charset="-120"/>
                </a:defRPr>
              </a:lvl1pPr>
            </a:lstStyle>
            <a:p>
              <a:pPr>
                <a:lnSpc>
                  <a:spcPct val="120000"/>
                </a:lnSpc>
              </a:pPr>
              <a:r>
                <a:rPr lang="zh-TW" altLang="en-US" dirty="0"/>
                <a:t>家用版：影片業者只授權讓民眾在家中觀賞。</a:t>
              </a:r>
            </a:p>
            <a:p>
              <a:pPr>
                <a:lnSpc>
                  <a:spcPct val="120000"/>
                </a:lnSpc>
              </a:pPr>
              <a:r>
                <a:rPr lang="zh-TW" altLang="en-US" dirty="0"/>
                <a:t>公播版：影片業者授權民眾得在公開場所播放。</a:t>
              </a:r>
            </a:p>
          </p:txBody>
        </p:sp>
        <p:sp>
          <p:nvSpPr>
            <p:cNvPr id="15" name="文字方塊 14"/>
            <p:cNvSpPr txBox="1"/>
            <p:nvPr/>
          </p:nvSpPr>
          <p:spPr>
            <a:xfrm>
              <a:off x="719720" y="4365056"/>
              <a:ext cx="5040000" cy="432000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t" anchorCtr="0">
              <a:noAutofit/>
            </a:bodyPr>
            <a:lstStyle>
              <a:defPPr>
                <a:defRPr lang="en-US"/>
              </a:defPPr>
              <a:lvl1pPr>
                <a:lnSpc>
                  <a:spcPts val="2800"/>
                </a:lnSpc>
                <a:defRPr sz="2000" b="0">
                  <a:solidFill>
                    <a:schemeClr val="tx1"/>
                  </a:solidFill>
                  <a:latin typeface="+mj-lt"/>
                  <a:ea typeface="標楷體" pitchFamily="65" charset="-120"/>
                </a:defRPr>
              </a:lvl1pPr>
            </a:lstStyle>
            <a:p>
              <a:pPr>
                <a:lnSpc>
                  <a:spcPts val="3200"/>
                </a:lnSpc>
              </a:pPr>
              <a:r>
                <a:rPr lang="zh-TW" altLang="en-US" sz="2400" b="1" dirty="0"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家用版 </a:t>
              </a:r>
              <a:r>
                <a:rPr lang="en-US" altLang="zh-TW" sz="2400" b="1" dirty="0"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vs. </a:t>
              </a:r>
              <a:r>
                <a:rPr lang="zh-TW" altLang="en-US" sz="2400" b="1" dirty="0"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公播版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66096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橢圓 30"/>
          <p:cNvSpPr/>
          <p:nvPr/>
        </p:nvSpPr>
        <p:spPr bwMode="auto">
          <a:xfrm>
            <a:off x="179388" y="179388"/>
            <a:ext cx="792162" cy="792162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>
              <a:defRPr/>
            </a:pPr>
            <a:r>
              <a:rPr lang="zh-TW" altLang="en-US" sz="4400" dirty="0">
                <a:solidFill>
                  <a:schemeClr val="bg1"/>
                </a:solidFill>
                <a:ea typeface="標楷體" pitchFamily="65" charset="-120"/>
              </a:rPr>
              <a:t>架</a:t>
            </a:r>
          </a:p>
        </p:txBody>
      </p:sp>
      <p:sp>
        <p:nvSpPr>
          <p:cNvPr id="32" name="文字方塊 31"/>
          <p:cNvSpPr txBox="1"/>
          <p:nvPr/>
        </p:nvSpPr>
        <p:spPr>
          <a:xfrm>
            <a:off x="900113" y="179388"/>
            <a:ext cx="3600450" cy="792162"/>
          </a:xfrm>
          <a:prstGeom prst="rect">
            <a:avLst/>
          </a:prstGeom>
          <a:noFill/>
        </p:spPr>
        <p:txBody>
          <a:bodyPr lIns="108000" tIns="36000" rIns="108000" bIns="36000" anchor="ctr"/>
          <a:lstStyle/>
          <a:p>
            <a:pPr>
              <a:defRPr/>
            </a:pPr>
            <a:r>
              <a:rPr lang="zh-TW" altLang="en-US" sz="4000" dirty="0">
                <a:solidFill>
                  <a:schemeClr val="bg1">
                    <a:lumMod val="50000"/>
                  </a:schemeClr>
                </a:solidFill>
                <a:ea typeface="標楷體" pitchFamily="65" charset="-120"/>
              </a:rPr>
              <a:t>構表與多媒體</a:t>
            </a:r>
          </a:p>
        </p:txBody>
      </p:sp>
      <p:pic>
        <p:nvPicPr>
          <p:cNvPr id="8195" name="Picture 2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67175" y="395288"/>
            <a:ext cx="1187450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1" name="Group 10"/>
          <p:cNvGrpSpPr>
            <a:grpSpLocks/>
          </p:cNvGrpSpPr>
          <p:nvPr/>
        </p:nvGrpSpPr>
        <p:grpSpPr bwMode="auto">
          <a:xfrm>
            <a:off x="2520000" y="1079999"/>
            <a:ext cx="3959225" cy="1657350"/>
            <a:chOff x="1610" y="1707"/>
            <a:chExt cx="2494" cy="1044"/>
          </a:xfrm>
        </p:grpSpPr>
        <p:pic>
          <p:nvPicPr>
            <p:cNvPr id="12" name="圖片 15"/>
            <p:cNvPicPr>
              <a:picLocks noChangeAspect="1"/>
            </p:cNvPicPr>
            <p:nvPr/>
          </p:nvPicPr>
          <p:blipFill rotWithShape="1">
            <a:blip r:embed="rId3"/>
            <a:srcRect r="100"/>
            <a:stretch/>
          </p:blipFill>
          <p:spPr bwMode="auto">
            <a:xfrm>
              <a:off x="1610" y="1707"/>
              <a:ext cx="2494" cy="4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圖片 16"/>
            <p:cNvPicPr>
              <a:picLocks noChangeAspect="1"/>
            </p:cNvPicPr>
            <p:nvPr/>
          </p:nvPicPr>
          <p:blipFill rotWithShape="1">
            <a:blip r:embed="rId4"/>
            <a:srcRect t="1" b="887"/>
            <a:stretch/>
          </p:blipFill>
          <p:spPr bwMode="auto">
            <a:xfrm>
              <a:off x="1610" y="2297"/>
              <a:ext cx="2494" cy="4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" name="Rectangle 4"/>
            <p:cNvSpPr>
              <a:spLocks noChangeArrowheads="1"/>
            </p:cNvSpPr>
            <p:nvPr/>
          </p:nvSpPr>
          <p:spPr bwMode="auto">
            <a:xfrm>
              <a:off x="1610" y="2297"/>
              <a:ext cx="2494" cy="454"/>
            </a:xfrm>
            <a:prstGeom prst="rect">
              <a:avLst/>
            </a:prstGeom>
            <a:noFill/>
            <a:ln w="25400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TW" altLang="en-US" dirty="0" smtClean="0">
                  <a:solidFill>
                    <a:schemeClr val="tx1"/>
                  </a:solidFill>
                  <a:ea typeface="標楷體" pitchFamily="65" charset="-120"/>
                </a:rPr>
                <a:t>著作合理使用的判斷</a:t>
              </a:r>
              <a:endParaRPr lang="zh-TW" altLang="en-US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  <p:sp>
          <p:nvSpPr>
            <p:cNvPr id="15" name="Rectangle 3"/>
            <p:cNvSpPr>
              <a:spLocks noChangeArrowheads="1"/>
            </p:cNvSpPr>
            <p:nvPr/>
          </p:nvSpPr>
          <p:spPr bwMode="auto">
            <a:xfrm>
              <a:off x="1610" y="1707"/>
              <a:ext cx="2494" cy="454"/>
            </a:xfrm>
            <a:prstGeom prst="rect">
              <a:avLst/>
            </a:prstGeom>
            <a:noFill/>
            <a:ln w="25400" algn="ctr">
              <a:noFill/>
              <a:miter lim="800000"/>
              <a:headEnd/>
              <a:tailEnd/>
            </a:ln>
          </p:spPr>
          <p:txBody>
            <a:bodyPr wrap="none" lIns="36000" tIns="36000" rIns="36000" bIns="36000" anchor="ctr"/>
            <a:lstStyle/>
            <a:p>
              <a:pPr algn="ctr"/>
              <a:r>
                <a:rPr lang="zh-TW" altLang="en-US" dirty="0">
                  <a:solidFill>
                    <a:schemeClr val="bg1"/>
                  </a:solidFill>
                  <a:ea typeface="標楷體" pitchFamily="65" charset="-120"/>
                </a:rPr>
                <a:t>數位著作合理使用原則</a:t>
              </a:r>
            </a:p>
          </p:txBody>
        </p:sp>
      </p:grpSp>
      <p:cxnSp>
        <p:nvCxnSpPr>
          <p:cNvPr id="16" name="直線接點 22"/>
          <p:cNvCxnSpPr>
            <a:cxnSpLocks noChangeShapeType="1"/>
          </p:cNvCxnSpPr>
          <p:nvPr/>
        </p:nvCxnSpPr>
        <p:spPr bwMode="auto">
          <a:xfrm>
            <a:off x="4500000" y="1800000"/>
            <a:ext cx="0" cy="216000"/>
          </a:xfrm>
          <a:prstGeom prst="line">
            <a:avLst/>
          </a:prstGeom>
          <a:noFill/>
          <a:ln w="25400">
            <a:solidFill>
              <a:srgbClr val="E0487E"/>
            </a:solidFill>
            <a:miter lim="800000"/>
            <a:headEnd/>
            <a:tailEnd/>
          </a:ln>
        </p:spPr>
      </p:cxnSp>
      <p:pic>
        <p:nvPicPr>
          <p:cNvPr id="17" name="圖片 9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80363" y="2880225"/>
            <a:ext cx="3602038" cy="57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圖片 10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80363" y="3600950"/>
            <a:ext cx="3602038" cy="57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手繪多邊形 14"/>
          <p:cNvSpPr>
            <a:spLocks/>
          </p:cNvSpPr>
          <p:nvPr/>
        </p:nvSpPr>
        <p:spPr bwMode="auto">
          <a:xfrm>
            <a:off x="2699388" y="2700838"/>
            <a:ext cx="180975" cy="468313"/>
          </a:xfrm>
          <a:custGeom>
            <a:avLst/>
            <a:gdLst>
              <a:gd name="T0" fmla="*/ 0 w 1244600"/>
              <a:gd name="T1" fmla="*/ 0 h 982134"/>
              <a:gd name="T2" fmla="*/ 0 w 1244600"/>
              <a:gd name="T3" fmla="*/ 0 h 982134"/>
              <a:gd name="T4" fmla="*/ 0 w 1244600"/>
              <a:gd name="T5" fmla="*/ 0 h 982134"/>
              <a:gd name="T6" fmla="*/ 0 60000 65536"/>
              <a:gd name="T7" fmla="*/ 0 60000 65536"/>
              <a:gd name="T8" fmla="*/ 0 60000 65536"/>
              <a:gd name="T9" fmla="*/ 0 w 1244600"/>
              <a:gd name="T10" fmla="*/ 0 h 982134"/>
              <a:gd name="T11" fmla="*/ 1244600 w 1244600"/>
              <a:gd name="T12" fmla="*/ 982134 h 98213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244600" h="982134">
                <a:moveTo>
                  <a:pt x="0" y="0"/>
                </a:moveTo>
                <a:lnTo>
                  <a:pt x="0" y="982134"/>
                </a:lnTo>
                <a:lnTo>
                  <a:pt x="1244600" y="982134"/>
                </a:lnTo>
              </a:path>
            </a:pathLst>
          </a:custGeom>
          <a:noFill/>
          <a:ln w="25400">
            <a:solidFill>
              <a:srgbClr val="E0487E"/>
            </a:solidFill>
            <a:round/>
            <a:headEnd/>
            <a:tailEnd/>
          </a:ln>
        </p:spPr>
        <p:txBody>
          <a:bodyPr anchor="ctr"/>
          <a:lstStyle/>
          <a:p>
            <a:endParaRPr lang="zh-TW" altLang="en-US"/>
          </a:p>
        </p:txBody>
      </p:sp>
      <p:sp>
        <p:nvSpPr>
          <p:cNvPr id="21" name="Rectangle 12"/>
          <p:cNvSpPr>
            <a:spLocks noChangeArrowheads="1"/>
          </p:cNvSpPr>
          <p:nvPr/>
        </p:nvSpPr>
        <p:spPr bwMode="auto">
          <a:xfrm>
            <a:off x="2880363" y="2880225"/>
            <a:ext cx="3598863" cy="576263"/>
          </a:xfrm>
          <a:prstGeom prst="rect">
            <a:avLst/>
          </a:prstGeom>
          <a:noFill/>
          <a:ln w="25400" algn="ctr">
            <a:solidFill>
              <a:srgbClr val="E0487E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著作合理使用範例</a:t>
            </a:r>
            <a:endParaRPr lang="zh-TW" altLang="en-US" sz="2400" dirty="0">
              <a:solidFill>
                <a:schemeClr val="tx1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22" name="Rectangle 12"/>
          <p:cNvSpPr>
            <a:spLocks noChangeArrowheads="1"/>
          </p:cNvSpPr>
          <p:nvPr/>
        </p:nvSpPr>
        <p:spPr bwMode="auto">
          <a:xfrm>
            <a:off x="2880363" y="3600950"/>
            <a:ext cx="3598863" cy="576263"/>
          </a:xfrm>
          <a:prstGeom prst="rect">
            <a:avLst/>
          </a:prstGeom>
          <a:noFill/>
          <a:ln w="25400" algn="ctr">
            <a:solidFill>
              <a:srgbClr val="E0487E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 dirty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著作合理使用</a:t>
            </a:r>
            <a:r>
              <a:rPr lang="zh-TW" altLang="en-US" sz="24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的其他議題</a:t>
            </a:r>
            <a:endParaRPr lang="zh-TW" altLang="en-US" sz="2400" dirty="0">
              <a:solidFill>
                <a:schemeClr val="tx1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23" name="手繪多邊形 25"/>
          <p:cNvSpPr>
            <a:spLocks/>
          </p:cNvSpPr>
          <p:nvPr/>
        </p:nvSpPr>
        <p:spPr bwMode="auto">
          <a:xfrm>
            <a:off x="2699388" y="2700838"/>
            <a:ext cx="180975" cy="1187450"/>
          </a:xfrm>
          <a:custGeom>
            <a:avLst/>
            <a:gdLst>
              <a:gd name="T0" fmla="*/ 0 w 1244600"/>
              <a:gd name="T1" fmla="*/ 0 h 982134"/>
              <a:gd name="T2" fmla="*/ 0 w 1244600"/>
              <a:gd name="T3" fmla="*/ 0 h 982134"/>
              <a:gd name="T4" fmla="*/ 0 w 1244600"/>
              <a:gd name="T5" fmla="*/ 0 h 982134"/>
              <a:gd name="T6" fmla="*/ 0 60000 65536"/>
              <a:gd name="T7" fmla="*/ 0 60000 65536"/>
              <a:gd name="T8" fmla="*/ 0 60000 65536"/>
              <a:gd name="T9" fmla="*/ 0 w 1244600"/>
              <a:gd name="T10" fmla="*/ 0 h 982134"/>
              <a:gd name="T11" fmla="*/ 1244600 w 1244600"/>
              <a:gd name="T12" fmla="*/ 982134 h 98213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244600" h="982134">
                <a:moveTo>
                  <a:pt x="0" y="0"/>
                </a:moveTo>
                <a:lnTo>
                  <a:pt x="0" y="982134"/>
                </a:lnTo>
                <a:lnTo>
                  <a:pt x="1244600" y="982134"/>
                </a:lnTo>
              </a:path>
            </a:pathLst>
          </a:custGeom>
          <a:noFill/>
          <a:ln w="25400">
            <a:solidFill>
              <a:srgbClr val="E0487E"/>
            </a:solidFill>
            <a:round/>
            <a:headEnd/>
            <a:tailEnd/>
          </a:ln>
        </p:spPr>
        <p:txBody>
          <a:bodyPr anchor="ctr"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230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10" name="群組 9"/>
          <p:cNvGrpSpPr/>
          <p:nvPr/>
        </p:nvGrpSpPr>
        <p:grpSpPr>
          <a:xfrm>
            <a:off x="540000" y="1080000"/>
            <a:ext cx="648000" cy="612000"/>
            <a:chOff x="648000" y="1080000"/>
            <a:chExt cx="648000" cy="612000"/>
          </a:xfrm>
        </p:grpSpPr>
        <p:sp>
          <p:nvSpPr>
            <p:cNvPr id="3" name="橢圓 2"/>
            <p:cNvSpPr>
              <a:spLocks noChangeAspect="1"/>
            </p:cNvSpPr>
            <p:nvPr/>
          </p:nvSpPr>
          <p:spPr>
            <a:xfrm>
              <a:off x="648000" y="1116000"/>
              <a:ext cx="576000" cy="576000"/>
            </a:xfrm>
            <a:prstGeom prst="ellipse">
              <a:avLst/>
            </a:prstGeom>
            <a:solidFill>
              <a:srgbClr val="BFB9DC"/>
            </a:solidFill>
            <a:ln w="38100">
              <a:solidFill>
                <a:schemeClr val="bg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" name="橢圓 6"/>
            <p:cNvSpPr>
              <a:spLocks noChangeAspect="1"/>
            </p:cNvSpPr>
            <p:nvPr/>
          </p:nvSpPr>
          <p:spPr>
            <a:xfrm>
              <a:off x="720000" y="1080000"/>
              <a:ext cx="576000" cy="576000"/>
            </a:xfrm>
            <a:prstGeom prst="ellipse">
              <a:avLst/>
            </a:prstGeom>
            <a:solidFill>
              <a:srgbClr val="5B78BD"/>
            </a:solidFill>
            <a:ln w="38100">
              <a:solidFill>
                <a:schemeClr val="bg1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  <a:endParaRPr lang="zh-TW" alt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文字方塊 10"/>
          <p:cNvSpPr txBox="1"/>
          <p:nvPr/>
        </p:nvSpPr>
        <p:spPr>
          <a:xfrm>
            <a:off x="1260000" y="1080000"/>
            <a:ext cx="7344000" cy="2700000"/>
          </a:xfrm>
          <a:prstGeom prst="rect">
            <a:avLst/>
          </a:prstGeom>
          <a:solidFill>
            <a:srgbClr val="EFF9FD"/>
          </a:solidFill>
        </p:spPr>
        <p:txBody>
          <a:bodyPr wrap="square" lIns="144000" tIns="36000" rIns="144000" bIns="36000" rtlCol="0">
            <a:noAutofit/>
          </a:bodyPr>
          <a:lstStyle/>
          <a:p>
            <a:pPr lvl="0">
              <a:lnSpc>
                <a:spcPct val="120000"/>
              </a:lnSpc>
            </a:pP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生物科</a:t>
            </a:r>
            <a:r>
              <a:rPr lang="zh-TW" altLang="en-US" sz="2400" b="0" u="sng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文虎</a:t>
            </a: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老師為了介紹臺灣特有的保育類動物</a:t>
            </a:r>
            <a:r>
              <a:rPr lang="en-US" altLang="zh-TW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—</a:t>
            </a: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石虎，在網路上搜尋相關</a:t>
            </a:r>
            <a:r>
              <a:rPr lang="zh-TW" altLang="en-US" sz="2400" b="0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資料</a:t>
            </a: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，找到幾篇有關石虎的論文，也下載三張圖片，整理成講義</a:t>
            </a:r>
            <a:r>
              <a:rPr lang="zh-TW" altLang="en-US" sz="20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（他引述的</a:t>
            </a:r>
            <a:r>
              <a:rPr lang="zh-TW" altLang="en-US" sz="2000" b="0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文章</a:t>
            </a:r>
            <a:r>
              <a:rPr lang="zh-TW" altLang="en-US" sz="20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及圖片都有註明出處）</a:t>
            </a: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，印給同學參考。他又到某單位借了公播版的石虎</a:t>
            </a:r>
            <a:r>
              <a:rPr lang="zh-TW" altLang="en-US" sz="2400" b="0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影片</a:t>
            </a: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。老師上課時，使用多種資源當教材，這樣做是否會有侵權的問題？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888000"/>
            <a:ext cx="720000" cy="32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文字方塊 8"/>
          <p:cNvSpPr txBox="1"/>
          <p:nvPr/>
        </p:nvSpPr>
        <p:spPr>
          <a:xfrm>
            <a:off x="1259632" y="4212000"/>
            <a:ext cx="7344000" cy="1620000"/>
          </a:xfrm>
          <a:prstGeom prst="rect">
            <a:avLst/>
          </a:prstGeom>
          <a:noFill/>
        </p:spPr>
        <p:txBody>
          <a:bodyPr wrap="square" lIns="144000" tIns="36000" rIns="144000" bIns="36000" rtlCol="0">
            <a:noAutofit/>
          </a:bodyPr>
          <a:lstStyle/>
          <a:p>
            <a:pPr lvl="0">
              <a:lnSpc>
                <a:spcPct val="120000"/>
              </a:lnSpc>
            </a:pPr>
            <a:r>
              <a:rPr lang="zh-TW" altLang="en-US" sz="20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老師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標楷體" panose="03000509000000000000" pitchFamily="65" charset="-120"/>
              </a:rPr>
              <a:t>因教學需要</a:t>
            </a:r>
            <a:r>
              <a:rPr lang="zh-TW" altLang="en-US" sz="20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，引用公開發表的著作及三張圖片，也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標楷體" panose="03000509000000000000" pitchFamily="65" charset="-120"/>
              </a:rPr>
              <a:t>都註明資料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標楷體" panose="03000509000000000000" pitchFamily="65" charset="-120"/>
              </a:rPr>
              <a:t>來源</a:t>
            </a:r>
            <a:r>
              <a:rPr lang="zh-TW" altLang="en-US" sz="20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，並同時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標楷體" panose="03000509000000000000" pitchFamily="65" charset="-120"/>
              </a:rPr>
              <a:t>播放公播版影片</a:t>
            </a:r>
            <a:r>
              <a:rPr lang="zh-TW" altLang="en-US" sz="20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介紹石虎，他所做的重製及公開播放行為，都</a:t>
            </a:r>
            <a:r>
              <a:rPr lang="zh-TW" altLang="en-US" sz="2000" b="0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符合著作</a:t>
            </a:r>
            <a:r>
              <a:rPr lang="zh-TW" altLang="en-US" sz="20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的合理使用規定，雖然使用多種材料，但不會有侵權的問題</a:t>
            </a:r>
            <a:r>
              <a:rPr lang="zh-TW" altLang="en-US" sz="2000" b="0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。</a:t>
            </a:r>
            <a:endParaRPr lang="zh-TW" altLang="en-US" sz="2000" b="0" dirty="0">
              <a:solidFill>
                <a:prstClr val="black"/>
              </a:solidFill>
              <a:latin typeface="Times New Roman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42837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231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10" name="群組 9"/>
          <p:cNvGrpSpPr/>
          <p:nvPr/>
        </p:nvGrpSpPr>
        <p:grpSpPr>
          <a:xfrm>
            <a:off x="540000" y="1080000"/>
            <a:ext cx="648000" cy="612000"/>
            <a:chOff x="648000" y="1080000"/>
            <a:chExt cx="648000" cy="612000"/>
          </a:xfrm>
        </p:grpSpPr>
        <p:sp>
          <p:nvSpPr>
            <p:cNvPr id="3" name="橢圓 2"/>
            <p:cNvSpPr>
              <a:spLocks noChangeAspect="1"/>
            </p:cNvSpPr>
            <p:nvPr/>
          </p:nvSpPr>
          <p:spPr>
            <a:xfrm>
              <a:off x="648000" y="1116000"/>
              <a:ext cx="576000" cy="576000"/>
            </a:xfrm>
            <a:prstGeom prst="ellipse">
              <a:avLst/>
            </a:prstGeom>
            <a:solidFill>
              <a:srgbClr val="BFB9DC"/>
            </a:solidFill>
            <a:ln w="38100">
              <a:solidFill>
                <a:schemeClr val="bg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" name="橢圓 6"/>
            <p:cNvSpPr>
              <a:spLocks noChangeAspect="1"/>
            </p:cNvSpPr>
            <p:nvPr/>
          </p:nvSpPr>
          <p:spPr>
            <a:xfrm>
              <a:off x="720000" y="1080000"/>
              <a:ext cx="576000" cy="576000"/>
            </a:xfrm>
            <a:prstGeom prst="ellipse">
              <a:avLst/>
            </a:prstGeom>
            <a:solidFill>
              <a:srgbClr val="5B78BD"/>
            </a:solidFill>
            <a:ln w="38100">
              <a:solidFill>
                <a:schemeClr val="bg1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7</a:t>
              </a:r>
              <a:endParaRPr lang="zh-TW" alt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文字方塊 10"/>
          <p:cNvSpPr txBox="1"/>
          <p:nvPr/>
        </p:nvSpPr>
        <p:spPr>
          <a:xfrm>
            <a:off x="1260000" y="1080000"/>
            <a:ext cx="7344000" cy="1440000"/>
          </a:xfrm>
          <a:prstGeom prst="rect">
            <a:avLst/>
          </a:prstGeom>
          <a:solidFill>
            <a:srgbClr val="EFF9FD"/>
          </a:solidFill>
        </p:spPr>
        <p:txBody>
          <a:bodyPr wrap="square" lIns="144000" tIns="36000" rIns="144000" bIns="36000" rtlCol="0">
            <a:noAutofit/>
          </a:bodyPr>
          <a:lstStyle/>
          <a:p>
            <a:pPr lvl="0">
              <a:lnSpc>
                <a:spcPct val="120000"/>
              </a:lnSpc>
            </a:pP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週會時，學校邀請校外專家演講地球暖化及氣候變遷，為了保存其有價值的</a:t>
            </a:r>
            <a:r>
              <a:rPr lang="zh-TW" altLang="en-US" sz="2400" b="0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演講內容</a:t>
            </a: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，是否可以在其演講時錄音、錄影？</a:t>
            </a:r>
          </a:p>
        </p:txBody>
      </p:sp>
    </p:spTree>
    <p:extLst>
      <p:ext uri="{BB962C8B-B14F-4D97-AF65-F5344CB8AC3E}">
        <p14:creationId xmlns:p14="http://schemas.microsoft.com/office/powerpoint/2010/main" val="1778617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231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10" name="群組 9"/>
          <p:cNvGrpSpPr/>
          <p:nvPr/>
        </p:nvGrpSpPr>
        <p:grpSpPr>
          <a:xfrm>
            <a:off x="540000" y="1080000"/>
            <a:ext cx="648000" cy="612000"/>
            <a:chOff x="648000" y="1080000"/>
            <a:chExt cx="648000" cy="612000"/>
          </a:xfrm>
        </p:grpSpPr>
        <p:sp>
          <p:nvSpPr>
            <p:cNvPr id="3" name="橢圓 2"/>
            <p:cNvSpPr>
              <a:spLocks noChangeAspect="1"/>
            </p:cNvSpPr>
            <p:nvPr/>
          </p:nvSpPr>
          <p:spPr>
            <a:xfrm>
              <a:off x="648000" y="1116000"/>
              <a:ext cx="576000" cy="576000"/>
            </a:xfrm>
            <a:prstGeom prst="ellipse">
              <a:avLst/>
            </a:prstGeom>
            <a:solidFill>
              <a:srgbClr val="BFB9DC"/>
            </a:solidFill>
            <a:ln w="38100">
              <a:solidFill>
                <a:schemeClr val="bg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" name="橢圓 6"/>
            <p:cNvSpPr>
              <a:spLocks noChangeAspect="1"/>
            </p:cNvSpPr>
            <p:nvPr/>
          </p:nvSpPr>
          <p:spPr>
            <a:xfrm>
              <a:off x="720000" y="1080000"/>
              <a:ext cx="576000" cy="576000"/>
            </a:xfrm>
            <a:prstGeom prst="ellipse">
              <a:avLst/>
            </a:prstGeom>
            <a:solidFill>
              <a:srgbClr val="5B78BD"/>
            </a:solidFill>
            <a:ln w="38100">
              <a:solidFill>
                <a:schemeClr val="bg1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7</a:t>
              </a:r>
              <a:endParaRPr lang="zh-TW" alt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文字方塊 10"/>
          <p:cNvSpPr txBox="1"/>
          <p:nvPr/>
        </p:nvSpPr>
        <p:spPr>
          <a:xfrm>
            <a:off x="1260000" y="1080000"/>
            <a:ext cx="7344000" cy="1440000"/>
          </a:xfrm>
          <a:prstGeom prst="rect">
            <a:avLst/>
          </a:prstGeom>
          <a:solidFill>
            <a:srgbClr val="EFF9FD"/>
          </a:solidFill>
        </p:spPr>
        <p:txBody>
          <a:bodyPr wrap="square" lIns="144000" tIns="36000" rIns="144000" bIns="36000" rtlCol="0">
            <a:noAutofit/>
          </a:bodyPr>
          <a:lstStyle/>
          <a:p>
            <a:pPr lvl="0">
              <a:lnSpc>
                <a:spcPct val="120000"/>
              </a:lnSpc>
            </a:pP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週會時，學校邀請校外專家演講地球暖化及氣候變遷，為了保存其有價值的</a:t>
            </a:r>
            <a:r>
              <a:rPr lang="zh-TW" altLang="en-US" sz="2400" b="0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演講內容</a:t>
            </a: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，是否可以在其演講時錄音、錄影？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628000"/>
            <a:ext cx="720000" cy="32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文字方塊 8"/>
          <p:cNvSpPr txBox="1"/>
          <p:nvPr/>
        </p:nvSpPr>
        <p:spPr>
          <a:xfrm>
            <a:off x="1259632" y="2952000"/>
            <a:ext cx="7344000" cy="1620000"/>
          </a:xfrm>
          <a:prstGeom prst="rect">
            <a:avLst/>
          </a:prstGeom>
          <a:noFill/>
        </p:spPr>
        <p:txBody>
          <a:bodyPr wrap="square" lIns="144000" tIns="36000" rIns="144000" bIns="36000" rtlCol="0">
            <a:noAutofit/>
          </a:bodyPr>
          <a:lstStyle/>
          <a:p>
            <a:pPr lvl="0">
              <a:lnSpc>
                <a:spcPct val="120000"/>
              </a:lnSpc>
            </a:pPr>
            <a:r>
              <a:rPr lang="zh-TW" altLang="en-US" sz="20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演講者是校外人士，若要進行錄音、錄影，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標楷體" panose="03000509000000000000" pitchFamily="65" charset="-120"/>
              </a:rPr>
              <a:t>務必於演講前徵求其同意</a:t>
            </a:r>
            <a:r>
              <a:rPr lang="zh-TW" altLang="en-US" sz="2000" b="0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。如果</a:t>
            </a:r>
            <a:r>
              <a:rPr lang="zh-TW" altLang="en-US" sz="20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得到同意，最好請演講者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標楷體" panose="03000509000000000000" pitchFamily="65" charset="-120"/>
              </a:rPr>
              <a:t>簽署書面同意書</a:t>
            </a:r>
            <a:r>
              <a:rPr lang="zh-TW" altLang="en-US" sz="20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。同意書的內容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標楷體" panose="03000509000000000000" pitchFamily="65" charset="-120"/>
              </a:rPr>
              <a:t>要註明錄影檔的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標楷體" panose="03000509000000000000" pitchFamily="65" charset="-120"/>
              </a:rPr>
              <a:t>用途</a:t>
            </a:r>
            <a:r>
              <a:rPr lang="zh-TW" altLang="en-US" sz="20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，例如：供學校老師教學使用，發布在學校網站等。</a:t>
            </a:r>
          </a:p>
        </p:txBody>
      </p:sp>
    </p:spTree>
    <p:extLst>
      <p:ext uri="{BB962C8B-B14F-4D97-AF65-F5344CB8AC3E}">
        <p14:creationId xmlns:p14="http://schemas.microsoft.com/office/powerpoint/2010/main" val="3538535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231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10" name="群組 9"/>
          <p:cNvGrpSpPr/>
          <p:nvPr/>
        </p:nvGrpSpPr>
        <p:grpSpPr>
          <a:xfrm>
            <a:off x="540000" y="1080000"/>
            <a:ext cx="648000" cy="612000"/>
            <a:chOff x="648000" y="1080000"/>
            <a:chExt cx="648000" cy="612000"/>
          </a:xfrm>
        </p:grpSpPr>
        <p:sp>
          <p:nvSpPr>
            <p:cNvPr id="3" name="橢圓 2"/>
            <p:cNvSpPr>
              <a:spLocks noChangeAspect="1"/>
            </p:cNvSpPr>
            <p:nvPr/>
          </p:nvSpPr>
          <p:spPr>
            <a:xfrm>
              <a:off x="648000" y="1116000"/>
              <a:ext cx="576000" cy="576000"/>
            </a:xfrm>
            <a:prstGeom prst="ellipse">
              <a:avLst/>
            </a:prstGeom>
            <a:solidFill>
              <a:srgbClr val="BFB9DC"/>
            </a:solidFill>
            <a:ln w="38100">
              <a:solidFill>
                <a:schemeClr val="bg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" name="橢圓 6"/>
            <p:cNvSpPr>
              <a:spLocks noChangeAspect="1"/>
            </p:cNvSpPr>
            <p:nvPr/>
          </p:nvSpPr>
          <p:spPr>
            <a:xfrm>
              <a:off x="720000" y="1080000"/>
              <a:ext cx="576000" cy="576000"/>
            </a:xfrm>
            <a:prstGeom prst="ellipse">
              <a:avLst/>
            </a:prstGeom>
            <a:solidFill>
              <a:srgbClr val="5B78BD"/>
            </a:solidFill>
            <a:ln w="38100">
              <a:solidFill>
                <a:schemeClr val="bg1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</a:t>
              </a:r>
              <a:endParaRPr lang="zh-TW" alt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文字方塊 10"/>
          <p:cNvSpPr txBox="1"/>
          <p:nvPr/>
        </p:nvSpPr>
        <p:spPr>
          <a:xfrm>
            <a:off x="1260000" y="1080000"/>
            <a:ext cx="7344000" cy="2340000"/>
          </a:xfrm>
          <a:prstGeom prst="rect">
            <a:avLst/>
          </a:prstGeom>
          <a:solidFill>
            <a:srgbClr val="EFF9FD"/>
          </a:solidFill>
        </p:spPr>
        <p:txBody>
          <a:bodyPr wrap="square" lIns="144000" tIns="36000" rIns="144000" bIns="36000" rtlCol="0">
            <a:noAutofit/>
          </a:bodyPr>
          <a:lstStyle/>
          <a:p>
            <a:pPr lvl="0">
              <a:lnSpc>
                <a:spcPct val="120000"/>
              </a:lnSpc>
            </a:pP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開學時，學校的學生社團</a:t>
            </a:r>
            <a:r>
              <a:rPr lang="en-US" altLang="zh-TW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—</a:t>
            </a: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舞蹈社，為了招攬社員，設計海報時，從某一專業</a:t>
            </a:r>
            <a:r>
              <a:rPr lang="zh-TW" altLang="en-US" sz="2400" b="0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的舞蹈</a:t>
            </a: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團體的網站上，下載一張圖片做為海報的背景圖，也註明圖片的來源，</a:t>
            </a:r>
            <a:r>
              <a:rPr lang="zh-TW" altLang="en-US" sz="2400" b="0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設計者</a:t>
            </a: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就在圖片上加上一些文字及其他圖片。這樣做是否符合著作的合理使用？</a:t>
            </a:r>
          </a:p>
        </p:txBody>
      </p:sp>
    </p:spTree>
    <p:extLst>
      <p:ext uri="{BB962C8B-B14F-4D97-AF65-F5344CB8AC3E}">
        <p14:creationId xmlns:p14="http://schemas.microsoft.com/office/powerpoint/2010/main" val="992982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231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10" name="群組 9"/>
          <p:cNvGrpSpPr/>
          <p:nvPr/>
        </p:nvGrpSpPr>
        <p:grpSpPr>
          <a:xfrm>
            <a:off x="540000" y="1080000"/>
            <a:ext cx="648000" cy="612000"/>
            <a:chOff x="648000" y="1080000"/>
            <a:chExt cx="648000" cy="612000"/>
          </a:xfrm>
        </p:grpSpPr>
        <p:sp>
          <p:nvSpPr>
            <p:cNvPr id="3" name="橢圓 2"/>
            <p:cNvSpPr>
              <a:spLocks noChangeAspect="1"/>
            </p:cNvSpPr>
            <p:nvPr/>
          </p:nvSpPr>
          <p:spPr>
            <a:xfrm>
              <a:off x="648000" y="1116000"/>
              <a:ext cx="576000" cy="576000"/>
            </a:xfrm>
            <a:prstGeom prst="ellipse">
              <a:avLst/>
            </a:prstGeom>
            <a:solidFill>
              <a:srgbClr val="BFB9DC"/>
            </a:solidFill>
            <a:ln w="38100">
              <a:solidFill>
                <a:schemeClr val="bg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" name="橢圓 6"/>
            <p:cNvSpPr>
              <a:spLocks noChangeAspect="1"/>
            </p:cNvSpPr>
            <p:nvPr/>
          </p:nvSpPr>
          <p:spPr>
            <a:xfrm>
              <a:off x="720000" y="1080000"/>
              <a:ext cx="576000" cy="576000"/>
            </a:xfrm>
            <a:prstGeom prst="ellipse">
              <a:avLst/>
            </a:prstGeom>
            <a:solidFill>
              <a:srgbClr val="5B78BD"/>
            </a:solidFill>
            <a:ln w="38100">
              <a:solidFill>
                <a:schemeClr val="bg1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</a:t>
              </a:r>
              <a:endParaRPr lang="zh-TW" alt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文字方塊 10"/>
          <p:cNvSpPr txBox="1"/>
          <p:nvPr/>
        </p:nvSpPr>
        <p:spPr>
          <a:xfrm>
            <a:off x="1260000" y="1080000"/>
            <a:ext cx="7344000" cy="2340000"/>
          </a:xfrm>
          <a:prstGeom prst="rect">
            <a:avLst/>
          </a:prstGeom>
          <a:solidFill>
            <a:srgbClr val="EFF9FD"/>
          </a:solidFill>
        </p:spPr>
        <p:txBody>
          <a:bodyPr wrap="square" lIns="144000" tIns="36000" rIns="144000" bIns="36000" rtlCol="0">
            <a:noAutofit/>
          </a:bodyPr>
          <a:lstStyle/>
          <a:p>
            <a:pPr lvl="0">
              <a:lnSpc>
                <a:spcPct val="120000"/>
              </a:lnSpc>
            </a:pP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開學時，學校的學生社團</a:t>
            </a:r>
            <a:r>
              <a:rPr lang="en-US" altLang="zh-TW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—</a:t>
            </a: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舞蹈社，為了招攬社員，設計海報時，從某一專業</a:t>
            </a:r>
            <a:r>
              <a:rPr lang="zh-TW" altLang="en-US" sz="2400" b="0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的舞蹈</a:t>
            </a: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團體的網站上，下載一張圖片做為海報的背景圖，也註明圖片的來源，</a:t>
            </a:r>
            <a:r>
              <a:rPr lang="zh-TW" altLang="en-US" sz="2400" b="0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設計者</a:t>
            </a: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就在圖片上加上一些文字及其他圖片。這樣做是否符合著作的合理使用？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528000"/>
            <a:ext cx="720000" cy="32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文字方塊 8"/>
          <p:cNvSpPr txBox="1"/>
          <p:nvPr/>
        </p:nvSpPr>
        <p:spPr>
          <a:xfrm>
            <a:off x="1259632" y="3852000"/>
            <a:ext cx="7344000" cy="900000"/>
          </a:xfrm>
          <a:prstGeom prst="rect">
            <a:avLst/>
          </a:prstGeom>
          <a:noFill/>
        </p:spPr>
        <p:txBody>
          <a:bodyPr wrap="square" lIns="144000" tIns="36000" rIns="144000" bIns="36000" rtlCol="0">
            <a:noAutofit/>
          </a:bodyPr>
          <a:lstStyle/>
          <a:p>
            <a:pPr lvl="0">
              <a:lnSpc>
                <a:spcPct val="120000"/>
              </a:lnSpc>
            </a:pPr>
            <a:r>
              <a:rPr lang="zh-TW" altLang="en-US" sz="20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從以上的描述，可能涉及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標楷體" panose="03000509000000000000" pitchFamily="65" charset="-120"/>
              </a:rPr>
              <a:t>兩種著作利用的行為</a:t>
            </a:r>
            <a:r>
              <a:rPr lang="zh-TW" altLang="en-US" sz="20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，一是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標楷體" panose="03000509000000000000" pitchFamily="65" charset="-120"/>
              </a:rPr>
              <a:t>重製</a:t>
            </a:r>
            <a:r>
              <a:rPr lang="zh-TW" altLang="en-US" sz="20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（下載），</a:t>
            </a:r>
            <a:r>
              <a:rPr lang="zh-TW" altLang="en-US" sz="2000" b="0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另一</a:t>
            </a:r>
            <a:r>
              <a:rPr lang="zh-TW" altLang="en-US" sz="20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是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標楷體" panose="03000509000000000000" pitchFamily="65" charset="-120"/>
              </a:rPr>
              <a:t>改作</a:t>
            </a:r>
            <a:r>
              <a:rPr lang="zh-TW" altLang="en-US" sz="20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（加上其他圖文）。</a:t>
            </a:r>
          </a:p>
        </p:txBody>
      </p:sp>
    </p:spTree>
    <p:extLst>
      <p:ext uri="{BB962C8B-B14F-4D97-AF65-F5344CB8AC3E}">
        <p14:creationId xmlns:p14="http://schemas.microsoft.com/office/powerpoint/2010/main" val="176102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231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10" name="群組 9"/>
          <p:cNvGrpSpPr/>
          <p:nvPr/>
        </p:nvGrpSpPr>
        <p:grpSpPr>
          <a:xfrm>
            <a:off x="540000" y="1080000"/>
            <a:ext cx="648000" cy="612000"/>
            <a:chOff x="648000" y="1080000"/>
            <a:chExt cx="648000" cy="612000"/>
          </a:xfrm>
        </p:grpSpPr>
        <p:sp>
          <p:nvSpPr>
            <p:cNvPr id="3" name="橢圓 2"/>
            <p:cNvSpPr>
              <a:spLocks noChangeAspect="1"/>
            </p:cNvSpPr>
            <p:nvPr/>
          </p:nvSpPr>
          <p:spPr>
            <a:xfrm>
              <a:off x="648000" y="1116000"/>
              <a:ext cx="576000" cy="576000"/>
            </a:xfrm>
            <a:prstGeom prst="ellipse">
              <a:avLst/>
            </a:prstGeom>
            <a:solidFill>
              <a:srgbClr val="BFB9DC"/>
            </a:solidFill>
            <a:ln w="38100">
              <a:solidFill>
                <a:schemeClr val="bg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" name="橢圓 6"/>
            <p:cNvSpPr>
              <a:spLocks noChangeAspect="1"/>
            </p:cNvSpPr>
            <p:nvPr/>
          </p:nvSpPr>
          <p:spPr>
            <a:xfrm>
              <a:off x="720000" y="1080000"/>
              <a:ext cx="576000" cy="576000"/>
            </a:xfrm>
            <a:prstGeom prst="ellipse">
              <a:avLst/>
            </a:prstGeom>
            <a:solidFill>
              <a:srgbClr val="5B78BD"/>
            </a:solidFill>
            <a:ln w="38100">
              <a:solidFill>
                <a:schemeClr val="bg1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</a:t>
              </a:r>
              <a:endParaRPr lang="zh-TW" alt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3" name="文字方塊 12"/>
          <p:cNvSpPr txBox="1"/>
          <p:nvPr/>
        </p:nvSpPr>
        <p:spPr>
          <a:xfrm>
            <a:off x="1259632" y="1512000"/>
            <a:ext cx="7344000" cy="2232000"/>
          </a:xfrm>
          <a:prstGeom prst="rect">
            <a:avLst/>
          </a:prstGeom>
          <a:noFill/>
        </p:spPr>
        <p:txBody>
          <a:bodyPr wrap="square" lIns="144000" tIns="36000" rIns="144000" bIns="36000" rtlCol="0">
            <a:noAutofit/>
          </a:bodyPr>
          <a:lstStyle/>
          <a:p>
            <a:pPr lvl="0">
              <a:lnSpc>
                <a:spcPct val="120000"/>
              </a:lnSpc>
            </a:pPr>
            <a:r>
              <a:rPr lang="zh-TW" altLang="en-US" sz="2000" b="0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　　這個</a:t>
            </a:r>
            <a:r>
              <a:rPr lang="zh-TW" altLang="en-US" sz="20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案例可能比較有爭議：</a:t>
            </a:r>
          </a:p>
          <a:p>
            <a:pPr marL="288000" lvl="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1.	</a:t>
            </a:r>
            <a:r>
              <a:rPr lang="zh-TW" altLang="en-US" sz="2000" b="0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社團</a:t>
            </a:r>
            <a:r>
              <a:rPr lang="zh-TW" altLang="en-US" sz="20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活動未必會被認為是課堂的教學活動，因此，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標楷體" panose="03000509000000000000" pitchFamily="65" charset="-120"/>
              </a:rPr>
              <a:t>利用人合理使用的主張恐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標楷體" panose="03000509000000000000" pitchFamily="65" charset="-120"/>
              </a:rPr>
              <a:t>較難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標楷體" panose="03000509000000000000" pitchFamily="65" charset="-120"/>
              </a:rPr>
              <a:t>成立</a:t>
            </a:r>
            <a:r>
              <a:rPr lang="zh-TW" altLang="en-US" sz="20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。</a:t>
            </a:r>
          </a:p>
          <a:p>
            <a:pPr marL="288000" lvl="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2.	</a:t>
            </a:r>
            <a:r>
              <a:rPr lang="zh-TW" altLang="en-US" sz="2000" b="0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將</a:t>
            </a:r>
            <a:r>
              <a:rPr lang="zh-TW" altLang="en-US" sz="20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圖片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標楷體" panose="03000509000000000000" pitchFamily="65" charset="-120"/>
              </a:rPr>
              <a:t>改作更不容易得到合理使用的支持</a:t>
            </a:r>
            <a:r>
              <a:rPr lang="zh-TW" altLang="en-US" sz="2000" b="0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。</a:t>
            </a:r>
            <a:r>
              <a:rPr lang="en-US" altLang="zh-TW" sz="2000" b="0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/>
            </a:r>
            <a:br>
              <a:rPr lang="en-US" altLang="zh-TW" sz="2000" b="0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</a:br>
            <a:r>
              <a:rPr lang="zh-TW" altLang="en-US" sz="1800" b="0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（</a:t>
            </a:r>
            <a:r>
              <a:rPr lang="zh-TW" altLang="en-US" sz="18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將改作行為認定為合理使用，</a:t>
            </a:r>
            <a:r>
              <a:rPr lang="zh-TW" altLang="en-US" sz="1800" b="0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必須</a:t>
            </a:r>
            <a:r>
              <a:rPr lang="zh-TW" altLang="en-US" sz="18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要取得著作權人的授權。）</a:t>
            </a:r>
            <a:endParaRPr lang="zh-TW" altLang="en-US" sz="2000" b="0" dirty="0">
              <a:solidFill>
                <a:prstClr val="black"/>
              </a:solidFill>
              <a:latin typeface="Times New Roman"/>
              <a:ea typeface="標楷體" panose="03000509000000000000" pitchFamily="65" charset="-120"/>
            </a:endParaRPr>
          </a:p>
          <a:p>
            <a:pPr lvl="0">
              <a:lnSpc>
                <a:spcPct val="120000"/>
              </a:lnSpc>
            </a:pPr>
            <a:r>
              <a:rPr lang="zh-TW" altLang="en-US" sz="2000" b="0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具體</a:t>
            </a:r>
            <a:r>
              <a:rPr lang="zh-TW" altLang="en-US" sz="20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來說，舞蹈社海報設計的做法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標楷體" panose="03000509000000000000" pitchFamily="65" charset="-120"/>
              </a:rPr>
              <a:t>恐已逾越合理使用的範圍</a:t>
            </a:r>
            <a:r>
              <a:rPr lang="zh-TW" altLang="en-US" sz="20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。</a:t>
            </a: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188000"/>
            <a:ext cx="720000" cy="32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文字方塊 13"/>
          <p:cNvSpPr txBox="1"/>
          <p:nvPr/>
        </p:nvSpPr>
        <p:spPr>
          <a:xfrm>
            <a:off x="1259632" y="4320000"/>
            <a:ext cx="7344000" cy="1512000"/>
          </a:xfrm>
          <a:prstGeom prst="rect">
            <a:avLst/>
          </a:prstGeom>
          <a:noFill/>
        </p:spPr>
        <p:txBody>
          <a:bodyPr wrap="square" lIns="144000" tIns="36000" rIns="144000" bIns="36000" rtlCol="0">
            <a:noAutofit/>
          </a:bodyPr>
          <a:lstStyle/>
          <a:p>
            <a:pPr marL="288000" lvl="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1.	</a:t>
            </a:r>
            <a:r>
              <a:rPr lang="zh-TW" altLang="en-US" sz="2000" b="0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可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標楷體" panose="03000509000000000000" pitchFamily="65" charset="-120"/>
              </a:rPr>
              <a:t>直接徵求圖片的著作財產權人的同意使用</a:t>
            </a:r>
            <a:r>
              <a:rPr lang="zh-TW" altLang="en-US" sz="18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（授權）</a:t>
            </a:r>
            <a:r>
              <a:rPr lang="zh-TW" altLang="en-US" sz="20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，如得到許可，就可以</a:t>
            </a:r>
            <a:r>
              <a:rPr lang="zh-TW" altLang="en-US" sz="2000" b="0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合理使用</a:t>
            </a:r>
            <a:r>
              <a:rPr lang="zh-TW" altLang="en-US" sz="20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。</a:t>
            </a:r>
          </a:p>
          <a:p>
            <a:pPr marL="288000" lvl="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2.	</a:t>
            </a:r>
            <a:r>
              <a:rPr lang="zh-TW" altLang="en-US" sz="2000" b="0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可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標楷體" panose="03000509000000000000" pitchFamily="65" charset="-120"/>
              </a:rPr>
              <a:t>從創用 </a:t>
            </a:r>
            <a:r>
              <a:rPr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標楷體" panose="03000509000000000000" pitchFamily="65" charset="-120"/>
              </a:rPr>
              <a:t>CC 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標楷體" panose="03000509000000000000" pitchFamily="65" charset="-120"/>
              </a:rPr>
              <a:t>的圖庫搜尋，</a:t>
            </a:r>
            <a:r>
              <a:rPr lang="zh-TW" altLang="en-US" sz="20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也有可能找到合適且不受著作權限制的圖片。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0000" y="3960000"/>
            <a:ext cx="1379016" cy="3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0787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240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10" name="群組 9"/>
          <p:cNvGrpSpPr/>
          <p:nvPr/>
        </p:nvGrpSpPr>
        <p:grpSpPr>
          <a:xfrm>
            <a:off x="540000" y="1800000"/>
            <a:ext cx="648000" cy="612000"/>
            <a:chOff x="648000" y="1080000"/>
            <a:chExt cx="648000" cy="612000"/>
          </a:xfrm>
        </p:grpSpPr>
        <p:sp>
          <p:nvSpPr>
            <p:cNvPr id="3" name="橢圓 2"/>
            <p:cNvSpPr>
              <a:spLocks noChangeAspect="1"/>
            </p:cNvSpPr>
            <p:nvPr/>
          </p:nvSpPr>
          <p:spPr>
            <a:xfrm>
              <a:off x="648000" y="1116000"/>
              <a:ext cx="576000" cy="576000"/>
            </a:xfrm>
            <a:prstGeom prst="ellipse">
              <a:avLst/>
            </a:prstGeom>
            <a:solidFill>
              <a:srgbClr val="BFB9DC"/>
            </a:solidFill>
            <a:ln w="38100">
              <a:solidFill>
                <a:schemeClr val="bg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" name="橢圓 6"/>
            <p:cNvSpPr>
              <a:spLocks noChangeAspect="1"/>
            </p:cNvSpPr>
            <p:nvPr/>
          </p:nvSpPr>
          <p:spPr>
            <a:xfrm>
              <a:off x="720000" y="1080000"/>
              <a:ext cx="576000" cy="576000"/>
            </a:xfrm>
            <a:prstGeom prst="ellipse">
              <a:avLst/>
            </a:prstGeom>
            <a:solidFill>
              <a:srgbClr val="5B78BD"/>
            </a:solidFill>
            <a:ln w="38100">
              <a:solidFill>
                <a:schemeClr val="bg1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zh-TW" alt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文字方塊 10"/>
          <p:cNvSpPr txBox="1"/>
          <p:nvPr/>
        </p:nvSpPr>
        <p:spPr>
          <a:xfrm>
            <a:off x="1260000" y="1800000"/>
            <a:ext cx="7344000" cy="2340000"/>
          </a:xfrm>
          <a:prstGeom prst="rect">
            <a:avLst/>
          </a:prstGeom>
          <a:solidFill>
            <a:srgbClr val="EFF9FD"/>
          </a:solidFill>
        </p:spPr>
        <p:txBody>
          <a:bodyPr wrap="square" lIns="144000" tIns="36000" rIns="144000" bIns="36000" rtlCol="0">
            <a:noAutofit/>
          </a:bodyPr>
          <a:lstStyle/>
          <a:p>
            <a:pPr lvl="0">
              <a:lnSpc>
                <a:spcPct val="120000"/>
              </a:lnSpc>
            </a:pP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學校有幾位視覺障礙的同學，因教科書沒有點字版本，造成他們學習的困難。</a:t>
            </a:r>
            <a:r>
              <a:rPr lang="zh-TW" altLang="en-US" sz="2400" b="0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為了</a:t>
            </a: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解決這個問題，學校徵求口齒清晰且熱心的同學，把教科書內容變成有聲書</a:t>
            </a:r>
            <a:r>
              <a:rPr lang="zh-TW" altLang="en-US" sz="2400" b="0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，讓</a:t>
            </a: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視障同學可以順利的聽讀。學校這樣的做法是否違反著作權法的規定？</a:t>
            </a: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540000" y="1080000"/>
            <a:ext cx="3240000" cy="540000"/>
          </a:xfrm>
          <a:prstGeom prst="rect">
            <a:avLst/>
          </a:prstGeom>
          <a:solidFill>
            <a:schemeClr val="accent6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zh-TW" alt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合理使用</a:t>
            </a:r>
            <a:r>
              <a:rPr lang="zh-TW" alt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補充範例</a:t>
            </a:r>
            <a:endParaRPr lang="en-US" altLang="zh-TW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05239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240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10" name="群組 9"/>
          <p:cNvGrpSpPr/>
          <p:nvPr/>
        </p:nvGrpSpPr>
        <p:grpSpPr>
          <a:xfrm>
            <a:off x="540000" y="1800000"/>
            <a:ext cx="648000" cy="612000"/>
            <a:chOff x="648000" y="1080000"/>
            <a:chExt cx="648000" cy="612000"/>
          </a:xfrm>
        </p:grpSpPr>
        <p:sp>
          <p:nvSpPr>
            <p:cNvPr id="3" name="橢圓 2"/>
            <p:cNvSpPr>
              <a:spLocks noChangeAspect="1"/>
            </p:cNvSpPr>
            <p:nvPr/>
          </p:nvSpPr>
          <p:spPr>
            <a:xfrm>
              <a:off x="648000" y="1116000"/>
              <a:ext cx="576000" cy="576000"/>
            </a:xfrm>
            <a:prstGeom prst="ellipse">
              <a:avLst/>
            </a:prstGeom>
            <a:solidFill>
              <a:srgbClr val="BFB9DC"/>
            </a:solidFill>
            <a:ln w="38100">
              <a:solidFill>
                <a:schemeClr val="bg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" name="橢圓 6"/>
            <p:cNvSpPr>
              <a:spLocks noChangeAspect="1"/>
            </p:cNvSpPr>
            <p:nvPr/>
          </p:nvSpPr>
          <p:spPr>
            <a:xfrm>
              <a:off x="720000" y="1080000"/>
              <a:ext cx="576000" cy="576000"/>
            </a:xfrm>
            <a:prstGeom prst="ellipse">
              <a:avLst/>
            </a:prstGeom>
            <a:solidFill>
              <a:srgbClr val="5B78BD"/>
            </a:solidFill>
            <a:ln w="38100">
              <a:solidFill>
                <a:schemeClr val="bg1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zh-TW" alt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文字方塊 10"/>
          <p:cNvSpPr txBox="1"/>
          <p:nvPr/>
        </p:nvSpPr>
        <p:spPr>
          <a:xfrm>
            <a:off x="1260000" y="1800000"/>
            <a:ext cx="7344000" cy="2340000"/>
          </a:xfrm>
          <a:prstGeom prst="rect">
            <a:avLst/>
          </a:prstGeom>
          <a:solidFill>
            <a:srgbClr val="EFF9FD"/>
          </a:solidFill>
        </p:spPr>
        <p:txBody>
          <a:bodyPr wrap="square" lIns="144000" tIns="36000" rIns="144000" bIns="36000" rtlCol="0">
            <a:noAutofit/>
          </a:bodyPr>
          <a:lstStyle/>
          <a:p>
            <a:pPr lvl="0">
              <a:lnSpc>
                <a:spcPct val="120000"/>
              </a:lnSpc>
            </a:pP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學校有幾位視覺障礙的同學，因教科書沒有點字版本，造成他們學習的困難。</a:t>
            </a:r>
            <a:r>
              <a:rPr lang="zh-TW" altLang="en-US" sz="2400" b="0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為了</a:t>
            </a: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解決這個問題，學校徵求口齒清晰且熱心的同學，把教科書內容變成有聲書</a:t>
            </a:r>
            <a:r>
              <a:rPr lang="zh-TW" altLang="en-US" sz="2400" b="0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，讓</a:t>
            </a: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視障同學可以順利的聽讀。學校這樣的做法是否違反著作權法的規定？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248000"/>
            <a:ext cx="720000" cy="32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文字方塊 8"/>
          <p:cNvSpPr txBox="1"/>
          <p:nvPr/>
        </p:nvSpPr>
        <p:spPr>
          <a:xfrm>
            <a:off x="1259632" y="4572000"/>
            <a:ext cx="7344000" cy="900000"/>
          </a:xfrm>
          <a:prstGeom prst="rect">
            <a:avLst/>
          </a:prstGeom>
          <a:noFill/>
        </p:spPr>
        <p:txBody>
          <a:bodyPr wrap="square" lIns="144000" tIns="36000" rIns="144000" bIns="36000" rtlCol="0">
            <a:noAutofit/>
          </a:bodyPr>
          <a:lstStyle/>
          <a:p>
            <a:pPr lvl="0">
              <a:lnSpc>
                <a:spcPct val="120000"/>
              </a:lnSpc>
            </a:pPr>
            <a:r>
              <a:rPr lang="zh-TW" altLang="en-US" sz="20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學校這樣做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標楷體" panose="03000509000000000000" pitchFamily="65" charset="-120"/>
              </a:rPr>
              <a:t>符合著作權法合理使用</a:t>
            </a:r>
            <a:r>
              <a:rPr lang="zh-TW" altLang="en-US" sz="20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的規定，也排除了視障同學的學習</a:t>
            </a:r>
            <a:r>
              <a:rPr lang="zh-TW" altLang="en-US" sz="2000" b="0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障礙</a:t>
            </a:r>
            <a:r>
              <a:rPr lang="zh-TW" altLang="en-US" sz="20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。</a:t>
            </a:r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540000" y="1080000"/>
            <a:ext cx="3240000" cy="540000"/>
          </a:xfrm>
          <a:prstGeom prst="rect">
            <a:avLst/>
          </a:prstGeom>
          <a:solidFill>
            <a:schemeClr val="accent6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zh-TW" alt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合理使用</a:t>
            </a:r>
            <a:r>
              <a:rPr lang="zh-TW" alt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補充範例</a:t>
            </a:r>
            <a:endParaRPr lang="en-US" altLang="zh-TW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41963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240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10" name="群組 9"/>
          <p:cNvGrpSpPr/>
          <p:nvPr/>
        </p:nvGrpSpPr>
        <p:grpSpPr>
          <a:xfrm>
            <a:off x="540000" y="1800000"/>
            <a:ext cx="648000" cy="612000"/>
            <a:chOff x="648000" y="1080000"/>
            <a:chExt cx="648000" cy="612000"/>
          </a:xfrm>
        </p:grpSpPr>
        <p:sp>
          <p:nvSpPr>
            <p:cNvPr id="3" name="橢圓 2"/>
            <p:cNvSpPr>
              <a:spLocks noChangeAspect="1"/>
            </p:cNvSpPr>
            <p:nvPr/>
          </p:nvSpPr>
          <p:spPr>
            <a:xfrm>
              <a:off x="648000" y="1116000"/>
              <a:ext cx="576000" cy="576000"/>
            </a:xfrm>
            <a:prstGeom prst="ellipse">
              <a:avLst/>
            </a:prstGeom>
            <a:solidFill>
              <a:srgbClr val="BFB9DC"/>
            </a:solidFill>
            <a:ln w="38100">
              <a:solidFill>
                <a:schemeClr val="bg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" name="橢圓 6"/>
            <p:cNvSpPr>
              <a:spLocks noChangeAspect="1"/>
            </p:cNvSpPr>
            <p:nvPr/>
          </p:nvSpPr>
          <p:spPr>
            <a:xfrm>
              <a:off x="720000" y="1080000"/>
              <a:ext cx="576000" cy="576000"/>
            </a:xfrm>
            <a:prstGeom prst="ellipse">
              <a:avLst/>
            </a:prstGeom>
            <a:solidFill>
              <a:srgbClr val="5B78BD"/>
            </a:solidFill>
            <a:ln w="38100">
              <a:solidFill>
                <a:schemeClr val="bg1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zh-TW" alt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文字方塊 10"/>
          <p:cNvSpPr txBox="1"/>
          <p:nvPr/>
        </p:nvSpPr>
        <p:spPr>
          <a:xfrm>
            <a:off x="1260000" y="1800000"/>
            <a:ext cx="7344000" cy="1440000"/>
          </a:xfrm>
          <a:prstGeom prst="rect">
            <a:avLst/>
          </a:prstGeom>
          <a:solidFill>
            <a:srgbClr val="EFF9FD"/>
          </a:solidFill>
        </p:spPr>
        <p:txBody>
          <a:bodyPr wrap="square" lIns="144000" tIns="36000" rIns="144000" bIns="36000" rtlCol="0">
            <a:noAutofit/>
          </a:bodyPr>
          <a:lstStyle/>
          <a:p>
            <a:pPr lvl="0">
              <a:lnSpc>
                <a:spcPct val="120000"/>
              </a:lnSpc>
            </a:pPr>
            <a:r>
              <a:rPr lang="zh-TW" altLang="en-US" sz="2400" b="0" u="sng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優</a:t>
            </a:r>
            <a:r>
              <a:rPr lang="zh-TW" altLang="en-US" sz="2400" b="0" u="sng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優</a:t>
            </a:r>
            <a:r>
              <a:rPr lang="zh-TW" altLang="en-US" sz="2400" b="0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熱愛</a:t>
            </a: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藝術，於是他在班級的網頁上，把國內外著名的美術館加以整理</a:t>
            </a:r>
            <a:r>
              <a:rPr lang="zh-TW" altLang="en-US" sz="2400" b="0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，然後</a:t>
            </a: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利用超連結連結到美術館的網站，這樣的作法是否侵害著作權？</a:t>
            </a:r>
          </a:p>
        </p:txBody>
      </p:sp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540000" y="1080000"/>
            <a:ext cx="3240000" cy="540000"/>
          </a:xfrm>
          <a:prstGeom prst="rect">
            <a:avLst/>
          </a:prstGeom>
          <a:solidFill>
            <a:schemeClr val="accent6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zh-TW" alt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合理使用</a:t>
            </a:r>
            <a:r>
              <a:rPr lang="zh-TW" alt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補充範例</a:t>
            </a:r>
            <a:endParaRPr lang="en-US" altLang="zh-TW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98635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240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10" name="群組 9"/>
          <p:cNvGrpSpPr/>
          <p:nvPr/>
        </p:nvGrpSpPr>
        <p:grpSpPr>
          <a:xfrm>
            <a:off x="540000" y="1800000"/>
            <a:ext cx="648000" cy="612000"/>
            <a:chOff x="648000" y="1080000"/>
            <a:chExt cx="648000" cy="612000"/>
          </a:xfrm>
        </p:grpSpPr>
        <p:sp>
          <p:nvSpPr>
            <p:cNvPr id="3" name="橢圓 2"/>
            <p:cNvSpPr>
              <a:spLocks noChangeAspect="1"/>
            </p:cNvSpPr>
            <p:nvPr/>
          </p:nvSpPr>
          <p:spPr>
            <a:xfrm>
              <a:off x="648000" y="1116000"/>
              <a:ext cx="576000" cy="576000"/>
            </a:xfrm>
            <a:prstGeom prst="ellipse">
              <a:avLst/>
            </a:prstGeom>
            <a:solidFill>
              <a:srgbClr val="BFB9DC"/>
            </a:solidFill>
            <a:ln w="38100">
              <a:solidFill>
                <a:schemeClr val="bg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" name="橢圓 6"/>
            <p:cNvSpPr>
              <a:spLocks noChangeAspect="1"/>
            </p:cNvSpPr>
            <p:nvPr/>
          </p:nvSpPr>
          <p:spPr>
            <a:xfrm>
              <a:off x="720000" y="1080000"/>
              <a:ext cx="576000" cy="576000"/>
            </a:xfrm>
            <a:prstGeom prst="ellipse">
              <a:avLst/>
            </a:prstGeom>
            <a:solidFill>
              <a:srgbClr val="5B78BD"/>
            </a:solidFill>
            <a:ln w="38100">
              <a:solidFill>
                <a:schemeClr val="bg1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zh-TW" alt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文字方塊 10"/>
          <p:cNvSpPr txBox="1"/>
          <p:nvPr/>
        </p:nvSpPr>
        <p:spPr>
          <a:xfrm>
            <a:off x="1260000" y="1800000"/>
            <a:ext cx="7344000" cy="1440000"/>
          </a:xfrm>
          <a:prstGeom prst="rect">
            <a:avLst/>
          </a:prstGeom>
          <a:solidFill>
            <a:srgbClr val="EFF9FD"/>
          </a:solidFill>
        </p:spPr>
        <p:txBody>
          <a:bodyPr wrap="square" lIns="144000" tIns="36000" rIns="144000" bIns="36000" rtlCol="0">
            <a:noAutofit/>
          </a:bodyPr>
          <a:lstStyle/>
          <a:p>
            <a:pPr lvl="0">
              <a:lnSpc>
                <a:spcPct val="120000"/>
              </a:lnSpc>
            </a:pPr>
            <a:r>
              <a:rPr lang="zh-TW" altLang="en-US" sz="2400" b="0" u="sng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優</a:t>
            </a:r>
            <a:r>
              <a:rPr lang="zh-TW" altLang="en-US" sz="2400" b="0" u="sng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優</a:t>
            </a:r>
            <a:r>
              <a:rPr lang="zh-TW" altLang="en-US" sz="2400" b="0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熱愛</a:t>
            </a: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藝術，於是他在班級的網頁上，把國內外著名的美術館加以整理</a:t>
            </a:r>
            <a:r>
              <a:rPr lang="zh-TW" altLang="en-US" sz="2400" b="0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，然後</a:t>
            </a: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利用超連結連結到美術館的網站，這樣的作法是否侵害著作權？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348000"/>
            <a:ext cx="720000" cy="32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文字方塊 8"/>
          <p:cNvSpPr txBox="1"/>
          <p:nvPr/>
        </p:nvSpPr>
        <p:spPr>
          <a:xfrm>
            <a:off x="1259632" y="3672000"/>
            <a:ext cx="7344000" cy="900000"/>
          </a:xfrm>
          <a:prstGeom prst="rect">
            <a:avLst/>
          </a:prstGeom>
          <a:noFill/>
        </p:spPr>
        <p:txBody>
          <a:bodyPr wrap="square" lIns="144000" tIns="36000" rIns="144000" bIns="36000" rtlCol="0">
            <a:noAutofit/>
          </a:bodyPr>
          <a:lstStyle/>
          <a:p>
            <a:pPr lvl="0">
              <a:lnSpc>
                <a:spcPct val="120000"/>
              </a:lnSpc>
            </a:pPr>
            <a:r>
              <a:rPr lang="zh-TW" altLang="en-US" sz="20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超連結是網際網路運作的基礎功能之一。在製作網頁時，若用文字</a:t>
            </a:r>
            <a:r>
              <a:rPr lang="zh-TW" altLang="en-US" sz="18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（</a:t>
            </a:r>
            <a:r>
              <a:rPr lang="zh-TW" altLang="en-US" sz="1800" b="0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美術館</a:t>
            </a:r>
            <a:r>
              <a:rPr lang="zh-TW" altLang="en-US" sz="18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館名）</a:t>
            </a:r>
            <a:r>
              <a:rPr lang="zh-TW" altLang="en-US" sz="20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超連結，只要點選網頁中某一個美術館館名，就會連結至其網站，</a:t>
            </a:r>
            <a:r>
              <a:rPr lang="zh-TW" altLang="en-US" sz="2000" b="0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這樣</a:t>
            </a:r>
            <a:r>
              <a:rPr lang="zh-TW" altLang="en-US" sz="20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的利用行為，只是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標楷體" panose="03000509000000000000" pitchFamily="65" charset="-120"/>
              </a:rPr>
              <a:t>讓點選者快速連結到其他網站或網頁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標楷體" panose="03000509000000000000" pitchFamily="65" charset="-120"/>
              </a:rPr>
              <a:t>，</a:t>
            </a:r>
            <a:r>
              <a:rPr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標楷體" panose="03000509000000000000" pitchFamily="65" charset="-120"/>
              </a:rPr>
              <a:t/>
            </a:r>
            <a:br>
              <a:rPr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標楷體" panose="03000509000000000000" pitchFamily="65" charset="-120"/>
              </a:rPr>
            </a:b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標楷體" panose="03000509000000000000" pitchFamily="65" charset="-120"/>
              </a:rPr>
              <a:t>並沒有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標楷體" panose="03000509000000000000" pitchFamily="65" charset="-120"/>
              </a:rPr>
              <a:t>涉及著作的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標楷體" panose="03000509000000000000" pitchFamily="65" charset="-120"/>
              </a:rPr>
              <a:t>重</a:t>
            </a:r>
            <a:r>
              <a:rPr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標楷體" panose="03000509000000000000" pitchFamily="65" charset="-120"/>
              </a:rPr>
              <a:t/>
            </a:r>
            <a:br>
              <a:rPr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標楷體" panose="03000509000000000000" pitchFamily="65" charset="-120"/>
              </a:rPr>
            </a:b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標楷體" panose="03000509000000000000" pitchFamily="65" charset="-120"/>
              </a:rPr>
              <a:t>製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標楷體" panose="03000509000000000000" pitchFamily="65" charset="-120"/>
              </a:rPr>
              <a:t>行為</a:t>
            </a:r>
            <a:r>
              <a:rPr lang="zh-TW" altLang="en-US" sz="20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，因此，</a:t>
            </a:r>
            <a:r>
              <a:rPr lang="zh-TW" altLang="en-US" sz="2000" b="0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並不</a:t>
            </a:r>
            <a:r>
              <a:rPr lang="en-US" altLang="zh-TW" sz="2000" b="0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/>
            </a:r>
            <a:br>
              <a:rPr lang="en-US" altLang="zh-TW" sz="2000" b="0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</a:br>
            <a:r>
              <a:rPr lang="zh-TW" altLang="en-US" sz="2000" b="0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會</a:t>
            </a:r>
            <a:r>
              <a:rPr lang="zh-TW" altLang="en-US" sz="20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有侵害著作權的</a:t>
            </a:r>
            <a:r>
              <a:rPr lang="zh-TW" altLang="en-US" sz="2000" b="0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問</a:t>
            </a:r>
            <a:r>
              <a:rPr lang="en-US" altLang="zh-TW" sz="2000" b="0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/>
            </a:r>
            <a:br>
              <a:rPr lang="en-US" altLang="zh-TW" sz="2000" b="0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</a:br>
            <a:r>
              <a:rPr lang="zh-TW" altLang="en-US" sz="2000" b="0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題 </a:t>
            </a:r>
            <a:r>
              <a:rPr lang="zh-TW" altLang="en-US" sz="20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。</a:t>
            </a:r>
          </a:p>
        </p:txBody>
      </p:sp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540000" y="1080000"/>
            <a:ext cx="3240000" cy="540000"/>
          </a:xfrm>
          <a:prstGeom prst="rect">
            <a:avLst/>
          </a:prstGeom>
          <a:solidFill>
            <a:schemeClr val="accent6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zh-TW" alt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合理使用</a:t>
            </a:r>
            <a:r>
              <a:rPr lang="zh-TW" alt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補充範例</a:t>
            </a:r>
            <a:endParaRPr lang="en-US" altLang="zh-TW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標楷體" pitchFamily="65" charset="-12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3554" y="4869160"/>
            <a:ext cx="4750414" cy="1988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6464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227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6" name="文字方塊 3"/>
          <p:cNvSpPr txBox="1">
            <a:spLocks noChangeArrowheads="1"/>
          </p:cNvSpPr>
          <p:nvPr/>
        </p:nvSpPr>
        <p:spPr bwMode="auto">
          <a:xfrm>
            <a:off x="539750" y="900000"/>
            <a:ext cx="8064500" cy="32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20000"/>
              </a:lnSpc>
            </a:pPr>
            <a:r>
              <a:rPr lang="zh-TW" altLang="en-US" b="0" dirty="0" smtClean="0">
                <a:solidFill>
                  <a:schemeClr val="tx1"/>
                </a:solidFill>
                <a:latin typeface="+mj-lt"/>
                <a:ea typeface="標楷體" panose="03000509000000000000" pitchFamily="65" charset="-120"/>
              </a:rPr>
              <a:t>　　著作的合理使用是指</a:t>
            </a:r>
            <a:r>
              <a:rPr lang="zh-TW" alt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讓利用人不需要經著作人授權，在合理範圍內利用他人著作，且不會構成著作財產權的侵害</a:t>
            </a:r>
            <a:r>
              <a:rPr lang="zh-TW" altLang="en-US" b="0" dirty="0" smtClean="0">
                <a:solidFill>
                  <a:schemeClr val="tx1"/>
                </a:solidFill>
                <a:latin typeface="+mj-lt"/>
                <a:ea typeface="標楷體" panose="03000509000000000000" pitchFamily="65" charset="-120"/>
              </a:rPr>
              <a:t>。其目的是為了調和社會公共利益，促進國家文化發展。例如：立法、司法程序或行政的目的、學術研究、評論、教學需要、編撰教科用書、新聞報導或其他公共利益等。</a:t>
            </a:r>
            <a:endParaRPr lang="zh-TW" altLang="en-US" b="0" dirty="0">
              <a:solidFill>
                <a:schemeClr val="tx1"/>
              </a:solidFill>
              <a:latin typeface="+mj-lt"/>
              <a:ea typeface="標楷體" panose="03000509000000000000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231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6" name="文字方塊 3"/>
          <p:cNvSpPr txBox="1">
            <a:spLocks noChangeArrowheads="1"/>
          </p:cNvSpPr>
          <p:nvPr/>
        </p:nvSpPr>
        <p:spPr bwMode="auto">
          <a:xfrm>
            <a:off x="539750" y="900000"/>
            <a:ext cx="8064500" cy="21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20000"/>
              </a:lnSpc>
            </a:pP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anose="03000509000000000000" pitchFamily="65" charset="-120"/>
              </a:rPr>
              <a:t>　　資訊科技時代，數位著作在網路環境流通已很普遍，很多著作的紙本及數位</a:t>
            </a:r>
            <a:r>
              <a:rPr lang="zh-TW" altLang="en-US" b="0" dirty="0" smtClean="0">
                <a:solidFill>
                  <a:schemeClr val="tx1"/>
                </a:solidFill>
                <a:latin typeface="+mj-lt"/>
                <a:ea typeface="標楷體" panose="03000509000000000000" pitchFamily="65" charset="-120"/>
              </a:rPr>
              <a:t>並存</a:t>
            </a: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anose="03000509000000000000" pitchFamily="65" charset="-120"/>
              </a:rPr>
              <a:t>。在校園裡，經常會遇到與合理使用有關的問題，茲舉常見的問題為例，提供</a:t>
            </a:r>
            <a:r>
              <a:rPr lang="zh-TW" altLang="en-US" b="0" dirty="0" smtClean="0">
                <a:solidFill>
                  <a:schemeClr val="tx1"/>
                </a:solidFill>
                <a:latin typeface="+mj-lt"/>
                <a:ea typeface="標楷體" panose="03000509000000000000" pitchFamily="65" charset="-120"/>
              </a:rPr>
              <a:t>大家參考</a:t>
            </a: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anose="03000509000000000000" pitchFamily="65" charset="-120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688482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232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4" name="文字方塊 3"/>
          <p:cNvSpPr txBox="1">
            <a:spLocks noChangeArrowheads="1"/>
          </p:cNvSpPr>
          <p:nvPr/>
        </p:nvSpPr>
        <p:spPr bwMode="auto">
          <a:xfrm>
            <a:off x="972000" y="900000"/>
            <a:ext cx="3600000" cy="5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20000"/>
              </a:lnSpc>
              <a:tabLst>
                <a:tab pos="936000" algn="l"/>
              </a:tabLst>
            </a:pPr>
            <a:r>
              <a:rPr lang="zh-TW" altLang="en-US" dirty="0">
                <a:solidFill>
                  <a:schemeClr val="tx1"/>
                </a:solidFill>
                <a:latin typeface="+mj-lt"/>
                <a:ea typeface="標楷體" panose="03000509000000000000" pitchFamily="65" charset="-120"/>
              </a:rPr>
              <a:t>視聽著作公開使用</a:t>
            </a:r>
            <a:endParaRPr lang="zh-TW" altLang="en-US" b="0" dirty="0">
              <a:solidFill>
                <a:schemeClr val="tx1"/>
              </a:solidFill>
              <a:latin typeface="+mj-lt"/>
              <a:ea typeface="標楷體" panose="03000509000000000000" pitchFamily="65" charset="-12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000" y="1008000"/>
            <a:ext cx="432000" cy="4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文字方塊 3"/>
          <p:cNvSpPr txBox="1">
            <a:spLocks noChangeArrowheads="1"/>
          </p:cNvSpPr>
          <p:nvPr/>
        </p:nvSpPr>
        <p:spPr bwMode="auto">
          <a:xfrm>
            <a:off x="540000" y="1008000"/>
            <a:ext cx="432000" cy="4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0"/>
          <a:lstStyle/>
          <a:p>
            <a:pPr algn="ctr">
              <a:tabLst>
                <a:tab pos="936000" algn="l"/>
              </a:tabLst>
            </a:pPr>
            <a:r>
              <a:rPr lang="en-US" altLang="zh-TW" dirty="0" smtClean="0">
                <a:solidFill>
                  <a:schemeClr val="tx1"/>
                </a:solidFill>
                <a:latin typeface="+mj-lt"/>
                <a:ea typeface="標楷體" panose="03000509000000000000" pitchFamily="65" charset="-120"/>
              </a:rPr>
              <a:t>1</a:t>
            </a:r>
            <a:endParaRPr lang="zh-TW" altLang="en-US" b="0" dirty="0">
              <a:solidFill>
                <a:schemeClr val="tx1"/>
              </a:solidFill>
              <a:latin typeface="+mj-lt"/>
              <a:ea typeface="標楷體" panose="03000509000000000000" pitchFamily="65" charset="-120"/>
            </a:endParaRPr>
          </a:p>
        </p:txBody>
      </p:sp>
      <p:sp>
        <p:nvSpPr>
          <p:cNvPr id="8" name="文字方塊 3"/>
          <p:cNvSpPr txBox="1">
            <a:spLocks noChangeArrowheads="1"/>
          </p:cNvSpPr>
          <p:nvPr/>
        </p:nvSpPr>
        <p:spPr bwMode="auto">
          <a:xfrm>
            <a:off x="972000" y="1476000"/>
            <a:ext cx="7632000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20000"/>
              </a:lnSpc>
            </a:pP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anose="03000509000000000000" pitchFamily="65" charset="-120"/>
              </a:rPr>
              <a:t>　　學校舉辦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標楷體" panose="03000509000000000000" pitchFamily="65" charset="-120"/>
              </a:rPr>
              <a:t>非經常性活動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anose="03000509000000000000" pitchFamily="65" charset="-120"/>
              </a:rPr>
              <a:t>（如校慶晚會等）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anose="03000509000000000000" pitchFamily="65" charset="-120"/>
              </a:rPr>
              <a:t>，未對學生或家長收取任何費用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anose="03000509000000000000" pitchFamily="65" charset="-120"/>
              </a:rPr>
              <a:t>，也未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anose="03000509000000000000" pitchFamily="65" charset="-120"/>
              </a:rPr>
              <a:t>支付給該活動表演的學生或老師任何酬勞，則可以在舉辦特定活動時，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anose="03000509000000000000" pitchFamily="65" charset="-120"/>
              </a:rPr>
              <a:t>公開口述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anose="03000509000000000000" pitchFamily="65" charset="-120"/>
              </a:rPr>
              <a:t>、公開演出、公開播映已發表的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anose="03000509000000000000" pitchFamily="65" charset="-120"/>
              </a:rPr>
              <a:t>著作。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anose="03000509000000000000" pitchFamily="65" charset="-12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000" y="3600001"/>
            <a:ext cx="8064000" cy="2485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5135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232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4" name="文字方塊 3"/>
          <p:cNvSpPr txBox="1">
            <a:spLocks noChangeArrowheads="1"/>
          </p:cNvSpPr>
          <p:nvPr/>
        </p:nvSpPr>
        <p:spPr bwMode="auto">
          <a:xfrm>
            <a:off x="972000" y="900000"/>
            <a:ext cx="3600000" cy="5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20000"/>
              </a:lnSpc>
              <a:tabLst>
                <a:tab pos="936000" algn="l"/>
              </a:tabLst>
            </a:pPr>
            <a:r>
              <a:rPr lang="zh-TW" altLang="en-US" dirty="0">
                <a:solidFill>
                  <a:schemeClr val="tx1"/>
                </a:solidFill>
                <a:latin typeface="+mj-lt"/>
                <a:ea typeface="標楷體" panose="03000509000000000000" pitchFamily="65" charset="-120"/>
              </a:rPr>
              <a:t>視聽著作公開使用</a:t>
            </a:r>
            <a:endParaRPr lang="zh-TW" altLang="en-US" b="0" dirty="0">
              <a:solidFill>
                <a:schemeClr val="tx1"/>
              </a:solidFill>
              <a:latin typeface="+mj-lt"/>
              <a:ea typeface="標楷體" panose="03000509000000000000" pitchFamily="65" charset="-12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000" y="1008000"/>
            <a:ext cx="432000" cy="4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文字方塊 3"/>
          <p:cNvSpPr txBox="1">
            <a:spLocks noChangeArrowheads="1"/>
          </p:cNvSpPr>
          <p:nvPr/>
        </p:nvSpPr>
        <p:spPr bwMode="auto">
          <a:xfrm>
            <a:off x="540000" y="1008000"/>
            <a:ext cx="432000" cy="4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0"/>
          <a:lstStyle/>
          <a:p>
            <a:pPr algn="ctr">
              <a:tabLst>
                <a:tab pos="936000" algn="l"/>
              </a:tabLst>
            </a:pPr>
            <a:r>
              <a:rPr lang="en-US" altLang="zh-TW" dirty="0" smtClean="0">
                <a:solidFill>
                  <a:schemeClr val="tx1"/>
                </a:solidFill>
                <a:latin typeface="+mj-lt"/>
                <a:ea typeface="標楷體" panose="03000509000000000000" pitchFamily="65" charset="-120"/>
              </a:rPr>
              <a:t>1</a:t>
            </a:r>
            <a:endParaRPr lang="zh-TW" altLang="en-US" b="0" dirty="0">
              <a:solidFill>
                <a:schemeClr val="tx1"/>
              </a:solidFill>
              <a:latin typeface="+mj-lt"/>
              <a:ea typeface="標楷體" panose="03000509000000000000" pitchFamily="65" charset="-120"/>
            </a:endParaRPr>
          </a:p>
        </p:txBody>
      </p:sp>
      <p:sp>
        <p:nvSpPr>
          <p:cNvPr id="8" name="文字方塊 3"/>
          <p:cNvSpPr txBox="1">
            <a:spLocks noChangeArrowheads="1"/>
          </p:cNvSpPr>
          <p:nvPr/>
        </p:nvSpPr>
        <p:spPr bwMode="auto">
          <a:xfrm>
            <a:off x="972000" y="1476000"/>
            <a:ext cx="7632000" cy="32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20000"/>
              </a:lnSpc>
            </a:pP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anose="03000509000000000000" pitchFamily="65" charset="-120"/>
              </a:rPr>
              <a:t>　　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anose="03000509000000000000" pitchFamily="65" charset="-120"/>
              </a:rPr>
              <a:t>例如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anose="03000509000000000000" pitchFamily="65" charset="-120"/>
              </a:rPr>
              <a:t>：公開放映他人已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anose="03000509000000000000" pitchFamily="65" charset="-120"/>
              </a:rPr>
              <a:t>發表的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anose="03000509000000000000" pitchFamily="65" charset="-120"/>
              </a:rPr>
              <a:t>影片或播放音樂等視聽著作，這是最常見的公開使用行為。但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標楷體" panose="03000509000000000000" pitchFamily="65" charset="-120"/>
              </a:rPr>
              <a:t>經常性的活動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anose="03000509000000000000" pitchFamily="65" charset="-120"/>
              </a:rPr>
              <a:t>（如週一到週五的晨操）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anose="03000509000000000000" pitchFamily="65" charset="-120"/>
              </a:rPr>
              <a:t>如果也公開使用上例的著作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anose="03000509000000000000" pitchFamily="65" charset="-120"/>
              </a:rPr>
              <a:t>（放映他人已發表的影片或播放音樂）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anose="03000509000000000000" pitchFamily="65" charset="-120"/>
              </a:rPr>
              <a:t>，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標楷體" panose="03000509000000000000" pitchFamily="65" charset="-120"/>
              </a:rPr>
              <a:t>恐已超出合理使用範圍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anose="03000509000000000000" pitchFamily="65" charset="-120"/>
              </a:rPr>
              <a:t>。如果利用他人的歌曲重新編曲，會涉及改作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anose="03000509000000000000" pitchFamily="65" charset="-120"/>
              </a:rPr>
              <a:t>的問題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anose="03000509000000000000" pitchFamily="65" charset="-120"/>
              </a:rPr>
              <a:t>。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標楷體" panose="03000509000000000000" pitchFamily="65" charset="-120"/>
              </a:rPr>
              <a:t>改作需徵得著作財產權人同意才可利用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anose="03000509000000000000" pitchFamily="65" charset="-120"/>
              </a:rPr>
              <a:t>，否則會構成侵犯著作權。</a:t>
            </a:r>
          </a:p>
        </p:txBody>
      </p:sp>
    </p:spTree>
    <p:extLst>
      <p:ext uri="{BB962C8B-B14F-4D97-AF65-F5344CB8AC3E}">
        <p14:creationId xmlns:p14="http://schemas.microsoft.com/office/powerpoint/2010/main" val="3928195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232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4" name="文字方塊 3"/>
          <p:cNvSpPr txBox="1">
            <a:spLocks noChangeArrowheads="1"/>
          </p:cNvSpPr>
          <p:nvPr/>
        </p:nvSpPr>
        <p:spPr bwMode="auto">
          <a:xfrm>
            <a:off x="972000" y="900000"/>
            <a:ext cx="3600000" cy="5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20000"/>
              </a:lnSpc>
              <a:tabLst>
                <a:tab pos="936000" algn="l"/>
              </a:tabLst>
            </a:pPr>
            <a:r>
              <a:rPr lang="zh-TW" altLang="en-US" dirty="0">
                <a:solidFill>
                  <a:schemeClr val="tx1"/>
                </a:solidFill>
                <a:latin typeface="+mj-lt"/>
                <a:ea typeface="標楷體" panose="03000509000000000000" pitchFamily="65" charset="-120"/>
              </a:rPr>
              <a:t>著作的引用</a:t>
            </a:r>
            <a:endParaRPr lang="zh-TW" altLang="en-US" b="0" dirty="0">
              <a:solidFill>
                <a:schemeClr val="tx1"/>
              </a:solidFill>
              <a:latin typeface="+mj-lt"/>
              <a:ea typeface="標楷體" panose="03000509000000000000" pitchFamily="65" charset="-120"/>
            </a:endParaRPr>
          </a:p>
        </p:txBody>
      </p:sp>
      <p:sp>
        <p:nvSpPr>
          <p:cNvPr id="7" name="文字方塊 3"/>
          <p:cNvSpPr txBox="1">
            <a:spLocks noChangeArrowheads="1"/>
          </p:cNvSpPr>
          <p:nvPr/>
        </p:nvSpPr>
        <p:spPr bwMode="auto">
          <a:xfrm>
            <a:off x="972000" y="1476000"/>
            <a:ext cx="7632000" cy="32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20000"/>
              </a:lnSpc>
            </a:pP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anose="03000509000000000000" pitchFamily="65" charset="-120"/>
              </a:rPr>
              <a:t>　　在學習活動過程，例如：撰寫報告等，經常會引用他人的資料或著作，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anose="03000509000000000000" pitchFamily="65" charset="-120"/>
              </a:rPr>
              <a:t>引用也是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anose="03000509000000000000" pitchFamily="65" charset="-120"/>
              </a:rPr>
              <a:t>重製行為，如果符合合理使用，也應註明被引用著作的出處。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標楷體" panose="03000509000000000000" pitchFamily="65" charset="-120"/>
              </a:rPr>
              <a:t>引用的格式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標楷體" panose="03000509000000000000" pitchFamily="65" charset="-120"/>
              </a:rPr>
              <a:t>有多種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anose="03000509000000000000" pitchFamily="65" charset="-120"/>
              </a:rPr>
              <a:t>，各種格式雖然不一，但大致包括：作者姓名、出版年代、著作名稱、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anose="03000509000000000000" pitchFamily="65" charset="-120"/>
              </a:rPr>
              <a:t>出版者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anose="03000509000000000000" pitchFamily="65" charset="-120"/>
              </a:rPr>
              <a:t>或發行者、頁碼等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anose="03000509000000000000" pitchFamily="65" charset="-120"/>
              </a:rPr>
              <a:t>（舉例如下表所示）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anose="03000509000000000000" pitchFamily="65" charset="-120"/>
              </a:rPr>
              <a:t>；其次是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標楷體" panose="03000509000000000000" pitchFamily="65" charset="-120"/>
              </a:rPr>
              <a:t>引用的比例原則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anose="03000509000000000000" pitchFamily="65" charset="-120"/>
              </a:rPr>
              <a:t>，引用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標楷體" panose="03000509000000000000" pitchFamily="65" charset="-120"/>
              </a:rPr>
              <a:t>幾句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標楷體" panose="03000509000000000000" pitchFamily="65" charset="-120"/>
              </a:rPr>
              <a:t>可視為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標楷體" panose="03000509000000000000" pitchFamily="65" charset="-120"/>
              </a:rPr>
              <a:t>合理使用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anose="03000509000000000000" pitchFamily="65" charset="-120"/>
              </a:rPr>
              <a:t>，但若引用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標楷體" panose="03000509000000000000" pitchFamily="65" charset="-120"/>
              </a:rPr>
              <a:t>整段或數段比較難被接受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anose="03000509000000000000" pitchFamily="65" charset="-120"/>
              </a:rPr>
              <a:t>。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000" y="1008000"/>
            <a:ext cx="432000" cy="4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文字方塊 3"/>
          <p:cNvSpPr txBox="1">
            <a:spLocks noChangeArrowheads="1"/>
          </p:cNvSpPr>
          <p:nvPr/>
        </p:nvSpPr>
        <p:spPr bwMode="auto">
          <a:xfrm>
            <a:off x="540000" y="1008000"/>
            <a:ext cx="432000" cy="4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0"/>
          <a:lstStyle/>
          <a:p>
            <a:pPr algn="ctr">
              <a:tabLst>
                <a:tab pos="936000" algn="l"/>
              </a:tabLst>
            </a:pPr>
            <a:r>
              <a:rPr lang="en-US" altLang="zh-TW" dirty="0" smtClean="0">
                <a:solidFill>
                  <a:schemeClr val="tx1"/>
                </a:solidFill>
                <a:latin typeface="+mj-lt"/>
                <a:ea typeface="標楷體" panose="03000509000000000000" pitchFamily="65" charset="-120"/>
              </a:rPr>
              <a:t>2</a:t>
            </a:r>
            <a:endParaRPr lang="zh-TW" altLang="en-US" b="0" dirty="0">
              <a:solidFill>
                <a:schemeClr val="tx1"/>
              </a:solidFill>
              <a:latin typeface="+mj-lt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7119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232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2254524"/>
              </p:ext>
            </p:extLst>
          </p:nvPr>
        </p:nvGraphicFramePr>
        <p:xfrm>
          <a:off x="540000" y="1512000"/>
          <a:ext cx="8064000" cy="198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4000"/>
                <a:gridCol w="6480000"/>
              </a:tblGrid>
              <a:tr h="54000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0" kern="1200" dirty="0" smtClean="0">
                          <a:solidFill>
                            <a:schemeClr val="tx1"/>
                          </a:solidFill>
                          <a:latin typeface="+mn-lt"/>
                          <a:ea typeface="標楷體" panose="03000509000000000000" pitchFamily="65" charset="-120"/>
                          <a:cs typeface="+mn-cs"/>
                        </a:rPr>
                        <a:t>撰寫格式</a:t>
                      </a:r>
                      <a:endParaRPr lang="zh-TW" altLang="en-US" sz="2000" dirty="0"/>
                    </a:p>
                  </a:txBody>
                  <a:tcPr anchor="ctr">
                    <a:lnL w="38100" cap="flat" cmpd="sng" algn="ctr">
                      <a:solidFill>
                        <a:srgbClr val="F06F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06F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06F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06F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0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0" kern="1200" dirty="0" smtClean="0">
                          <a:solidFill>
                            <a:schemeClr val="tx1"/>
                          </a:solidFill>
                          <a:latin typeface="+mn-lt"/>
                          <a:ea typeface="標楷體" panose="03000509000000000000" pitchFamily="65" charset="-120"/>
                          <a:cs typeface="+mn-cs"/>
                        </a:rPr>
                        <a:t>寫法舉例</a:t>
                      </a:r>
                      <a:endParaRPr lang="zh-TW" altLang="en-US" sz="2000" dirty="0"/>
                    </a:p>
                  </a:txBody>
                  <a:tcPr anchor="ctr">
                    <a:lnL w="12700" cap="flat" cmpd="sng" algn="ctr">
                      <a:solidFill>
                        <a:srgbClr val="F06F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06F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06F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06F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0E8"/>
                    </a:solidFill>
                  </a:tcPr>
                </a:tc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0" kern="1200" dirty="0" smtClean="0">
                          <a:solidFill>
                            <a:schemeClr val="tx1"/>
                          </a:solidFill>
                          <a:latin typeface="+mn-lt"/>
                          <a:ea typeface="標楷體" panose="03000509000000000000" pitchFamily="65" charset="-120"/>
                          <a:cs typeface="+mn-cs"/>
                        </a:rPr>
                        <a:t>一般書籍</a:t>
                      </a:r>
                      <a:endParaRPr lang="zh-TW" altLang="en-US" sz="2000" dirty="0"/>
                    </a:p>
                  </a:txBody>
                  <a:tcPr anchor="ctr">
                    <a:lnL w="38100" cap="flat" cmpd="sng" algn="ctr">
                      <a:solidFill>
                        <a:srgbClr val="F06F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06F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06F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06F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2000" b="0" kern="1200" dirty="0" smtClean="0">
                          <a:solidFill>
                            <a:schemeClr val="tx1"/>
                          </a:solidFill>
                          <a:latin typeface="+mn-lt"/>
                          <a:ea typeface="標楷體" panose="03000509000000000000" pitchFamily="65" charset="-120"/>
                          <a:cs typeface="+mn-cs"/>
                        </a:rPr>
                        <a:t>高慧君（</a:t>
                      </a:r>
                      <a:r>
                        <a:rPr lang="en-US" altLang="zh-TW" sz="2000" b="0" kern="1200" dirty="0" smtClean="0">
                          <a:solidFill>
                            <a:schemeClr val="tx1"/>
                          </a:solidFill>
                          <a:latin typeface="+mn-lt"/>
                          <a:ea typeface="標楷體" panose="03000509000000000000" pitchFamily="65" charset="-120"/>
                          <a:cs typeface="+mn-cs"/>
                        </a:rPr>
                        <a:t>2016</a:t>
                      </a:r>
                      <a:r>
                        <a:rPr lang="zh-TW" altLang="en-US" sz="2000" b="0" kern="1200" dirty="0" smtClean="0">
                          <a:solidFill>
                            <a:schemeClr val="tx1"/>
                          </a:solidFill>
                          <a:latin typeface="+mn-lt"/>
                          <a:ea typeface="標楷體" panose="03000509000000000000" pitchFamily="65" charset="-120"/>
                          <a:cs typeface="+mn-cs"/>
                        </a:rPr>
                        <a:t>）：程式設計輕鬆學 ─ 使用 </a:t>
                      </a:r>
                      <a:r>
                        <a:rPr lang="en-US" altLang="zh-TW" sz="2000" b="0" kern="1200" dirty="0" smtClean="0">
                          <a:solidFill>
                            <a:schemeClr val="tx1"/>
                          </a:solidFill>
                          <a:latin typeface="+mn-lt"/>
                          <a:ea typeface="標楷體" panose="03000509000000000000" pitchFamily="65" charset="-120"/>
                          <a:cs typeface="+mn-cs"/>
                        </a:rPr>
                        <a:t>Scratch 2.x</a:t>
                      </a:r>
                      <a:r>
                        <a:rPr lang="zh-TW" altLang="en-US" sz="2000" b="0" kern="1200" dirty="0" smtClean="0">
                          <a:solidFill>
                            <a:schemeClr val="tx1"/>
                          </a:solidFill>
                          <a:latin typeface="+mn-lt"/>
                          <a:ea typeface="標楷體" panose="03000509000000000000" pitchFamily="65" charset="-120"/>
                          <a:cs typeface="+mn-cs"/>
                        </a:rPr>
                        <a:t>。臺北：松崗。</a:t>
                      </a:r>
                      <a:endParaRPr lang="zh-TW" altLang="en-US" sz="2000" dirty="0"/>
                    </a:p>
                  </a:txBody>
                  <a:tcPr anchor="ctr">
                    <a:lnL w="12700" cap="flat" cmpd="sng" algn="ctr">
                      <a:solidFill>
                        <a:srgbClr val="F06F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06F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06F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06F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0" kern="1200" dirty="0" smtClean="0">
                          <a:solidFill>
                            <a:schemeClr val="tx1"/>
                          </a:solidFill>
                          <a:latin typeface="+mn-lt"/>
                          <a:ea typeface="標楷體" panose="03000509000000000000" pitchFamily="65" charset="-120"/>
                          <a:cs typeface="+mn-cs"/>
                        </a:rPr>
                        <a:t>期刊或雜誌</a:t>
                      </a:r>
                      <a:endParaRPr lang="zh-TW" altLang="en-US" sz="2000" dirty="0"/>
                    </a:p>
                  </a:txBody>
                  <a:tcPr anchor="ctr">
                    <a:lnL w="38100" cap="flat" cmpd="sng" algn="ctr">
                      <a:solidFill>
                        <a:srgbClr val="F06F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06F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06F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06F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2000" b="0" kern="1200" dirty="0" smtClean="0">
                          <a:solidFill>
                            <a:schemeClr val="tx1"/>
                          </a:solidFill>
                          <a:latin typeface="+mn-lt"/>
                          <a:ea typeface="標楷體" panose="03000509000000000000" pitchFamily="65" charset="-120"/>
                          <a:cs typeface="+mn-cs"/>
                        </a:rPr>
                        <a:t>何榮桂（</a:t>
                      </a:r>
                      <a:r>
                        <a:rPr lang="en-US" altLang="zh-TW" sz="2000" b="0" kern="1200" dirty="0" smtClean="0">
                          <a:solidFill>
                            <a:schemeClr val="tx1"/>
                          </a:solidFill>
                          <a:latin typeface="+mn-lt"/>
                          <a:ea typeface="標楷體" panose="03000509000000000000" pitchFamily="65" charset="-120"/>
                          <a:cs typeface="+mn-cs"/>
                        </a:rPr>
                        <a:t>2015</a:t>
                      </a:r>
                      <a:r>
                        <a:rPr lang="zh-TW" altLang="en-US" sz="2000" b="0" kern="1200" dirty="0" smtClean="0">
                          <a:solidFill>
                            <a:schemeClr val="tx1"/>
                          </a:solidFill>
                          <a:latin typeface="+mn-lt"/>
                          <a:ea typeface="標楷體" panose="03000509000000000000" pitchFamily="65" charset="-120"/>
                          <a:cs typeface="+mn-cs"/>
                        </a:rPr>
                        <a:t>）：試論十二年國民基本教育「資訊科技」課程綱要規劃草案。教育研究月刊 </a:t>
                      </a:r>
                      <a:r>
                        <a:rPr lang="en-US" altLang="zh-TW" sz="2000" b="0" kern="1200" dirty="0" smtClean="0">
                          <a:solidFill>
                            <a:schemeClr val="tx1"/>
                          </a:solidFill>
                          <a:latin typeface="+mn-lt"/>
                          <a:ea typeface="標楷體" panose="03000509000000000000" pitchFamily="65" charset="-120"/>
                          <a:cs typeface="+mn-cs"/>
                        </a:rPr>
                        <a:t>250 </a:t>
                      </a:r>
                      <a:r>
                        <a:rPr lang="zh-TW" altLang="en-US" sz="2000" b="0" kern="1200" dirty="0" smtClean="0">
                          <a:solidFill>
                            <a:schemeClr val="tx1"/>
                          </a:solidFill>
                          <a:latin typeface="+mn-lt"/>
                          <a:ea typeface="標楷體" panose="03000509000000000000" pitchFamily="65" charset="-120"/>
                          <a:cs typeface="+mn-cs"/>
                        </a:rPr>
                        <a:t>期。</a:t>
                      </a:r>
                      <a:r>
                        <a:rPr lang="en-US" altLang="zh-TW" sz="2000" b="0" kern="1200" dirty="0" smtClean="0">
                          <a:solidFill>
                            <a:schemeClr val="tx1"/>
                          </a:solidFill>
                          <a:latin typeface="+mn-lt"/>
                          <a:ea typeface="標楷體" panose="03000509000000000000" pitchFamily="65" charset="-120"/>
                          <a:cs typeface="+mn-cs"/>
                        </a:rPr>
                        <a:t>48-64</a:t>
                      </a:r>
                      <a:r>
                        <a:rPr lang="zh-TW" altLang="en-US" sz="2000" b="0" kern="1200" dirty="0" smtClean="0">
                          <a:solidFill>
                            <a:schemeClr val="tx1"/>
                          </a:solidFill>
                          <a:latin typeface="+mn-lt"/>
                          <a:ea typeface="標楷體" panose="03000509000000000000" pitchFamily="65" charset="-120"/>
                          <a:cs typeface="+mn-cs"/>
                        </a:rPr>
                        <a:t>。</a:t>
                      </a:r>
                      <a:endParaRPr lang="zh-TW" altLang="en-US" sz="2000" dirty="0"/>
                    </a:p>
                  </a:txBody>
                  <a:tcPr anchor="ctr">
                    <a:lnL w="12700" cap="flat" cmpd="sng" algn="ctr">
                      <a:solidFill>
                        <a:srgbClr val="F06F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06F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06F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06F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pSp>
        <p:nvGrpSpPr>
          <p:cNvPr id="7" name="群組 6"/>
          <p:cNvGrpSpPr/>
          <p:nvPr/>
        </p:nvGrpSpPr>
        <p:grpSpPr>
          <a:xfrm>
            <a:off x="539552" y="1080000"/>
            <a:ext cx="5040000" cy="432000"/>
            <a:chOff x="539552" y="1980000"/>
            <a:chExt cx="5040000" cy="432000"/>
          </a:xfrm>
        </p:grpSpPr>
        <p:sp>
          <p:nvSpPr>
            <p:cNvPr id="4" name="圓角化同側角落矩形 3"/>
            <p:cNvSpPr/>
            <p:nvPr/>
          </p:nvSpPr>
          <p:spPr>
            <a:xfrm>
              <a:off x="539552" y="1980000"/>
              <a:ext cx="5040000" cy="4320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06F9E"/>
            </a:solidFill>
            <a:ln w="38100">
              <a:solidFill>
                <a:srgbClr val="F06F9E"/>
              </a:solidFill>
            </a:ln>
          </p:spPr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5" name="文字方塊 4"/>
            <p:cNvSpPr txBox="1"/>
            <p:nvPr/>
          </p:nvSpPr>
          <p:spPr>
            <a:xfrm>
              <a:off x="629552" y="1980000"/>
              <a:ext cx="4860000" cy="432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400" dirty="0">
                  <a:solidFill>
                    <a:schemeClr val="bg1"/>
                  </a:solidFill>
                  <a:latin typeface="+mn-lt"/>
                  <a:ea typeface="標楷體" panose="03000509000000000000" pitchFamily="65" charset="-120"/>
                </a:rPr>
                <a:t>引述著作時，註明出處的撰寫格式</a:t>
              </a:r>
            </a:p>
          </p:txBody>
        </p:sp>
      </p:grpSp>
      <p:sp>
        <p:nvSpPr>
          <p:cNvPr id="9" name="文字方塊 3"/>
          <p:cNvSpPr txBox="1">
            <a:spLocks noChangeArrowheads="1"/>
          </p:cNvSpPr>
          <p:nvPr/>
        </p:nvSpPr>
        <p:spPr bwMode="auto">
          <a:xfrm>
            <a:off x="539750" y="3492000"/>
            <a:ext cx="8064500" cy="9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anose="03000509000000000000" pitchFamily="65" charset="-120"/>
              </a:rPr>
              <a:t>備註：以上是比較正式的寫法，但一般只要在著作註明被引述著作的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anose="03000509000000000000" pitchFamily="65" charset="-120"/>
              </a:rPr>
              <a:t>出</a:t>
            </a:r>
            <a:endParaRPr lang="en-US" altLang="zh-TW" sz="2000" b="0" dirty="0" smtClean="0">
              <a:solidFill>
                <a:schemeClr val="tx1"/>
              </a:solidFill>
              <a:latin typeface="+mj-lt"/>
              <a:ea typeface="標楷體" panose="03000509000000000000" pitchFamily="65" charset="-120"/>
            </a:endParaRPr>
          </a:p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anose="03000509000000000000" pitchFamily="65" charset="-120"/>
              </a:rPr>
              <a:t>　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anose="03000509000000000000" pitchFamily="65" charset="-120"/>
              </a:rPr>
              <a:t>　　處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anose="03000509000000000000" pitchFamily="65" charset="-120"/>
              </a:rPr>
              <a:t>即可。</a:t>
            </a:r>
          </a:p>
        </p:txBody>
      </p:sp>
      <p:sp>
        <p:nvSpPr>
          <p:cNvPr id="8" name="文字方塊 3"/>
          <p:cNvSpPr txBox="1">
            <a:spLocks noChangeArrowheads="1"/>
          </p:cNvSpPr>
          <p:nvPr/>
        </p:nvSpPr>
        <p:spPr bwMode="auto">
          <a:xfrm>
            <a:off x="540000" y="4320000"/>
            <a:ext cx="8064000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20000"/>
              </a:lnSpc>
            </a:pP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anose="03000509000000000000" pitchFamily="65" charset="-120"/>
              </a:rPr>
              <a:t>　　另外，要注意的是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標楷體" panose="03000509000000000000" pitchFamily="65" charset="-120"/>
              </a:rPr>
              <a:t>引用他人的資料或著作，但未註明被引用著作的出處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anose="03000509000000000000" pitchFamily="65" charset="-120"/>
              </a:rPr>
              <a:t>，在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anose="03000509000000000000" pitchFamily="65" charset="-120"/>
              </a:rPr>
              <a:t>學術上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anose="03000509000000000000" pitchFamily="65" charset="-120"/>
              </a:rPr>
              <a:t>會被認為是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標楷體" panose="03000509000000000000" pitchFamily="65" charset="-120"/>
              </a:rPr>
              <a:t>抄襲或剽竊，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anose="03000509000000000000" pitchFamily="65" charset="-120"/>
              </a:rPr>
              <a:t>此種行為不僅不符合合理使用的規定，也違反學術倫理！</a:t>
            </a:r>
          </a:p>
        </p:txBody>
      </p:sp>
    </p:spTree>
    <p:extLst>
      <p:ext uri="{BB962C8B-B14F-4D97-AF65-F5344CB8AC3E}">
        <p14:creationId xmlns:p14="http://schemas.microsoft.com/office/powerpoint/2010/main" val="1869880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227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000" y="1440000"/>
            <a:ext cx="8064000" cy="4193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3556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227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6" name="文字方塊 3"/>
          <p:cNvSpPr txBox="1">
            <a:spLocks noChangeArrowheads="1"/>
          </p:cNvSpPr>
          <p:nvPr/>
        </p:nvSpPr>
        <p:spPr bwMode="auto">
          <a:xfrm>
            <a:off x="539750" y="900000"/>
            <a:ext cx="8064500" cy="46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20000"/>
              </a:lnSpc>
            </a:pP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anose="03000509000000000000" pitchFamily="65" charset="-120"/>
              </a:rPr>
              <a:t>　　著作權法合理使用的規定事實上是對著作財產權的限制，其中有二十多條是</a:t>
            </a:r>
            <a:r>
              <a:rPr lang="zh-TW" altLang="en-US" b="0" dirty="0" smtClean="0">
                <a:solidFill>
                  <a:schemeClr val="tx1"/>
                </a:solidFill>
                <a:latin typeface="+mj-lt"/>
                <a:ea typeface="標楷體" panose="03000509000000000000" pitchFamily="65" charset="-120"/>
              </a:rPr>
              <a:t>列舉式</a:t>
            </a: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anose="03000509000000000000" pitchFamily="65" charset="-120"/>
              </a:rPr>
              <a:t>條文，但都是原則性的規定，例如：在合理範圍內，得重製、公開播送或公開傳輸等</a:t>
            </a:r>
            <a:r>
              <a:rPr lang="zh-TW" altLang="en-US" b="0" dirty="0" smtClean="0">
                <a:solidFill>
                  <a:schemeClr val="tx1"/>
                </a:solidFill>
                <a:latin typeface="+mj-lt"/>
                <a:ea typeface="標楷體" panose="03000509000000000000" pitchFamily="65" charset="-120"/>
              </a:rPr>
              <a:t>。第六十五</a:t>
            </a: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anose="03000509000000000000" pitchFamily="65" charset="-120"/>
              </a:rPr>
              <a:t>條則為概括式條文，也就是在列舉式條文規定無合理使用依據時，還可以</a:t>
            </a:r>
            <a:r>
              <a:rPr lang="zh-TW" altLang="en-US" b="0" dirty="0" smtClean="0">
                <a:solidFill>
                  <a:schemeClr val="tx1"/>
                </a:solidFill>
                <a:latin typeface="+mj-lt"/>
                <a:ea typeface="標楷體" panose="03000509000000000000" pitchFamily="65" charset="-120"/>
              </a:rPr>
              <a:t>透過</a:t>
            </a: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anose="03000509000000000000" pitchFamily="65" charset="-120"/>
              </a:rPr>
              <a:t>此條規定尋求利用人主張合理使用的法律依據。第六十五條概括式規定，事實上</a:t>
            </a:r>
            <a:r>
              <a:rPr lang="zh-TW" altLang="en-US" b="0" dirty="0" smtClean="0">
                <a:solidFill>
                  <a:schemeClr val="tx1"/>
                </a:solidFill>
                <a:latin typeface="+mj-lt"/>
                <a:ea typeface="標楷體" panose="03000509000000000000" pitchFamily="65" charset="-120"/>
              </a:rPr>
              <a:t>是抽象</a:t>
            </a: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anose="03000509000000000000" pitchFamily="65" charset="-120"/>
              </a:rPr>
              <a:t>的原則。因為是原則非標準，如有爭議，由司法機關依個案來判斷。</a:t>
            </a:r>
          </a:p>
        </p:txBody>
      </p:sp>
    </p:spTree>
    <p:extLst>
      <p:ext uri="{BB962C8B-B14F-4D97-AF65-F5344CB8AC3E}">
        <p14:creationId xmlns:p14="http://schemas.microsoft.com/office/powerpoint/2010/main" val="2685588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227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6" name="文字方塊 3"/>
          <p:cNvSpPr txBox="1">
            <a:spLocks noChangeArrowheads="1"/>
          </p:cNvSpPr>
          <p:nvPr/>
        </p:nvSpPr>
        <p:spPr bwMode="auto">
          <a:xfrm>
            <a:off x="539750" y="900000"/>
            <a:ext cx="8064500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20000"/>
              </a:lnSpc>
            </a:pP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anose="03000509000000000000" pitchFamily="65" charset="-120"/>
              </a:rPr>
              <a:t>　　利用人在主張著作的合理使用時，要注意下列三點</a:t>
            </a:r>
            <a:r>
              <a:rPr lang="zh-TW" altLang="en-US" b="0" dirty="0" smtClean="0">
                <a:solidFill>
                  <a:schemeClr val="tx1"/>
                </a:solidFill>
                <a:latin typeface="+mj-lt"/>
                <a:ea typeface="標楷體" panose="03000509000000000000" pitchFamily="65" charset="-120"/>
              </a:rPr>
              <a:t>：</a:t>
            </a:r>
            <a:endParaRPr lang="zh-TW" altLang="en-US" b="0" dirty="0">
              <a:solidFill>
                <a:schemeClr val="tx1"/>
              </a:solidFill>
              <a:latin typeface="+mj-lt"/>
              <a:ea typeface="標楷體" panose="03000509000000000000" pitchFamily="65" charset="-120"/>
            </a:endParaRPr>
          </a:p>
        </p:txBody>
      </p:sp>
      <p:sp>
        <p:nvSpPr>
          <p:cNvPr id="4" name="文字方塊 3"/>
          <p:cNvSpPr txBox="1">
            <a:spLocks noChangeArrowheads="1"/>
          </p:cNvSpPr>
          <p:nvPr/>
        </p:nvSpPr>
        <p:spPr bwMode="auto">
          <a:xfrm>
            <a:off x="539750" y="1980000"/>
            <a:ext cx="8064500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32000" indent="-432000">
              <a:lnSpc>
                <a:spcPct val="120000"/>
              </a:lnSpc>
            </a:pPr>
            <a:r>
              <a:rPr lang="en-US" altLang="zh-TW" b="0" dirty="0" smtClean="0">
                <a:solidFill>
                  <a:schemeClr val="tx1"/>
                </a:solidFill>
                <a:latin typeface="+mj-lt"/>
                <a:ea typeface="標楷體" panose="03000509000000000000" pitchFamily="65" charset="-120"/>
              </a:rPr>
              <a:t>1.	</a:t>
            </a: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anose="03000509000000000000" pitchFamily="65" charset="-120"/>
              </a:rPr>
              <a:t>著作人之創作要符合著作權法所界定的著作，才有合理使用的問題。</a:t>
            </a:r>
          </a:p>
        </p:txBody>
      </p:sp>
      <p:sp>
        <p:nvSpPr>
          <p:cNvPr id="5" name="文字方塊 4"/>
          <p:cNvSpPr txBox="1">
            <a:spLocks noChangeArrowheads="1"/>
          </p:cNvSpPr>
          <p:nvPr/>
        </p:nvSpPr>
        <p:spPr bwMode="auto">
          <a:xfrm>
            <a:off x="539750" y="3060000"/>
            <a:ext cx="8064500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32000" indent="-432000">
              <a:lnSpc>
                <a:spcPct val="120000"/>
              </a:lnSpc>
            </a:pPr>
            <a:r>
              <a:rPr lang="en-US" altLang="zh-TW" b="0" dirty="0" smtClean="0">
                <a:solidFill>
                  <a:schemeClr val="tx1"/>
                </a:solidFill>
                <a:latin typeface="+mj-lt"/>
                <a:ea typeface="標楷體" panose="03000509000000000000" pitchFamily="65" charset="-120"/>
              </a:rPr>
              <a:t>2.	</a:t>
            </a: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anose="03000509000000000000" pitchFamily="65" charset="-120"/>
              </a:rPr>
              <a:t>合理使用是著作權法所特別賦予利用人的許可，而不是利用人的權利。</a:t>
            </a:r>
          </a:p>
        </p:txBody>
      </p:sp>
    </p:spTree>
    <p:extLst>
      <p:ext uri="{BB962C8B-B14F-4D97-AF65-F5344CB8AC3E}">
        <p14:creationId xmlns:p14="http://schemas.microsoft.com/office/powerpoint/2010/main" val="2284243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227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4" name="文字方塊 3"/>
          <p:cNvSpPr txBox="1">
            <a:spLocks noChangeArrowheads="1"/>
          </p:cNvSpPr>
          <p:nvPr/>
        </p:nvSpPr>
        <p:spPr bwMode="auto">
          <a:xfrm>
            <a:off x="539750" y="900000"/>
            <a:ext cx="8064500" cy="52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32000" indent="-432000">
              <a:lnSpc>
                <a:spcPct val="120000"/>
              </a:lnSpc>
              <a:tabLst>
                <a:tab pos="936000" algn="l"/>
              </a:tabLst>
            </a:pPr>
            <a:r>
              <a:rPr lang="en-US" altLang="zh-TW" b="0" dirty="0" smtClean="0">
                <a:solidFill>
                  <a:schemeClr val="tx1"/>
                </a:solidFill>
                <a:latin typeface="+mj-lt"/>
                <a:ea typeface="標楷體" panose="03000509000000000000" pitchFamily="65" charset="-120"/>
              </a:rPr>
              <a:t>3.	</a:t>
            </a: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anose="03000509000000000000" pitchFamily="65" charset="-120"/>
              </a:rPr>
              <a:t>在合理使用的規定下，因</a:t>
            </a:r>
            <a:r>
              <a:rPr lang="zh-TW" alt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每條合理使用的範圍或條件未必相同</a:t>
            </a: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anose="03000509000000000000" pitchFamily="65" charset="-120"/>
              </a:rPr>
              <a:t>，著作權法所特別</a:t>
            </a:r>
            <a:r>
              <a:rPr lang="zh-TW" altLang="en-US" b="0" dirty="0" smtClean="0">
                <a:solidFill>
                  <a:schemeClr val="tx1"/>
                </a:solidFill>
                <a:latin typeface="+mj-lt"/>
                <a:ea typeface="標楷體" panose="03000509000000000000" pitchFamily="65" charset="-120"/>
              </a:rPr>
              <a:t>賦予</a:t>
            </a: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anose="03000509000000000000" pitchFamily="65" charset="-120"/>
              </a:rPr>
              <a:t>利用人的許可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anose="03000509000000000000" pitchFamily="65" charset="-120"/>
              </a:rPr>
              <a:t>（如重製、改作或編輯、公開播送或公開傳輸、公開口述、公開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anose="03000509000000000000" pitchFamily="65" charset="-120"/>
              </a:rPr>
              <a:t>上映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anose="03000509000000000000" pitchFamily="65" charset="-120"/>
              </a:rPr>
              <a:t>或公開演出、錄音或錄影、轉載、引用等）</a:t>
            </a: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anose="03000509000000000000" pitchFamily="65" charset="-120"/>
              </a:rPr>
              <a:t>也未必</a:t>
            </a:r>
            <a:r>
              <a:rPr lang="zh-TW" altLang="en-US" b="0" dirty="0" smtClean="0">
                <a:solidFill>
                  <a:schemeClr val="tx1"/>
                </a:solidFill>
                <a:latin typeface="+mj-lt"/>
                <a:ea typeface="標楷體" panose="03000509000000000000" pitchFamily="65" charset="-120"/>
              </a:rPr>
              <a:t>一樣。</a:t>
            </a:r>
            <a:endParaRPr lang="en-US" altLang="zh-TW" b="0" dirty="0" smtClean="0">
              <a:solidFill>
                <a:schemeClr val="tx1"/>
              </a:solidFill>
              <a:latin typeface="+mj-lt"/>
              <a:ea typeface="標楷體" panose="03000509000000000000" pitchFamily="65" charset="-120"/>
            </a:endParaRPr>
          </a:p>
          <a:p>
            <a:pPr marL="936000" indent="-936000">
              <a:lnSpc>
                <a:spcPct val="120000"/>
              </a:lnSpc>
              <a:tabLst>
                <a:tab pos="432000" algn="l"/>
                <a:tab pos="936000" algn="l"/>
              </a:tabLst>
            </a:pPr>
            <a:r>
              <a:rPr lang="en-US" altLang="zh-TW" b="0" dirty="0" smtClean="0">
                <a:solidFill>
                  <a:schemeClr val="tx1"/>
                </a:solidFill>
                <a:latin typeface="+mj-lt"/>
                <a:ea typeface="標楷體" panose="03000509000000000000" pitchFamily="65" charset="-120"/>
              </a:rPr>
              <a:t>	(1)	</a:t>
            </a:r>
            <a:r>
              <a:rPr lang="zh-TW" altLang="en-US" b="0" dirty="0" smtClean="0">
                <a:solidFill>
                  <a:schemeClr val="tx1"/>
                </a:solidFill>
                <a:latin typeface="+mj-lt"/>
                <a:ea typeface="標楷體" panose="03000509000000000000" pitchFamily="65" charset="-120"/>
              </a:rPr>
              <a:t>有些僅許可一項，例如：重製。</a:t>
            </a:r>
            <a:endParaRPr lang="en-US" altLang="zh-TW" b="0" dirty="0" smtClean="0">
              <a:solidFill>
                <a:schemeClr val="tx1"/>
              </a:solidFill>
              <a:latin typeface="+mj-lt"/>
              <a:ea typeface="標楷體" panose="03000509000000000000" pitchFamily="65" charset="-120"/>
            </a:endParaRPr>
          </a:p>
          <a:p>
            <a:pPr marL="936000" indent="-936000">
              <a:lnSpc>
                <a:spcPct val="120000"/>
              </a:lnSpc>
              <a:tabLst>
                <a:tab pos="432000" algn="l"/>
                <a:tab pos="936000" algn="l"/>
              </a:tabLst>
            </a:pPr>
            <a:r>
              <a:rPr lang="en-US" altLang="zh-TW" b="0" dirty="0">
                <a:solidFill>
                  <a:schemeClr val="tx1"/>
                </a:solidFill>
                <a:latin typeface="+mj-lt"/>
                <a:ea typeface="標楷體" panose="03000509000000000000" pitchFamily="65" charset="-120"/>
              </a:rPr>
              <a:t>	</a:t>
            </a:r>
            <a:r>
              <a:rPr lang="en-US" altLang="zh-TW" b="0" dirty="0" smtClean="0">
                <a:solidFill>
                  <a:schemeClr val="tx1"/>
                </a:solidFill>
                <a:latin typeface="+mj-lt"/>
                <a:ea typeface="標楷體" panose="03000509000000000000" pitchFamily="65" charset="-120"/>
              </a:rPr>
              <a:t>(2)	</a:t>
            </a:r>
            <a:r>
              <a:rPr lang="zh-TW" altLang="en-US" b="0" dirty="0" smtClean="0">
                <a:solidFill>
                  <a:schemeClr val="tx1"/>
                </a:solidFill>
                <a:latin typeface="+mj-lt"/>
                <a:ea typeface="標楷體" panose="03000509000000000000" pitchFamily="65" charset="-120"/>
              </a:rPr>
              <a:t>有些則許可多項，例如：重製、改作或編輯等。</a:t>
            </a:r>
            <a:endParaRPr lang="en-US" altLang="zh-TW" b="0" dirty="0" smtClean="0">
              <a:solidFill>
                <a:schemeClr val="tx1"/>
              </a:solidFill>
              <a:latin typeface="+mj-lt"/>
              <a:ea typeface="標楷體" panose="03000509000000000000" pitchFamily="65" charset="-120"/>
            </a:endParaRPr>
          </a:p>
          <a:p>
            <a:pPr marL="432000" lvl="0" indent="-432000">
              <a:lnSpc>
                <a:spcPct val="120000"/>
              </a:lnSpc>
              <a:tabLst>
                <a:tab pos="936000" algn="l"/>
              </a:tabLst>
            </a:pPr>
            <a:r>
              <a:rPr lang="en-US" altLang="zh-TW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	</a:t>
            </a:r>
            <a:r>
              <a:rPr lang="zh-TW" altLang="en-US" b="0" dirty="0" smtClean="0">
                <a:solidFill>
                  <a:schemeClr val="tx1"/>
                </a:solidFill>
                <a:latin typeface="+mj-lt"/>
                <a:ea typeface="標楷體" panose="03000509000000000000" pitchFamily="65" charset="-120"/>
              </a:rPr>
              <a:t>因情況不一樣，</a:t>
            </a:r>
            <a:r>
              <a:rPr lang="zh-TW" alt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利用人務必先查明法條</a:t>
            </a:r>
            <a:r>
              <a:rPr lang="zh-TW" altLang="en-US" b="0" dirty="0" smtClean="0">
                <a:solidFill>
                  <a:schemeClr val="tx1"/>
                </a:solidFill>
                <a:latin typeface="+mj-lt"/>
                <a:ea typeface="標楷體" panose="03000509000000000000" pitchFamily="65" charset="-120"/>
              </a:rPr>
              <a:t>，以免逾越合理使用範圍或條件而觸法。</a:t>
            </a:r>
            <a:endParaRPr lang="zh-TW" altLang="en-US" b="0" dirty="0">
              <a:solidFill>
                <a:schemeClr val="tx1"/>
              </a:solidFill>
              <a:latin typeface="+mj-lt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67315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228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6" name="文字方塊 3"/>
          <p:cNvSpPr txBox="1">
            <a:spLocks noChangeArrowheads="1"/>
          </p:cNvSpPr>
          <p:nvPr/>
        </p:nvSpPr>
        <p:spPr bwMode="auto">
          <a:xfrm>
            <a:off x="539750" y="900000"/>
            <a:ext cx="8064500" cy="27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20000"/>
              </a:lnSpc>
            </a:pP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anose="03000509000000000000" pitchFamily="65" charset="-120"/>
              </a:rPr>
              <a:t>　　因網路發達，資訊科技工具方便，</a:t>
            </a:r>
            <a:r>
              <a:rPr lang="zh-TW" altLang="en-US" b="0" dirty="0" smtClean="0">
                <a:solidFill>
                  <a:schemeClr val="tx1"/>
                </a:solidFill>
                <a:latin typeface="+mj-lt"/>
                <a:ea typeface="標楷體" panose="03000509000000000000" pitchFamily="65" charset="-120"/>
              </a:rPr>
              <a:t>在日常生活</a:t>
            </a: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anose="03000509000000000000" pitchFamily="65" charset="-120"/>
              </a:rPr>
              <a:t>及工作中，經常在做</a:t>
            </a:r>
            <a:r>
              <a:rPr lang="zh-TW" alt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重製、</a:t>
            </a:r>
            <a:r>
              <a:rPr lang="zh-TW" alt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公開播送</a:t>
            </a:r>
            <a:r>
              <a:rPr lang="zh-TW" alt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、公開傳輸</a:t>
            </a: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anose="03000509000000000000" pitchFamily="65" charset="-120"/>
              </a:rPr>
              <a:t>等他人已公開或未公開</a:t>
            </a:r>
            <a:r>
              <a:rPr lang="zh-TW" altLang="en-US" b="0" dirty="0" smtClean="0">
                <a:solidFill>
                  <a:schemeClr val="tx1"/>
                </a:solidFill>
                <a:latin typeface="+mj-lt"/>
                <a:ea typeface="標楷體" panose="03000509000000000000" pitchFamily="65" charset="-120"/>
              </a:rPr>
              <a:t>發表</a:t>
            </a: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anose="03000509000000000000" pitchFamily="65" charset="-120"/>
              </a:rPr>
              <a:t>著作，這些行為都涉及著作權合理</a:t>
            </a:r>
            <a:r>
              <a:rPr lang="zh-TW" altLang="en-US" b="0" dirty="0" smtClean="0">
                <a:solidFill>
                  <a:schemeClr val="tx1"/>
                </a:solidFill>
                <a:latin typeface="+mj-lt"/>
                <a:ea typeface="標楷體" panose="03000509000000000000" pitchFamily="65" charset="-120"/>
              </a:rPr>
              <a:t>使用規定</a:t>
            </a: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anose="03000509000000000000" pitchFamily="65" charset="-120"/>
              </a:rPr>
              <a:t>。以下將舉例介紹在涉及此類型</a:t>
            </a:r>
            <a:r>
              <a:rPr lang="zh-TW" altLang="en-US" b="0" dirty="0" smtClean="0">
                <a:solidFill>
                  <a:schemeClr val="tx1"/>
                </a:solidFill>
                <a:latin typeface="+mj-lt"/>
                <a:ea typeface="標楷體" panose="03000509000000000000" pitchFamily="65" charset="-120"/>
              </a:rPr>
              <a:t>行為時</a:t>
            </a: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anose="03000509000000000000" pitchFamily="65" charset="-120"/>
              </a:rPr>
              <a:t>，應注意的合理使用規範。</a:t>
            </a:r>
          </a:p>
        </p:txBody>
      </p:sp>
      <p:grpSp>
        <p:nvGrpSpPr>
          <p:cNvPr id="4" name="群組 3"/>
          <p:cNvGrpSpPr/>
          <p:nvPr/>
        </p:nvGrpSpPr>
        <p:grpSpPr>
          <a:xfrm>
            <a:off x="540000" y="3960000"/>
            <a:ext cx="8064000" cy="2088000"/>
            <a:chOff x="611560" y="3933056"/>
            <a:chExt cx="8064000" cy="2088000"/>
          </a:xfrm>
        </p:grpSpPr>
        <p:grpSp>
          <p:nvGrpSpPr>
            <p:cNvPr id="5" name="群組 4"/>
            <p:cNvGrpSpPr/>
            <p:nvPr/>
          </p:nvGrpSpPr>
          <p:grpSpPr>
            <a:xfrm>
              <a:off x="611560" y="3933056"/>
              <a:ext cx="8064000" cy="2088000"/>
              <a:chOff x="3131840" y="2880000"/>
              <a:chExt cx="8064000" cy="2088000"/>
            </a:xfrm>
          </p:grpSpPr>
          <p:sp>
            <p:nvSpPr>
              <p:cNvPr id="9" name="圓角矩形 8"/>
              <p:cNvSpPr/>
              <p:nvPr/>
            </p:nvSpPr>
            <p:spPr>
              <a:xfrm>
                <a:off x="3131840" y="3096000"/>
                <a:ext cx="8064000" cy="1872000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 w="25400">
                <a:solidFill>
                  <a:srgbClr val="6460AB"/>
                </a:solidFill>
              </a:ln>
            </p:spPr>
            <p:txBody>
              <a:bodyPr rtlCol="0" anchor="ctr"/>
              <a:lstStyle/>
              <a:p>
                <a:pPr algn="ctr"/>
                <a:endParaRPr lang="zh-TW" altLang="en-US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標楷體" pitchFamily="65" charset="-120"/>
                </a:endParaRPr>
              </a:p>
            </p:txBody>
          </p:sp>
          <p:sp>
            <p:nvSpPr>
              <p:cNvPr id="10" name="圓角矩形 9"/>
              <p:cNvSpPr/>
              <p:nvPr/>
            </p:nvSpPr>
            <p:spPr>
              <a:xfrm>
                <a:off x="3131840" y="2880000"/>
                <a:ext cx="1296000" cy="432000"/>
              </a:xfrm>
              <a:prstGeom prst="roundRect">
                <a:avLst>
                  <a:gd name="adj" fmla="val 50000"/>
                </a:avLst>
              </a:prstGeom>
              <a:solidFill>
                <a:srgbClr val="BEBADD"/>
              </a:solidFill>
              <a:ln w="25400">
                <a:solidFill>
                  <a:srgbClr val="6460AB"/>
                </a:solidFill>
              </a:ln>
            </p:spPr>
            <p:txBody>
              <a:bodyPr rtlCol="0" anchor="ctr"/>
              <a:lstStyle/>
              <a:p>
                <a:pPr algn="ctr"/>
                <a:r>
                  <a:rPr lang="zh-TW" altLang="en-US" sz="2400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標楷體" pitchFamily="65" charset="-120"/>
                  </a:rPr>
                  <a:t>小知識</a:t>
                </a:r>
                <a:endParaRPr lang="zh-TW" altLang="en-US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標楷體" pitchFamily="65" charset="-120"/>
                </a:endParaRPr>
              </a:p>
            </p:txBody>
          </p:sp>
        </p:grpSp>
        <p:sp>
          <p:nvSpPr>
            <p:cNvPr id="7" name="文字方塊 6"/>
            <p:cNvSpPr txBox="1"/>
            <p:nvPr/>
          </p:nvSpPr>
          <p:spPr>
            <a:xfrm>
              <a:off x="719720" y="4797056"/>
              <a:ext cx="7848000" cy="1152000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t" anchorCtr="0">
              <a:noAutofit/>
            </a:bodyPr>
            <a:lstStyle>
              <a:defPPr>
                <a:defRPr lang="en-US"/>
              </a:defPPr>
              <a:lvl1pPr>
                <a:lnSpc>
                  <a:spcPts val="2800"/>
                </a:lnSpc>
                <a:defRPr sz="2000" b="0">
                  <a:solidFill>
                    <a:schemeClr val="tx1"/>
                  </a:solidFill>
                  <a:latin typeface="+mj-lt"/>
                  <a:ea typeface="標楷體" pitchFamily="65" charset="-120"/>
                </a:defRPr>
              </a:lvl1pPr>
            </a:lstStyle>
            <a:p>
              <a:pPr>
                <a:lnSpc>
                  <a:spcPct val="120000"/>
                </a:lnSpc>
              </a:pPr>
              <a:r>
                <a:rPr lang="zh-TW" altLang="en-US" dirty="0" smtClean="0"/>
                <a:t>重製，例如</a:t>
              </a:r>
              <a:r>
                <a:rPr lang="zh-TW" altLang="en-US" dirty="0"/>
                <a:t>：影印、下載、轉貼等。</a:t>
              </a:r>
            </a:p>
            <a:p>
              <a:pPr>
                <a:lnSpc>
                  <a:spcPct val="120000"/>
                </a:lnSpc>
              </a:pPr>
              <a:r>
                <a:rPr lang="zh-TW" altLang="en-US" dirty="0" smtClean="0"/>
                <a:t>公開播送，例如</a:t>
              </a:r>
              <a:r>
                <a:rPr lang="zh-TW" altLang="en-US" dirty="0"/>
                <a:t>：在公開埸所播放數位音樂、影片等。</a:t>
              </a:r>
            </a:p>
            <a:p>
              <a:pPr>
                <a:lnSpc>
                  <a:spcPct val="120000"/>
                </a:lnSpc>
              </a:pPr>
              <a:r>
                <a:rPr lang="zh-TW" altLang="en-US" dirty="0"/>
                <a:t>公開</a:t>
              </a:r>
              <a:r>
                <a:rPr lang="zh-TW" altLang="en-US" dirty="0" smtClean="0"/>
                <a:t>傳輸，例如</a:t>
              </a:r>
              <a:r>
                <a:rPr lang="zh-TW" altLang="en-US" dirty="0"/>
                <a:t>：上傳檔案轉寄給其他人。</a:t>
              </a:r>
            </a:p>
          </p:txBody>
        </p:sp>
        <p:sp>
          <p:nvSpPr>
            <p:cNvPr id="8" name="文字方塊 7"/>
            <p:cNvSpPr txBox="1"/>
            <p:nvPr/>
          </p:nvSpPr>
          <p:spPr>
            <a:xfrm>
              <a:off x="719720" y="4365056"/>
              <a:ext cx="5040000" cy="432000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t" anchorCtr="0">
              <a:noAutofit/>
            </a:bodyPr>
            <a:lstStyle>
              <a:defPPr>
                <a:defRPr lang="en-US"/>
              </a:defPPr>
              <a:lvl1pPr>
                <a:lnSpc>
                  <a:spcPts val="2800"/>
                </a:lnSpc>
                <a:defRPr sz="2000" b="0">
                  <a:solidFill>
                    <a:schemeClr val="tx1"/>
                  </a:solidFill>
                  <a:latin typeface="+mj-lt"/>
                  <a:ea typeface="標楷體" pitchFamily="65" charset="-120"/>
                </a:defRPr>
              </a:lvl1pPr>
            </a:lstStyle>
            <a:p>
              <a:pPr>
                <a:lnSpc>
                  <a:spcPts val="3200"/>
                </a:lnSpc>
              </a:pPr>
              <a:r>
                <a:rPr lang="zh-TW" altLang="en-US" sz="2400" b="1" dirty="0"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重製、公開播送、公開</a:t>
              </a:r>
              <a:r>
                <a:rPr lang="zh-TW" altLang="en-US" sz="2400" b="1" dirty="0" smtClean="0"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傳輸</a:t>
              </a:r>
              <a:endParaRPr lang="zh-TW" altLang="en-US" sz="24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16205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228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10" name="群組 9"/>
          <p:cNvGrpSpPr/>
          <p:nvPr/>
        </p:nvGrpSpPr>
        <p:grpSpPr>
          <a:xfrm>
            <a:off x="540000" y="1080000"/>
            <a:ext cx="648000" cy="612000"/>
            <a:chOff x="648000" y="1080000"/>
            <a:chExt cx="648000" cy="612000"/>
          </a:xfrm>
        </p:grpSpPr>
        <p:sp>
          <p:nvSpPr>
            <p:cNvPr id="3" name="橢圓 2"/>
            <p:cNvSpPr>
              <a:spLocks noChangeAspect="1"/>
            </p:cNvSpPr>
            <p:nvPr/>
          </p:nvSpPr>
          <p:spPr>
            <a:xfrm>
              <a:off x="648000" y="1116000"/>
              <a:ext cx="576000" cy="576000"/>
            </a:xfrm>
            <a:prstGeom prst="ellipse">
              <a:avLst/>
            </a:prstGeom>
            <a:solidFill>
              <a:srgbClr val="BFB9DC"/>
            </a:solidFill>
            <a:ln w="38100">
              <a:solidFill>
                <a:schemeClr val="bg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" name="橢圓 6"/>
            <p:cNvSpPr>
              <a:spLocks noChangeAspect="1"/>
            </p:cNvSpPr>
            <p:nvPr/>
          </p:nvSpPr>
          <p:spPr>
            <a:xfrm>
              <a:off x="720000" y="1080000"/>
              <a:ext cx="576000" cy="576000"/>
            </a:xfrm>
            <a:prstGeom prst="ellipse">
              <a:avLst/>
            </a:prstGeom>
            <a:solidFill>
              <a:srgbClr val="5B78BD"/>
            </a:solidFill>
            <a:ln w="38100">
              <a:solidFill>
                <a:schemeClr val="bg1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zh-TW" alt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文字方塊 10"/>
          <p:cNvSpPr txBox="1"/>
          <p:nvPr/>
        </p:nvSpPr>
        <p:spPr>
          <a:xfrm>
            <a:off x="1260000" y="1080000"/>
            <a:ext cx="7344000" cy="1440000"/>
          </a:xfrm>
          <a:prstGeom prst="rect">
            <a:avLst/>
          </a:prstGeom>
          <a:solidFill>
            <a:srgbClr val="EFF9FD"/>
          </a:solidFill>
        </p:spPr>
        <p:txBody>
          <a:bodyPr wrap="square" lIns="144000" tIns="36000" rIns="144000" bIns="36000" rtlCol="0">
            <a:noAutofit/>
          </a:bodyPr>
          <a:lstStyle/>
          <a:p>
            <a:pPr lvl="0">
              <a:lnSpc>
                <a:spcPct val="120000"/>
              </a:lnSpc>
            </a:pPr>
            <a:r>
              <a:rPr lang="zh-TW" altLang="en-US" sz="2400" b="0" u="sng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仔仔</a:t>
            </a: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喜愛藝文活動，也經常上網搜尋好的文章及圖片，再把它下載到自己的電腦。他除了自己閱讀及欣賞外，也會跟家人分享。他這樣的重製行為合法嗎？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" t="-1" b="10982"/>
          <a:stretch/>
        </p:blipFill>
        <p:spPr bwMode="auto">
          <a:xfrm>
            <a:off x="4794018" y="2880003"/>
            <a:ext cx="3809982" cy="2759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03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國中教學ppt投影片母片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101國中教學ppt地理投影片母片">
      <a:majorFont>
        <a:latin typeface="Times New Roman"/>
        <a:ea typeface="新細明體"/>
        <a:cs typeface=""/>
      </a:majorFont>
      <a:minorFont>
        <a:latin typeface="Times New Roman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25400">
          <a:solidFill>
            <a:srgbClr val="FF0000"/>
          </a:solidFill>
        </a:ln>
      </a:spPr>
      <a:bodyPr rtlCol="0" anchor="ctr"/>
      <a:lstStyle>
        <a:defPPr algn="ctr">
          <a:defRPr/>
        </a:defPPr>
      </a:lstStyle>
    </a:spDef>
    <a:lnDef>
      <a:spPr bwMode="auto">
        <a:noFill/>
        <a:ln w="9525" cap="flat" cmpd="sng" algn="ctr">
          <a:solidFill>
            <a:srgbClr val="FF00FF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</a:extLst>
      </a:spPr>
      <a:bodyPr/>
      <a:lstStyle/>
    </a:lnDef>
  </a:objectDefaults>
  <a:extraClrSchemeLst>
    <a:extraClrScheme>
      <a:clrScheme name="1_101國中教學ppt地理投影片母片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101國中教學ppt地理投影片母片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FF330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17044</TotalTime>
  <Words>2236</Words>
  <Application>Microsoft Office PowerPoint</Application>
  <PresentationFormat>如螢幕大小 (4:3)</PresentationFormat>
  <Paragraphs>142</Paragraphs>
  <Slides>34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34</vt:i4>
      </vt:variant>
    </vt:vector>
  </HeadingPairs>
  <TitlesOfParts>
    <vt:vector size="35" baseType="lpstr">
      <vt:lpstr>國中教學ppt投影片母片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翰林出版事業股份有限公司</dc:title>
  <dc:creator>Hanlin</dc:creator>
  <cp:lastModifiedBy>科技領域 俊仲</cp:lastModifiedBy>
  <cp:revision>755</cp:revision>
  <cp:lastPrinted>1601-01-01T00:00:00Z</cp:lastPrinted>
  <dcterms:created xsi:type="dcterms:W3CDTF">2003-03-29T07:29:52Z</dcterms:created>
  <dcterms:modified xsi:type="dcterms:W3CDTF">2019-12-23T09:04:45Z</dcterms:modified>
</cp:coreProperties>
</file>