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7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6.xml"/><Relationship Id="rId21" Type="http://schemas.openxmlformats.org/officeDocument/2006/relationships/font" Target="fonts/Robo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807a093f4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807a093f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807a093f4_1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807a093f4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807a093f4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807a093f4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807a093f4_1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807a093f4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7e3612c6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7e3612c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7e3612c62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7e3612c6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7e3612c62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7e3612c6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7e3612c62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7e3612c6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圖片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只有標題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直排文字" type="vertTx">
  <p:cSld name="VERTICAL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物件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章節標題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兩項物件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對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含標題的內容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2" Type="http://schemas.openxmlformats.org/officeDocument/2006/relationships/image" Target="../media/image13.png"/><Relationship Id="rId9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5" Type="http://schemas.openxmlformats.org/officeDocument/2006/relationships/image" Target="../media/image23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0" y="101423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zh-TW"/>
              <a:t>節能教室大挑戰(3)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3600"/>
              <a:t>降溫節能</a:t>
            </a:r>
            <a:r>
              <a:rPr lang="zh-TW" sz="3600"/>
              <a:t>創想與設計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666400" y="4080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/>
              <a:t>腦力激盪</a:t>
            </a:r>
            <a:endParaRPr/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838200" y="1825625"/>
            <a:ext cx="6957900" cy="4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TW"/>
              <a:t>想一想</a:t>
            </a:r>
            <a:r>
              <a:rPr lang="zh-TW"/>
              <a:t>玻璃窗可以加裝那些裝置或設備?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用來阻斷或減少日光直射。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651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牆壁面可以如何設計? 減少對日光及熱量的吸收，對室內降溫。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651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zh-TW"/>
              <a:t>對教室增加空氣流通量有何想法? 可以設計一些安全而又與原教室牆壁或建築不同的設計。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2"/>
          <p:cNvSpPr txBox="1"/>
          <p:nvPr>
            <p:ph type="title"/>
          </p:nvPr>
        </p:nvSpPr>
        <p:spPr>
          <a:xfrm>
            <a:off x="8163550" y="26650"/>
            <a:ext cx="3620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 sz="2400">
                <a:solidFill>
                  <a:srgbClr val="0000FF"/>
                </a:solidFill>
              </a:rPr>
              <a:t>未來創想：用垃圾蓋房屋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0025" y="1166225"/>
            <a:ext cx="23622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1425" y="4733225"/>
            <a:ext cx="1790800" cy="17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>
            <p:ph type="title"/>
          </p:nvPr>
        </p:nvSpPr>
        <p:spPr>
          <a:xfrm>
            <a:off x="8430500" y="3814775"/>
            <a:ext cx="3620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 sz="2400">
                <a:solidFill>
                  <a:srgbClr val="0000FF"/>
                </a:solidFill>
              </a:rPr>
              <a:t>節能房屋 Youtube影片</a:t>
            </a:r>
            <a:endParaRPr sz="2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2675150" y="-135000"/>
            <a:ext cx="5979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Micro bit </a:t>
            </a:r>
            <a:r>
              <a:rPr lang="zh-TW" sz="3600"/>
              <a:t>測量溫濕度</a:t>
            </a:r>
            <a:endParaRPr sz="3600"/>
          </a:p>
        </p:txBody>
      </p:sp>
      <p:pic>
        <p:nvPicPr>
          <p:cNvPr id="173" name="Google Shape;1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831102" y="143202"/>
            <a:ext cx="5395173" cy="718952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/>
          <p:nvPr/>
        </p:nvSpPr>
        <p:spPr>
          <a:xfrm>
            <a:off x="7878550" y="4429100"/>
            <a:ext cx="1245000" cy="530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3"/>
          <p:cNvSpPr txBox="1"/>
          <p:nvPr/>
        </p:nvSpPr>
        <p:spPr>
          <a:xfrm>
            <a:off x="9266475" y="4163800"/>
            <a:ext cx="2782500" cy="14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latin typeface="Calibri"/>
                <a:ea typeface="Calibri"/>
                <a:cs typeface="Calibri"/>
                <a:sym typeface="Calibri"/>
              </a:rPr>
              <a:t>DHT-22 溫溼度感測器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3"/>
          <p:cNvSpPr/>
          <p:nvPr/>
        </p:nvSpPr>
        <p:spPr>
          <a:xfrm rot="-1024926">
            <a:off x="5438574" y="2677264"/>
            <a:ext cx="2756504" cy="61919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3"/>
          <p:cNvSpPr txBox="1"/>
          <p:nvPr/>
        </p:nvSpPr>
        <p:spPr>
          <a:xfrm>
            <a:off x="8418750" y="1666850"/>
            <a:ext cx="3419400" cy="20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latin typeface="Calibri"/>
                <a:ea typeface="Calibri"/>
                <a:cs typeface="Calibri"/>
                <a:sym typeface="Calibri"/>
              </a:rPr>
              <a:t>5x5 LED燈組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TW" sz="3600">
                <a:latin typeface="Calibri"/>
                <a:ea typeface="Calibri"/>
                <a:cs typeface="Calibri"/>
                <a:sym typeface="Calibri"/>
              </a:rPr>
              <a:t>輪播---溫度 C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latin typeface="Calibri"/>
                <a:ea typeface="Calibri"/>
                <a:cs typeface="Calibri"/>
                <a:sym typeface="Calibri"/>
              </a:rPr>
              <a:t>         ---濕度 %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/>
          <p:nvPr>
            <p:ph type="title"/>
          </p:nvPr>
        </p:nvSpPr>
        <p:spPr>
          <a:xfrm>
            <a:off x="1815325" y="0"/>
            <a:ext cx="7622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Micro bit 測量溫濕度 --</a:t>
            </a:r>
            <a:r>
              <a:rPr lang="zh-TW" sz="3600"/>
              <a:t>程式理解</a:t>
            </a:r>
            <a:endParaRPr sz="3600"/>
          </a:p>
        </p:txBody>
      </p:sp>
      <p:pic>
        <p:nvPicPr>
          <p:cNvPr id="183" name="Google Shape;18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7775" y="1325700"/>
            <a:ext cx="7258513" cy="52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/>
          <p:nvPr/>
        </p:nvSpPr>
        <p:spPr>
          <a:xfrm>
            <a:off x="1407750" y="1489000"/>
            <a:ext cx="28488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重複測量</a:t>
            </a:r>
            <a:endParaRPr b="1" sz="36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62975" y="2784425"/>
            <a:ext cx="47148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LED燈 顯示環境</a:t>
            </a:r>
            <a:r>
              <a:rPr b="1" lang="zh-TW" sz="3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溫度 C</a:t>
            </a:r>
            <a:endParaRPr b="1" sz="36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(數值取整數，小數四捨五入)</a:t>
            </a:r>
            <a:endParaRPr b="1" sz="36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194950" y="5018725"/>
            <a:ext cx="47148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LED燈 顯示環境</a:t>
            </a:r>
            <a:r>
              <a:rPr b="1" lang="zh-TW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濕度</a:t>
            </a:r>
            <a:r>
              <a:rPr b="1" lang="zh-TW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%</a:t>
            </a:r>
            <a:endParaRPr b="1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(數值取整數，小數四捨五入)</a:t>
            </a:r>
            <a:endParaRPr b="1" sz="36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4"/>
          <p:cNvSpPr/>
          <p:nvPr/>
        </p:nvSpPr>
        <p:spPr>
          <a:xfrm rot="10238998">
            <a:off x="3608375" y="1588502"/>
            <a:ext cx="1283350" cy="369405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4"/>
          <p:cNvSpPr/>
          <p:nvPr/>
        </p:nvSpPr>
        <p:spPr>
          <a:xfrm rot="-9395850">
            <a:off x="4235292" y="4057405"/>
            <a:ext cx="863319" cy="44529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4"/>
          <p:cNvSpPr/>
          <p:nvPr/>
        </p:nvSpPr>
        <p:spPr>
          <a:xfrm rot="9731679">
            <a:off x="4542233" y="5986627"/>
            <a:ext cx="863354" cy="44524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4977" y="1539050"/>
            <a:ext cx="8545173" cy="480784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5"/>
          <p:cNvSpPr txBox="1"/>
          <p:nvPr>
            <p:ph type="title"/>
          </p:nvPr>
        </p:nvSpPr>
        <p:spPr>
          <a:xfrm>
            <a:off x="1815325" y="0"/>
            <a:ext cx="7622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Micro bit 測量溫濕度 --</a:t>
            </a:r>
            <a:r>
              <a:rPr lang="zh-TW" sz="3600"/>
              <a:t>教室結構模型</a:t>
            </a:r>
            <a:endParaRPr sz="3600"/>
          </a:p>
        </p:txBody>
      </p:sp>
      <p:sp>
        <p:nvSpPr>
          <p:cNvPr id="196" name="Google Shape;196;p25"/>
          <p:cNvSpPr/>
          <p:nvPr/>
        </p:nvSpPr>
        <p:spPr>
          <a:xfrm rot="-9713313">
            <a:off x="2339445" y="3517763"/>
            <a:ext cx="3763676" cy="35737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5"/>
          <p:cNvSpPr txBox="1"/>
          <p:nvPr/>
        </p:nvSpPr>
        <p:spPr>
          <a:xfrm>
            <a:off x="124675" y="1725150"/>
            <a:ext cx="2820300" cy="22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latin typeface="Calibri"/>
                <a:ea typeface="Calibri"/>
                <a:cs typeface="Calibri"/>
                <a:sym typeface="Calibri"/>
              </a:rPr>
              <a:t>溫溼度感測器至於教室內部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5"/>
          <p:cNvSpPr/>
          <p:nvPr/>
        </p:nvSpPr>
        <p:spPr>
          <a:xfrm rot="-2701209">
            <a:off x="8730283" y="3183992"/>
            <a:ext cx="1206183" cy="490025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5"/>
          <p:cNvSpPr txBox="1"/>
          <p:nvPr/>
        </p:nvSpPr>
        <p:spPr>
          <a:xfrm>
            <a:off x="8871850" y="1600850"/>
            <a:ext cx="2820300" cy="22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溫溼度讀數在外部顯示</a:t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type="title"/>
          </p:nvPr>
        </p:nvSpPr>
        <p:spPr>
          <a:xfrm>
            <a:off x="525625" y="102350"/>
            <a:ext cx="7478700" cy="5720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Micro bit 測量溫濕度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一、依照固定時間間隔先以紙本記錄溫溼度數值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二、使用IPAD 內excel試算表，建立資料表格輸入數值，並繪製曲線圖</a:t>
            </a:r>
            <a:endParaRPr sz="3600"/>
          </a:p>
        </p:txBody>
      </p:sp>
      <p:pic>
        <p:nvPicPr>
          <p:cNvPr id="205" name="Google Shape;2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4425" y="556825"/>
            <a:ext cx="2767275" cy="23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0656" y="3634000"/>
            <a:ext cx="3995375" cy="257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idx="4294967295" type="ctrTitle"/>
          </p:nvPr>
        </p:nvSpPr>
        <p:spPr>
          <a:xfrm>
            <a:off x="245075" y="0"/>
            <a:ext cx="11460900" cy="92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zh-TW" sz="3600">
                <a:solidFill>
                  <a:srgbClr val="00FF00"/>
                </a:solidFill>
              </a:rPr>
              <a:t>把悶熱的西曬房改造成涼爽省電的綠建築。</a:t>
            </a:r>
            <a:endParaRPr b="1" sz="3600">
              <a:solidFill>
                <a:srgbClr val="00FF00"/>
              </a:solidFill>
            </a:endParaRPr>
          </a:p>
        </p:txBody>
      </p:sp>
      <p:sp>
        <p:nvSpPr>
          <p:cNvPr id="91" name="Google Shape;91;p14"/>
          <p:cNvSpPr txBox="1"/>
          <p:nvPr>
            <p:ph idx="4294967295" type="subTitle"/>
          </p:nvPr>
        </p:nvSpPr>
        <p:spPr>
          <a:xfrm>
            <a:off x="0" y="2369288"/>
            <a:ext cx="2919000" cy="25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zh-TW" sz="3600">
                <a:solidFill>
                  <a:srgbClr val="FF0000"/>
                </a:solidFill>
              </a:rPr>
              <a:t>三大原則：</a:t>
            </a:r>
            <a:endParaRPr b="1" sz="36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zh-TW" sz="3600">
                <a:solidFill>
                  <a:srgbClr val="FF0000"/>
                </a:solidFill>
              </a:rPr>
              <a:t>「遮陽、</a:t>
            </a:r>
            <a:endParaRPr b="1" sz="36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zh-TW" sz="3600">
                <a:solidFill>
                  <a:srgbClr val="FF0000"/>
                </a:solidFill>
              </a:rPr>
              <a:t>    隔熱、</a:t>
            </a:r>
            <a:endParaRPr b="1" sz="36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zh-TW" sz="3600">
                <a:solidFill>
                  <a:srgbClr val="FF0000"/>
                </a:solidFill>
              </a:rPr>
              <a:t>        通風」。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8800" y="1151925"/>
            <a:ext cx="9071675" cy="57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346251" cy="65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6096000" y="1043275"/>
            <a:ext cx="5559000" cy="52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白天陽光是主要熱源，先在玻璃窗的外側掛上竹簾、裝上百葉窗，阻擋直射陽光，但又有適度的採光。</a:t>
            </a:r>
            <a:r>
              <a:rPr b="1" lang="zh-TW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在同樣的日照下，竹簾可以遮掉50~60%的熱能，和高性能的隔熱窗戶效果相近，是便宜實惠的隔熱裝置。</a:t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3622200" y="152400"/>
            <a:ext cx="8916900" cy="10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遮陽</a:t>
            </a:r>
            <a:endParaRPr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/>
        </p:nvSpPr>
        <p:spPr>
          <a:xfrm>
            <a:off x="190575" y="1250775"/>
            <a:ext cx="4336500" cy="45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隔熱效果最強的，首推植栽綠簾。綠簾可以阻隔高達80%的日照熱能。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「原理很簡單，只要牆壁不要曬熱就好」。</a:t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7075" y="468450"/>
            <a:ext cx="7376149" cy="607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>
            <a:off x="1154875" y="4220450"/>
            <a:ext cx="275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６招打造冬暖夏涼的環境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9054774" y="4220441"/>
            <a:ext cx="203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爬牆虎節能</a:t>
            </a:r>
            <a:endParaRPr b="0" i="0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5262859" y="4220459"/>
            <a:ext cx="283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通</a:t>
            </a:r>
            <a:r>
              <a:rPr lang="zh-TW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風建築</a:t>
            </a:r>
            <a:r>
              <a:rPr lang="zh-TW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設計</a:t>
            </a:r>
            <a:endParaRPr b="0" i="0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0125" y="4808650"/>
            <a:ext cx="1600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25" y="795675"/>
            <a:ext cx="218109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5350" y="1782200"/>
            <a:ext cx="2181100" cy="207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0063" y="298700"/>
            <a:ext cx="2509201" cy="18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9325" y="1998536"/>
            <a:ext cx="188595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70075" y="449720"/>
            <a:ext cx="2031300" cy="1946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20625" y="1998513"/>
            <a:ext cx="2181100" cy="1702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394111" y="489359"/>
            <a:ext cx="2629425" cy="1974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978200" y="4732086"/>
            <a:ext cx="1447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53675" y="4732075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/>
        </p:nvSpPr>
        <p:spPr>
          <a:xfrm>
            <a:off x="648075" y="624450"/>
            <a:ext cx="10763100" cy="56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latin typeface="Calibri"/>
                <a:ea typeface="Calibri"/>
                <a:cs typeface="Calibri"/>
                <a:sym typeface="Calibri"/>
              </a:rPr>
              <a:t>分組同學合作討論，完成主題學習單：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latin typeface="Calibri"/>
                <a:ea typeface="Calibri"/>
                <a:cs typeface="Calibri"/>
                <a:sym typeface="Calibri"/>
              </a:rPr>
              <a:t>一、</a:t>
            </a:r>
            <a:r>
              <a:rPr b="1" lang="zh-TW" sz="3600">
                <a:latin typeface="Calibri"/>
                <a:ea typeface="Calibri"/>
                <a:cs typeface="Calibri"/>
                <a:sym typeface="Calibri"/>
              </a:rPr>
              <a:t>遮陽</a:t>
            </a:r>
            <a:r>
              <a:rPr b="1" lang="zh-TW" sz="3500">
                <a:latin typeface="Calibri"/>
                <a:ea typeface="Calibri"/>
                <a:cs typeface="Calibri"/>
                <a:sym typeface="Calibri"/>
              </a:rPr>
              <a:t>：對窗戶遮陽的創想及形狀設計</a:t>
            </a:r>
            <a:endParaRPr b="1" sz="3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500">
                <a:latin typeface="Calibri"/>
                <a:ea typeface="Calibri"/>
                <a:cs typeface="Calibri"/>
                <a:sym typeface="Calibri"/>
              </a:rPr>
              <a:t>二、隔熱：對牆壁面的隔熱塗色，隔熱材料的選擇及設計</a:t>
            </a:r>
            <a:endParaRPr b="1" sz="3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500">
                <a:latin typeface="Calibri"/>
                <a:ea typeface="Calibri"/>
                <a:cs typeface="Calibri"/>
                <a:sym typeface="Calibri"/>
              </a:rPr>
              <a:t>三、通風：繪製描述以利於通風的壁面開孔設計及未來教室建物形狀創意發想</a:t>
            </a:r>
            <a:endParaRPr b="1" sz="3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latin typeface="Calibri"/>
                <a:ea typeface="Calibri"/>
                <a:cs typeface="Calibri"/>
                <a:sym typeface="Calibri"/>
              </a:rPr>
              <a:t>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7712" y="1315463"/>
            <a:ext cx="4302525" cy="286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950" y="3246350"/>
            <a:ext cx="3406600" cy="34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576500" y="89625"/>
            <a:ext cx="10763100" cy="8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latin typeface="Calibri"/>
                <a:ea typeface="Calibri"/>
                <a:cs typeface="Calibri"/>
                <a:sym typeface="Calibri"/>
              </a:rPr>
              <a:t>一、遮陽</a:t>
            </a:r>
            <a:r>
              <a:rPr b="1" lang="zh-TW" sz="3500">
                <a:latin typeface="Calibri"/>
                <a:ea typeface="Calibri"/>
                <a:cs typeface="Calibri"/>
                <a:sym typeface="Calibri"/>
              </a:rPr>
              <a:t>的各式各樣設計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950" y="984225"/>
            <a:ext cx="3505750" cy="232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9925" y="4025181"/>
            <a:ext cx="4302525" cy="244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19800" y="1256250"/>
            <a:ext cx="4222650" cy="34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66525" y="450982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/>
        </p:nvSpPr>
        <p:spPr>
          <a:xfrm>
            <a:off x="576500" y="89625"/>
            <a:ext cx="10763100" cy="8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latin typeface="Calibri"/>
                <a:ea typeface="Calibri"/>
                <a:cs typeface="Calibri"/>
                <a:sym typeface="Calibri"/>
              </a:rPr>
              <a:t>一、</a:t>
            </a:r>
            <a:r>
              <a:rPr b="1" lang="zh-TW" sz="3600">
                <a:latin typeface="Calibri"/>
                <a:ea typeface="Calibri"/>
                <a:cs typeface="Calibri"/>
                <a:sym typeface="Calibri"/>
              </a:rPr>
              <a:t>隔熱</a:t>
            </a:r>
            <a:r>
              <a:rPr b="1" lang="zh-TW" sz="3500">
                <a:latin typeface="Calibri"/>
                <a:ea typeface="Calibri"/>
                <a:cs typeface="Calibri"/>
                <a:sym typeface="Calibri"/>
              </a:rPr>
              <a:t>的各式各樣設計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200" y="1050725"/>
            <a:ext cx="3312800" cy="25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875" y="3958450"/>
            <a:ext cx="2783825" cy="26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6850" y="921850"/>
            <a:ext cx="3097625" cy="297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0875" y="4003713"/>
            <a:ext cx="2133600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85650" y="1098400"/>
            <a:ext cx="2205625" cy="244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98650" y="3897775"/>
            <a:ext cx="3312800" cy="2740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/>
        </p:nvSpPr>
        <p:spPr>
          <a:xfrm>
            <a:off x="576500" y="89625"/>
            <a:ext cx="10763100" cy="8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latin typeface="Calibri"/>
                <a:ea typeface="Calibri"/>
                <a:cs typeface="Calibri"/>
                <a:sym typeface="Calibri"/>
              </a:rPr>
              <a:t>一、</a:t>
            </a:r>
            <a:r>
              <a:rPr b="1" lang="zh-TW" sz="3600">
                <a:latin typeface="Calibri"/>
                <a:ea typeface="Calibri"/>
                <a:cs typeface="Calibri"/>
                <a:sym typeface="Calibri"/>
              </a:rPr>
              <a:t>通風</a:t>
            </a:r>
            <a:r>
              <a:rPr b="1" lang="zh-TW" sz="3500">
                <a:latin typeface="Calibri"/>
                <a:ea typeface="Calibri"/>
                <a:cs typeface="Calibri"/>
                <a:sym typeface="Calibri"/>
              </a:rPr>
              <a:t>的各式各樣設計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00" y="1079350"/>
            <a:ext cx="3305175" cy="326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8950" y="1661763"/>
            <a:ext cx="3305175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2708" y="2592825"/>
            <a:ext cx="4444538" cy="4028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