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60" r:id="rId2"/>
    <p:sldId id="418" r:id="rId3"/>
    <p:sldId id="361" r:id="rId4"/>
    <p:sldId id="419" r:id="rId5"/>
    <p:sldId id="420" r:id="rId6"/>
    <p:sldId id="421" r:id="rId7"/>
    <p:sldId id="423" r:id="rId8"/>
    <p:sldId id="424" r:id="rId9"/>
    <p:sldId id="425" r:id="rId10"/>
    <p:sldId id="427" r:id="rId11"/>
    <p:sldId id="293" r:id="rId12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廖欣儀 享藝" initials="廖欣儀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FEF"/>
    <a:srgbClr val="DDF1F5"/>
    <a:srgbClr val="E2F4FD"/>
    <a:srgbClr val="8781BD"/>
    <a:srgbClr val="FFF3C8"/>
    <a:srgbClr val="BADBD6"/>
    <a:srgbClr val="FFFDE0"/>
    <a:srgbClr val="FFDB4E"/>
    <a:srgbClr val="BFD476"/>
    <a:srgbClr val="8DD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1" autoAdjust="0"/>
    <p:restoredTop sz="99531" autoAdjust="0"/>
  </p:normalViewPr>
  <p:slideViewPr>
    <p:cSldViewPr>
      <p:cViewPr>
        <p:scale>
          <a:sx n="75" d="100"/>
          <a:sy n="75" d="100"/>
        </p:scale>
        <p:origin x="-384" y="-322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2019/7/18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2019/7/18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7.xml"/><Relationship Id="rId4" Type="http://schemas.openxmlformats.org/officeDocument/2006/relationships/slide" Target="slide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42678" y="1485578"/>
            <a:ext cx="9676607" cy="4551271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hlinkClick r:id="rId2" action="ppaction://hlinksldjump"/>
              </a:rPr>
              <a:t>前言：流程控制結構</a:t>
            </a:r>
            <a:endParaRPr lang="en-US" altLang="zh-TW" dirty="0" smtClean="0">
              <a:hlinkClick r:id="rId3" action="ppaction://hlinksldjump"/>
            </a:endParaRPr>
          </a:p>
          <a:p>
            <a:r>
              <a:rPr lang="zh-TW" altLang="en-US" dirty="0" smtClean="0">
                <a:hlinkClick r:id="rId3" action="ppaction://hlinksldjump"/>
              </a:rPr>
              <a:t>循序</a:t>
            </a:r>
            <a:r>
              <a:rPr lang="zh-TW" altLang="en-US" dirty="0">
                <a:hlinkClick r:id="rId3" action="ppaction://hlinksldjump"/>
              </a:rPr>
              <a:t>結構</a:t>
            </a:r>
            <a:endParaRPr lang="en-US" altLang="zh-TW" dirty="0"/>
          </a:p>
          <a:p>
            <a:r>
              <a:rPr lang="zh-TW" altLang="en-US" dirty="0">
                <a:hlinkClick r:id="rId4" action="ppaction://hlinksldjump"/>
              </a:rPr>
              <a:t>選擇結構</a:t>
            </a:r>
            <a:endParaRPr lang="en-US" altLang="zh-TW" dirty="0"/>
          </a:p>
          <a:p>
            <a:r>
              <a:rPr lang="zh-TW" altLang="en-US" dirty="0">
                <a:hlinkClick r:id="rId5" action="ppaction://hlinksldjump"/>
              </a:rPr>
              <a:t>重複結構</a:t>
            </a:r>
            <a:endParaRPr lang="en-US" altLang="zh-TW" dirty="0"/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8662" y="-98598"/>
            <a:ext cx="2592287" cy="766142"/>
          </a:xfrm>
        </p:spPr>
        <p:txBody>
          <a:bodyPr/>
          <a:lstStyle/>
          <a:p>
            <a:r>
              <a:rPr lang="en-US" altLang="zh-TW" dirty="0"/>
              <a:t>2</a:t>
            </a:r>
            <a:r>
              <a:rPr lang="zh-TW" altLang="en-US" dirty="0"/>
              <a:t>．</a:t>
            </a:r>
            <a:r>
              <a:rPr lang="en-US" altLang="zh-TW" dirty="0"/>
              <a:t>2 </a:t>
            </a:r>
            <a:endParaRPr lang="zh-TW" altLang="en-US" dirty="0"/>
          </a:p>
        </p:txBody>
      </p:sp>
      <p:sp>
        <p:nvSpPr>
          <p:cNvPr id="7" name="標題 3">
            <a:extLst>
              <a:ext uri="{FF2B5EF4-FFF2-40B4-BE49-F238E27FC236}">
                <a16:creationId xmlns="" xmlns:a16="http://schemas.microsoft.com/office/drawing/2014/main" id="{C753B292-6040-4302-AB23-ABBF81E7C6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1313" y="236538"/>
            <a:ext cx="7704137" cy="912812"/>
          </a:xfrm>
        </p:spPr>
        <p:txBody>
          <a:bodyPr/>
          <a:lstStyle/>
          <a:p>
            <a:r>
              <a:rPr lang="zh-TW" altLang="en-US" dirty="0"/>
              <a:t>流程控制結構</a:t>
            </a:r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67A0CAD8-9AE6-45BA-9F24-92CA8A229F8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82638" y="1125538"/>
            <a:ext cx="2880320" cy="2388492"/>
          </a:xfrm>
        </p:spPr>
        <p:txBody>
          <a:bodyPr/>
          <a:lstStyle/>
          <a:p>
            <a:r>
              <a:rPr lang="zh-TW" altLang="en-US" sz="3200" dirty="0" smtClean="0"/>
              <a:t>假設第一次</a:t>
            </a:r>
            <a:r>
              <a:rPr lang="zh-TW" altLang="en-US" sz="3200" dirty="0"/>
              <a:t>猜拳就</a:t>
            </a:r>
            <a:r>
              <a:rPr lang="zh-TW" altLang="en-US" sz="3200" dirty="0" smtClean="0"/>
              <a:t>失敗：</a:t>
            </a:r>
            <a:endParaRPr lang="en-US" altLang="zh-TW" sz="3200" dirty="0" smtClean="0"/>
          </a:p>
          <a:p>
            <a:pPr marL="355600" indent="-238125">
              <a:buFont typeface="Arial" panose="020B0604020202020204" pitchFamily="34" charset="0"/>
              <a:buChar char="•"/>
            </a:pPr>
            <a:r>
              <a:rPr lang="zh-TW" altLang="en-US" sz="3200" b="1" dirty="0" smtClean="0"/>
              <a:t>前判斷式</a:t>
            </a:r>
            <a:r>
              <a:rPr lang="zh-TW" altLang="en-US" sz="3200" dirty="0" smtClean="0"/>
              <a:t>：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完全不前進。</a:t>
            </a:r>
            <a:endParaRPr lang="en-US" altLang="zh-TW" sz="3200" dirty="0" smtClean="0"/>
          </a:p>
          <a:p>
            <a:pPr marL="355600" indent="-238125">
              <a:buFont typeface="Arial" panose="020B0604020202020204" pitchFamily="34" charset="0"/>
              <a:buChar char="•"/>
            </a:pPr>
            <a:r>
              <a:rPr lang="zh-TW" altLang="en-US" sz="3200" b="1" dirty="0" smtClean="0"/>
              <a:t>後</a:t>
            </a:r>
            <a:r>
              <a:rPr lang="zh-TW" altLang="en-US" sz="3200" b="1" dirty="0"/>
              <a:t>判斷</a:t>
            </a:r>
            <a:r>
              <a:rPr lang="zh-TW" altLang="en-US" sz="3200" b="1" dirty="0" smtClean="0"/>
              <a:t>式</a:t>
            </a:r>
            <a:r>
              <a:rPr lang="zh-TW" altLang="en-US" sz="3200" dirty="0" smtClean="0"/>
              <a:t>：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會</a:t>
            </a:r>
            <a:r>
              <a:rPr lang="zh-TW" altLang="en-US" sz="3200" dirty="0"/>
              <a:t>前進一格。</a:t>
            </a:r>
            <a:endParaRPr lang="en-US" altLang="zh-TW" sz="3200" dirty="0"/>
          </a:p>
          <a:p>
            <a:pPr marL="575725" indent="-457200">
              <a:buFont typeface="Arial" panose="020B0604020202020204" pitchFamily="34" charset="0"/>
              <a:buChar char="•"/>
            </a:pPr>
            <a:endParaRPr lang="zh-TW" altLang="en-US" sz="32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9437D49-9D87-41E9-845D-4E19AF4B6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5" name="圓角矩形 7">
            <a:extLst>
              <a:ext uri="{FF2B5EF4-FFF2-40B4-BE49-F238E27FC236}">
                <a16:creationId xmlns="" xmlns:a16="http://schemas.microsoft.com/office/drawing/2014/main" id="{04C30328-6229-431E-885A-9ED27E4E1FD1}"/>
              </a:ext>
            </a:extLst>
          </p:cNvPr>
          <p:cNvSpPr/>
          <p:nvPr/>
        </p:nvSpPr>
        <p:spPr>
          <a:xfrm>
            <a:off x="334963" y="1135890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3D93C1A3-13F2-4D4E-9397-BB8A67BAD1F2}"/>
              </a:ext>
            </a:extLst>
          </p:cNvPr>
          <p:cNvSpPr txBox="1"/>
          <p:nvPr/>
        </p:nvSpPr>
        <p:spPr>
          <a:xfrm>
            <a:off x="8183838" y="1053530"/>
            <a:ext cx="3600000" cy="54000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 smtClean="0"/>
              <a:t>後判斷</a:t>
            </a:r>
            <a:r>
              <a:rPr lang="zh-TW" altLang="en-US" dirty="0"/>
              <a:t>式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6050F6A5-954E-46A3-A9D8-9D20A6BE9293}"/>
              </a:ext>
            </a:extLst>
          </p:cNvPr>
          <p:cNvSpPr txBox="1"/>
          <p:nvPr/>
        </p:nvSpPr>
        <p:spPr>
          <a:xfrm>
            <a:off x="4151346" y="1053530"/>
            <a:ext cx="3600000" cy="54000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前判斷式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接點 7"/>
          <p:cNvCxnSpPr/>
          <p:nvPr/>
        </p:nvCxnSpPr>
        <p:spPr>
          <a:xfrm>
            <a:off x="7967414" y="1629594"/>
            <a:ext cx="0" cy="4968056"/>
          </a:xfrm>
          <a:prstGeom prst="line">
            <a:avLst/>
          </a:prstGeom>
          <a:ln w="285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k1040125\AppData\Local\Temp\SNAGHTML23543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470" y="1773610"/>
            <a:ext cx="328575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k1040125\AppData\Local\Temp\SNAGHTML235794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622" y="1773610"/>
            <a:ext cx="3008472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057999C6-6211-4535-A1D2-56AC29904E14}"/>
              </a:ext>
            </a:extLst>
          </p:cNvPr>
          <p:cNvSpPr txBox="1"/>
          <p:nvPr/>
        </p:nvSpPr>
        <p:spPr>
          <a:xfrm>
            <a:off x="5067015" y="1841686"/>
            <a:ext cx="182027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回合開始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="" xmlns:a16="http://schemas.microsoft.com/office/drawing/2014/main" id="{11E86A33-4EBE-436F-A173-F6EFD82BD214}"/>
              </a:ext>
            </a:extLst>
          </p:cNvPr>
          <p:cNvSpPr txBox="1"/>
          <p:nvPr/>
        </p:nvSpPr>
        <p:spPr>
          <a:xfrm>
            <a:off x="9183792" y="1841687"/>
            <a:ext cx="182027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回合開始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14726217-3724-4E8B-B443-B2DD11A31166}"/>
              </a:ext>
            </a:extLst>
          </p:cNvPr>
          <p:cNvSpPr txBox="1"/>
          <p:nvPr/>
        </p:nvSpPr>
        <p:spPr>
          <a:xfrm>
            <a:off x="9085819" y="3069754"/>
            <a:ext cx="20162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前進一格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8CA71AC7-E0A2-432E-8EEE-3F13877D0C5A}"/>
              </a:ext>
            </a:extLst>
          </p:cNvPr>
          <p:cNvSpPr txBox="1"/>
          <p:nvPr/>
        </p:nvSpPr>
        <p:spPr>
          <a:xfrm>
            <a:off x="9109993" y="6064473"/>
            <a:ext cx="20162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回合結束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="" xmlns:a16="http://schemas.microsoft.com/office/drawing/2014/main" id="{79A451DD-14D2-45A1-9766-0C83621578B6}"/>
              </a:ext>
            </a:extLst>
          </p:cNvPr>
          <p:cNvSpPr txBox="1"/>
          <p:nvPr/>
        </p:nvSpPr>
        <p:spPr>
          <a:xfrm>
            <a:off x="4943233" y="4881083"/>
            <a:ext cx="20162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前進一格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95A1F47F-9003-4A83-AA21-2276C6C3724E}"/>
              </a:ext>
            </a:extLst>
          </p:cNvPr>
          <p:cNvSpPr txBox="1"/>
          <p:nvPr/>
        </p:nvSpPr>
        <p:spPr>
          <a:xfrm>
            <a:off x="4943078" y="6064473"/>
            <a:ext cx="20162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回合結束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AC00898C-EA3C-4C48-8BBD-84FCC4C33206}"/>
              </a:ext>
            </a:extLst>
          </p:cNvPr>
          <p:cNvSpPr txBox="1"/>
          <p:nvPr/>
        </p:nvSpPr>
        <p:spPr>
          <a:xfrm>
            <a:off x="5807174" y="4221882"/>
            <a:ext cx="97210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="" xmlns:a16="http://schemas.microsoft.com/office/drawing/2014/main" id="{5E1ADA93-B0A5-4656-A400-90ABFD2EAAFD}"/>
              </a:ext>
            </a:extLst>
          </p:cNvPr>
          <p:cNvSpPr txBox="1"/>
          <p:nvPr/>
        </p:nvSpPr>
        <p:spPr>
          <a:xfrm>
            <a:off x="9839622" y="5425951"/>
            <a:ext cx="136815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="" xmlns:a16="http://schemas.microsoft.com/office/drawing/2014/main" id="{2DEB059A-0AA8-40D4-A056-72C7DF3C0137}"/>
              </a:ext>
            </a:extLst>
          </p:cNvPr>
          <p:cNvSpPr txBox="1"/>
          <p:nvPr/>
        </p:nvSpPr>
        <p:spPr>
          <a:xfrm>
            <a:off x="3718942" y="3040137"/>
            <a:ext cx="136815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="" xmlns:a16="http://schemas.microsoft.com/office/drawing/2014/main" id="{C324DBDF-B149-4AFB-A5E6-5EEBF139A7BB}"/>
              </a:ext>
            </a:extLst>
          </p:cNvPr>
          <p:cNvSpPr txBox="1"/>
          <p:nvPr/>
        </p:nvSpPr>
        <p:spPr>
          <a:xfrm>
            <a:off x="4871070" y="3174861"/>
            <a:ext cx="237626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和關主猜拳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玩家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勝利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="" xmlns:a16="http://schemas.microsoft.com/office/drawing/2014/main" id="{E06D50AA-EEEA-4082-BC7E-360F27076F57}"/>
              </a:ext>
            </a:extLst>
          </p:cNvPr>
          <p:cNvSpPr txBox="1"/>
          <p:nvPr/>
        </p:nvSpPr>
        <p:spPr>
          <a:xfrm>
            <a:off x="8903518" y="4365898"/>
            <a:ext cx="237626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和關主猜拳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玩家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勝利</a:t>
            </a:r>
          </a:p>
        </p:txBody>
      </p:sp>
    </p:spTree>
    <p:extLst>
      <p:ext uri="{BB962C8B-B14F-4D97-AF65-F5344CB8AC3E}">
        <p14:creationId xmlns:p14="http://schemas.microsoft.com/office/powerpoint/2010/main" val="17230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2</a:t>
            </a:r>
            <a:r>
              <a:rPr lang="zh-TW" altLang="en-US" dirty="0"/>
              <a:t>．</a:t>
            </a:r>
            <a:r>
              <a:rPr lang="en-US" altLang="zh-TW" dirty="0"/>
              <a:t>2</a:t>
            </a:r>
            <a:r>
              <a:rPr lang="zh-TW" altLang="en-US" dirty="0"/>
              <a:t> 流程控制結構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 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71ADA34-0702-42D7-A502-DA885F971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流程控制結構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4D37D6C-2EFA-4A6B-9E22-31C3FF898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以結構化的方式，利用</a:t>
            </a:r>
            <a:r>
              <a:rPr lang="zh-TW" altLang="en-US" b="1" dirty="0">
                <a:solidFill>
                  <a:srgbClr val="0070C0"/>
                </a:solidFill>
              </a:rPr>
              <a:t>循序、選擇、重複</a:t>
            </a:r>
            <a:r>
              <a:rPr lang="zh-TW" altLang="en-US" dirty="0"/>
              <a:t>結構來進行</a:t>
            </a:r>
            <a:r>
              <a:rPr lang="zh-TW" altLang="en-US" dirty="0" smtClean="0"/>
              <a:t>程式設計，方便理解、維護</a:t>
            </a:r>
            <a:r>
              <a:rPr lang="zh-TW" altLang="en-US" dirty="0"/>
              <a:t>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85669805-2F7B-4017-8631-1B8E12DDC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  <p:grpSp>
        <p:nvGrpSpPr>
          <p:cNvPr id="10" name="群組 9">
            <a:extLst>
              <a:ext uri="{FF2B5EF4-FFF2-40B4-BE49-F238E27FC236}">
                <a16:creationId xmlns="" xmlns:a16="http://schemas.microsoft.com/office/drawing/2014/main" id="{8726CD6F-7C83-46B6-866F-76E9BA4D5A1F}"/>
              </a:ext>
            </a:extLst>
          </p:cNvPr>
          <p:cNvGrpSpPr/>
          <p:nvPr/>
        </p:nvGrpSpPr>
        <p:grpSpPr>
          <a:xfrm>
            <a:off x="550863" y="2164853"/>
            <a:ext cx="11207775" cy="4442897"/>
            <a:chOff x="550863" y="2164853"/>
            <a:chExt cx="11207775" cy="4442897"/>
          </a:xfrm>
        </p:grpSpPr>
        <p:pic>
          <p:nvPicPr>
            <p:cNvPr id="5" name="圖片 4">
              <a:extLst>
                <a:ext uri="{FF2B5EF4-FFF2-40B4-BE49-F238E27FC236}">
                  <a16:creationId xmlns="" xmlns:a16="http://schemas.microsoft.com/office/drawing/2014/main" id="{CBFBCAA7-6701-4E4D-8700-82DD3CC66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2951" y1="43504" x2="5613" y2="2948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0863" y="2164853"/>
              <a:ext cx="11207775" cy="4442897"/>
            </a:xfrm>
            <a:prstGeom prst="rect">
              <a:avLst/>
            </a:prstGeom>
          </p:spPr>
        </p:pic>
        <p:sp>
          <p:nvSpPr>
            <p:cNvPr id="6" name="文字方塊 5">
              <a:extLst>
                <a:ext uri="{FF2B5EF4-FFF2-40B4-BE49-F238E27FC236}">
                  <a16:creationId xmlns="" xmlns:a16="http://schemas.microsoft.com/office/drawing/2014/main" id="{5AE1338C-4095-44FF-91D5-1F189D4F39EB}"/>
                </a:ext>
              </a:extLst>
            </p:cNvPr>
            <p:cNvSpPr txBox="1"/>
            <p:nvPr/>
          </p:nvSpPr>
          <p:spPr>
            <a:xfrm>
              <a:off x="1702718" y="3692465"/>
              <a:ext cx="2016224" cy="2275366"/>
            </a:xfrm>
            <a:prstGeom prst="rect">
              <a:avLst/>
            </a:prstGeom>
            <a:solidFill>
              <a:srgbClr val="8DD8F8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依指令先後順序由上而下，一個接著一個執行。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="" xmlns:a16="http://schemas.microsoft.com/office/drawing/2014/main" id="{66F8A2ED-0045-4932-AD54-BA290C2EFB6C}"/>
                </a:ext>
              </a:extLst>
            </p:cNvPr>
            <p:cNvSpPr txBox="1"/>
            <p:nvPr/>
          </p:nvSpPr>
          <p:spPr>
            <a:xfrm>
              <a:off x="5159102" y="3636092"/>
              <a:ext cx="2160240" cy="2835520"/>
            </a:xfrm>
            <a:prstGeom prst="rect">
              <a:avLst/>
            </a:prstGeom>
            <a:solidFill>
              <a:srgbClr val="BFD476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依條件判斷的結果來執行指令，常應用於判斷、決策。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="" xmlns:a16="http://schemas.microsoft.com/office/drawing/2014/main" id="{B30AB3E9-3CC0-494D-AA15-0A9FF2D62DA4}"/>
                </a:ext>
              </a:extLst>
            </p:cNvPr>
            <p:cNvSpPr txBox="1"/>
            <p:nvPr/>
          </p:nvSpPr>
          <p:spPr>
            <a:xfrm>
              <a:off x="8657135" y="3692465"/>
              <a:ext cx="2144866" cy="1715213"/>
            </a:xfrm>
            <a:prstGeom prst="rect">
              <a:avLst/>
            </a:prstGeom>
            <a:solidFill>
              <a:srgbClr val="FFDB4E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依需求重複執行特定指令。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837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690D582-D3F6-4B61-B6C0-6FB36BFB02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循序結構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1950DAB5-A5BA-4870-A885-A90BE94FA7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0400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圓角矩形 23"/>
          <p:cNvSpPr/>
          <p:nvPr/>
        </p:nvSpPr>
        <p:spPr>
          <a:xfrm>
            <a:off x="8093398" y="1003024"/>
            <a:ext cx="3762052" cy="5594626"/>
          </a:xfrm>
          <a:prstGeom prst="roundRect">
            <a:avLst>
              <a:gd name="adj" fmla="val 5324"/>
            </a:avLst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34A7757-092B-4C22-B043-BC1E67F84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循序結構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294A2B01-C4EC-44BE-856F-BC61AC59C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4" y="931742"/>
            <a:ext cx="3873752" cy="5521446"/>
          </a:xfrm>
        </p:spPr>
        <p:txBody>
          <a:bodyPr/>
          <a:lstStyle/>
          <a:p>
            <a:r>
              <a:rPr lang="zh-TW" altLang="en-US" dirty="0"/>
              <a:t>由上而下，依序按照一個指令、一個指令逐步</a:t>
            </a:r>
            <a:r>
              <a:rPr lang="zh-TW" altLang="en-US" dirty="0" smtClean="0"/>
              <a:t>執行。</a:t>
            </a:r>
            <a:endParaRPr lang="en-US" altLang="zh-TW" dirty="0" smtClean="0"/>
          </a:p>
          <a:p>
            <a:r>
              <a:rPr lang="zh-TW" altLang="en-US" dirty="0" smtClean="0"/>
              <a:t>這是</a:t>
            </a:r>
            <a:r>
              <a:rPr lang="zh-TW" altLang="en-US" dirty="0"/>
              <a:t>最基本的程式結構。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841FEADF-858B-4E4D-B719-F929D45E5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5034433" y="1003024"/>
            <a:ext cx="2068885" cy="5379098"/>
            <a:chOff x="4580442" y="1141369"/>
            <a:chExt cx="2068885" cy="537909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0442" y="1141369"/>
              <a:ext cx="2068885" cy="5379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文字方塊 33">
              <a:extLst>
                <a:ext uri="{FF2B5EF4-FFF2-40B4-BE49-F238E27FC236}">
                  <a16:creationId xmlns="" xmlns:a16="http://schemas.microsoft.com/office/drawing/2014/main" id="{262E8FD5-BF44-4A71-857E-D0BCEC75454B}"/>
                </a:ext>
              </a:extLst>
            </p:cNvPr>
            <p:cNvSpPr txBox="1"/>
            <p:nvPr/>
          </p:nvSpPr>
          <p:spPr>
            <a:xfrm>
              <a:off x="4958419" y="5302002"/>
              <a:ext cx="12811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 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="" xmlns:a16="http://schemas.microsoft.com/office/drawing/2014/main" id="{FEA6518C-9A66-4FCE-8A68-CCAAE7A668A9}"/>
                </a:ext>
              </a:extLst>
            </p:cNvPr>
            <p:cNvSpPr txBox="1"/>
            <p:nvPr/>
          </p:nvSpPr>
          <p:spPr>
            <a:xfrm>
              <a:off x="4998494" y="1845618"/>
              <a:ext cx="12009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 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="" xmlns:a16="http://schemas.microsoft.com/office/drawing/2014/main" id="{C8C048F7-0F2F-4599-8A8A-F628F5E3AD59}"/>
                </a:ext>
              </a:extLst>
            </p:cNvPr>
            <p:cNvSpPr txBox="1"/>
            <p:nvPr/>
          </p:nvSpPr>
          <p:spPr>
            <a:xfrm>
              <a:off x="4998494" y="3195892"/>
              <a:ext cx="12009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 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8918103" y="1326473"/>
            <a:ext cx="2073647" cy="4911633"/>
            <a:chOff x="8824812" y="1197545"/>
            <a:chExt cx="2073647" cy="4911633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4812" y="1197545"/>
              <a:ext cx="2073647" cy="4911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文字方塊 36">
              <a:extLst>
                <a:ext uri="{FF2B5EF4-FFF2-40B4-BE49-F238E27FC236}">
                  <a16:creationId xmlns="" xmlns:a16="http://schemas.microsoft.com/office/drawing/2014/main" id="{A03C9E52-7039-47F3-A92F-DA8004975804}"/>
                </a:ext>
              </a:extLst>
            </p:cNvPr>
            <p:cNvSpPr txBox="1"/>
            <p:nvPr/>
          </p:nvSpPr>
          <p:spPr>
            <a:xfrm>
              <a:off x="9410230" y="5585958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結束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="" xmlns:a16="http://schemas.microsoft.com/office/drawing/2014/main" id="{84C5EB5E-57D3-4151-9173-BD0E98E64994}"/>
                </a:ext>
              </a:extLst>
            </p:cNvPr>
            <p:cNvSpPr txBox="1"/>
            <p:nvPr/>
          </p:nvSpPr>
          <p:spPr>
            <a:xfrm>
              <a:off x="9410230" y="1269554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開始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="" xmlns:a16="http://schemas.microsoft.com/office/drawing/2014/main" id="{A823B41E-0EF1-47CE-8B60-22A978980AAE}"/>
                </a:ext>
              </a:extLst>
            </p:cNvPr>
            <p:cNvSpPr txBox="1"/>
            <p:nvPr/>
          </p:nvSpPr>
          <p:spPr>
            <a:xfrm>
              <a:off x="9410230" y="2251699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起床</a:t>
              </a: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="" xmlns:a16="http://schemas.microsoft.com/office/drawing/2014/main" id="{E0F9F516-FC34-4DCA-92F1-96A18B69204E}"/>
                </a:ext>
              </a:extLst>
            </p:cNvPr>
            <p:cNvSpPr txBox="1"/>
            <p:nvPr/>
          </p:nvSpPr>
          <p:spPr>
            <a:xfrm>
              <a:off x="9410230" y="3262690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刷牙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="" xmlns:a16="http://schemas.microsoft.com/office/drawing/2014/main" id="{AE93DDBD-0536-4D9B-84FB-3812C4FB6BDA}"/>
                </a:ext>
              </a:extLst>
            </p:cNvPr>
            <p:cNvSpPr txBox="1"/>
            <p:nvPr/>
          </p:nvSpPr>
          <p:spPr>
            <a:xfrm>
              <a:off x="9407574" y="4509914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上學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橢圓 5"/>
          <p:cNvSpPr/>
          <p:nvPr/>
        </p:nvSpPr>
        <p:spPr>
          <a:xfrm>
            <a:off x="7859462" y="1125538"/>
            <a:ext cx="540000" cy="540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168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4D16223-B427-47D2-99B4-B9EC1C86F2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選擇結構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A7073C30-7305-484D-A338-7FD876F491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1607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286" y="1485578"/>
            <a:ext cx="4297247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34A7757-092B-4C22-B043-BC1E67F84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選擇結構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294A2B01-C4EC-44BE-856F-BC61AC59C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636" y="974067"/>
            <a:ext cx="5021428" cy="871551"/>
          </a:xfrm>
        </p:spPr>
        <p:txBody>
          <a:bodyPr/>
          <a:lstStyle/>
          <a:p>
            <a:r>
              <a:rPr lang="zh-TW" altLang="en-US" dirty="0" smtClean="0"/>
              <a:t>經由</a:t>
            </a:r>
            <a:r>
              <a:rPr lang="zh-TW" altLang="en-US" b="1" dirty="0" smtClean="0">
                <a:solidFill>
                  <a:srgbClr val="0070C0"/>
                </a:solidFill>
              </a:rPr>
              <a:t>條件</a:t>
            </a:r>
            <a:r>
              <a:rPr lang="zh-TW" altLang="en-US" b="1" dirty="0">
                <a:solidFill>
                  <a:srgbClr val="0070C0"/>
                </a:solidFill>
              </a:rPr>
              <a:t>判斷</a:t>
            </a:r>
            <a:r>
              <a:rPr lang="zh-TW" altLang="en-US" dirty="0"/>
              <a:t>的</a:t>
            </a:r>
            <a:r>
              <a:rPr lang="zh-TW" altLang="en-US" dirty="0"/>
              <a:t>結果</a:t>
            </a:r>
            <a:r>
              <a:rPr lang="zh-TW" altLang="en-US" dirty="0" smtClean="0"/>
              <a:t>，決定要</a:t>
            </a:r>
            <a:r>
              <a:rPr lang="zh-TW" altLang="en-US" dirty="0"/>
              <a:t>執行何種</a:t>
            </a:r>
            <a:r>
              <a:rPr lang="zh-TW" altLang="en-US" dirty="0" smtClean="0"/>
              <a:t>指令。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841FEADF-858B-4E4D-B719-F929D45E5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1126654" y="2752898"/>
            <a:ext cx="4190410" cy="3341192"/>
            <a:chOff x="1126654" y="2317572"/>
            <a:chExt cx="4190410" cy="3341192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6654" y="2317572"/>
              <a:ext cx="4000853" cy="3341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xmlns="" id="{7D7222C4-6673-4A85-9CC8-1A049C061427}"/>
                </a:ext>
              </a:extLst>
            </p:cNvPr>
            <p:cNvSpPr txBox="1"/>
            <p:nvPr/>
          </p:nvSpPr>
          <p:spPr>
            <a:xfrm>
              <a:off x="1233547" y="4273163"/>
              <a:ext cx="111120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</a:t>
              </a:r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xmlns="" id="{31EB33B7-1E4A-40CC-ADD4-F877D313292C}"/>
                </a:ext>
              </a:extLst>
            </p:cNvPr>
            <p:cNvSpPr txBox="1"/>
            <p:nvPr/>
          </p:nvSpPr>
          <p:spPr>
            <a:xfrm>
              <a:off x="1198662" y="2781722"/>
              <a:ext cx="11079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成立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xmlns="" id="{736979B6-CA20-4EC5-AD2A-3D3F620C8407}"/>
                </a:ext>
              </a:extLst>
            </p:cNvPr>
            <p:cNvSpPr txBox="1"/>
            <p:nvPr/>
          </p:nvSpPr>
          <p:spPr>
            <a:xfrm>
              <a:off x="3934966" y="2781722"/>
              <a:ext cx="13820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不成立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7D7222C4-6673-4A85-9CC8-1A049C061427}"/>
                </a:ext>
              </a:extLst>
            </p:cNvPr>
            <p:cNvSpPr txBox="1"/>
            <p:nvPr/>
          </p:nvSpPr>
          <p:spPr>
            <a:xfrm>
              <a:off x="2540517" y="3183571"/>
              <a:ext cx="126188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條件式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7D7222C4-6673-4A85-9CC8-1A049C061427}"/>
                </a:ext>
              </a:extLst>
            </p:cNvPr>
            <p:cNvSpPr txBox="1"/>
            <p:nvPr/>
          </p:nvSpPr>
          <p:spPr>
            <a:xfrm>
              <a:off x="3919417" y="4273162"/>
              <a:ext cx="111120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</a:t>
              </a:r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4" name="圓角矩形 13"/>
          <p:cNvSpPr/>
          <p:nvPr/>
        </p:nvSpPr>
        <p:spPr>
          <a:xfrm>
            <a:off x="5933158" y="1125538"/>
            <a:ext cx="5922292" cy="5400000"/>
          </a:xfrm>
          <a:prstGeom prst="roundRect">
            <a:avLst>
              <a:gd name="adj" fmla="val 5324"/>
            </a:avLst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5663158" y="1341562"/>
            <a:ext cx="540000" cy="540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F5D555CB-D45D-479D-879A-A004FD4E6D2C}"/>
              </a:ext>
            </a:extLst>
          </p:cNvPr>
          <p:cNvSpPr txBox="1"/>
          <p:nvPr/>
        </p:nvSpPr>
        <p:spPr>
          <a:xfrm>
            <a:off x="8017068" y="3717826"/>
            <a:ext cx="1606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分數≥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F771DAC4-9D14-4DAB-8F64-D338CCDD5897}"/>
              </a:ext>
            </a:extLst>
          </p:cNvPr>
          <p:cNvSpPr txBox="1"/>
          <p:nvPr/>
        </p:nvSpPr>
        <p:spPr>
          <a:xfrm>
            <a:off x="8002641" y="2491288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輸入分數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="" xmlns:a16="http://schemas.microsoft.com/office/drawing/2014/main" id="{E6D85494-CE27-47B7-A4FB-A09250A390A0}"/>
              </a:ext>
            </a:extLst>
          </p:cNvPr>
          <p:cNvSpPr txBox="1"/>
          <p:nvPr/>
        </p:nvSpPr>
        <p:spPr>
          <a:xfrm>
            <a:off x="8368928" y="1485578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="" xmlns:a16="http://schemas.microsoft.com/office/drawing/2014/main" id="{C1C7E794-B906-4A33-88B1-095EB7E0CC4E}"/>
              </a:ext>
            </a:extLst>
          </p:cNvPr>
          <p:cNvSpPr txBox="1"/>
          <p:nvPr/>
        </p:nvSpPr>
        <p:spPr>
          <a:xfrm>
            <a:off x="9119542" y="4581922"/>
            <a:ext cx="20882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不及格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="" xmlns:a16="http://schemas.microsoft.com/office/drawing/2014/main" id="{B57815D4-04FC-40BF-B98D-C79368DB812F}"/>
              </a:ext>
            </a:extLst>
          </p:cNvPr>
          <p:cNvSpPr txBox="1"/>
          <p:nvPr/>
        </p:nvSpPr>
        <p:spPr>
          <a:xfrm>
            <a:off x="9873882" y="3501802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="" xmlns:a16="http://schemas.microsoft.com/office/drawing/2014/main" id="{82B647DF-B818-4BBC-8CAB-202819F2F47A}"/>
              </a:ext>
            </a:extLst>
          </p:cNvPr>
          <p:cNvSpPr txBox="1"/>
          <p:nvPr/>
        </p:nvSpPr>
        <p:spPr>
          <a:xfrm>
            <a:off x="6959303" y="4562758"/>
            <a:ext cx="10801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及格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F6BF8CCE-DD25-4AE8-B1A9-0FEF43EB0F43}"/>
              </a:ext>
            </a:extLst>
          </p:cNvPr>
          <p:cNvSpPr txBox="1"/>
          <p:nvPr/>
        </p:nvSpPr>
        <p:spPr>
          <a:xfrm>
            <a:off x="6920587" y="3482638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="" xmlns:a16="http://schemas.microsoft.com/office/drawing/2014/main" id="{68A5B84D-2B16-4C7D-A50E-8817CE0A53E0}"/>
              </a:ext>
            </a:extLst>
          </p:cNvPr>
          <p:cNvSpPr txBox="1"/>
          <p:nvPr/>
        </p:nvSpPr>
        <p:spPr>
          <a:xfrm>
            <a:off x="8368928" y="5783651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結束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7785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4D16223-B427-47D2-99B4-B9EC1C86F2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重複結構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A7073C30-7305-484D-A338-7FD876F491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7175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702" y="2493690"/>
            <a:ext cx="3196800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944" y="2409978"/>
            <a:ext cx="2639787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05BF74A-E3CC-4131-BDD4-72D813871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重複結構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7B2C0D94-C0F6-43CE-891E-15EB24C4B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讓</a:t>
            </a:r>
            <a:r>
              <a:rPr lang="zh-TW" altLang="en-US" dirty="0"/>
              <a:t>指令重複執行多次的結構</a:t>
            </a:r>
            <a:r>
              <a:rPr lang="zh-TW" altLang="en-US" dirty="0" smtClean="0"/>
              <a:t>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DA7D882-EEED-4345-A8F4-92071F13E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3D93C1A3-13F2-4D4E-9397-BB8A67BAD1F2}"/>
              </a:ext>
            </a:extLst>
          </p:cNvPr>
          <p:cNvSpPr txBox="1"/>
          <p:nvPr/>
        </p:nvSpPr>
        <p:spPr>
          <a:xfrm>
            <a:off x="6383838" y="1737666"/>
            <a:ext cx="5400000" cy="54000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 smtClean="0"/>
              <a:t>後判斷</a:t>
            </a:r>
            <a:r>
              <a:rPr lang="zh-TW" altLang="en-US" dirty="0"/>
              <a:t>式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6050F6A5-954E-46A3-A9D8-9D20A6BE9293}"/>
              </a:ext>
            </a:extLst>
          </p:cNvPr>
          <p:cNvSpPr txBox="1"/>
          <p:nvPr/>
        </p:nvSpPr>
        <p:spPr>
          <a:xfrm>
            <a:off x="549275" y="1737666"/>
            <a:ext cx="5400000" cy="54000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前判斷式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接點 11"/>
          <p:cNvCxnSpPr/>
          <p:nvPr/>
        </p:nvCxnSpPr>
        <p:spPr>
          <a:xfrm>
            <a:off x="6167214" y="2277666"/>
            <a:ext cx="0" cy="4355602"/>
          </a:xfrm>
          <a:prstGeom prst="line">
            <a:avLst/>
          </a:prstGeom>
          <a:ln w="285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1270670" y="5446018"/>
            <a:ext cx="4464496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先判斷，再決定是否</a:t>
            </a:r>
            <a:r>
              <a:rPr lang="zh-TW" altLang="en-US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</a:t>
            </a: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指令。</a:t>
            </a:r>
            <a:endParaRPr lang="en-US" altLang="zh-TW" dirty="0" smtClean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→可能</a:t>
            </a:r>
            <a:r>
              <a:rPr lang="zh-TW" altLang="en-US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完全不執行</a:t>
            </a: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指令。</a:t>
            </a:r>
            <a:endParaRPr lang="zh-HK" altLang="en-US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103318" y="5446018"/>
            <a:ext cx="4522004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</a:t>
            </a:r>
            <a:r>
              <a:rPr lang="zh-TW" altLang="en-US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</a:t>
            </a: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指令，然後</a:t>
            </a:r>
            <a:r>
              <a:rPr lang="zh-TW" altLang="en-US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再進行</a:t>
            </a: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判斷。</a:t>
            </a:r>
            <a:endParaRPr lang="en-US" altLang="zh-TW" dirty="0" smtClean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→至少</a:t>
            </a:r>
            <a:r>
              <a:rPr lang="zh-TW" altLang="en-US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會執行一次指令。</a:t>
            </a:r>
            <a:endParaRPr lang="zh-HK" altLang="en-US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7D7222C4-6673-4A85-9CC8-1A049C061427}"/>
              </a:ext>
            </a:extLst>
          </p:cNvPr>
          <p:cNvSpPr txBox="1"/>
          <p:nvPr/>
        </p:nvSpPr>
        <p:spPr>
          <a:xfrm>
            <a:off x="2846715" y="4264273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指令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xmlns="" id="{31EB33B7-1E4A-40CC-ADD4-F877D313292C}"/>
              </a:ext>
            </a:extLst>
          </p:cNvPr>
          <p:cNvSpPr txBox="1"/>
          <p:nvPr/>
        </p:nvSpPr>
        <p:spPr>
          <a:xfrm>
            <a:off x="3142878" y="3688209"/>
            <a:ext cx="1107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736979B6-CA20-4EC5-AD2A-3D3F620C8407}"/>
              </a:ext>
            </a:extLst>
          </p:cNvPr>
          <p:cNvSpPr txBox="1"/>
          <p:nvPr/>
        </p:nvSpPr>
        <p:spPr>
          <a:xfrm>
            <a:off x="1061611" y="2825844"/>
            <a:ext cx="1382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7D7222C4-6673-4A85-9CC8-1A049C061427}"/>
              </a:ext>
            </a:extLst>
          </p:cNvPr>
          <p:cNvSpPr txBox="1"/>
          <p:nvPr/>
        </p:nvSpPr>
        <p:spPr>
          <a:xfrm>
            <a:off x="2695276" y="308745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條件式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xmlns="" id="{7D7222C4-6673-4A85-9CC8-1A049C061427}"/>
              </a:ext>
            </a:extLst>
          </p:cNvPr>
          <p:cNvSpPr txBox="1"/>
          <p:nvPr/>
        </p:nvSpPr>
        <p:spPr>
          <a:xfrm>
            <a:off x="8332389" y="414987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條件式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xmlns="" id="{7D7222C4-6673-4A85-9CC8-1A049C061427}"/>
              </a:ext>
            </a:extLst>
          </p:cNvPr>
          <p:cNvSpPr txBox="1"/>
          <p:nvPr/>
        </p:nvSpPr>
        <p:spPr>
          <a:xfrm>
            <a:off x="8486277" y="296812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指令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31EB33B7-1E4A-40CC-ADD4-F877D313292C}"/>
              </a:ext>
            </a:extLst>
          </p:cNvPr>
          <p:cNvSpPr txBox="1"/>
          <p:nvPr/>
        </p:nvSpPr>
        <p:spPr>
          <a:xfrm>
            <a:off x="9623598" y="4404498"/>
            <a:ext cx="1107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736979B6-CA20-4EC5-AD2A-3D3F620C8407}"/>
              </a:ext>
            </a:extLst>
          </p:cNvPr>
          <p:cNvSpPr txBox="1"/>
          <p:nvPr/>
        </p:nvSpPr>
        <p:spPr>
          <a:xfrm>
            <a:off x="8784727" y="4828313"/>
            <a:ext cx="1382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</a:p>
        </p:txBody>
      </p:sp>
    </p:spTree>
    <p:extLst>
      <p:ext uri="{BB962C8B-B14F-4D97-AF65-F5344CB8AC3E}">
        <p14:creationId xmlns:p14="http://schemas.microsoft.com/office/powerpoint/2010/main" val="161397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AFB40390-6116-4344-B64E-E615D1085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3239963" cy="2714076"/>
          </a:xfrm>
        </p:spPr>
        <p:txBody>
          <a:bodyPr/>
          <a:lstStyle/>
          <a:p>
            <a:r>
              <a:rPr lang="zh-TW" altLang="en-US" sz="3200" dirty="0" smtClean="0"/>
              <a:t>右圖的闖關遊戲</a:t>
            </a:r>
            <a:r>
              <a:rPr lang="zh-TW" altLang="en-US" sz="3200" dirty="0"/>
              <a:t>中</a:t>
            </a:r>
            <a:r>
              <a:rPr lang="zh-TW" altLang="en-US" sz="3200" dirty="0" smtClean="0"/>
              <a:t>，</a:t>
            </a:r>
            <a:r>
              <a:rPr lang="zh-TW" altLang="en-US" sz="3200" dirty="0"/>
              <a:t>每位玩家輪流進行一個回合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r>
              <a:rPr lang="zh-TW" altLang="en-US" sz="3200" dirty="0" smtClean="0"/>
              <a:t>這兩</a:t>
            </a:r>
            <a:r>
              <a:rPr lang="zh-TW" altLang="en-US" sz="3200" dirty="0"/>
              <a:t>種遊戲流程的執行結果有什麼不同？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9437D49-9D87-41E9-845D-4E19AF4B6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3D93C1A3-13F2-4D4E-9397-BB8A67BAD1F2}"/>
              </a:ext>
            </a:extLst>
          </p:cNvPr>
          <p:cNvSpPr txBox="1"/>
          <p:nvPr/>
        </p:nvSpPr>
        <p:spPr>
          <a:xfrm>
            <a:off x="8183838" y="1053530"/>
            <a:ext cx="3600000" cy="54000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 smtClean="0"/>
              <a:t>後判斷</a:t>
            </a:r>
            <a:r>
              <a:rPr lang="zh-TW" altLang="en-US" dirty="0"/>
              <a:t>式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6050F6A5-954E-46A3-A9D8-9D20A6BE9293}"/>
              </a:ext>
            </a:extLst>
          </p:cNvPr>
          <p:cNvSpPr txBox="1"/>
          <p:nvPr/>
        </p:nvSpPr>
        <p:spPr>
          <a:xfrm>
            <a:off x="4151346" y="1053530"/>
            <a:ext cx="3600000" cy="54000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前判斷式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接點 6"/>
          <p:cNvCxnSpPr/>
          <p:nvPr/>
        </p:nvCxnSpPr>
        <p:spPr>
          <a:xfrm>
            <a:off x="7967414" y="1629594"/>
            <a:ext cx="0" cy="4968056"/>
          </a:xfrm>
          <a:prstGeom prst="line">
            <a:avLst/>
          </a:prstGeom>
          <a:ln w="285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C:\Users\k1040125\AppData\Local\Temp\SNAGHTML23543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470" y="1773610"/>
            <a:ext cx="328575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k1040125\AppData\Local\Temp\SNAGHTML235794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622" y="1773610"/>
            <a:ext cx="3008472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字方塊 11">
            <a:extLst>
              <a:ext uri="{FF2B5EF4-FFF2-40B4-BE49-F238E27FC236}">
                <a16:creationId xmlns="" xmlns:a16="http://schemas.microsoft.com/office/drawing/2014/main" id="{057999C6-6211-4535-A1D2-56AC29904E14}"/>
              </a:ext>
            </a:extLst>
          </p:cNvPr>
          <p:cNvSpPr txBox="1"/>
          <p:nvPr/>
        </p:nvSpPr>
        <p:spPr>
          <a:xfrm>
            <a:off x="5067015" y="1841686"/>
            <a:ext cx="182027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回合開始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11E86A33-4EBE-436F-A173-F6EFD82BD214}"/>
              </a:ext>
            </a:extLst>
          </p:cNvPr>
          <p:cNvSpPr txBox="1"/>
          <p:nvPr/>
        </p:nvSpPr>
        <p:spPr>
          <a:xfrm>
            <a:off x="9183792" y="1841687"/>
            <a:ext cx="182027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回合開始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14726217-3724-4E8B-B443-B2DD11A31166}"/>
              </a:ext>
            </a:extLst>
          </p:cNvPr>
          <p:cNvSpPr txBox="1"/>
          <p:nvPr/>
        </p:nvSpPr>
        <p:spPr>
          <a:xfrm>
            <a:off x="9085819" y="3069754"/>
            <a:ext cx="20162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前進一格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="" xmlns:a16="http://schemas.microsoft.com/office/drawing/2014/main" id="{8CA71AC7-E0A2-432E-8EEE-3F13877D0C5A}"/>
              </a:ext>
            </a:extLst>
          </p:cNvPr>
          <p:cNvSpPr txBox="1"/>
          <p:nvPr/>
        </p:nvSpPr>
        <p:spPr>
          <a:xfrm>
            <a:off x="9109993" y="6064473"/>
            <a:ext cx="20162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回合結束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79A451DD-14D2-45A1-9766-0C83621578B6}"/>
              </a:ext>
            </a:extLst>
          </p:cNvPr>
          <p:cNvSpPr txBox="1"/>
          <p:nvPr/>
        </p:nvSpPr>
        <p:spPr>
          <a:xfrm>
            <a:off x="4943233" y="4881083"/>
            <a:ext cx="20162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前進一格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95A1F47F-9003-4A83-AA21-2276C6C3724E}"/>
              </a:ext>
            </a:extLst>
          </p:cNvPr>
          <p:cNvSpPr txBox="1"/>
          <p:nvPr/>
        </p:nvSpPr>
        <p:spPr>
          <a:xfrm>
            <a:off x="4943078" y="6064473"/>
            <a:ext cx="20162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回合結束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="" xmlns:a16="http://schemas.microsoft.com/office/drawing/2014/main" id="{AC00898C-EA3C-4C48-8BBD-84FCC4C33206}"/>
              </a:ext>
            </a:extLst>
          </p:cNvPr>
          <p:cNvSpPr txBox="1"/>
          <p:nvPr/>
        </p:nvSpPr>
        <p:spPr>
          <a:xfrm>
            <a:off x="5807174" y="4221882"/>
            <a:ext cx="97210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="" xmlns:a16="http://schemas.microsoft.com/office/drawing/2014/main" id="{7E53D90E-C9E9-4FE2-A4E1-E12988255725}"/>
              </a:ext>
            </a:extLst>
          </p:cNvPr>
          <p:cNvSpPr txBox="1"/>
          <p:nvPr/>
        </p:nvSpPr>
        <p:spPr>
          <a:xfrm>
            <a:off x="11099762" y="4881083"/>
            <a:ext cx="97210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="" xmlns:a16="http://schemas.microsoft.com/office/drawing/2014/main" id="{5E1ADA93-B0A5-4656-A400-90ABFD2EAAFD}"/>
              </a:ext>
            </a:extLst>
          </p:cNvPr>
          <p:cNvSpPr txBox="1"/>
          <p:nvPr/>
        </p:nvSpPr>
        <p:spPr>
          <a:xfrm>
            <a:off x="9839622" y="5425951"/>
            <a:ext cx="136815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="" xmlns:a16="http://schemas.microsoft.com/office/drawing/2014/main" id="{2DEB059A-0AA8-40D4-A056-72C7DF3C0137}"/>
              </a:ext>
            </a:extLst>
          </p:cNvPr>
          <p:cNvSpPr txBox="1"/>
          <p:nvPr/>
        </p:nvSpPr>
        <p:spPr>
          <a:xfrm>
            <a:off x="3718942" y="3040137"/>
            <a:ext cx="136815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C324DBDF-B149-4AFB-A5E6-5EEBF139A7BB}"/>
              </a:ext>
            </a:extLst>
          </p:cNvPr>
          <p:cNvSpPr txBox="1"/>
          <p:nvPr/>
        </p:nvSpPr>
        <p:spPr>
          <a:xfrm>
            <a:off x="4871070" y="3174861"/>
            <a:ext cx="237626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和關主猜拳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玩家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勝利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="" xmlns:a16="http://schemas.microsoft.com/office/drawing/2014/main" id="{E06D50AA-EEEA-4082-BC7E-360F27076F57}"/>
              </a:ext>
            </a:extLst>
          </p:cNvPr>
          <p:cNvSpPr txBox="1"/>
          <p:nvPr/>
        </p:nvSpPr>
        <p:spPr>
          <a:xfrm>
            <a:off x="8903518" y="4365898"/>
            <a:ext cx="237626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和關主猜拳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玩家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勝利</a:t>
            </a:r>
          </a:p>
        </p:txBody>
      </p:sp>
    </p:spTree>
    <p:extLst>
      <p:ext uri="{BB962C8B-B14F-4D97-AF65-F5344CB8AC3E}">
        <p14:creationId xmlns:p14="http://schemas.microsoft.com/office/powerpoint/2010/main" val="360916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3995</TotalTime>
  <Words>350</Words>
  <Application>Microsoft Office PowerPoint</Application>
  <PresentationFormat>自訂</PresentationFormat>
  <Paragraphs>106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生活科技_課文</vt:lpstr>
      <vt:lpstr>流程控制結構</vt:lpstr>
      <vt:lpstr>流程控制結構</vt:lpstr>
      <vt:lpstr>1. 循序結構</vt:lpstr>
      <vt:lpstr>循序結構</vt:lpstr>
      <vt:lpstr>2. 選擇結構</vt:lpstr>
      <vt:lpstr>選擇結構</vt:lpstr>
      <vt:lpstr>3. 重複結構</vt:lpstr>
      <vt:lpstr>重複結構</vt:lpstr>
      <vt:lpstr>PowerPoint 簡報</vt:lpstr>
      <vt:lpstr>PowerPoint 簡報</vt:lpstr>
      <vt:lpstr>2．2 流程控制結構 結束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明利</cp:lastModifiedBy>
  <cp:revision>470</cp:revision>
  <cp:lastPrinted>2019-05-27T08:55:00Z</cp:lastPrinted>
  <dcterms:created xsi:type="dcterms:W3CDTF">2019-04-23T05:53:25Z</dcterms:created>
  <dcterms:modified xsi:type="dcterms:W3CDTF">2019-07-18T02:08:29Z</dcterms:modified>
</cp:coreProperties>
</file>