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360" r:id="rId2"/>
    <p:sldId id="361" r:id="rId3"/>
    <p:sldId id="419" r:id="rId4"/>
    <p:sldId id="418" r:id="rId5"/>
    <p:sldId id="364" r:id="rId6"/>
    <p:sldId id="420" r:id="rId7"/>
    <p:sldId id="367" r:id="rId8"/>
    <p:sldId id="421" r:id="rId9"/>
    <p:sldId id="390" r:id="rId10"/>
    <p:sldId id="391" r:id="rId11"/>
    <p:sldId id="392" r:id="rId12"/>
    <p:sldId id="393" r:id="rId13"/>
    <p:sldId id="395" r:id="rId14"/>
    <p:sldId id="396" r:id="rId15"/>
    <p:sldId id="397" r:id="rId16"/>
    <p:sldId id="398" r:id="rId17"/>
    <p:sldId id="400" r:id="rId18"/>
    <p:sldId id="403" r:id="rId19"/>
    <p:sldId id="404" r:id="rId20"/>
    <p:sldId id="405" r:id="rId21"/>
    <p:sldId id="406" r:id="rId22"/>
    <p:sldId id="407" r:id="rId23"/>
    <p:sldId id="408" r:id="rId24"/>
    <p:sldId id="409" r:id="rId25"/>
    <p:sldId id="413" r:id="rId26"/>
    <p:sldId id="414" r:id="rId27"/>
    <p:sldId id="417" r:id="rId28"/>
    <p:sldId id="422" r:id="rId29"/>
    <p:sldId id="293" r:id="rId30"/>
  </p:sldIdLst>
  <p:sldSz cx="12190413" cy="6859588"/>
  <p:notesSz cx="6797675" cy="992822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廖欣儀 享藝" initials="廖欣儀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F1F6"/>
    <a:srgbClr val="E2F4FD"/>
    <a:srgbClr val="FDEBE6"/>
    <a:srgbClr val="F9B2AB"/>
    <a:srgbClr val="FFFFFF"/>
    <a:srgbClr val="929397"/>
    <a:srgbClr val="919296"/>
    <a:srgbClr val="FDEDD6"/>
    <a:srgbClr val="4AB747"/>
    <a:srgbClr val="ACE0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71" autoAdjust="0"/>
    <p:restoredTop sz="99531" autoAdjust="0"/>
  </p:normalViewPr>
  <p:slideViewPr>
    <p:cSldViewPr>
      <p:cViewPr varScale="1">
        <p:scale>
          <a:sx n="83" d="100"/>
          <a:sy n="83" d="100"/>
        </p:scale>
        <p:origin x="-67" y="-96"/>
      </p:cViewPr>
      <p:guideLst>
        <p:guide orient="horz" pos="4156"/>
        <p:guide orient="horz" pos="4065"/>
        <p:guide pos="211"/>
        <p:guide pos="7468"/>
        <p:guide pos="3840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pos="216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2019/7/18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2019/7/18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3863" y="1241425"/>
            <a:ext cx="59499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24.xml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rId2" action="ppaction://hlinksldjump"/>
            <a:extLst>
              <a:ext uri="{FF2B5EF4-FFF2-40B4-BE49-F238E27FC236}">
                <a16:creationId xmlns:a16="http://schemas.microsoft.com/office/drawing/2014/main" xmlns="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5.xml"/><Relationship Id="rId4" Type="http://schemas.openxmlformats.org/officeDocument/2006/relationships/slide" Target="slide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xmlns="" id="{738DE608-CEE0-487A-BD21-6156FDF17D5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342678" y="1485578"/>
            <a:ext cx="9676607" cy="4551271"/>
          </a:xfrm>
        </p:spPr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演算法的特性</a:t>
            </a:r>
            <a:endParaRPr lang="en-US" altLang="zh-TW" dirty="0"/>
          </a:p>
          <a:p>
            <a:r>
              <a:rPr lang="zh-TW" altLang="en-US" dirty="0">
                <a:hlinkClick r:id="rId3" action="ppaction://hlinksldjump"/>
              </a:rPr>
              <a:t>演算法與電腦</a:t>
            </a:r>
            <a:endParaRPr lang="en-US" altLang="zh-TW" dirty="0"/>
          </a:p>
          <a:p>
            <a:r>
              <a:rPr lang="zh-TW" altLang="en-US" dirty="0">
                <a:hlinkClick r:id="rId4" action="ppaction://hlinksldjump"/>
              </a:rPr>
              <a:t>演算法的表達</a:t>
            </a:r>
            <a:endParaRPr lang="en-US" altLang="zh-TW" dirty="0"/>
          </a:p>
          <a:p>
            <a:r>
              <a:rPr lang="zh-TW" altLang="en-US" dirty="0">
                <a:hlinkClick r:id="rId5" action="ppaction://hlinksldjump"/>
              </a:rPr>
              <a:t>虛擬碼</a:t>
            </a:r>
            <a:endParaRPr lang="zh-TW" altLang="en-US" dirty="0"/>
          </a:p>
        </p:txBody>
      </p:sp>
      <p:sp>
        <p:nvSpPr>
          <p:cNvPr id="8" name="副標題 2">
            <a:extLst>
              <a:ext uri="{FF2B5EF4-FFF2-40B4-BE49-F238E27FC236}">
                <a16:creationId xmlns:a16="http://schemas.microsoft.com/office/drawing/2014/main" xmlns="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8662" y="-98598"/>
            <a:ext cx="2592287" cy="766142"/>
          </a:xfrm>
        </p:spPr>
        <p:txBody>
          <a:bodyPr/>
          <a:lstStyle/>
          <a:p>
            <a:r>
              <a:rPr lang="en-US" altLang="zh-TW" dirty="0"/>
              <a:t>2</a:t>
            </a:r>
            <a:r>
              <a:rPr lang="zh-TW" altLang="en-US" dirty="0"/>
              <a:t>．</a:t>
            </a:r>
            <a:r>
              <a:rPr lang="en-US" altLang="zh-TW" dirty="0"/>
              <a:t>1 </a:t>
            </a:r>
            <a:endParaRPr lang="zh-TW" altLang="en-US" dirty="0"/>
          </a:p>
        </p:txBody>
      </p:sp>
      <p:sp>
        <p:nvSpPr>
          <p:cNvPr id="7" name="標題 3">
            <a:extLst>
              <a:ext uri="{FF2B5EF4-FFF2-40B4-BE49-F238E27FC236}">
                <a16:creationId xmlns:a16="http://schemas.microsoft.com/office/drawing/2014/main" xmlns="" id="{C753B292-6040-4302-AB23-ABBF81E7C6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1313" y="236538"/>
            <a:ext cx="7704137" cy="912812"/>
          </a:xfrm>
        </p:spPr>
        <p:txBody>
          <a:bodyPr/>
          <a:lstStyle/>
          <a:p>
            <a:r>
              <a:rPr lang="zh-TW" altLang="en-US" dirty="0"/>
              <a:t>演算法簡介</a:t>
            </a:r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9CEFFE0-35BF-43E6-B738-65439DF95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演算法與電腦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8AD4935A-1E3D-469D-B4D0-0DCC2D6317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電腦功能運作背後，都是遵循著</a:t>
            </a:r>
            <a:r>
              <a:rPr lang="zh-TW" altLang="en-US" b="1" dirty="0">
                <a:solidFill>
                  <a:srgbClr val="0070C0"/>
                </a:solidFill>
              </a:rPr>
              <a:t>演算法</a:t>
            </a:r>
            <a:r>
              <a:rPr lang="zh-TW" altLang="en-US" dirty="0"/>
              <a:t>執行的。</a:t>
            </a:r>
            <a:endParaRPr lang="en-US" altLang="zh-TW" dirty="0"/>
          </a:p>
          <a:p>
            <a:r>
              <a:rPr lang="zh-TW" altLang="en-US" b="1" dirty="0" smtClean="0">
                <a:solidFill>
                  <a:srgbClr val="0070C0"/>
                </a:solidFill>
              </a:rPr>
              <a:t>演算法的功能：</a:t>
            </a:r>
            <a:endParaRPr lang="en-US" altLang="zh-TW" b="1" dirty="0">
              <a:solidFill>
                <a:srgbClr val="0070C0"/>
              </a:solidFill>
            </a:endParaRPr>
          </a:p>
          <a:p>
            <a:pPr marL="508000" indent="20638">
              <a:buNone/>
            </a:pPr>
            <a:r>
              <a:rPr lang="zh-TW" altLang="en-US" dirty="0"/>
              <a:t>明確地告訴電腦，碰到什麼狀況時，應該如何反應或執行什麼步驟。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9022142-4774-4167-BC98-55E80911A5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9478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9CEFFE0-35BF-43E6-B738-65439DF95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演算法與電腦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8AD4935A-1E3D-469D-B4D0-0DCC2D6317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由於每個人思考方式不同，針對同樣問題，會設計出不同演算法。</a:t>
            </a:r>
            <a:endParaRPr lang="en-US" altLang="zh-TW" dirty="0"/>
          </a:p>
          <a:p>
            <a:r>
              <a:rPr lang="zh-TW" altLang="en-US" dirty="0"/>
              <a:t>不同的演算法，會影響電腦處理問題的結果與效率。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9022142-4774-4167-BC98-55E80911A5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8682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7772771-5C3D-40D0-A61B-A8434CD17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如何設計出更好的演算法？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5579E355-0BD1-4C7F-9361-9AC867CB45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F967698A-9E5B-46F1-BC5E-80C0157566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5521446"/>
          </a:xfrm>
        </p:spPr>
        <p:txBody>
          <a:bodyPr/>
          <a:lstStyle/>
          <a:p>
            <a:r>
              <a:rPr lang="zh-TW" altLang="en-US" dirty="0"/>
              <a:t>只要</a:t>
            </a:r>
            <a:r>
              <a:rPr lang="zh-TW" altLang="en-US" dirty="0" smtClean="0"/>
              <a:t>能解決</a:t>
            </a:r>
            <a:r>
              <a:rPr lang="zh-TW" altLang="en-US" dirty="0"/>
              <a:t>問題，演算法就能成立。</a:t>
            </a:r>
            <a:endParaRPr lang="en-US" altLang="zh-TW" dirty="0" smtClean="0"/>
          </a:p>
          <a:p>
            <a:r>
              <a:rPr lang="zh-TW" altLang="en-US" dirty="0" smtClean="0"/>
              <a:t>一個問題可以有多種</a:t>
            </a:r>
            <a:r>
              <a:rPr lang="zh-TW" altLang="en-US" dirty="0"/>
              <a:t>解決方法</a:t>
            </a:r>
            <a:r>
              <a:rPr lang="zh-TW" altLang="en-US" dirty="0" smtClean="0"/>
              <a:t>，我們</a:t>
            </a:r>
            <a:r>
              <a:rPr lang="zh-TW" altLang="en-US" dirty="0"/>
              <a:t>仍</a:t>
            </a:r>
            <a:r>
              <a:rPr lang="zh-TW" altLang="en-US" dirty="0" smtClean="0"/>
              <a:t>會尋找</a:t>
            </a:r>
            <a:r>
              <a:rPr lang="zh-TW" altLang="en-US" dirty="0"/>
              <a:t>更好的方法來達成目標。</a:t>
            </a:r>
            <a:endParaRPr lang="en-US" altLang="zh-TW" dirty="0"/>
          </a:p>
          <a:p>
            <a:r>
              <a:rPr lang="zh-TW" altLang="en-US" dirty="0" smtClean="0"/>
              <a:t>隨著</a:t>
            </a:r>
            <a:r>
              <a:rPr lang="zh-TW" altLang="en-US" dirty="0"/>
              <a:t>知識增長與經驗累積，就能改良、設計出更快捷的演算法。</a:t>
            </a:r>
          </a:p>
        </p:txBody>
      </p:sp>
    </p:spTree>
    <p:extLst>
      <p:ext uri="{BB962C8B-B14F-4D97-AF65-F5344CB8AC3E}">
        <p14:creationId xmlns:p14="http://schemas.microsoft.com/office/powerpoint/2010/main" val="343108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BE43F82-9368-4DC4-8CE9-6AA0E553A8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 演算法的表達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524524B2-8997-4520-8089-185E46AA50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5313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9D846D8-62D3-40B3-9F21-CE4CF961A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演算法的表達方式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0DEB18E6-4882-4BCD-BE6C-10ADEC81B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837506"/>
            <a:ext cx="11304587" cy="5521446"/>
          </a:xfrm>
        </p:spPr>
        <p:txBody>
          <a:bodyPr/>
          <a:lstStyle/>
          <a:p>
            <a:r>
              <a:rPr lang="zh-TW" altLang="en-US" dirty="0"/>
              <a:t>演算法沒有固定呈現方式，只要能清楚表達，並符合演算法五大特性即可。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E4E9F0A9-5C97-4E89-8EAA-21FBBE480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3F76D0DC-E650-4994-9925-00BF270CE2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8782" y="2248206"/>
            <a:ext cx="8471471" cy="4596628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xmlns="" id="{C8E2B8DF-25C7-4BD5-89CF-30A5D0A9351D}"/>
              </a:ext>
            </a:extLst>
          </p:cNvPr>
          <p:cNvSpPr/>
          <p:nvPr/>
        </p:nvSpPr>
        <p:spPr>
          <a:xfrm>
            <a:off x="1342678" y="2781722"/>
            <a:ext cx="751761" cy="3311426"/>
          </a:xfrm>
          <a:prstGeom prst="roundRect">
            <a:avLst>
              <a:gd name="adj" fmla="val 28489"/>
            </a:avLst>
          </a:prstGeom>
          <a:solidFill>
            <a:srgbClr val="60A7BF"/>
          </a:solidFill>
        </p:spPr>
        <p:txBody>
          <a:bodyPr wrap="square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常</a:t>
            </a:r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見</a:t>
            </a:r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</a:t>
            </a:r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達</a:t>
            </a:r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方</a:t>
            </a:r>
            <a:endParaRPr lang="en-US" altLang="zh-TW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式</a:t>
            </a:r>
          </a:p>
        </p:txBody>
      </p:sp>
    </p:spTree>
    <p:extLst>
      <p:ext uri="{BB962C8B-B14F-4D97-AF65-F5344CB8AC3E}">
        <p14:creationId xmlns:p14="http://schemas.microsoft.com/office/powerpoint/2010/main" val="186558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D5BE815-1A52-462C-942E-B12046981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3872967" cy="5521446"/>
          </a:xfrm>
        </p:spPr>
        <p:txBody>
          <a:bodyPr/>
          <a:lstStyle/>
          <a:p>
            <a:r>
              <a:rPr lang="zh-TW" altLang="en-US" dirty="0" smtClean="0"/>
              <a:t>文字表達</a:t>
            </a:r>
            <a:r>
              <a:rPr lang="zh-TW" altLang="en-US" dirty="0"/>
              <a:t>方式最簡單，但敘述較為冗長，且容易因為每個人的表達和認知差異而造成誤解。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C12CE7B-03A1-4515-920A-8E837BC52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文字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BE2A9A8-D8C5-4283-A38F-70EA75D40F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/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xmlns="" id="{FEC7BCED-B14D-4D72-9640-30C0128BC463}"/>
              </a:ext>
            </a:extLst>
          </p:cNvPr>
          <p:cNvGrpSpPr/>
          <p:nvPr/>
        </p:nvGrpSpPr>
        <p:grpSpPr>
          <a:xfrm>
            <a:off x="4727055" y="1125538"/>
            <a:ext cx="7056783" cy="4262362"/>
            <a:chOff x="2782838" y="1708445"/>
            <a:chExt cx="7056783" cy="4262362"/>
          </a:xfrm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xmlns="" id="{9CFDE237-5D72-49C5-BD39-46ECCA03E47C}"/>
                </a:ext>
              </a:extLst>
            </p:cNvPr>
            <p:cNvSpPr/>
            <p:nvPr/>
          </p:nvSpPr>
          <p:spPr>
            <a:xfrm>
              <a:off x="2912058" y="3069754"/>
              <a:ext cx="6593159" cy="2739621"/>
            </a:xfrm>
            <a:prstGeom prst="rect">
              <a:avLst/>
            </a:prstGeom>
            <a:solidFill>
              <a:srgbClr val="FDEBE6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xmlns="" id="{2B4D9830-3BF6-4810-8576-DEEF7CAAC99E}"/>
                </a:ext>
              </a:extLst>
            </p:cNvPr>
            <p:cNvGrpSpPr/>
            <p:nvPr/>
          </p:nvGrpSpPr>
          <p:grpSpPr>
            <a:xfrm>
              <a:off x="2782838" y="1708445"/>
              <a:ext cx="7056783" cy="4262362"/>
              <a:chOff x="911964" y="2576733"/>
              <a:chExt cx="4727317" cy="4262362"/>
            </a:xfrm>
            <a:noFill/>
          </p:grpSpPr>
          <p:sp>
            <p:nvSpPr>
              <p:cNvPr id="9" name="圓角矩形 5">
                <a:extLst>
                  <a:ext uri="{FF2B5EF4-FFF2-40B4-BE49-F238E27FC236}">
                    <a16:creationId xmlns:a16="http://schemas.microsoft.com/office/drawing/2014/main" xmlns="" id="{C3F95733-BA3A-45C4-8948-9ADF2C34FE2F}"/>
                  </a:ext>
                </a:extLst>
              </p:cNvPr>
              <p:cNvSpPr/>
              <p:nvPr/>
            </p:nvSpPr>
            <p:spPr>
              <a:xfrm>
                <a:off x="911964" y="3235378"/>
                <a:ext cx="4727317" cy="3603717"/>
              </a:xfrm>
              <a:prstGeom prst="roundRect">
                <a:avLst>
                  <a:gd name="adj" fmla="val 6341"/>
                </a:avLst>
              </a:prstGeom>
              <a:grpFill/>
              <a:ln w="28575">
                <a:solidFill>
                  <a:srgbClr val="F7A4A9"/>
                </a:solidFill>
              </a:ln>
            </p:spPr>
            <p:txBody>
              <a:bodyPr wrap="square">
                <a:spAutoFit/>
              </a:bodyPr>
              <a:lstStyle/>
              <a:p>
                <a:pPr marL="108000">
                  <a:lnSpc>
                    <a:spcPct val="130000"/>
                  </a:lnSpc>
                </a:pPr>
                <a:r>
                  <a:rPr lang="zh-TW" altLang="en-US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求甲、乙兩數相加之總和，以文字表示：</a:t>
                </a:r>
              </a:p>
              <a:p>
                <a:pPr marL="108000">
                  <a:lnSpc>
                    <a:spcPct val="130000"/>
                  </a:lnSpc>
                </a:pPr>
                <a:r>
                  <a:rPr lang="zh-TW" altLang="en-US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步驟</a:t>
                </a:r>
                <a:r>
                  <a:rPr lang="en-US" altLang="zh-TW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1. </a:t>
                </a:r>
                <a:r>
                  <a:rPr lang="zh-TW" altLang="en-US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輸入「數字甲」。</a:t>
                </a:r>
              </a:p>
              <a:p>
                <a:pPr marL="108000">
                  <a:lnSpc>
                    <a:spcPct val="130000"/>
                  </a:lnSpc>
                </a:pPr>
                <a:r>
                  <a:rPr lang="zh-TW" altLang="en-US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步驟</a:t>
                </a:r>
                <a:r>
                  <a:rPr lang="en-US" altLang="zh-TW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2. </a:t>
                </a:r>
                <a:r>
                  <a:rPr lang="zh-TW" altLang="en-US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輸入「數字乙」。</a:t>
                </a:r>
              </a:p>
              <a:p>
                <a:pPr marL="1198563" indent="-1090613">
                  <a:lnSpc>
                    <a:spcPct val="130000"/>
                  </a:lnSpc>
                </a:pPr>
                <a:r>
                  <a:rPr lang="zh-TW" altLang="en-US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步驟</a:t>
                </a:r>
                <a:r>
                  <a:rPr lang="en-US" altLang="zh-TW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3. </a:t>
                </a:r>
                <a:r>
                  <a:rPr lang="zh-TW" altLang="en-US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將「數字甲」及「數字乙」相加，所得即為「總和」。</a:t>
                </a:r>
              </a:p>
              <a:p>
                <a:pPr marL="108000">
                  <a:lnSpc>
                    <a:spcPct val="130000"/>
                  </a:lnSpc>
                </a:pPr>
                <a:r>
                  <a:rPr lang="zh-TW" altLang="en-US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步驟</a:t>
                </a:r>
                <a:r>
                  <a:rPr lang="en-US" altLang="zh-TW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4. </a:t>
                </a:r>
                <a:r>
                  <a:rPr lang="zh-TW" altLang="en-US" sz="2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輸出「總和」。</a:t>
                </a:r>
              </a:p>
            </p:txBody>
          </p:sp>
          <p:pic>
            <p:nvPicPr>
              <p:cNvPr id="7" name="圖片 6">
                <a:extLst>
                  <a:ext uri="{FF2B5EF4-FFF2-40B4-BE49-F238E27FC236}">
                    <a16:creationId xmlns:a16="http://schemas.microsoft.com/office/drawing/2014/main" xmlns="" id="{CE82047B-B6A5-4852-AFEF-AD112F8526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ackgroundRemoval t="4281" b="97859" l="2031" r="97891">
                            <a14:foregroundMark x1="45469" y1="59480" x2="52812" y2="58716"/>
                            <a14:foregroundMark x1="39141" y1="35780" x2="57891" y2="72477"/>
                            <a14:foregroundMark x1="79531" y1="34098" x2="47656" y2="74771"/>
                            <a14:foregroundMark x1="55078" y1="37003" x2="37109" y2="68807"/>
                            <a14:foregroundMark x1="57344" y1="39755" x2="35625" y2="79817"/>
                            <a14:foregroundMark x1="48438" y1="37462" x2="35156" y2="53670"/>
                            <a14:foregroundMark x1="48594" y1="34709" x2="42344" y2="40826"/>
                            <a14:foregroundMark x1="76250" y1="32569" x2="75000" y2="74465"/>
                            <a14:foregroundMark x1="65625" y1="35321" x2="66250" y2="72018"/>
                            <a14:foregroundMark x1="69922" y1="50765" x2="72031" y2="76911"/>
                            <a14:foregroundMark x1="79688" y1="47095" x2="88438" y2="61468"/>
                            <a14:foregroundMark x1="85000" y1="40826" x2="83828" y2="69113"/>
                            <a14:foregroundMark x1="80781" y1="57187" x2="80781" y2="67125"/>
                            <a14:foregroundMark x1="84297" y1="71560" x2="80781" y2="77370"/>
                          </a14:backgroundRemoval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001634" y="2576733"/>
                <a:ext cx="1164517" cy="809415"/>
              </a:xfrm>
              <a:prstGeom prst="rect">
                <a:avLst/>
              </a:prstGeom>
              <a:grpFill/>
            </p:spPr>
          </p:pic>
        </p:grpSp>
      </p:grpSp>
    </p:spTree>
    <p:extLst>
      <p:ext uri="{BB962C8B-B14F-4D97-AF65-F5344CB8AC3E}">
        <p14:creationId xmlns:p14="http://schemas.microsoft.com/office/powerpoint/2010/main" val="401292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D5BE815-1A52-462C-942E-B12046981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利用各種圖形與箭頭等符號，來表示執行一件事情的步驟與順序。</a:t>
            </a:r>
            <a:endParaRPr lang="en-US" altLang="zh-TW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C12CE7B-03A1-4515-920A-8E837BC52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流程圖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BE2A9A8-D8C5-4283-A38F-70EA75D40F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xmlns="" id="{03F47068-7479-4D67-A587-D3CE13D74389}"/>
              </a:ext>
            </a:extLst>
          </p:cNvPr>
          <p:cNvGrpSpPr/>
          <p:nvPr/>
        </p:nvGrpSpPr>
        <p:grpSpPr>
          <a:xfrm>
            <a:off x="355387" y="2297000"/>
            <a:ext cx="11284164" cy="4452971"/>
            <a:chOff x="355387" y="2297000"/>
            <a:chExt cx="11284164" cy="4452971"/>
          </a:xfrm>
        </p:grpSpPr>
        <p:grpSp>
          <p:nvGrpSpPr>
            <p:cNvPr id="5" name="群組 4">
              <a:extLst>
                <a:ext uri="{FF2B5EF4-FFF2-40B4-BE49-F238E27FC236}">
                  <a16:creationId xmlns:a16="http://schemas.microsoft.com/office/drawing/2014/main" xmlns="" id="{0D8AC51B-C9CE-410B-8C05-2D7F887E2E68}"/>
                </a:ext>
              </a:extLst>
            </p:cNvPr>
            <p:cNvGrpSpPr/>
            <p:nvPr/>
          </p:nvGrpSpPr>
          <p:grpSpPr>
            <a:xfrm>
              <a:off x="1342679" y="2297000"/>
              <a:ext cx="10296872" cy="4452971"/>
              <a:chOff x="369167" y="910752"/>
              <a:chExt cx="11033072" cy="5891893"/>
            </a:xfrm>
          </p:grpSpPr>
          <p:pic>
            <p:nvPicPr>
              <p:cNvPr id="11" name="內容版面配置區 4">
                <a:extLst>
                  <a:ext uri="{FF2B5EF4-FFF2-40B4-BE49-F238E27FC236}">
                    <a16:creationId xmlns:a16="http://schemas.microsoft.com/office/drawing/2014/main" xmlns="" id="{86F21952-55AC-46CE-A50D-B2ACDA2A69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167" y="910752"/>
                <a:ext cx="3240360" cy="2817016"/>
              </a:xfrm>
              <a:prstGeom prst="rect">
                <a:avLst/>
              </a:prstGeom>
            </p:spPr>
          </p:pic>
          <p:pic>
            <p:nvPicPr>
              <p:cNvPr id="14" name="圖片 13">
                <a:extLst>
                  <a:ext uri="{FF2B5EF4-FFF2-40B4-BE49-F238E27FC236}">
                    <a16:creationId xmlns:a16="http://schemas.microsoft.com/office/drawing/2014/main" xmlns="" id="{39134C62-D1CE-497A-8365-770D6A6963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275766" y="960706"/>
                <a:ext cx="3126473" cy="2821842"/>
              </a:xfrm>
              <a:prstGeom prst="rect">
                <a:avLst/>
              </a:prstGeom>
            </p:spPr>
          </p:pic>
          <p:pic>
            <p:nvPicPr>
              <p:cNvPr id="15" name="圖片 14">
                <a:extLst>
                  <a:ext uri="{FF2B5EF4-FFF2-40B4-BE49-F238E27FC236}">
                    <a16:creationId xmlns:a16="http://schemas.microsoft.com/office/drawing/2014/main" xmlns="" id="{876C3250-77DC-4D7F-93AA-095D483BB8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50596" y="950888"/>
                <a:ext cx="3126473" cy="2776880"/>
              </a:xfrm>
              <a:prstGeom prst="rect">
                <a:avLst/>
              </a:prstGeom>
            </p:spPr>
          </p:pic>
          <p:pic>
            <p:nvPicPr>
              <p:cNvPr id="16" name="圖片 15">
                <a:extLst>
                  <a:ext uri="{FF2B5EF4-FFF2-40B4-BE49-F238E27FC236}">
                    <a16:creationId xmlns:a16="http://schemas.microsoft.com/office/drawing/2014/main" xmlns="" id="{880F04C7-9C84-4F54-BFF6-A80248F032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239222" y="3974256"/>
                <a:ext cx="3240360" cy="2799035"/>
              </a:xfrm>
              <a:prstGeom prst="rect">
                <a:avLst/>
              </a:prstGeom>
            </p:spPr>
          </p:pic>
          <p:pic>
            <p:nvPicPr>
              <p:cNvPr id="17" name="圖片 16">
                <a:extLst>
                  <a:ext uri="{FF2B5EF4-FFF2-40B4-BE49-F238E27FC236}">
                    <a16:creationId xmlns:a16="http://schemas.microsoft.com/office/drawing/2014/main" xmlns="" id="{F18F1238-B835-48D6-BD05-0502F12976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34766" y="4002446"/>
                <a:ext cx="3580001" cy="2800199"/>
              </a:xfrm>
              <a:prstGeom prst="rect">
                <a:avLst/>
              </a:prstGeom>
            </p:spPr>
          </p:pic>
          <p:cxnSp>
            <p:nvCxnSpPr>
              <p:cNvPr id="18" name="直線單箭頭接點 17">
                <a:extLst>
                  <a:ext uri="{FF2B5EF4-FFF2-40B4-BE49-F238E27FC236}">
                    <a16:creationId xmlns:a16="http://schemas.microsoft.com/office/drawing/2014/main" xmlns="" id="{2D4BC5EA-22FA-493A-83C1-4FAFBFC2C7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67654" y="2339328"/>
                <a:ext cx="1080120" cy="0"/>
              </a:xfrm>
              <a:prstGeom prst="straightConnector1">
                <a:avLst/>
              </a:prstGeom>
              <a:ln w="38100" cap="rnd">
                <a:solidFill>
                  <a:srgbClr val="0782C8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直線單箭頭接點 18">
                <a:extLst>
                  <a:ext uri="{FF2B5EF4-FFF2-40B4-BE49-F238E27FC236}">
                    <a16:creationId xmlns:a16="http://schemas.microsoft.com/office/drawing/2014/main" xmlns="" id="{2A4C8C34-2304-460D-87EC-E2C9FF5F05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23632" y="2339328"/>
                <a:ext cx="891694" cy="0"/>
              </a:xfrm>
              <a:prstGeom prst="straightConnector1">
                <a:avLst/>
              </a:prstGeom>
              <a:ln w="38100" cap="rnd">
                <a:solidFill>
                  <a:srgbClr val="0782C8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線單箭頭接點 19">
                <a:extLst>
                  <a:ext uri="{FF2B5EF4-FFF2-40B4-BE49-F238E27FC236}">
                    <a16:creationId xmlns:a16="http://schemas.microsoft.com/office/drawing/2014/main" xmlns="" id="{A903D31F-E7F4-4EFE-8E7D-5637B5914FE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282123" y="5590034"/>
                <a:ext cx="1080716" cy="0"/>
              </a:xfrm>
              <a:prstGeom prst="straightConnector1">
                <a:avLst/>
              </a:prstGeom>
              <a:ln w="38100" cap="rnd">
                <a:solidFill>
                  <a:srgbClr val="0782C8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接點: 肘形 20">
                <a:extLst>
                  <a:ext uri="{FF2B5EF4-FFF2-40B4-BE49-F238E27FC236}">
                    <a16:creationId xmlns:a16="http://schemas.microsoft.com/office/drawing/2014/main" xmlns="" id="{4AF6874C-4D48-4ADC-9BE3-6E3E8A40A50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8922089" y="4169333"/>
                <a:ext cx="1774106" cy="986016"/>
              </a:xfrm>
              <a:prstGeom prst="bentConnector3">
                <a:avLst>
                  <a:gd name="adj1" fmla="val 100969"/>
                </a:avLst>
              </a:prstGeom>
              <a:ln w="38100" cap="rnd">
                <a:solidFill>
                  <a:srgbClr val="0782C8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xmlns="" id="{48B41BCC-8A1A-4C4F-8AF3-865B4C13AFAA}"/>
                </a:ext>
              </a:extLst>
            </p:cNvPr>
            <p:cNvSpPr/>
            <p:nvPr/>
          </p:nvSpPr>
          <p:spPr>
            <a:xfrm>
              <a:off x="355387" y="2811644"/>
              <a:ext cx="751761" cy="3228796"/>
            </a:xfrm>
            <a:prstGeom prst="roundRect">
              <a:avLst>
                <a:gd name="adj" fmla="val 28489"/>
              </a:avLst>
            </a:prstGeom>
            <a:solidFill>
              <a:srgbClr val="60A7BF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2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常</a:t>
              </a:r>
              <a:endParaRPr lang="en-US" altLang="zh-TW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2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見</a:t>
              </a:r>
              <a:endParaRPr lang="en-US" altLang="zh-TW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2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的</a:t>
              </a:r>
              <a:endParaRPr lang="en-US" altLang="zh-TW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2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網購流程</a:t>
              </a:r>
            </a:p>
          </p:txBody>
        </p:sp>
        <p:sp>
          <p:nvSpPr>
            <p:cNvPr id="6" name="矩形 5">
              <a:extLst>
                <a:ext uri="{FF2B5EF4-FFF2-40B4-BE49-F238E27FC236}">
                  <a16:creationId xmlns:a16="http://schemas.microsoft.com/office/drawing/2014/main" xmlns="" id="{2D9933C7-FC33-4FD2-9047-E7DF00B950A8}"/>
                </a:ext>
              </a:extLst>
            </p:cNvPr>
            <p:cNvSpPr/>
            <p:nvPr/>
          </p:nvSpPr>
          <p:spPr>
            <a:xfrm>
              <a:off x="1600912" y="3861842"/>
              <a:ext cx="2478070" cy="3600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xmlns="" id="{2D660563-474F-43A2-8A6E-1C9B980FBC98}"/>
                </a:ext>
              </a:extLst>
            </p:cNvPr>
            <p:cNvSpPr/>
            <p:nvPr/>
          </p:nvSpPr>
          <p:spPr>
            <a:xfrm>
              <a:off x="5159102" y="3861842"/>
              <a:ext cx="2478070" cy="3600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xmlns="" id="{0D4C38DF-8003-4BCE-92E2-F3091EB5EDB3}"/>
                </a:ext>
              </a:extLst>
            </p:cNvPr>
            <p:cNvSpPr/>
            <p:nvPr/>
          </p:nvSpPr>
          <p:spPr>
            <a:xfrm>
              <a:off x="8941589" y="3965071"/>
              <a:ext cx="2478070" cy="3600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xmlns="" id="{3AA92AE6-84D5-4D01-9694-4265C93EBBAC}"/>
                </a:ext>
              </a:extLst>
            </p:cNvPr>
            <p:cNvSpPr/>
            <p:nvPr/>
          </p:nvSpPr>
          <p:spPr>
            <a:xfrm>
              <a:off x="3286894" y="6150635"/>
              <a:ext cx="2478070" cy="3600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xmlns="" id="{F292AF71-9544-43C8-9793-4B9D7BCD4EAB}"/>
                </a:ext>
              </a:extLst>
            </p:cNvPr>
            <p:cNvSpPr/>
            <p:nvPr/>
          </p:nvSpPr>
          <p:spPr>
            <a:xfrm>
              <a:off x="7181374" y="6170766"/>
              <a:ext cx="2478070" cy="3600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xmlns="" id="{AF2659B8-3A5C-4217-8C7B-2B7D2682D440}"/>
                </a:ext>
              </a:extLst>
            </p:cNvPr>
            <p:cNvSpPr/>
            <p:nvPr/>
          </p:nvSpPr>
          <p:spPr>
            <a:xfrm>
              <a:off x="1372270" y="3741949"/>
              <a:ext cx="2870436" cy="5949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商品放入購物車</a:t>
              </a: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xmlns="" id="{CC511F3B-D96D-4103-83E7-44E99998D6D0}"/>
                </a:ext>
              </a:extLst>
            </p:cNvPr>
            <p:cNvSpPr/>
            <p:nvPr/>
          </p:nvSpPr>
          <p:spPr>
            <a:xfrm>
              <a:off x="4988822" y="3764134"/>
              <a:ext cx="2870436" cy="5949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填寫寄送資料</a:t>
              </a: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xmlns="" id="{A5AE74A1-BC9A-4394-BFD1-6E85B9D10A85}"/>
                </a:ext>
              </a:extLst>
            </p:cNvPr>
            <p:cNvSpPr/>
            <p:nvPr/>
          </p:nvSpPr>
          <p:spPr>
            <a:xfrm>
              <a:off x="8745406" y="3794606"/>
              <a:ext cx="2870436" cy="5949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結帳付款</a:t>
              </a:r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xmlns="" id="{F9BBDEA4-4E0F-47EE-A4C4-0D4853F7FD34}"/>
                </a:ext>
              </a:extLst>
            </p:cNvPr>
            <p:cNvSpPr/>
            <p:nvPr/>
          </p:nvSpPr>
          <p:spPr>
            <a:xfrm>
              <a:off x="6846306" y="6006674"/>
              <a:ext cx="2870436" cy="5949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貨物配送</a:t>
              </a:r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xmlns="" id="{CE47ADB2-F147-49D6-8BC5-C18A2D10DC09}"/>
                </a:ext>
              </a:extLst>
            </p:cNvPr>
            <p:cNvSpPr/>
            <p:nvPr/>
          </p:nvSpPr>
          <p:spPr>
            <a:xfrm>
              <a:off x="3172768" y="6010320"/>
              <a:ext cx="2870436" cy="5949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取得商品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523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BD5BE815-1A52-462C-942E-B12046981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優點：</a:t>
            </a:r>
            <a:endParaRPr lang="en-US" altLang="zh-TW" dirty="0"/>
          </a:p>
          <a:p>
            <a:pPr marL="1227138" indent="-742950">
              <a:buAutoNum type="arabicPeriod"/>
            </a:pPr>
            <a:r>
              <a:rPr lang="zh-TW" altLang="en-US" dirty="0"/>
              <a:t>流程步驟的可讀性較高。</a:t>
            </a:r>
            <a:endParaRPr lang="en-US" altLang="zh-TW" dirty="0"/>
          </a:p>
          <a:p>
            <a:pPr marL="1227138" indent="-742950">
              <a:buAutoNum type="arabicPeriod"/>
            </a:pPr>
            <a:r>
              <a:rPr lang="zh-TW" altLang="en-US" dirty="0"/>
              <a:t>方便除錯。</a:t>
            </a:r>
            <a:endParaRPr lang="en-US" altLang="zh-TW" dirty="0"/>
          </a:p>
          <a:p>
            <a:pPr marL="1227138" indent="-742950">
              <a:buAutoNum type="arabicPeriod"/>
            </a:pPr>
            <a:r>
              <a:rPr lang="zh-TW" altLang="en-US" dirty="0"/>
              <a:t>容易修改流程。</a:t>
            </a:r>
            <a:endParaRPr lang="en-US" altLang="zh-TW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C12CE7B-03A1-4515-920A-8E837BC52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流程圖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BE2A9A8-D8C5-4283-A38F-70EA75D40F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1999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81E1E75-E654-4144-98A6-FD99725CA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流程圖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DE651FC-D921-4B0D-8714-3DFDB7E323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xmlns="" id="{0414B1CA-09B5-40A6-B714-0236099D578F}"/>
              </a:ext>
            </a:extLst>
          </p:cNvPr>
          <p:cNvGrpSpPr/>
          <p:nvPr/>
        </p:nvGrpSpPr>
        <p:grpSpPr>
          <a:xfrm>
            <a:off x="115440" y="870847"/>
            <a:ext cx="11761614" cy="5583283"/>
            <a:chOff x="911964" y="2473328"/>
            <a:chExt cx="4437890" cy="5985460"/>
          </a:xfrm>
          <a:noFill/>
        </p:grpSpPr>
        <p:sp>
          <p:nvSpPr>
            <p:cNvPr id="6" name="圓角矩形 5">
              <a:extLst>
                <a:ext uri="{FF2B5EF4-FFF2-40B4-BE49-F238E27FC236}">
                  <a16:creationId xmlns:a16="http://schemas.microsoft.com/office/drawing/2014/main" xmlns="" id="{1D04D2A6-8407-4424-8A4E-1FEE4332CE06}"/>
                </a:ext>
              </a:extLst>
            </p:cNvPr>
            <p:cNvSpPr/>
            <p:nvPr/>
          </p:nvSpPr>
          <p:spPr>
            <a:xfrm>
              <a:off x="911964" y="3235378"/>
              <a:ext cx="4437890" cy="5223410"/>
            </a:xfrm>
            <a:prstGeom prst="roundRect">
              <a:avLst>
                <a:gd name="adj" fmla="val 6341"/>
              </a:avLst>
            </a:prstGeom>
            <a:grpFill/>
            <a:ln w="28575">
              <a:solidFill>
                <a:srgbClr val="F7A4A9"/>
              </a:solidFill>
            </a:ln>
          </p:spPr>
          <p:txBody>
            <a:bodyPr wrap="square">
              <a:spAutoFit/>
            </a:bodyPr>
            <a:lstStyle/>
            <a:p>
              <a:pPr marL="108000">
                <a:lnSpc>
                  <a:spcPct val="130000"/>
                </a:lnSpc>
              </a:pPr>
              <a:r>
                <a:rPr lang="zh-TW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求甲、乙兩數之總和，以流程圖表示：</a:t>
              </a:r>
              <a:endPara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108000">
                <a:lnSpc>
                  <a:spcPct val="130000"/>
                </a:lnSpc>
              </a:pPr>
              <a:endPara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108000">
                <a:lnSpc>
                  <a:spcPct val="130000"/>
                </a:lnSpc>
              </a:pPr>
              <a:endPara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108000">
                <a:lnSpc>
                  <a:spcPct val="130000"/>
                </a:lnSpc>
              </a:pPr>
              <a:endPara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108000">
                <a:lnSpc>
                  <a:spcPct val="130000"/>
                </a:lnSpc>
              </a:pPr>
              <a:endPara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108000">
                <a:lnSpc>
                  <a:spcPct val="130000"/>
                </a:lnSpc>
              </a:pPr>
              <a:endPara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108000">
                <a:lnSpc>
                  <a:spcPct val="130000"/>
                </a:lnSpc>
              </a:pPr>
              <a:endPara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108000">
                <a:lnSpc>
                  <a:spcPct val="130000"/>
                </a:lnSpc>
              </a:pPr>
              <a:endParaRPr lang="en-US" altLang="zh-TW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marL="108000">
                <a:lnSpc>
                  <a:spcPct val="130000"/>
                </a:lnSpc>
              </a:pPr>
              <a:endParaRPr lang="zh-TW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7" name="圖片 6">
              <a:extLst>
                <a:ext uri="{FF2B5EF4-FFF2-40B4-BE49-F238E27FC236}">
                  <a16:creationId xmlns:a16="http://schemas.microsoft.com/office/drawing/2014/main" xmlns="" id="{DC2B1A93-89A5-4B19-9E79-2C7FC3EFD77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4281" b="97859" l="2031" r="97891">
                          <a14:foregroundMark x1="45469" y1="59480" x2="52812" y2="58716"/>
                          <a14:foregroundMark x1="39141" y1="35780" x2="57891" y2="72477"/>
                          <a14:foregroundMark x1="79531" y1="34098" x2="47656" y2="74771"/>
                          <a14:foregroundMark x1="55078" y1="37003" x2="37109" y2="68807"/>
                          <a14:foregroundMark x1="57344" y1="39755" x2="35625" y2="79817"/>
                          <a14:foregroundMark x1="48438" y1="37462" x2="35156" y2="53670"/>
                          <a14:foregroundMark x1="48594" y1="34709" x2="42344" y2="40826"/>
                          <a14:foregroundMark x1="76250" y1="32569" x2="75000" y2="74465"/>
                          <a14:foregroundMark x1="65625" y1="35321" x2="66250" y2="72018"/>
                          <a14:foregroundMark x1="69922" y1="50765" x2="72031" y2="76911"/>
                          <a14:foregroundMark x1="79688" y1="47095" x2="88438" y2="61468"/>
                          <a14:foregroundMark x1="85000" y1="40826" x2="83828" y2="69113"/>
                          <a14:foregroundMark x1="80781" y1="57187" x2="80781" y2="67125"/>
                          <a14:foregroundMark x1="84297" y1="71560" x2="80781" y2="7737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13134" y="2473328"/>
              <a:ext cx="755428" cy="967790"/>
            </a:xfrm>
            <a:prstGeom prst="rect">
              <a:avLst/>
            </a:prstGeom>
            <a:grpFill/>
          </p:spPr>
        </p:pic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xmlns="" id="{FD2ABA6E-78D3-4E20-AAD9-D958430D5C2A}"/>
              </a:ext>
            </a:extLst>
          </p:cNvPr>
          <p:cNvGrpSpPr/>
          <p:nvPr/>
        </p:nvGrpSpPr>
        <p:grpSpPr>
          <a:xfrm>
            <a:off x="6748342" y="261442"/>
            <a:ext cx="3595335" cy="6160331"/>
            <a:chOff x="4613146" y="0"/>
            <a:chExt cx="3642300" cy="6859588"/>
          </a:xfrm>
        </p:grpSpPr>
        <p:grpSp>
          <p:nvGrpSpPr>
            <p:cNvPr id="9" name="群組 8">
              <a:extLst>
                <a:ext uri="{FF2B5EF4-FFF2-40B4-BE49-F238E27FC236}">
                  <a16:creationId xmlns:a16="http://schemas.microsoft.com/office/drawing/2014/main" xmlns="" id="{A7FEB90C-0286-4C85-B289-7B645E200DA4}"/>
                </a:ext>
              </a:extLst>
            </p:cNvPr>
            <p:cNvGrpSpPr/>
            <p:nvPr/>
          </p:nvGrpSpPr>
          <p:grpSpPr>
            <a:xfrm>
              <a:off x="4613146" y="0"/>
              <a:ext cx="3642300" cy="6859588"/>
              <a:chOff x="4613146" y="0"/>
              <a:chExt cx="2964119" cy="6859588"/>
            </a:xfrm>
          </p:grpSpPr>
          <p:pic>
            <p:nvPicPr>
              <p:cNvPr id="16" name="圖片 15">
                <a:extLst>
                  <a:ext uri="{FF2B5EF4-FFF2-40B4-BE49-F238E27FC236}">
                    <a16:creationId xmlns:a16="http://schemas.microsoft.com/office/drawing/2014/main" xmlns="" id="{F1900E9A-E000-4F8E-A916-03166A1A89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13146" y="0"/>
                <a:ext cx="2964119" cy="6859588"/>
              </a:xfrm>
              <a:prstGeom prst="rect">
                <a:avLst/>
              </a:prstGeom>
            </p:spPr>
          </p:pic>
          <p:sp>
            <p:nvSpPr>
              <p:cNvPr id="17" name="矩形 16">
                <a:extLst>
                  <a:ext uri="{FF2B5EF4-FFF2-40B4-BE49-F238E27FC236}">
                    <a16:creationId xmlns:a16="http://schemas.microsoft.com/office/drawing/2014/main" xmlns="" id="{4BA155E4-9FB9-4973-A5B9-14DCB688C800}"/>
                  </a:ext>
                </a:extLst>
              </p:cNvPr>
              <p:cNvSpPr/>
              <p:nvPr/>
            </p:nvSpPr>
            <p:spPr>
              <a:xfrm>
                <a:off x="5569497" y="261442"/>
                <a:ext cx="813741" cy="360040"/>
              </a:xfrm>
              <a:prstGeom prst="rect">
                <a:avLst/>
              </a:prstGeom>
              <a:solidFill>
                <a:srgbClr val="E2F4FD"/>
              </a:solidFill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8" name="矩形 17">
                <a:extLst>
                  <a:ext uri="{FF2B5EF4-FFF2-40B4-BE49-F238E27FC236}">
                    <a16:creationId xmlns:a16="http://schemas.microsoft.com/office/drawing/2014/main" xmlns="" id="{C8BEC4A8-CB05-4246-BBF0-8682725C7759}"/>
                  </a:ext>
                </a:extLst>
              </p:cNvPr>
              <p:cNvSpPr/>
              <p:nvPr/>
            </p:nvSpPr>
            <p:spPr>
              <a:xfrm>
                <a:off x="5390460" y="1492258"/>
                <a:ext cx="1208802" cy="360040"/>
              </a:xfrm>
              <a:prstGeom prst="rect">
                <a:avLst/>
              </a:prstGeom>
              <a:solidFill>
                <a:srgbClr val="E2F4FD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9" name="矩形 18">
                <a:extLst>
                  <a:ext uri="{FF2B5EF4-FFF2-40B4-BE49-F238E27FC236}">
                    <a16:creationId xmlns:a16="http://schemas.microsoft.com/office/drawing/2014/main" xmlns="" id="{3C16C322-F3BE-4BE7-B020-6AECB6EB9DF2}"/>
                  </a:ext>
                </a:extLst>
              </p:cNvPr>
              <p:cNvSpPr/>
              <p:nvPr/>
            </p:nvSpPr>
            <p:spPr>
              <a:xfrm>
                <a:off x="5382855" y="2561887"/>
                <a:ext cx="1208802" cy="360040"/>
              </a:xfrm>
              <a:prstGeom prst="rect">
                <a:avLst/>
              </a:prstGeom>
              <a:solidFill>
                <a:srgbClr val="E2F4FD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xmlns="" id="{2B0D3F96-8085-4532-A162-92A60A314044}"/>
                  </a:ext>
                </a:extLst>
              </p:cNvPr>
              <p:cNvSpPr/>
              <p:nvPr/>
            </p:nvSpPr>
            <p:spPr>
              <a:xfrm>
                <a:off x="5390460" y="4981692"/>
                <a:ext cx="1208802" cy="360040"/>
              </a:xfrm>
              <a:prstGeom prst="rect">
                <a:avLst/>
              </a:prstGeom>
              <a:solidFill>
                <a:srgbClr val="E2F4FD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1" name="矩形 20">
                <a:extLst>
                  <a:ext uri="{FF2B5EF4-FFF2-40B4-BE49-F238E27FC236}">
                    <a16:creationId xmlns:a16="http://schemas.microsoft.com/office/drawing/2014/main" xmlns="" id="{3214A8DC-2258-4DBC-8711-8D76F8B0FA5D}"/>
                  </a:ext>
                </a:extLst>
              </p:cNvPr>
              <p:cNvSpPr/>
              <p:nvPr/>
            </p:nvSpPr>
            <p:spPr>
              <a:xfrm>
                <a:off x="4886402" y="3757642"/>
                <a:ext cx="2288923" cy="360040"/>
              </a:xfrm>
              <a:prstGeom prst="rect">
                <a:avLst/>
              </a:prstGeom>
              <a:solidFill>
                <a:srgbClr val="E2F4FD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2" name="矩形 21">
                <a:extLst>
                  <a:ext uri="{FF2B5EF4-FFF2-40B4-BE49-F238E27FC236}">
                    <a16:creationId xmlns:a16="http://schemas.microsoft.com/office/drawing/2014/main" xmlns="" id="{E54C9A71-2CF4-4846-8782-6F2A7B7C9E25}"/>
                  </a:ext>
                </a:extLst>
              </p:cNvPr>
              <p:cNvSpPr/>
              <p:nvPr/>
            </p:nvSpPr>
            <p:spPr>
              <a:xfrm>
                <a:off x="5217834" y="6217193"/>
                <a:ext cx="1208802" cy="360040"/>
              </a:xfrm>
              <a:prstGeom prst="rect">
                <a:avLst/>
              </a:prstGeom>
              <a:solidFill>
                <a:srgbClr val="E2F4FD"/>
              </a:solidFill>
              <a:ln>
                <a:noFill/>
              </a:ln>
            </p:spPr>
            <p:txBody>
              <a:bodyPr wrap="square" rtlCol="0" anchor="ctr">
                <a:spAutoFit/>
              </a:bodyPr>
              <a:lstStyle/>
              <a:p>
                <a:pPr algn="ctr"/>
                <a:endParaRPr lang="zh-TW" altLang="en-US" sz="3600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xmlns="" id="{7D7222C4-6673-4A85-9CC8-1A049C061427}"/>
                </a:ext>
              </a:extLst>
            </p:cNvPr>
            <p:cNvSpPr txBox="1"/>
            <p:nvPr/>
          </p:nvSpPr>
          <p:spPr>
            <a:xfrm>
              <a:off x="5942690" y="135603"/>
              <a:ext cx="830289" cy="6478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開始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xmlns="" id="{0550C0E1-C941-457E-B64A-2473B241BBC9}"/>
                </a:ext>
              </a:extLst>
            </p:cNvPr>
            <p:cNvSpPr txBox="1"/>
            <p:nvPr/>
          </p:nvSpPr>
          <p:spPr>
            <a:xfrm>
              <a:off x="5612461" y="1321605"/>
              <a:ext cx="1490746" cy="6478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輸入甲數</a:t>
              </a: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xmlns="" id="{1D448BBA-00F1-4DF7-A80E-5C32557C50EB}"/>
                </a:ext>
              </a:extLst>
            </p:cNvPr>
            <p:cNvSpPr txBox="1"/>
            <p:nvPr/>
          </p:nvSpPr>
          <p:spPr>
            <a:xfrm>
              <a:off x="5612461" y="2416586"/>
              <a:ext cx="1490746" cy="6478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輸入乙數</a:t>
              </a: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xmlns="" id="{3D0122E8-0C36-462A-817B-CA9FE237C31D}"/>
                </a:ext>
              </a:extLst>
            </p:cNvPr>
            <p:cNvSpPr txBox="1"/>
            <p:nvPr/>
          </p:nvSpPr>
          <p:spPr>
            <a:xfrm>
              <a:off x="5038984" y="3664800"/>
              <a:ext cx="2637701" cy="6478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總和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=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甲數</a:t>
              </a:r>
              <a:r>
                <a:rPr lang="en-US" altLang="zh-TW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+</a:t>
              </a:r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乙數</a:t>
              </a: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xmlns="" id="{9E1D89B2-933C-45B8-9EDF-7E354927EA20}"/>
                </a:ext>
              </a:extLst>
            </p:cNvPr>
            <p:cNvSpPr txBox="1"/>
            <p:nvPr/>
          </p:nvSpPr>
          <p:spPr>
            <a:xfrm>
              <a:off x="5612461" y="4823855"/>
              <a:ext cx="1490746" cy="6478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輸出總和</a:t>
              </a: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xmlns="" id="{38B3890E-F6C7-43C0-ACD3-E5D90EA2AF99}"/>
                </a:ext>
              </a:extLst>
            </p:cNvPr>
            <p:cNvSpPr txBox="1"/>
            <p:nvPr/>
          </p:nvSpPr>
          <p:spPr>
            <a:xfrm>
              <a:off x="5942690" y="6065609"/>
              <a:ext cx="830289" cy="6478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28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結束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636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5B673770-CB9D-434F-A0C1-E0F8D4A3A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繪製流程圖</a:t>
            </a:r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xmlns="" id="{6C7D7AAF-34D7-4ED8-A91A-8F21F31D4C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4806" y="879092"/>
            <a:ext cx="8894070" cy="5980496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65DB0EFA-CD8D-473A-80D4-2C5164FA68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6820E3C4-191C-48EF-93D9-C6F87BB6DFB3}"/>
              </a:ext>
            </a:extLst>
          </p:cNvPr>
          <p:cNvSpPr/>
          <p:nvPr/>
        </p:nvSpPr>
        <p:spPr>
          <a:xfrm>
            <a:off x="2422798" y="6022082"/>
            <a:ext cx="5184576" cy="5035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44332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690D582-D3F6-4B61-B6C0-6FB36BFB02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演算法的特性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1950DAB5-A5BA-4870-A885-A90BE94FA7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00400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4AA3403-1556-4483-BA67-140C4165E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流程圖符號</a:t>
            </a: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xmlns="" id="{715F5C35-8F4C-4F95-866B-5604D0FEDB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96" t="887" r="1949" b="35195"/>
          <a:stretch/>
        </p:blipFill>
        <p:spPr>
          <a:xfrm>
            <a:off x="-97482" y="1009204"/>
            <a:ext cx="12385376" cy="5300910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7474F03B-CDED-4225-941D-8646A060E8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BAA09721-6516-4B9C-B914-4C6F1BFFB419}"/>
              </a:ext>
            </a:extLst>
          </p:cNvPr>
          <p:cNvSpPr txBox="1"/>
          <p:nvPr/>
        </p:nvSpPr>
        <p:spPr>
          <a:xfrm>
            <a:off x="1231955" y="1053530"/>
            <a:ext cx="902811" cy="523220"/>
          </a:xfrm>
          <a:prstGeom prst="rect">
            <a:avLst/>
          </a:prstGeom>
          <a:solidFill>
            <a:srgbClr val="F1F7FA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符號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04F8619D-0E90-4183-AEFE-475229B04281}"/>
              </a:ext>
            </a:extLst>
          </p:cNvPr>
          <p:cNvSpPr txBox="1"/>
          <p:nvPr/>
        </p:nvSpPr>
        <p:spPr>
          <a:xfrm>
            <a:off x="4335646" y="1074777"/>
            <a:ext cx="902811" cy="523220"/>
          </a:xfrm>
          <a:prstGeom prst="rect">
            <a:avLst/>
          </a:prstGeom>
          <a:solidFill>
            <a:srgbClr val="F1F7FA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名稱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84C317D1-DF27-476B-A47B-AFE9BE1D1FC3}"/>
              </a:ext>
            </a:extLst>
          </p:cNvPr>
          <p:cNvSpPr txBox="1"/>
          <p:nvPr/>
        </p:nvSpPr>
        <p:spPr>
          <a:xfrm>
            <a:off x="8649782" y="1074777"/>
            <a:ext cx="902811" cy="523220"/>
          </a:xfrm>
          <a:prstGeom prst="rect">
            <a:avLst/>
          </a:prstGeom>
          <a:solidFill>
            <a:srgbClr val="F1F7FA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8C4DAE7A-A6ED-46EA-B20B-1382A7F154BB}"/>
              </a:ext>
            </a:extLst>
          </p:cNvPr>
          <p:cNvSpPr txBox="1"/>
          <p:nvPr/>
        </p:nvSpPr>
        <p:spPr>
          <a:xfrm>
            <a:off x="3797036" y="2205658"/>
            <a:ext cx="1980029" cy="52322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開始／結束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E0585283-BB6A-4B26-AEB1-7AB090F15FDC}"/>
              </a:ext>
            </a:extLst>
          </p:cNvPr>
          <p:cNvSpPr txBox="1"/>
          <p:nvPr/>
        </p:nvSpPr>
        <p:spPr>
          <a:xfrm>
            <a:off x="6383238" y="2205658"/>
            <a:ext cx="3057247" cy="52322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流程的開始或結束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xmlns="" id="{9967D4CF-5601-4CD5-82F2-163CC974DDBB}"/>
              </a:ext>
            </a:extLst>
          </p:cNvPr>
          <p:cNvSpPr txBox="1"/>
          <p:nvPr/>
        </p:nvSpPr>
        <p:spPr>
          <a:xfrm>
            <a:off x="3797036" y="3749801"/>
            <a:ext cx="1980029" cy="52322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輸入／輸出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36026900-6A5A-4520-ACA9-4FED8835416B}"/>
              </a:ext>
            </a:extLst>
          </p:cNvPr>
          <p:cNvSpPr txBox="1"/>
          <p:nvPr/>
        </p:nvSpPr>
        <p:spPr>
          <a:xfrm>
            <a:off x="6383238" y="3749801"/>
            <a:ext cx="2698175" cy="52322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輸入或輸出資料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xmlns="" id="{5ADC14F6-CD97-44F3-9E97-88FCB6233C8B}"/>
              </a:ext>
            </a:extLst>
          </p:cNvPr>
          <p:cNvSpPr txBox="1"/>
          <p:nvPr/>
        </p:nvSpPr>
        <p:spPr>
          <a:xfrm>
            <a:off x="3976572" y="5319062"/>
            <a:ext cx="1620957" cy="52322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處理程序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xmlns="" id="{425955E8-CCFA-443A-9AB3-E3C8C245BBD3}"/>
              </a:ext>
            </a:extLst>
          </p:cNvPr>
          <p:cNvSpPr txBox="1"/>
          <p:nvPr/>
        </p:nvSpPr>
        <p:spPr>
          <a:xfrm>
            <a:off x="6383238" y="5319062"/>
            <a:ext cx="3416321" cy="52322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要執行或處理的程序</a:t>
            </a:r>
          </a:p>
        </p:txBody>
      </p:sp>
    </p:spTree>
    <p:extLst>
      <p:ext uri="{BB962C8B-B14F-4D97-AF65-F5344CB8AC3E}">
        <p14:creationId xmlns:p14="http://schemas.microsoft.com/office/powerpoint/2010/main" val="1844534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4AA3403-1556-4483-BA67-140C4165E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流程圖符號</a:t>
            </a: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xmlns="" id="{715F5C35-8F4C-4F95-866B-5604D0FEDB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96" t="887" r="1949" b="35195"/>
          <a:stretch/>
        </p:blipFill>
        <p:spPr>
          <a:xfrm>
            <a:off x="-97482" y="1009204"/>
            <a:ext cx="12385376" cy="5300910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7474F03B-CDED-4225-941D-8646A060E8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BAA09721-6516-4B9C-B914-4C6F1BFFB419}"/>
              </a:ext>
            </a:extLst>
          </p:cNvPr>
          <p:cNvSpPr txBox="1"/>
          <p:nvPr/>
        </p:nvSpPr>
        <p:spPr>
          <a:xfrm>
            <a:off x="1231955" y="1053530"/>
            <a:ext cx="902811" cy="523220"/>
          </a:xfrm>
          <a:prstGeom prst="rect">
            <a:avLst/>
          </a:prstGeom>
          <a:solidFill>
            <a:srgbClr val="F1F7FA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符號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04F8619D-0E90-4183-AEFE-475229B04281}"/>
              </a:ext>
            </a:extLst>
          </p:cNvPr>
          <p:cNvSpPr txBox="1"/>
          <p:nvPr/>
        </p:nvSpPr>
        <p:spPr>
          <a:xfrm>
            <a:off x="4335646" y="1074777"/>
            <a:ext cx="902811" cy="523220"/>
          </a:xfrm>
          <a:prstGeom prst="rect">
            <a:avLst/>
          </a:prstGeom>
          <a:solidFill>
            <a:srgbClr val="F1F7FA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名稱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84C317D1-DF27-476B-A47B-AFE9BE1D1FC3}"/>
              </a:ext>
            </a:extLst>
          </p:cNvPr>
          <p:cNvSpPr txBox="1"/>
          <p:nvPr/>
        </p:nvSpPr>
        <p:spPr>
          <a:xfrm>
            <a:off x="8649782" y="1074777"/>
            <a:ext cx="902811" cy="523220"/>
          </a:xfrm>
          <a:prstGeom prst="rect">
            <a:avLst/>
          </a:prstGeom>
          <a:solidFill>
            <a:srgbClr val="F1F7FA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8C4DAE7A-A6ED-46EA-B20B-1382A7F154BB}"/>
              </a:ext>
            </a:extLst>
          </p:cNvPr>
          <p:cNvSpPr txBox="1"/>
          <p:nvPr/>
        </p:nvSpPr>
        <p:spPr>
          <a:xfrm>
            <a:off x="3976572" y="2205658"/>
            <a:ext cx="1620957" cy="52322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決策判斷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E0585283-BB6A-4B26-AEB1-7AB090F15FDC}"/>
              </a:ext>
            </a:extLst>
          </p:cNvPr>
          <p:cNvSpPr txBox="1"/>
          <p:nvPr/>
        </p:nvSpPr>
        <p:spPr>
          <a:xfrm>
            <a:off x="6352759" y="2043639"/>
            <a:ext cx="5575096" cy="95410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針對條件進行判斷，以決定執行的流向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xmlns="" id="{9967D4CF-5601-4CD5-82F2-163CC974DDBB}"/>
              </a:ext>
            </a:extLst>
          </p:cNvPr>
          <p:cNvSpPr txBox="1"/>
          <p:nvPr/>
        </p:nvSpPr>
        <p:spPr>
          <a:xfrm>
            <a:off x="3838934" y="3749801"/>
            <a:ext cx="1896232" cy="52322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流向線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36026900-6A5A-4520-ACA9-4FED8835416B}"/>
              </a:ext>
            </a:extLst>
          </p:cNvPr>
          <p:cNvSpPr txBox="1"/>
          <p:nvPr/>
        </p:nvSpPr>
        <p:spPr>
          <a:xfrm>
            <a:off x="6352758" y="3749801"/>
            <a:ext cx="2698175" cy="52322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流程進行的方向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xmlns="" id="{5ADC14F6-CD97-44F3-9E97-88FCB6233C8B}"/>
              </a:ext>
            </a:extLst>
          </p:cNvPr>
          <p:cNvSpPr txBox="1"/>
          <p:nvPr/>
        </p:nvSpPr>
        <p:spPr>
          <a:xfrm>
            <a:off x="3838935" y="5319062"/>
            <a:ext cx="1896232" cy="52322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註解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xmlns="" id="{425955E8-CCFA-443A-9AB3-E3C8C245BBD3}"/>
              </a:ext>
            </a:extLst>
          </p:cNvPr>
          <p:cNvSpPr txBox="1"/>
          <p:nvPr/>
        </p:nvSpPr>
        <p:spPr>
          <a:xfrm>
            <a:off x="6352758" y="5319062"/>
            <a:ext cx="3057247" cy="52322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表示附註說明之用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xmlns="" id="{FBB67B73-BC37-40A2-BBC2-8A5B9BDCB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020" y="1858879"/>
            <a:ext cx="2771775" cy="116983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6A64059F-DD10-4C44-AE19-FB8B95806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982" y="3573810"/>
            <a:ext cx="2771775" cy="1038225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xmlns="" id="{8154FFA6-54A5-4216-8739-BBB7086EF5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2588" y="4856237"/>
            <a:ext cx="2571750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81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4AA3403-1556-4483-BA67-140C4165E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流程圖符號</a:t>
            </a: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xmlns="" id="{715F5C35-8F4C-4F95-866B-5604D0FEDB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96" t="887" r="1949" b="54297"/>
          <a:stretch/>
        </p:blipFill>
        <p:spPr>
          <a:xfrm>
            <a:off x="-97482" y="1009204"/>
            <a:ext cx="12385376" cy="3716734"/>
          </a:xfrm>
          <a:prstGeom prst="rect">
            <a:avLst/>
          </a:prstGeom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7474F03B-CDED-4225-941D-8646A060E8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xmlns="" id="{BAA09721-6516-4B9C-B914-4C6F1BFFB419}"/>
              </a:ext>
            </a:extLst>
          </p:cNvPr>
          <p:cNvSpPr txBox="1"/>
          <p:nvPr/>
        </p:nvSpPr>
        <p:spPr>
          <a:xfrm>
            <a:off x="1231955" y="1053530"/>
            <a:ext cx="902811" cy="523220"/>
          </a:xfrm>
          <a:prstGeom prst="rect">
            <a:avLst/>
          </a:prstGeom>
          <a:solidFill>
            <a:srgbClr val="F1F7FA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符號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xmlns="" id="{04F8619D-0E90-4183-AEFE-475229B04281}"/>
              </a:ext>
            </a:extLst>
          </p:cNvPr>
          <p:cNvSpPr txBox="1"/>
          <p:nvPr/>
        </p:nvSpPr>
        <p:spPr>
          <a:xfrm>
            <a:off x="4335646" y="1074777"/>
            <a:ext cx="902811" cy="523220"/>
          </a:xfrm>
          <a:prstGeom prst="rect">
            <a:avLst/>
          </a:prstGeom>
          <a:solidFill>
            <a:srgbClr val="F1F7FA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名稱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xmlns="" id="{84C317D1-DF27-476B-A47B-AFE9BE1D1FC3}"/>
              </a:ext>
            </a:extLst>
          </p:cNvPr>
          <p:cNvSpPr txBox="1"/>
          <p:nvPr/>
        </p:nvSpPr>
        <p:spPr>
          <a:xfrm>
            <a:off x="8649782" y="1074777"/>
            <a:ext cx="902811" cy="523220"/>
          </a:xfrm>
          <a:prstGeom prst="rect">
            <a:avLst/>
          </a:prstGeom>
          <a:solidFill>
            <a:srgbClr val="F1F7FA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說明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8C4DAE7A-A6ED-46EA-B20B-1382A7F154BB}"/>
              </a:ext>
            </a:extLst>
          </p:cNvPr>
          <p:cNvSpPr txBox="1"/>
          <p:nvPr/>
        </p:nvSpPr>
        <p:spPr>
          <a:xfrm>
            <a:off x="3910943" y="2205658"/>
            <a:ext cx="1752216" cy="52322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副程式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E0585283-BB6A-4B26-AEB1-7AB090F15FDC}"/>
              </a:ext>
            </a:extLst>
          </p:cNvPr>
          <p:cNvSpPr txBox="1"/>
          <p:nvPr/>
        </p:nvSpPr>
        <p:spPr>
          <a:xfrm>
            <a:off x="6383238" y="2205658"/>
            <a:ext cx="3057247" cy="52322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已定義流程的組合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xmlns="" id="{9967D4CF-5601-4CD5-82F2-163CC974DDBB}"/>
              </a:ext>
            </a:extLst>
          </p:cNvPr>
          <p:cNvSpPr txBox="1"/>
          <p:nvPr/>
        </p:nvSpPr>
        <p:spPr>
          <a:xfrm>
            <a:off x="3550904" y="3749801"/>
            <a:ext cx="2472294" cy="52322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文件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36026900-6A5A-4520-ACA9-4FED8835416B}"/>
              </a:ext>
            </a:extLst>
          </p:cNvPr>
          <p:cNvSpPr txBox="1"/>
          <p:nvPr/>
        </p:nvSpPr>
        <p:spPr>
          <a:xfrm>
            <a:off x="6383238" y="3749801"/>
            <a:ext cx="2698175" cy="523220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輸入或輸出文件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D57C9F1C-63D6-44D1-B2AC-A1CA9BF3A0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1893220"/>
            <a:ext cx="2728366" cy="2739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65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6743278" y="765498"/>
            <a:ext cx="5256584" cy="216024"/>
          </a:xfrm>
          <a:prstGeom prst="rect">
            <a:avLst/>
          </a:prstGeom>
          <a:solidFill>
            <a:srgbClr val="DDF1F6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093DCE20-CF3B-4642-A06D-9A9918994C4B}"/>
              </a:ext>
            </a:extLst>
          </p:cNvPr>
          <p:cNvSpPr/>
          <p:nvPr/>
        </p:nvSpPr>
        <p:spPr>
          <a:xfrm>
            <a:off x="694606" y="1665978"/>
            <a:ext cx="5879104" cy="3420000"/>
          </a:xfrm>
          <a:prstGeom prst="rect">
            <a:avLst/>
          </a:prstGeom>
          <a:solidFill>
            <a:srgbClr val="ACE0EE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D6D4B146-A8B7-4066-83E8-C67A624EF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09514"/>
            <a:ext cx="6179591" cy="5594396"/>
          </a:xfrm>
        </p:spPr>
        <p:txBody>
          <a:bodyPr/>
          <a:lstStyle/>
          <a:p>
            <a:r>
              <a:rPr lang="zh-TW" altLang="en-US" sz="3400" dirty="0" smtClean="0"/>
              <a:t>登入</a:t>
            </a:r>
            <a:r>
              <a:rPr lang="zh-TW" altLang="en-US" sz="3400" dirty="0"/>
              <a:t>某網站時的操作流程：</a:t>
            </a:r>
            <a:endParaRPr lang="en-US" altLang="zh-TW" sz="3400" dirty="0"/>
          </a:p>
          <a:p>
            <a:pPr marL="447675" indent="0" algn="just">
              <a:buNone/>
            </a:pPr>
            <a:r>
              <a:rPr lang="zh-TW" altLang="en-US" sz="3400" dirty="0">
                <a:solidFill>
                  <a:schemeClr val="accent1">
                    <a:lumMod val="50000"/>
                  </a:schemeClr>
                </a:solidFill>
              </a:rPr>
              <a:t>使用者開啟網頁後要輸入帳號、密碼，若輸入正確，會顯示「歡迎畫面」；若輸入錯誤，則回到「輸入帳號、密碼」的步驟</a:t>
            </a:r>
            <a:r>
              <a:rPr lang="zh-TW" altLang="en-US" sz="3400" dirty="0" smtClean="0">
                <a:solidFill>
                  <a:schemeClr val="accent1">
                    <a:lumMod val="50000"/>
                  </a:schemeClr>
                </a:solidFill>
              </a:rPr>
              <a:t>。</a:t>
            </a:r>
            <a:endParaRPr lang="en-US" altLang="zh-TW" sz="34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zh-TW" altLang="en-US" sz="3400" dirty="0" smtClean="0"/>
              <a:t>請為</a:t>
            </a:r>
            <a:r>
              <a:rPr lang="zh-TW" altLang="en-US" sz="3400" dirty="0"/>
              <a:t>每一個步驟加上正確的流程圖符號。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2EBEBA8F-6615-4A63-9BEA-15B504E892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sp>
        <p:nvSpPr>
          <p:cNvPr id="24" name="圓角矩形 23"/>
          <p:cNvSpPr/>
          <p:nvPr/>
        </p:nvSpPr>
        <p:spPr>
          <a:xfrm>
            <a:off x="8383981" y="369506"/>
            <a:ext cx="1391380" cy="468000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8383981" y="1305618"/>
            <a:ext cx="1391380" cy="540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平行四邊形 25"/>
          <p:cNvSpPr/>
          <p:nvPr/>
        </p:nvSpPr>
        <p:spPr>
          <a:xfrm>
            <a:off x="8189507" y="2349754"/>
            <a:ext cx="1922666" cy="720000"/>
          </a:xfrm>
          <a:prstGeom prst="parallelogram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菱形 26"/>
          <p:cNvSpPr/>
          <p:nvPr/>
        </p:nvSpPr>
        <p:spPr>
          <a:xfrm>
            <a:off x="8119177" y="3471975"/>
            <a:ext cx="1920988" cy="1080000"/>
          </a:xfrm>
          <a:prstGeom prst="diamond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HK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圓角矩形 28"/>
          <p:cNvSpPr/>
          <p:nvPr/>
        </p:nvSpPr>
        <p:spPr>
          <a:xfrm>
            <a:off x="8383981" y="6094090"/>
            <a:ext cx="1391380" cy="468000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FF0000"/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平行四邊形 46"/>
          <p:cNvSpPr/>
          <p:nvPr/>
        </p:nvSpPr>
        <p:spPr>
          <a:xfrm>
            <a:off x="8189507" y="5013970"/>
            <a:ext cx="1922666" cy="720000"/>
          </a:xfrm>
          <a:prstGeom prst="parallelogram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3" name="群組 22"/>
          <p:cNvGrpSpPr/>
          <p:nvPr/>
        </p:nvGrpSpPr>
        <p:grpSpPr>
          <a:xfrm>
            <a:off x="7990766" y="405458"/>
            <a:ext cx="3505040" cy="6150297"/>
            <a:chOff x="6878910" y="405458"/>
            <a:chExt cx="3505040" cy="6150297"/>
          </a:xfrm>
          <a:noFill/>
        </p:grpSpPr>
        <p:grpSp>
          <p:nvGrpSpPr>
            <p:cNvPr id="14" name="群組 13">
              <a:extLst>
                <a:ext uri="{FF2B5EF4-FFF2-40B4-BE49-F238E27FC236}">
                  <a16:creationId xmlns:a16="http://schemas.microsoft.com/office/drawing/2014/main" xmlns="" id="{4DB94444-5C22-44C4-AB0C-4AE28403A91C}"/>
                </a:ext>
              </a:extLst>
            </p:cNvPr>
            <p:cNvGrpSpPr/>
            <p:nvPr/>
          </p:nvGrpSpPr>
          <p:grpSpPr>
            <a:xfrm>
              <a:off x="6878910" y="405458"/>
              <a:ext cx="3505040" cy="6150297"/>
              <a:chOff x="6878910" y="405458"/>
              <a:chExt cx="3505040" cy="6150297"/>
            </a:xfrm>
            <a:grpFill/>
          </p:grpSpPr>
          <p:sp>
            <p:nvSpPr>
              <p:cNvPr id="9" name="文字方塊 8">
                <a:extLst>
                  <a:ext uri="{FF2B5EF4-FFF2-40B4-BE49-F238E27FC236}">
                    <a16:creationId xmlns:a16="http://schemas.microsoft.com/office/drawing/2014/main" xmlns="" id="{9F2CF120-0489-4E72-8B6F-27BB9843401A}"/>
                  </a:ext>
                </a:extLst>
              </p:cNvPr>
              <p:cNvSpPr txBox="1"/>
              <p:nvPr/>
            </p:nvSpPr>
            <p:spPr>
              <a:xfrm>
                <a:off x="9047534" y="3616201"/>
                <a:ext cx="1336416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不</a:t>
                </a:r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成立 </a:t>
                </a:r>
                <a:endPara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xmlns="" id="{E9FB5898-936E-415C-9F19-6700F1398440}"/>
                  </a:ext>
                </a:extLst>
              </p:cNvPr>
              <p:cNvSpPr txBox="1"/>
              <p:nvPr/>
            </p:nvSpPr>
            <p:spPr>
              <a:xfrm>
                <a:off x="7126546" y="405458"/>
                <a:ext cx="1656184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開始</a:t>
                </a:r>
                <a:endPara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xmlns="" id="{E333CB6C-50AA-4F66-9389-D93E8627DBD7}"/>
                  </a:ext>
                </a:extLst>
              </p:cNvPr>
              <p:cNvSpPr txBox="1"/>
              <p:nvPr/>
            </p:nvSpPr>
            <p:spPr>
              <a:xfrm>
                <a:off x="7126546" y="6094090"/>
                <a:ext cx="1656184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結束</a:t>
                </a:r>
                <a:endPara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xmlns="" id="{FF2DC13E-EABC-4F0B-AFCC-47BC02377196}"/>
                  </a:ext>
                </a:extLst>
              </p:cNvPr>
              <p:cNvSpPr txBox="1"/>
              <p:nvPr/>
            </p:nvSpPr>
            <p:spPr>
              <a:xfrm>
                <a:off x="7126546" y="1383953"/>
                <a:ext cx="1656184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開啟網頁</a:t>
                </a:r>
                <a:endPara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" name="文字方塊 9">
                <a:extLst>
                  <a:ext uri="{FF2B5EF4-FFF2-40B4-BE49-F238E27FC236}">
                    <a16:creationId xmlns:a16="http://schemas.microsoft.com/office/drawing/2014/main" xmlns="" id="{D1E1E5B5-513F-4450-A9AA-CDBDB73BF491}"/>
                  </a:ext>
                </a:extLst>
              </p:cNvPr>
              <p:cNvSpPr txBox="1"/>
              <p:nvPr/>
            </p:nvSpPr>
            <p:spPr>
              <a:xfrm>
                <a:off x="6906330" y="2310828"/>
                <a:ext cx="2096616" cy="83099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輸入</a:t>
                </a:r>
                <a:endPara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「帳號密碼」</a:t>
                </a:r>
                <a:endPara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xmlns="" id="{3207B980-7B7B-4FE9-BCF3-1C4E242FC29D}"/>
                  </a:ext>
                </a:extLst>
              </p:cNvPr>
              <p:cNvSpPr txBox="1"/>
              <p:nvPr/>
            </p:nvSpPr>
            <p:spPr>
              <a:xfrm>
                <a:off x="6878910" y="3645818"/>
                <a:ext cx="2096616" cy="83099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帳號密碼</a:t>
                </a:r>
                <a:endPara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正確</a:t>
                </a:r>
                <a:endPara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xmlns="" id="{F007D8C4-9374-4929-982F-0AB0D0E9B432}"/>
                  </a:ext>
                </a:extLst>
              </p:cNvPr>
              <p:cNvSpPr txBox="1"/>
              <p:nvPr/>
            </p:nvSpPr>
            <p:spPr>
              <a:xfrm>
                <a:off x="6906330" y="4941962"/>
                <a:ext cx="2096616" cy="83099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輸出</a:t>
                </a:r>
                <a:endPara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「歡迎畫面」</a:t>
                </a:r>
                <a:endPara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xmlns="" id="{501A3291-2045-4F84-AE50-F0616C2BFBCD}"/>
                  </a:ext>
                </a:extLst>
              </p:cNvPr>
              <p:cNvSpPr txBox="1"/>
              <p:nvPr/>
            </p:nvSpPr>
            <p:spPr>
              <a:xfrm>
                <a:off x="7823398" y="4437906"/>
                <a:ext cx="1028248" cy="46166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成立</a:t>
                </a:r>
                <a:endParaRPr lang="en-US" altLang="zh-TW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cxnSp>
          <p:nvCxnSpPr>
            <p:cNvPr id="17" name="直線單箭頭接點 16"/>
            <p:cNvCxnSpPr/>
            <p:nvPr/>
          </p:nvCxnSpPr>
          <p:spPr>
            <a:xfrm flipH="1">
              <a:off x="7954638" y="882454"/>
              <a:ext cx="6021" cy="387100"/>
            </a:xfrm>
            <a:prstGeom prst="straightConnector1">
              <a:avLst/>
            </a:prstGeom>
            <a:grpFill/>
            <a:ln w="28575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單箭頭接點 17"/>
            <p:cNvCxnSpPr/>
            <p:nvPr/>
          </p:nvCxnSpPr>
          <p:spPr>
            <a:xfrm>
              <a:off x="7954638" y="1910491"/>
              <a:ext cx="0" cy="439183"/>
            </a:xfrm>
            <a:prstGeom prst="straightConnector1">
              <a:avLst/>
            </a:prstGeom>
            <a:grpFill/>
            <a:ln w="28575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單箭頭接點 18"/>
            <p:cNvCxnSpPr/>
            <p:nvPr/>
          </p:nvCxnSpPr>
          <p:spPr>
            <a:xfrm>
              <a:off x="7954638" y="3069754"/>
              <a:ext cx="0" cy="439183"/>
            </a:xfrm>
            <a:prstGeom prst="straightConnector1">
              <a:avLst/>
            </a:prstGeom>
            <a:grpFill/>
            <a:ln w="28575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單箭頭接點 19"/>
            <p:cNvCxnSpPr/>
            <p:nvPr/>
          </p:nvCxnSpPr>
          <p:spPr>
            <a:xfrm>
              <a:off x="7954638" y="4581922"/>
              <a:ext cx="0" cy="439183"/>
            </a:xfrm>
            <a:prstGeom prst="straightConnector1">
              <a:avLst/>
            </a:prstGeom>
            <a:grpFill/>
            <a:ln w="28575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單箭頭接點 20"/>
            <p:cNvCxnSpPr/>
            <p:nvPr/>
          </p:nvCxnSpPr>
          <p:spPr>
            <a:xfrm flipH="1">
              <a:off x="7943024" y="5734050"/>
              <a:ext cx="11614" cy="355530"/>
            </a:xfrm>
            <a:prstGeom prst="straightConnector1">
              <a:avLst/>
            </a:prstGeom>
            <a:grpFill/>
            <a:ln w="28575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手繪多邊形 21"/>
            <p:cNvSpPr/>
            <p:nvPr/>
          </p:nvSpPr>
          <p:spPr>
            <a:xfrm>
              <a:off x="8024619" y="2065210"/>
              <a:ext cx="2314428" cy="1946766"/>
            </a:xfrm>
            <a:custGeom>
              <a:avLst/>
              <a:gdLst>
                <a:gd name="connsiteX0" fmla="*/ 1172584 w 2721685"/>
                <a:gd name="connsiteY0" fmla="*/ 1839557 h 1839557"/>
                <a:gd name="connsiteX1" fmla="*/ 2721685 w 2721685"/>
                <a:gd name="connsiteY1" fmla="*/ 1839557 h 1839557"/>
                <a:gd name="connsiteX2" fmla="*/ 2721685 w 2721685"/>
                <a:gd name="connsiteY2" fmla="*/ 0 h 1839557"/>
                <a:gd name="connsiteX3" fmla="*/ 0 w 2721685"/>
                <a:gd name="connsiteY3" fmla="*/ 0 h 1839557"/>
                <a:gd name="connsiteX0" fmla="*/ 914401 w 2721685"/>
                <a:gd name="connsiteY0" fmla="*/ 1839557 h 1839557"/>
                <a:gd name="connsiteX1" fmla="*/ 2721685 w 2721685"/>
                <a:gd name="connsiteY1" fmla="*/ 1839557 h 1839557"/>
                <a:gd name="connsiteX2" fmla="*/ 2721685 w 2721685"/>
                <a:gd name="connsiteY2" fmla="*/ 0 h 1839557"/>
                <a:gd name="connsiteX3" fmla="*/ 0 w 2721685"/>
                <a:gd name="connsiteY3" fmla="*/ 0 h 1839557"/>
                <a:gd name="connsiteX0" fmla="*/ 1078859 w 2721685"/>
                <a:gd name="connsiteY0" fmla="*/ 1839557 h 1839557"/>
                <a:gd name="connsiteX1" fmla="*/ 2721685 w 2721685"/>
                <a:gd name="connsiteY1" fmla="*/ 1839557 h 1839557"/>
                <a:gd name="connsiteX2" fmla="*/ 2721685 w 2721685"/>
                <a:gd name="connsiteY2" fmla="*/ 0 h 1839557"/>
                <a:gd name="connsiteX3" fmla="*/ 0 w 2721685"/>
                <a:gd name="connsiteY3" fmla="*/ 0 h 1839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21685" h="1839557">
                  <a:moveTo>
                    <a:pt x="1078859" y="1839557"/>
                  </a:moveTo>
                  <a:lnTo>
                    <a:pt x="2721685" y="1839557"/>
                  </a:lnTo>
                  <a:lnTo>
                    <a:pt x="2721685" y="0"/>
                  </a:lnTo>
                  <a:lnTo>
                    <a:pt x="0" y="0"/>
                  </a:lnTo>
                </a:path>
              </a:pathLst>
            </a:custGeom>
            <a:grpFill/>
            <a:ln w="28575" cap="rnd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HK" altLang="en-US"/>
            </a:p>
          </p:txBody>
        </p:sp>
      </p:grpSp>
      <p:sp>
        <p:nvSpPr>
          <p:cNvPr id="30" name="圓角矩形 7">
            <a:extLst>
              <a:ext uri="{FF2B5EF4-FFF2-40B4-BE49-F238E27FC236}">
                <a16:creationId xmlns:a16="http://schemas.microsoft.com/office/drawing/2014/main" xmlns="" id="{C91582D1-8047-4B04-8D52-E9418689D415}"/>
              </a:ext>
            </a:extLst>
          </p:cNvPr>
          <p:cNvSpPr/>
          <p:nvPr/>
        </p:nvSpPr>
        <p:spPr>
          <a:xfrm>
            <a:off x="7155065" y="264671"/>
            <a:ext cx="596325" cy="57888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658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9" grpId="0" animBg="1"/>
      <p:bldP spid="4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E1B5E07-7E29-4A9E-BC6E-3324F65DFD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流程圖</a:t>
            </a:r>
            <a:r>
              <a:rPr lang="zh-TW" altLang="en-US" dirty="0" smtClean="0"/>
              <a:t>的模組化呈現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6D00CE8E-C171-4D75-8F5E-DA40386834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xmlns="" id="{CD02B319-F4D3-41BF-AD59-7A62086BCF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186" y="908702"/>
            <a:ext cx="2990716" cy="5521446"/>
          </a:xfrm>
        </p:spPr>
        <p:txBody>
          <a:bodyPr/>
          <a:lstStyle/>
          <a:p>
            <a:r>
              <a:rPr lang="zh-TW" altLang="en-US" dirty="0" smtClean="0"/>
              <a:t>複雜流程可採用</a:t>
            </a:r>
            <a:r>
              <a:rPr lang="zh-TW" altLang="en-US" b="1" dirty="0" smtClean="0">
                <a:solidFill>
                  <a:srgbClr val="0070C0"/>
                </a:solidFill>
              </a:rPr>
              <a:t>模組化</a:t>
            </a:r>
            <a:r>
              <a:rPr lang="zh-TW" altLang="en-US" dirty="0" smtClean="0"/>
              <a:t>的方式呈現，具有更高的可讀性。</a:t>
            </a:r>
            <a:endParaRPr lang="en-US" altLang="zh-TW" dirty="0" smtClean="0"/>
          </a:p>
          <a:p>
            <a:endParaRPr lang="zh-TW" altLang="en-US" dirty="0"/>
          </a:p>
        </p:txBody>
      </p:sp>
      <p:grpSp>
        <p:nvGrpSpPr>
          <p:cNvPr id="49" name="群組 48"/>
          <p:cNvGrpSpPr/>
          <p:nvPr/>
        </p:nvGrpSpPr>
        <p:grpSpPr>
          <a:xfrm>
            <a:off x="3835142" y="933898"/>
            <a:ext cx="7948696" cy="5808264"/>
            <a:chOff x="2049625" y="909514"/>
            <a:chExt cx="7948696" cy="5808264"/>
          </a:xfrm>
        </p:grpSpPr>
        <p:pic>
          <p:nvPicPr>
            <p:cNvPr id="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9625" y="909514"/>
              <a:ext cx="1730474" cy="5808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63358" y="909994"/>
              <a:ext cx="2534963" cy="43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2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53705" y="909514"/>
              <a:ext cx="2520880" cy="432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" name="手繪多邊形 52"/>
            <p:cNvSpPr/>
            <p:nvPr/>
          </p:nvSpPr>
          <p:spPr>
            <a:xfrm>
              <a:off x="3574926" y="1557586"/>
              <a:ext cx="1526851" cy="2029029"/>
            </a:xfrm>
            <a:custGeom>
              <a:avLst/>
              <a:gdLst>
                <a:gd name="connsiteX0" fmla="*/ 0 w 1215615"/>
                <a:gd name="connsiteY0" fmla="*/ 2173045 h 2173045"/>
                <a:gd name="connsiteX1" fmla="*/ 473337 w 1215615"/>
                <a:gd name="connsiteY1" fmla="*/ 2173045 h 2173045"/>
                <a:gd name="connsiteX2" fmla="*/ 473337 w 1215615"/>
                <a:gd name="connsiteY2" fmla="*/ 0 h 2173045"/>
                <a:gd name="connsiteX3" fmla="*/ 1215615 w 1215615"/>
                <a:gd name="connsiteY3" fmla="*/ 0 h 2173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5615" h="2173045">
                  <a:moveTo>
                    <a:pt x="0" y="2173045"/>
                  </a:moveTo>
                  <a:lnTo>
                    <a:pt x="473337" y="2173045"/>
                  </a:lnTo>
                  <a:lnTo>
                    <a:pt x="473337" y="0"/>
                  </a:lnTo>
                  <a:lnTo>
                    <a:pt x="1215615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prstDash val="sysDash"/>
              <a:headEnd type="none" w="med" len="med"/>
              <a:tailEnd type="arrow" w="med" len="med"/>
            </a:ln>
          </p:spPr>
          <p:txBody>
            <a:bodyPr rtlCol="0" anchor="ctr"/>
            <a:lstStyle/>
            <a:p>
              <a:pPr algn="ctr"/>
              <a:endParaRPr lang="zh-HK" altLang="en-US"/>
            </a:p>
          </p:txBody>
        </p:sp>
        <p:sp>
          <p:nvSpPr>
            <p:cNvPr id="54" name="手繪多邊形 53"/>
            <p:cNvSpPr/>
            <p:nvPr/>
          </p:nvSpPr>
          <p:spPr>
            <a:xfrm>
              <a:off x="3596640" y="1574800"/>
              <a:ext cx="4385457" cy="3962400"/>
            </a:xfrm>
            <a:custGeom>
              <a:avLst/>
              <a:gdLst>
                <a:gd name="connsiteX0" fmla="*/ 0 w 5273040"/>
                <a:gd name="connsiteY0" fmla="*/ 2976880 h 3962400"/>
                <a:gd name="connsiteX1" fmla="*/ 711200 w 5273040"/>
                <a:gd name="connsiteY1" fmla="*/ 2976880 h 3962400"/>
                <a:gd name="connsiteX2" fmla="*/ 711200 w 5273040"/>
                <a:gd name="connsiteY2" fmla="*/ 3962400 h 3962400"/>
                <a:gd name="connsiteX3" fmla="*/ 4439920 w 5273040"/>
                <a:gd name="connsiteY3" fmla="*/ 3962400 h 3962400"/>
                <a:gd name="connsiteX4" fmla="*/ 4439920 w 5273040"/>
                <a:gd name="connsiteY4" fmla="*/ 0 h 3962400"/>
                <a:gd name="connsiteX5" fmla="*/ 5273040 w 5273040"/>
                <a:gd name="connsiteY5" fmla="*/ 0 h 396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273040" h="3962400">
                  <a:moveTo>
                    <a:pt x="0" y="2976880"/>
                  </a:moveTo>
                  <a:lnTo>
                    <a:pt x="711200" y="2976880"/>
                  </a:lnTo>
                  <a:lnTo>
                    <a:pt x="711200" y="3962400"/>
                  </a:lnTo>
                  <a:lnTo>
                    <a:pt x="4439920" y="3962400"/>
                  </a:lnTo>
                  <a:lnTo>
                    <a:pt x="4439920" y="0"/>
                  </a:lnTo>
                  <a:lnTo>
                    <a:pt x="5273040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prstDash val="sysDash"/>
              <a:headEnd type="none" w="med" len="med"/>
              <a:tailEnd type="arrow" w="med" len="med"/>
            </a:ln>
          </p:spPr>
          <p:txBody>
            <a:bodyPr rtlCol="0" anchor="ctr"/>
            <a:lstStyle/>
            <a:p>
              <a:pPr algn="ctr"/>
              <a:endParaRPr lang="zh-HK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6312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EBE43F82-9368-4DC4-8CE9-6AA0E553A8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4. </a:t>
            </a:r>
            <a:r>
              <a:rPr lang="zh-TW" altLang="en-US" dirty="0"/>
              <a:t>虛擬碼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524524B2-8997-4520-8089-185E46AA50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1106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22C3F3B-9202-4CC9-80B0-1A4FEF395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虛擬碼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17787D1-B5D0-4FF9-A048-DBFED63571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0070C0"/>
                </a:solidFill>
              </a:rPr>
              <a:t>虛擬碼</a:t>
            </a:r>
            <a:r>
              <a:rPr lang="zh-TW" altLang="en-US" dirty="0"/>
              <a:t>是一種介於「人類語言」與「程式</a:t>
            </a:r>
            <a:r>
              <a:rPr lang="zh-TW" altLang="en-US" dirty="0" smtClean="0"/>
              <a:t>語言」</a:t>
            </a:r>
            <a:r>
              <a:rPr lang="zh-TW" altLang="en-US" dirty="0"/>
              <a:t>間的表達方式。</a:t>
            </a:r>
            <a:endParaRPr lang="en-US" altLang="zh-TW" dirty="0"/>
          </a:p>
          <a:p>
            <a:r>
              <a:rPr lang="zh-TW" altLang="en-US" dirty="0"/>
              <a:t>兼具文字描述容易表達，以及流程圖容易理解的優點。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12BA2E4-0E72-4734-99AE-BB61EBAA66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26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5214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016" y="2205658"/>
            <a:ext cx="2181334" cy="4561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81E1E75-E654-4144-98A6-FD99725CA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8000">
              <a:lnSpc>
                <a:spcPct val="130000"/>
              </a:lnSpc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三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種表示法的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比較</a:t>
            </a: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DE651FC-D921-4B0D-8714-3DFDB7E323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27</a:t>
            </a:fld>
            <a:endParaRPr lang="en-US" altLang="zh-TW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xmlns="" id="{7D7222C4-6673-4A85-9CC8-1A049C061427}"/>
              </a:ext>
            </a:extLst>
          </p:cNvPr>
          <p:cNvSpPr txBox="1"/>
          <p:nvPr/>
        </p:nvSpPr>
        <p:spPr>
          <a:xfrm>
            <a:off x="5931750" y="2278827"/>
            <a:ext cx="7489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開始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xmlns="" id="{0550C0E1-C941-457E-B64A-2473B241BBC9}"/>
              </a:ext>
            </a:extLst>
          </p:cNvPr>
          <p:cNvSpPr txBox="1"/>
          <p:nvPr/>
        </p:nvSpPr>
        <p:spPr>
          <a:xfrm>
            <a:off x="5649621" y="3043815"/>
            <a:ext cx="13131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輸入甲數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xmlns="" id="{1D448BBA-00F1-4DF7-A80E-5C32557C50EB}"/>
              </a:ext>
            </a:extLst>
          </p:cNvPr>
          <p:cNvSpPr txBox="1"/>
          <p:nvPr/>
        </p:nvSpPr>
        <p:spPr>
          <a:xfrm>
            <a:off x="5649621" y="3863003"/>
            <a:ext cx="13131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輸入乙數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xmlns="" id="{3D0122E8-0C36-462A-817B-CA9FE237C31D}"/>
              </a:ext>
            </a:extLst>
          </p:cNvPr>
          <p:cNvSpPr txBox="1"/>
          <p:nvPr/>
        </p:nvSpPr>
        <p:spPr>
          <a:xfrm>
            <a:off x="5159102" y="4653930"/>
            <a:ext cx="22942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總和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甲數</a:t>
            </a:r>
            <a:r>
              <a:rPr lang="en-US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乙數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xmlns="" id="{9E1D89B2-933C-45B8-9EDF-7E354927EA20}"/>
              </a:ext>
            </a:extLst>
          </p:cNvPr>
          <p:cNvSpPr txBox="1"/>
          <p:nvPr/>
        </p:nvSpPr>
        <p:spPr>
          <a:xfrm>
            <a:off x="5649621" y="5473741"/>
            <a:ext cx="13131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輸出總和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xmlns="" id="{38B3890E-F6C7-43C0-ACD3-E5D90EA2AF99}"/>
              </a:ext>
            </a:extLst>
          </p:cNvPr>
          <p:cNvSpPr txBox="1"/>
          <p:nvPr/>
        </p:nvSpPr>
        <p:spPr>
          <a:xfrm>
            <a:off x="5931750" y="6265829"/>
            <a:ext cx="7489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結束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xmlns="" id="{3D93C1A3-13F2-4D4E-9397-BB8A67BAD1F2}"/>
              </a:ext>
            </a:extLst>
          </p:cNvPr>
          <p:cNvSpPr txBox="1"/>
          <p:nvPr/>
        </p:nvSpPr>
        <p:spPr>
          <a:xfrm>
            <a:off x="4403398" y="1557586"/>
            <a:ext cx="3600000" cy="540000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流程圖</a:t>
            </a:r>
          </a:p>
        </p:txBody>
      </p:sp>
      <p:sp>
        <p:nvSpPr>
          <p:cNvPr id="54" name="文字方塊 53">
            <a:extLst>
              <a:ext uri="{FF2B5EF4-FFF2-40B4-BE49-F238E27FC236}">
                <a16:creationId xmlns:a16="http://schemas.microsoft.com/office/drawing/2014/main" xmlns="" id="{E3451F0A-C58C-41A4-9E23-295243951F94}"/>
              </a:ext>
            </a:extLst>
          </p:cNvPr>
          <p:cNvSpPr txBox="1"/>
          <p:nvPr/>
        </p:nvSpPr>
        <p:spPr>
          <a:xfrm>
            <a:off x="430167" y="2169987"/>
            <a:ext cx="3504799" cy="3453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1088" indent="-1081088">
              <a:lnSpc>
                <a:spcPct val="13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輸入「數字甲」。</a:t>
            </a:r>
          </a:p>
          <a:p>
            <a:pPr marL="1090613" indent="-1090613">
              <a:lnSpc>
                <a:spcPct val="13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輸入「數字乙」。</a:t>
            </a:r>
          </a:p>
          <a:p>
            <a:pPr marL="892175" indent="-892175">
              <a:lnSpc>
                <a:spcPct val="13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將「數字甲」及「數字乙」相加，所得即為「總和」。</a:t>
            </a:r>
          </a:p>
          <a:p>
            <a:pPr>
              <a:lnSpc>
                <a:spcPct val="13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4.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輸出「總和」。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xmlns="" id="{6050F6A5-954E-46A3-A9D8-9D20A6BE9293}"/>
              </a:ext>
            </a:extLst>
          </p:cNvPr>
          <p:cNvSpPr txBox="1"/>
          <p:nvPr/>
        </p:nvSpPr>
        <p:spPr>
          <a:xfrm>
            <a:off x="550950" y="1557586"/>
            <a:ext cx="3600000" cy="540000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 字</a:t>
            </a:r>
            <a:endParaRPr lang="zh-TW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5" name="文字方塊 54">
            <a:extLst>
              <a:ext uri="{FF2B5EF4-FFF2-40B4-BE49-F238E27FC236}">
                <a16:creationId xmlns:a16="http://schemas.microsoft.com/office/drawing/2014/main" xmlns="" id="{3DBC483B-56CE-46A5-95F4-DFA987C2B0AD}"/>
              </a:ext>
            </a:extLst>
          </p:cNvPr>
          <p:cNvSpPr txBox="1"/>
          <p:nvPr/>
        </p:nvSpPr>
        <p:spPr>
          <a:xfrm>
            <a:off x="8687494" y="2239506"/>
            <a:ext cx="3033203" cy="1963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(1) input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甲</a:t>
            </a:r>
          </a:p>
          <a:p>
            <a:pPr>
              <a:lnSpc>
                <a:spcPct val="130000"/>
              </a:lnSpc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 input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乙</a:t>
            </a:r>
          </a:p>
          <a:p>
            <a:pPr>
              <a:lnSpc>
                <a:spcPct val="130000"/>
              </a:lnSpc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(3) sum =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甲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乙</a:t>
            </a:r>
          </a:p>
          <a:p>
            <a:pPr>
              <a:lnSpc>
                <a:spcPct val="130000"/>
              </a:lnSpc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(4) print sum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xmlns="" id="{E77F2253-6E24-4791-A567-5517BF5FD95E}"/>
              </a:ext>
            </a:extLst>
          </p:cNvPr>
          <p:cNvSpPr txBox="1"/>
          <p:nvPr/>
        </p:nvSpPr>
        <p:spPr>
          <a:xfrm>
            <a:off x="8255846" y="1557586"/>
            <a:ext cx="3600000" cy="540000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虛擬碼</a:t>
            </a:r>
          </a:p>
        </p:txBody>
      </p:sp>
      <p:sp>
        <p:nvSpPr>
          <p:cNvPr id="30" name="矩形 29"/>
          <p:cNvSpPr/>
          <p:nvPr/>
        </p:nvSpPr>
        <p:spPr>
          <a:xfrm>
            <a:off x="334963" y="952847"/>
            <a:ext cx="52341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r>
              <a:rPr lang="en-US" altLang="zh-TW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求甲、乙兩數相加之總和。</a:t>
            </a:r>
            <a:endParaRPr lang="zh-HK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5" name="直線接點 34"/>
          <p:cNvCxnSpPr/>
          <p:nvPr/>
        </p:nvCxnSpPr>
        <p:spPr>
          <a:xfrm>
            <a:off x="4295006" y="2097586"/>
            <a:ext cx="0" cy="4355602"/>
          </a:xfrm>
          <a:prstGeom prst="line">
            <a:avLst/>
          </a:prstGeom>
          <a:ln w="28575" cap="rnd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8111430" y="2097586"/>
            <a:ext cx="0" cy="4355602"/>
          </a:xfrm>
          <a:prstGeom prst="line">
            <a:avLst/>
          </a:prstGeom>
          <a:ln w="28575" cap="rnd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32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022" y="2302656"/>
            <a:ext cx="3561448" cy="2874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81E1E75-E654-4144-98A6-FD99725CA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08000">
              <a:lnSpc>
                <a:spcPct val="130000"/>
              </a:lnSpc>
            </a:pP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三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種表示法的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比較</a:t>
            </a: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DE651FC-D921-4B0D-8714-3DFDB7E323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28</a:t>
            </a:fld>
            <a:endParaRPr lang="en-US" altLang="zh-TW"/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xmlns="" id="{3D93C1A3-13F2-4D4E-9397-BB8A67BAD1F2}"/>
              </a:ext>
            </a:extLst>
          </p:cNvPr>
          <p:cNvSpPr txBox="1"/>
          <p:nvPr/>
        </p:nvSpPr>
        <p:spPr>
          <a:xfrm>
            <a:off x="4403398" y="1557586"/>
            <a:ext cx="3600000" cy="540000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流程圖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xmlns="" id="{6050F6A5-954E-46A3-A9D8-9D20A6BE9293}"/>
              </a:ext>
            </a:extLst>
          </p:cNvPr>
          <p:cNvSpPr txBox="1"/>
          <p:nvPr/>
        </p:nvSpPr>
        <p:spPr>
          <a:xfrm>
            <a:off x="550950" y="1557586"/>
            <a:ext cx="3600000" cy="540000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/>
          <a:p>
            <a:pPr algn="ctr"/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 字</a:t>
            </a:r>
            <a:endParaRPr lang="zh-TW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xmlns="" id="{E77F2253-6E24-4791-A567-5517BF5FD95E}"/>
              </a:ext>
            </a:extLst>
          </p:cNvPr>
          <p:cNvSpPr txBox="1"/>
          <p:nvPr/>
        </p:nvSpPr>
        <p:spPr>
          <a:xfrm>
            <a:off x="8255846" y="1557586"/>
            <a:ext cx="3600000" cy="540000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</a:schemeClr>
          </a:solidFill>
        </p:spPr>
        <p:txBody>
          <a:bodyPr wrap="square" rtlCol="0" anchor="ctr" anchorCtr="0">
            <a:spAutoFit/>
          </a:bodyPr>
          <a:lstStyle>
            <a:defPPr>
              <a:defRPr lang="zh-TW"/>
            </a:defPPr>
            <a:lvl1pPr algn="ctr">
              <a:defRPr sz="28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虛擬碼</a:t>
            </a:r>
          </a:p>
        </p:txBody>
      </p:sp>
      <p:sp>
        <p:nvSpPr>
          <p:cNvPr id="30" name="矩形 29"/>
          <p:cNvSpPr/>
          <p:nvPr/>
        </p:nvSpPr>
        <p:spPr>
          <a:xfrm>
            <a:off x="334963" y="952847"/>
            <a:ext cx="60420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r>
              <a:rPr lang="en-US" altLang="zh-TW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依據「是否下雨」來</a:t>
            </a:r>
            <a:r>
              <a:rPr lang="zh-TW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決定行程。</a:t>
            </a:r>
            <a:endParaRPr lang="zh-HK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35" name="直線接點 34"/>
          <p:cNvCxnSpPr/>
          <p:nvPr/>
        </p:nvCxnSpPr>
        <p:spPr>
          <a:xfrm>
            <a:off x="4295006" y="2097586"/>
            <a:ext cx="0" cy="4355602"/>
          </a:xfrm>
          <a:prstGeom prst="line">
            <a:avLst/>
          </a:prstGeom>
          <a:ln w="28575" cap="rnd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>
            <a:off x="8111430" y="2097586"/>
            <a:ext cx="0" cy="4355602"/>
          </a:xfrm>
          <a:prstGeom prst="line">
            <a:avLst/>
          </a:prstGeom>
          <a:ln w="28575" cap="rnd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>
            <a:extLst>
              <a:ext uri="{FF2B5EF4-FFF2-40B4-BE49-F238E27FC236}">
                <a16:creationId xmlns:a16="http://schemas.microsoft.com/office/drawing/2014/main" xmlns="" id="{7D7222C4-6673-4A85-9CC8-1A049C061427}"/>
              </a:ext>
            </a:extLst>
          </p:cNvPr>
          <p:cNvSpPr txBox="1"/>
          <p:nvPr/>
        </p:nvSpPr>
        <p:spPr>
          <a:xfrm>
            <a:off x="5850339" y="2309294"/>
            <a:ext cx="7489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開始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xmlns="" id="{0550C0E1-C941-457E-B64A-2473B241BBC9}"/>
              </a:ext>
            </a:extLst>
          </p:cNvPr>
          <p:cNvSpPr txBox="1"/>
          <p:nvPr/>
        </p:nvSpPr>
        <p:spPr>
          <a:xfrm>
            <a:off x="5824691" y="3141762"/>
            <a:ext cx="7489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下雨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xmlns="" id="{38B3890E-F6C7-43C0-ACD3-E5D90EA2AF99}"/>
              </a:ext>
            </a:extLst>
          </p:cNvPr>
          <p:cNvSpPr txBox="1"/>
          <p:nvPr/>
        </p:nvSpPr>
        <p:spPr>
          <a:xfrm>
            <a:off x="5845284" y="4704051"/>
            <a:ext cx="7489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結束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xmlns="" id="{E3451F0A-C58C-41A4-9E23-295243951F94}"/>
              </a:ext>
            </a:extLst>
          </p:cNvPr>
          <p:cNvSpPr txBox="1"/>
          <p:nvPr/>
        </p:nvSpPr>
        <p:spPr>
          <a:xfrm>
            <a:off x="549274" y="2334840"/>
            <a:ext cx="346300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1088" indent="-1081088">
              <a:lnSpc>
                <a:spcPct val="13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判斷是否下雨。</a:t>
            </a:r>
          </a:p>
          <a:p>
            <a:pPr marL="892175" indent="-892175">
              <a:lnSpc>
                <a:spcPct val="13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若下雨，就去圖書館。</a:t>
            </a:r>
          </a:p>
          <a:p>
            <a:pPr marL="892175" indent="-892175">
              <a:lnSpc>
                <a:spcPct val="130000"/>
              </a:lnSpc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若未下雨，就去打籃球。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xmlns="" id="{3DBC483B-56CE-46A5-95F4-DFA987C2B0AD}"/>
              </a:ext>
            </a:extLst>
          </p:cNvPr>
          <p:cNvSpPr txBox="1"/>
          <p:nvPr/>
        </p:nvSpPr>
        <p:spPr>
          <a:xfrm>
            <a:off x="8570105" y="2220797"/>
            <a:ext cx="3123141" cy="1483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(1) if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下雨</a:t>
            </a:r>
          </a:p>
          <a:p>
            <a:pPr>
              <a:lnSpc>
                <a:spcPct val="130000"/>
              </a:lnSpc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(2) then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去圖書館</a:t>
            </a:r>
          </a:p>
          <a:p>
            <a:pPr>
              <a:lnSpc>
                <a:spcPct val="130000"/>
              </a:lnSpc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(3) else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去打籃球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xmlns="" id="{AF3943E5-2F61-4C93-B39B-602A8AD79EB5}"/>
              </a:ext>
            </a:extLst>
          </p:cNvPr>
          <p:cNvSpPr txBox="1"/>
          <p:nvPr/>
        </p:nvSpPr>
        <p:spPr>
          <a:xfrm>
            <a:off x="4407290" y="3760217"/>
            <a:ext cx="14093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去圖書館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xmlns="" id="{EEC32A95-E337-4087-ADDE-E27B52A2257D}"/>
              </a:ext>
            </a:extLst>
          </p:cNvPr>
          <p:cNvSpPr txBox="1"/>
          <p:nvPr/>
        </p:nvSpPr>
        <p:spPr>
          <a:xfrm>
            <a:off x="6811440" y="3760217"/>
            <a:ext cx="11079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打籃球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xmlns="" id="{31EB33B7-1E4A-40CC-ADD4-F877D313292C}"/>
              </a:ext>
            </a:extLst>
          </p:cNvPr>
          <p:cNvSpPr txBox="1"/>
          <p:nvPr/>
        </p:nvSpPr>
        <p:spPr>
          <a:xfrm>
            <a:off x="4534980" y="2925738"/>
            <a:ext cx="11079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成立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xmlns="" id="{736979B6-CA20-4EC5-AD2A-3D3F620C8407}"/>
              </a:ext>
            </a:extLst>
          </p:cNvPr>
          <p:cNvSpPr txBox="1"/>
          <p:nvPr/>
        </p:nvSpPr>
        <p:spPr>
          <a:xfrm>
            <a:off x="6969306" y="2968129"/>
            <a:ext cx="11079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不成立</a:t>
            </a:r>
          </a:p>
        </p:txBody>
      </p:sp>
    </p:spTree>
    <p:extLst>
      <p:ext uri="{BB962C8B-B14F-4D97-AF65-F5344CB8AC3E}">
        <p14:creationId xmlns:p14="http://schemas.microsoft.com/office/powerpoint/2010/main" val="75105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4390" y="2853730"/>
            <a:ext cx="11521633" cy="890536"/>
          </a:xfrm>
        </p:spPr>
        <p:txBody>
          <a:bodyPr/>
          <a:lstStyle/>
          <a:p>
            <a:r>
              <a:rPr lang="en-US" altLang="zh-TW" dirty="0"/>
              <a:t>2</a:t>
            </a:r>
            <a:r>
              <a:rPr lang="zh-TW" altLang="en-US" dirty="0"/>
              <a:t>．</a:t>
            </a:r>
            <a:r>
              <a:rPr lang="en-US" altLang="zh-TW" dirty="0"/>
              <a:t>1</a:t>
            </a:r>
            <a:r>
              <a:rPr lang="zh-TW" altLang="en-US" dirty="0"/>
              <a:t> 演算法簡介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29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1288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5133312-7241-4740-92CD-D9F24DA97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什麼是演算法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F17E2CDD-85D9-4BF0-BD37-685880046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zh-TW" altLang="en-US" b="1" dirty="0">
                <a:solidFill>
                  <a:srgbClr val="0070C0"/>
                </a:solidFill>
              </a:rPr>
              <a:t>演算法</a:t>
            </a:r>
            <a:r>
              <a:rPr lang="zh-TW" altLang="en-US" dirty="0"/>
              <a:t>：解決問題的方法</a:t>
            </a:r>
            <a:r>
              <a:rPr lang="zh-TW" altLang="en-US" dirty="0" smtClean="0"/>
              <a:t>。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例：</a:t>
            </a:r>
            <a:r>
              <a:rPr lang="zh-TW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食譜、數學題的解法等。</a:t>
            </a:r>
          </a:p>
          <a:p>
            <a:pPr>
              <a:spcBef>
                <a:spcPts val="2400"/>
              </a:spcBef>
            </a:pPr>
            <a:r>
              <a:rPr lang="zh-TW" altLang="en-US" dirty="0" smtClean="0"/>
              <a:t>遵循演算法</a:t>
            </a:r>
            <a:r>
              <a:rPr lang="zh-TW" altLang="en-US" dirty="0"/>
              <a:t>的</a:t>
            </a:r>
            <a:r>
              <a:rPr lang="zh-TW" altLang="en-US" dirty="0" smtClean="0"/>
              <a:t>步驟執行，</a:t>
            </a:r>
            <a:r>
              <a:rPr lang="zh-TW" altLang="en-US" dirty="0"/>
              <a:t>將可以正確解決</a:t>
            </a:r>
            <a:r>
              <a:rPr lang="zh-TW" altLang="en-US" dirty="0" smtClean="0"/>
              <a:t>問題。</a:t>
            </a:r>
            <a:endParaRPr lang="en-US" altLang="zh-TW" dirty="0" smtClean="0"/>
          </a:p>
          <a:p>
            <a:pPr marL="895350" indent="-446088">
              <a:spcBef>
                <a:spcPts val="0"/>
              </a:spcBef>
              <a:buNone/>
            </a:pPr>
            <a:r>
              <a:rPr lang="zh-TW" alt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→「</a:t>
            </a:r>
            <a:r>
              <a:rPr lang="zh-TW" alt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任意變動」或「任意省略」演算法中的步驟，可能無法順利達到目的</a:t>
            </a:r>
            <a:r>
              <a:rPr lang="zh-TW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。</a:t>
            </a:r>
            <a:endParaRPr lang="zh-HK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9B848BAC-1DDF-4EDA-8469-BDFEA3FDAB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85356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5133312-7241-4740-92CD-D9F24DA97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演算法的步驟與問題解決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F17E2CDD-85D9-4BF0-BD37-685880046D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 </a:t>
            </a:r>
            <a:r>
              <a:rPr lang="zh-TW" altLang="en-US" dirty="0" smtClean="0"/>
              <a:t>「到商店購買文具」的演算法：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9B848BAC-1DDF-4EDA-8469-BDFEA3FDAB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577359AB-BA20-4DFF-A2EF-232BB3F0AA05}"/>
              </a:ext>
            </a:extLst>
          </p:cNvPr>
          <p:cNvSpPr/>
          <p:nvPr/>
        </p:nvSpPr>
        <p:spPr>
          <a:xfrm>
            <a:off x="7031310" y="5213124"/>
            <a:ext cx="4393499" cy="1155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任意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變動步驟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順序。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造成犯罪行為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622" y="1773610"/>
            <a:ext cx="5546725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577359AB-BA20-4DFF-A2EF-232BB3F0AA05}"/>
              </a:ext>
            </a:extLst>
          </p:cNvPr>
          <p:cNvSpPr/>
          <p:nvPr/>
        </p:nvSpPr>
        <p:spPr>
          <a:xfrm>
            <a:off x="7031310" y="1773610"/>
            <a:ext cx="5040560" cy="121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遵循演算法步驟。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可解決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「購買文具」的問題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等腰三角形 8"/>
          <p:cNvSpPr/>
          <p:nvPr/>
        </p:nvSpPr>
        <p:spPr>
          <a:xfrm rot="5400000">
            <a:off x="6564698" y="2164011"/>
            <a:ext cx="501176" cy="432048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4" name="直線接點 13"/>
          <p:cNvCxnSpPr/>
          <p:nvPr/>
        </p:nvCxnSpPr>
        <p:spPr>
          <a:xfrm>
            <a:off x="622598" y="3234112"/>
            <a:ext cx="10945216" cy="0"/>
          </a:xfrm>
          <a:prstGeom prst="line">
            <a:avLst/>
          </a:prstGeom>
          <a:ln w="28575" cap="rnd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622598" y="4942266"/>
            <a:ext cx="10945216" cy="0"/>
          </a:xfrm>
          <a:prstGeom prst="line">
            <a:avLst/>
          </a:prstGeom>
          <a:ln w="28575" cap="rnd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644" y="3481764"/>
            <a:ext cx="5546725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等腰三角形 18"/>
          <p:cNvSpPr/>
          <p:nvPr/>
        </p:nvSpPr>
        <p:spPr>
          <a:xfrm rot="5400000">
            <a:off x="6564698" y="3821339"/>
            <a:ext cx="501176" cy="432048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xmlns="" id="{577359AB-BA20-4DFF-A2EF-232BB3F0AA05}"/>
              </a:ext>
            </a:extLst>
          </p:cNvPr>
          <p:cNvSpPr/>
          <p:nvPr/>
        </p:nvSpPr>
        <p:spPr>
          <a:xfrm>
            <a:off x="7031310" y="3430436"/>
            <a:ext cx="4541510" cy="121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任意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省略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步驟。</a:t>
            </a:r>
            <a:endParaRPr lang="en-US" altLang="zh-TW" sz="2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未解決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「購買文具」的問題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644" y="5189918"/>
            <a:ext cx="55467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等腰三角形 21"/>
          <p:cNvSpPr/>
          <p:nvPr/>
        </p:nvSpPr>
        <p:spPr>
          <a:xfrm rot="5400000">
            <a:off x="6564698" y="5583494"/>
            <a:ext cx="501176" cy="432048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7845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 animBg="1"/>
      <p:bldP spid="20" grpId="0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B659B98A-704E-4752-ABD9-222010067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200" b="1" dirty="0"/>
              <a:t>準備器材</a:t>
            </a:r>
            <a:r>
              <a:rPr lang="zh-TW" altLang="en-US" sz="3200" dirty="0"/>
              <a:t>：每人準備</a:t>
            </a:r>
            <a:r>
              <a:rPr lang="en-US" altLang="zh-TW" sz="3200" dirty="0"/>
              <a:t>1 </a:t>
            </a:r>
            <a:r>
              <a:rPr lang="zh-TW" altLang="en-US" sz="3200" dirty="0"/>
              <a:t>張</a:t>
            </a:r>
            <a:r>
              <a:rPr lang="en-US" altLang="zh-TW" sz="3200" dirty="0"/>
              <a:t>A4 </a:t>
            </a:r>
            <a:r>
              <a:rPr lang="zh-TW" altLang="en-US" sz="3200" dirty="0"/>
              <a:t>紙。</a:t>
            </a:r>
          </a:p>
          <a:p>
            <a:r>
              <a:rPr lang="zh-TW" altLang="en-US" sz="3200" b="1" dirty="0"/>
              <a:t>活動方式：</a:t>
            </a:r>
            <a:endParaRPr lang="en-US" altLang="zh-TW" sz="3200" b="1" dirty="0"/>
          </a:p>
          <a:p>
            <a:pPr marL="1076325" indent="-547688">
              <a:buAutoNum type="arabicPeriod"/>
            </a:pPr>
            <a:r>
              <a:rPr lang="zh-TW" altLang="en-US" sz="3200" dirty="0" smtClean="0"/>
              <a:t>一人背對大家，</a:t>
            </a:r>
            <a:r>
              <a:rPr lang="zh-TW" altLang="en-US" sz="3200" dirty="0"/>
              <a:t>一邊摺紙，一邊</a:t>
            </a:r>
            <a:r>
              <a:rPr lang="zh-TW" altLang="en-US" sz="3200" dirty="0" smtClean="0"/>
              <a:t>敘述摺紙</a:t>
            </a:r>
            <a:r>
              <a:rPr lang="zh-TW" altLang="en-US" sz="3200" dirty="0"/>
              <a:t>的步驟。</a:t>
            </a:r>
            <a:endParaRPr lang="en-US" altLang="zh-TW" sz="3200" dirty="0"/>
          </a:p>
          <a:p>
            <a:pPr marL="1076325" indent="-547688">
              <a:buFont typeface="+mj-lt"/>
              <a:buAutoNum type="arabicPeriod" startAt="2"/>
            </a:pPr>
            <a:r>
              <a:rPr lang="zh-TW" altLang="en-US" sz="3200" dirty="0" smtClean="0"/>
              <a:t>其</a:t>
            </a:r>
            <a:r>
              <a:rPr lang="zh-TW" altLang="en-US" sz="3200" dirty="0"/>
              <a:t>他人</a:t>
            </a:r>
            <a:r>
              <a:rPr lang="zh-TW" altLang="en-US" sz="3200" dirty="0" smtClean="0"/>
              <a:t>依敘述</a:t>
            </a:r>
            <a:r>
              <a:rPr lang="zh-TW" altLang="en-US" sz="3200" dirty="0"/>
              <a:t>摺紙</a:t>
            </a:r>
            <a:r>
              <a:rPr lang="zh-TW" altLang="en-US" sz="3200" dirty="0" smtClean="0"/>
              <a:t>，不可提問、討論。</a:t>
            </a:r>
            <a:endParaRPr lang="en-US" altLang="zh-TW" sz="3200" dirty="0" smtClean="0"/>
          </a:p>
          <a:p>
            <a:pPr marL="1076325" indent="-547688">
              <a:buFont typeface="+mj-lt"/>
              <a:buAutoNum type="arabicPeriod" startAt="2"/>
            </a:pPr>
            <a:r>
              <a:rPr lang="zh-TW" altLang="en-US" sz="3200" dirty="0" smtClean="0"/>
              <a:t>數個步驟後，互相展示結果</a:t>
            </a:r>
            <a:r>
              <a:rPr lang="zh-TW" altLang="en-US" sz="3200" dirty="0"/>
              <a:t>。</a:t>
            </a:r>
          </a:p>
          <a:p>
            <a:pPr marL="1271588" indent="-742950">
              <a:buFont typeface="+mj-lt"/>
              <a:buAutoNum type="arabicPeriod" startAt="2"/>
            </a:pPr>
            <a:endParaRPr lang="zh-TW" altLang="en-US" sz="32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E03A4C5-9729-4B09-80F8-BD6F123085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39EF63AF-B6EE-49D3-BD8D-484C8C526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32" b="100000" l="1711" r="9689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55446" y="261442"/>
            <a:ext cx="2304256" cy="2315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04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xmlns="" id="{B659B98A-704E-4752-ABD9-2220100674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200" b="1" dirty="0" smtClean="0"/>
              <a:t>活動</a:t>
            </a:r>
            <a:r>
              <a:rPr lang="zh-TW" altLang="en-US" sz="3200" b="1" dirty="0"/>
              <a:t>討論：</a:t>
            </a:r>
          </a:p>
          <a:p>
            <a:pPr marL="517525" indent="0">
              <a:buNone/>
            </a:pPr>
            <a:r>
              <a:rPr lang="zh-TW" altLang="en-US" sz="3200" dirty="0" smtClean="0"/>
              <a:t>每</a:t>
            </a:r>
            <a:r>
              <a:rPr lang="zh-TW" altLang="en-US" sz="3200" dirty="0"/>
              <a:t>個人所展示的摺紙結果都相同嗎？</a:t>
            </a:r>
            <a:endParaRPr lang="en-US" altLang="zh-TW" sz="3200" dirty="0"/>
          </a:p>
          <a:p>
            <a:pPr marL="517525" indent="0">
              <a:buNone/>
            </a:pPr>
            <a:r>
              <a:rPr lang="zh-TW" altLang="en-US" sz="3200" dirty="0" smtClean="0"/>
              <a:t>如果</a:t>
            </a:r>
            <a:r>
              <a:rPr lang="zh-TW" altLang="en-US" sz="3200" dirty="0"/>
              <a:t>不同，是什麼原因造成的？</a:t>
            </a:r>
          </a:p>
          <a:p>
            <a:pPr marL="1271588" indent="-742950">
              <a:buFont typeface="+mj-lt"/>
              <a:buAutoNum type="arabicPeriod" startAt="2"/>
            </a:pPr>
            <a:endParaRPr lang="zh-TW" altLang="en-US" sz="32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sz="quarter" idx="16"/>
          </p:nvPr>
        </p:nvSpPr>
        <p:spPr>
          <a:xfrm>
            <a:off x="910629" y="3285778"/>
            <a:ext cx="10728921" cy="3167410"/>
          </a:xfrm>
        </p:spPr>
        <p:txBody>
          <a:bodyPr/>
          <a:lstStyle/>
          <a:p>
            <a:r>
              <a:rPr lang="zh-TW" altLang="en-US" dirty="0" smtClean="0"/>
              <a:t>指令敘述</a:t>
            </a:r>
            <a:r>
              <a:rPr lang="zh-TW" altLang="en-US" dirty="0"/>
              <a:t>不精確，</a:t>
            </a:r>
            <a:r>
              <a:rPr lang="zh-TW" altLang="en-US" dirty="0" smtClean="0"/>
              <a:t>導致每個人解</a:t>
            </a:r>
            <a:r>
              <a:rPr lang="zh-TW" altLang="en-US" dirty="0"/>
              <a:t>讀</a:t>
            </a:r>
            <a:r>
              <a:rPr lang="zh-TW" altLang="en-US" dirty="0" smtClean="0"/>
              <a:t>不同，摺出來的結果就不一樣。</a:t>
            </a:r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E03A4C5-9729-4B09-80F8-BD6F123085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39EF63AF-B6EE-49D3-BD8D-484C8C5260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32" b="100000" l="1711" r="9689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255446" y="261442"/>
            <a:ext cx="2304256" cy="2315007"/>
          </a:xfrm>
          <a:prstGeom prst="rect">
            <a:avLst/>
          </a:prstGeom>
        </p:spPr>
      </p:pic>
      <p:sp>
        <p:nvSpPr>
          <p:cNvPr id="7" name="圓角矩形 7">
            <a:extLst>
              <a:ext uri="{FF2B5EF4-FFF2-40B4-BE49-F238E27FC236}">
                <a16:creationId xmlns:a16="http://schemas.microsoft.com/office/drawing/2014/main" xmlns="" id="{C91582D1-8047-4B04-8D52-E9418689D415}"/>
              </a:ext>
            </a:extLst>
          </p:cNvPr>
          <p:cNvSpPr/>
          <p:nvPr/>
        </p:nvSpPr>
        <p:spPr>
          <a:xfrm>
            <a:off x="50379" y="3285778"/>
            <a:ext cx="596325" cy="57888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答</a:t>
            </a:r>
            <a:endParaRPr lang="zh-HK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8535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2B97DD4-DCE2-46E4-A966-96DF61CA0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演算法的特性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CD73F653-CA1B-4F0A-A1F0-EA1BEFC87D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生活中各種</a:t>
            </a:r>
            <a:r>
              <a:rPr lang="zh-TW" altLang="en-US" b="1" dirty="0" smtClean="0">
                <a:solidFill>
                  <a:srgbClr val="0070C0"/>
                </a:solidFill>
              </a:rPr>
              <a:t>解決問題的方法</a:t>
            </a:r>
            <a:r>
              <a:rPr lang="zh-TW" altLang="en-US" dirty="0" smtClean="0"/>
              <a:t>，都可以視為</a:t>
            </a:r>
            <a:r>
              <a:rPr lang="zh-TW" altLang="en-US" b="1" dirty="0">
                <a:solidFill>
                  <a:srgbClr val="0070C0"/>
                </a:solidFill>
              </a:rPr>
              <a:t>廣義的演算法</a:t>
            </a:r>
            <a:r>
              <a:rPr lang="zh-TW" altLang="en-US" dirty="0" smtClean="0"/>
              <a:t>。但容易因為敘述</a:t>
            </a:r>
            <a:r>
              <a:rPr lang="zh-TW" altLang="en-US" dirty="0"/>
              <a:t>不精確</a:t>
            </a:r>
            <a:r>
              <a:rPr lang="zh-TW" altLang="en-US" dirty="0" smtClean="0"/>
              <a:t>，導致</a:t>
            </a:r>
            <a:r>
              <a:rPr lang="zh-TW" altLang="en-US" dirty="0"/>
              <a:t>解讀</a:t>
            </a:r>
            <a:r>
              <a:rPr lang="zh-TW" altLang="en-US" dirty="0" smtClean="0"/>
              <a:t>不同，而</a:t>
            </a:r>
            <a:r>
              <a:rPr lang="zh-TW" altLang="en-US" dirty="0"/>
              <a:t>使結果有所差異。</a:t>
            </a:r>
            <a:endParaRPr lang="en-US" altLang="zh-TW" dirty="0"/>
          </a:p>
          <a:p>
            <a:r>
              <a:rPr lang="zh-TW" altLang="en-US" b="1" dirty="0">
                <a:solidFill>
                  <a:srgbClr val="0070C0"/>
                </a:solidFill>
              </a:rPr>
              <a:t>資訊科技</a:t>
            </a:r>
            <a:r>
              <a:rPr lang="zh-TW" altLang="en-US" dirty="0"/>
              <a:t>領域中，</a:t>
            </a:r>
            <a:r>
              <a:rPr lang="zh-TW" altLang="en-US" b="1" dirty="0" smtClean="0">
                <a:solidFill>
                  <a:srgbClr val="0070C0"/>
                </a:solidFill>
              </a:rPr>
              <a:t>演算法</a:t>
            </a:r>
            <a:r>
              <a:rPr lang="zh-TW" altLang="en-US" dirty="0"/>
              <a:t>有嚴謹的定義，以</a:t>
            </a:r>
            <a:r>
              <a:rPr lang="zh-TW" altLang="en-US" dirty="0" smtClean="0"/>
              <a:t>確保能</a:t>
            </a:r>
            <a:r>
              <a:rPr lang="zh-TW" altLang="en-US" dirty="0"/>
              <a:t>正確</a:t>
            </a:r>
            <a:r>
              <a:rPr lang="zh-TW" altLang="en-US" dirty="0" smtClean="0"/>
              <a:t>執行、有效</a:t>
            </a:r>
            <a:r>
              <a:rPr lang="zh-TW" altLang="en-US" dirty="0"/>
              <a:t>解決問題。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512808C0-72C1-45C1-BEC9-5A16C5C6F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9647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2B97DD4-DCE2-46E4-A966-96DF61CA0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演算法五大特性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512808C0-72C1-45C1-BEC9-5A16C5C6F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xmlns="" id="{83F6CF83-67D5-4DB9-BE93-7DF617CC5D06}"/>
              </a:ext>
            </a:extLst>
          </p:cNvPr>
          <p:cNvSpPr txBox="1">
            <a:spLocks/>
          </p:cNvSpPr>
          <p:nvPr/>
        </p:nvSpPr>
        <p:spPr>
          <a:xfrm>
            <a:off x="333374" y="981522"/>
            <a:ext cx="11306175" cy="56161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spcBef>
                <a:spcPts val="1800"/>
              </a:spcBef>
              <a:buFont typeface="Calibri" panose="020F0502020204030204" pitchFamily="34" charset="0"/>
              <a:buNone/>
            </a:pPr>
            <a:r>
              <a:rPr lang="en-US" altLang="zh-TW" sz="3200" dirty="0"/>
              <a:t>1. </a:t>
            </a:r>
            <a:r>
              <a:rPr lang="zh-TW" altLang="en-US" sz="3200" b="1" dirty="0">
                <a:solidFill>
                  <a:srgbClr val="0070C0"/>
                </a:solidFill>
              </a:rPr>
              <a:t>輸　入</a:t>
            </a:r>
            <a:r>
              <a:rPr lang="zh-TW" altLang="en-US" sz="3200" dirty="0"/>
              <a:t>：可有多個輸入資料，或是沒有輸入資料。</a:t>
            </a:r>
          </a:p>
          <a:p>
            <a:pPr marL="114295" indent="0">
              <a:spcBef>
                <a:spcPts val="1800"/>
              </a:spcBef>
              <a:buFont typeface="Calibri" panose="020F0502020204030204" pitchFamily="34" charset="0"/>
              <a:buNone/>
            </a:pPr>
            <a:r>
              <a:rPr lang="en-US" altLang="zh-TW" sz="3200" dirty="0"/>
              <a:t>2. </a:t>
            </a:r>
            <a:r>
              <a:rPr lang="zh-TW" altLang="en-US" sz="3200" b="1" dirty="0">
                <a:solidFill>
                  <a:srgbClr val="0070C0"/>
                </a:solidFill>
              </a:rPr>
              <a:t>輸　出</a:t>
            </a:r>
            <a:r>
              <a:rPr lang="zh-TW" altLang="en-US" sz="3200" dirty="0"/>
              <a:t>：必須至少有一個輸出結果。</a:t>
            </a:r>
          </a:p>
          <a:p>
            <a:pPr marL="114295" indent="0">
              <a:spcBef>
                <a:spcPts val="1800"/>
              </a:spcBef>
              <a:buFont typeface="Calibri" panose="020F0502020204030204" pitchFamily="34" charset="0"/>
              <a:buNone/>
            </a:pPr>
            <a:r>
              <a:rPr lang="en-US" altLang="zh-TW" sz="3200" dirty="0"/>
              <a:t>3. </a:t>
            </a:r>
            <a:r>
              <a:rPr lang="zh-TW" altLang="en-US" sz="3200" b="1" dirty="0">
                <a:solidFill>
                  <a:srgbClr val="0070C0"/>
                </a:solidFill>
              </a:rPr>
              <a:t>明確性</a:t>
            </a:r>
            <a:r>
              <a:rPr lang="zh-TW" altLang="en-US" sz="3200" dirty="0"/>
              <a:t>：每個指令必須明確，不可模稜兩可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pPr marL="114295" indent="0">
              <a:spcBef>
                <a:spcPts val="1800"/>
              </a:spcBef>
              <a:buNone/>
            </a:pPr>
            <a:r>
              <a:rPr lang="en-US" altLang="zh-TW" sz="3200" dirty="0"/>
              <a:t>4. </a:t>
            </a:r>
            <a:r>
              <a:rPr lang="zh-TW" altLang="en-US" sz="3200" b="1" dirty="0">
                <a:solidFill>
                  <a:srgbClr val="0070C0"/>
                </a:solidFill>
              </a:rPr>
              <a:t>有限性</a:t>
            </a:r>
            <a:r>
              <a:rPr lang="zh-TW" altLang="en-US" sz="3200" dirty="0"/>
              <a:t>：執行演算法，必須在有限步驟內結束。</a:t>
            </a:r>
          </a:p>
          <a:p>
            <a:pPr marL="2151063" indent="-2038350">
              <a:spcBef>
                <a:spcPts val="1800"/>
              </a:spcBef>
              <a:buNone/>
            </a:pPr>
            <a:r>
              <a:rPr lang="en-US" altLang="zh-TW" sz="3200" dirty="0"/>
              <a:t>5. </a:t>
            </a:r>
            <a:r>
              <a:rPr lang="zh-TW" altLang="en-US" sz="3200" b="1" dirty="0">
                <a:solidFill>
                  <a:srgbClr val="0070C0"/>
                </a:solidFill>
              </a:rPr>
              <a:t>有效性</a:t>
            </a:r>
            <a:r>
              <a:rPr lang="zh-TW" altLang="en-US" sz="3200" dirty="0"/>
              <a:t>：又稱可行性，演算法中的每個命令都必須是可執行的步驟，用紙筆也能推演完畢，以確定能解決問題。</a:t>
            </a:r>
          </a:p>
          <a:p>
            <a:pPr marL="114295" indent="0">
              <a:spcBef>
                <a:spcPts val="1800"/>
              </a:spcBef>
              <a:buFont typeface="Calibri" panose="020F0502020204030204" pitchFamily="34" charset="0"/>
              <a:buNone/>
            </a:pP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15597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488D2CB2-A3E9-43A7-8C99-014C0C9C7F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</a:t>
            </a:r>
            <a:r>
              <a:rPr lang="zh-TW" altLang="en-US" dirty="0"/>
              <a:t> 演算法與電腦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xmlns="" id="{3315BA22-D79E-4A21-B6D1-F6E98E237A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9831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4029</TotalTime>
  <Words>1011</Words>
  <Application>Microsoft Office PowerPoint</Application>
  <PresentationFormat>自訂</PresentationFormat>
  <Paragraphs>214</Paragraphs>
  <Slides>29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0" baseType="lpstr">
      <vt:lpstr>生活科技_課文</vt:lpstr>
      <vt:lpstr>演算法簡介</vt:lpstr>
      <vt:lpstr>1. 演算法的特性</vt:lpstr>
      <vt:lpstr>什麼是演算法</vt:lpstr>
      <vt:lpstr>演算法的步驟與問題解決</vt:lpstr>
      <vt:lpstr>PowerPoint 簡報</vt:lpstr>
      <vt:lpstr>PowerPoint 簡報</vt:lpstr>
      <vt:lpstr>演算法的特性</vt:lpstr>
      <vt:lpstr>演算法五大特性</vt:lpstr>
      <vt:lpstr>2. 演算法與電腦</vt:lpstr>
      <vt:lpstr>演算法與電腦</vt:lpstr>
      <vt:lpstr>演算法與電腦</vt:lpstr>
      <vt:lpstr>如何設計出更好的演算法？</vt:lpstr>
      <vt:lpstr>3. 演算法的表達</vt:lpstr>
      <vt:lpstr>演算法的表達方式</vt:lpstr>
      <vt:lpstr>文字</vt:lpstr>
      <vt:lpstr>流程圖</vt:lpstr>
      <vt:lpstr>流程圖</vt:lpstr>
      <vt:lpstr>流程圖</vt:lpstr>
      <vt:lpstr>繪製流程圖</vt:lpstr>
      <vt:lpstr>流程圖符號</vt:lpstr>
      <vt:lpstr>流程圖符號</vt:lpstr>
      <vt:lpstr>流程圖符號</vt:lpstr>
      <vt:lpstr>PowerPoint 簡報</vt:lpstr>
      <vt:lpstr>流程圖的模組化呈現</vt:lpstr>
      <vt:lpstr>4. 虛擬碼</vt:lpstr>
      <vt:lpstr>虛擬碼</vt:lpstr>
      <vt:lpstr>三種表示法的比較</vt:lpstr>
      <vt:lpstr>三種表示法的比較</vt:lpstr>
      <vt:lpstr>2．1 演算法簡介 結束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張容華</dc:creator>
  <cp:lastModifiedBy>明利</cp:lastModifiedBy>
  <cp:revision>481</cp:revision>
  <cp:lastPrinted>2019-05-27T08:55:00Z</cp:lastPrinted>
  <dcterms:created xsi:type="dcterms:W3CDTF">2019-04-23T05:53:25Z</dcterms:created>
  <dcterms:modified xsi:type="dcterms:W3CDTF">2019-07-18T02:06:27Z</dcterms:modified>
</cp:coreProperties>
</file>