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handoutMasterIdLst>
    <p:handoutMasterId r:id="rId41"/>
  </p:handoutMasterIdLst>
  <p:sldIdLst>
    <p:sldId id="845" r:id="rId2"/>
    <p:sldId id="816" r:id="rId3"/>
    <p:sldId id="815" r:id="rId4"/>
    <p:sldId id="814" r:id="rId5"/>
    <p:sldId id="813" r:id="rId6"/>
    <p:sldId id="812" r:id="rId7"/>
    <p:sldId id="811" r:id="rId8"/>
    <p:sldId id="818" r:id="rId9"/>
    <p:sldId id="810" r:id="rId10"/>
    <p:sldId id="809" r:id="rId11"/>
    <p:sldId id="817" r:id="rId12"/>
    <p:sldId id="807" r:id="rId13"/>
    <p:sldId id="806" r:id="rId14"/>
    <p:sldId id="797" r:id="rId15"/>
    <p:sldId id="798" r:id="rId16"/>
    <p:sldId id="799" r:id="rId17"/>
    <p:sldId id="800" r:id="rId18"/>
    <p:sldId id="801" r:id="rId19"/>
    <p:sldId id="802" r:id="rId20"/>
    <p:sldId id="803" r:id="rId21"/>
    <p:sldId id="804" r:id="rId22"/>
    <p:sldId id="805" r:id="rId23"/>
    <p:sldId id="796" r:id="rId24"/>
    <p:sldId id="795" r:id="rId25"/>
    <p:sldId id="794" r:id="rId26"/>
    <p:sldId id="793" r:id="rId27"/>
    <p:sldId id="792" r:id="rId28"/>
    <p:sldId id="791" r:id="rId29"/>
    <p:sldId id="790" r:id="rId30"/>
    <p:sldId id="823" r:id="rId31"/>
    <p:sldId id="824" r:id="rId32"/>
    <p:sldId id="826" r:id="rId33"/>
    <p:sldId id="846" r:id="rId34"/>
    <p:sldId id="847" r:id="rId35"/>
    <p:sldId id="849" r:id="rId36"/>
    <p:sldId id="850" r:id="rId37"/>
    <p:sldId id="851" r:id="rId38"/>
    <p:sldId id="825" r:id="rId39"/>
  </p:sldIdLst>
  <p:sldSz cx="9144000" cy="6858000" type="screen4x3"/>
  <p:notesSz cx="7099300" cy="10234613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521"/>
    <a:srgbClr val="EF5A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614" autoAdjust="0"/>
    <p:restoredTop sz="95604" autoAdjust="0"/>
  </p:normalViewPr>
  <p:slideViewPr>
    <p:cSldViewPr>
      <p:cViewPr varScale="1">
        <p:scale>
          <a:sx n="73" d="100"/>
          <a:sy n="73" d="100"/>
        </p:scale>
        <p:origin x="99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3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410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4021683" y="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/>
          <a:lstStyle>
            <a:lvl1pPr algn="r">
              <a:defRPr sz="1200"/>
            </a:lvl1pPr>
          </a:lstStyle>
          <a:p>
            <a:fld id="{11B816A1-D7F7-485D-B783-D3B3D57DC2E2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4021683" y="9720530"/>
            <a:ext cx="3075981" cy="512461"/>
          </a:xfrm>
          <a:prstGeom prst="rect">
            <a:avLst/>
          </a:prstGeom>
        </p:spPr>
        <p:txBody>
          <a:bodyPr vert="horz" lIns="93753" tIns="46877" rIns="93753" bIns="46877" rtlCol="0" anchor="b"/>
          <a:lstStyle>
            <a:lvl1pPr algn="r">
              <a:defRPr sz="1200"/>
            </a:lvl1pPr>
          </a:lstStyle>
          <a:p>
            <a:fld id="{AA4D73B3-18C6-47DA-BFD0-CB130FE361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775005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/>
          <a:lstStyle>
            <a:lvl1pPr algn="r">
              <a:defRPr sz="1300"/>
            </a:lvl1pPr>
          </a:lstStyle>
          <a:p>
            <a:fld id="{8A328180-FAF3-483C-A23E-267761613CA4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90600" y="766763"/>
            <a:ext cx="5118100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50" tIns="49525" rIns="99050" bIns="49525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9050" tIns="49525" rIns="99050" bIns="49525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l">
              <a:defRPr sz="13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4021294" y="9721106"/>
            <a:ext cx="3076364" cy="511731"/>
          </a:xfrm>
          <a:prstGeom prst="rect">
            <a:avLst/>
          </a:prstGeom>
        </p:spPr>
        <p:txBody>
          <a:bodyPr vert="horz" lIns="99050" tIns="49525" rIns="99050" bIns="49525" rtlCol="0" anchor="b"/>
          <a:lstStyle>
            <a:lvl1pPr algn="r">
              <a:defRPr sz="1300"/>
            </a:lvl1pPr>
          </a:lstStyle>
          <a:p>
            <a:fld id="{0CDE1FB7-29C4-4C52-B022-E3616678E238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64516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海霸總覽圖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AAB579-F0C4-B04C-8400-E5389724FDA6}" type="slidenum">
              <a:rPr kumimoji="1" lang="zh-TW" altLang="en-US" smtClean="0"/>
              <a:pPr/>
              <a:t>34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552137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>
                <a:latin typeface="微軟正黑體" pitchFamily="34" charset="-120"/>
                <a:ea typeface="微軟正黑體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微軟正黑體" pitchFamily="34" charset="-120"/>
                <a:ea typeface="微軟正黑體" pitchFamily="34" charset="-120"/>
              </a:defRPr>
            </a:lvl1pPr>
            <a:lvl2pPr>
              <a:defRPr>
                <a:latin typeface="微軟正黑體" pitchFamily="34" charset="-120"/>
                <a:ea typeface="微軟正黑體" pitchFamily="34" charset="-120"/>
              </a:defRPr>
            </a:lvl2pPr>
            <a:lvl3pPr>
              <a:defRPr>
                <a:latin typeface="微軟正黑體" pitchFamily="34" charset="-120"/>
                <a:ea typeface="微軟正黑體" pitchFamily="34" charset="-120"/>
              </a:defRPr>
            </a:lvl3pPr>
            <a:lvl4pPr>
              <a:defRPr>
                <a:latin typeface="微軟正黑體" pitchFamily="34" charset="-120"/>
                <a:ea typeface="微軟正黑體" pitchFamily="34" charset="-120"/>
              </a:defRPr>
            </a:lvl4pPr>
            <a:lvl5pPr>
              <a:defRPr>
                <a:latin typeface="微軟正黑體" pitchFamily="34" charset="-120"/>
                <a:ea typeface="微軟正黑體" pitchFamily="34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1171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圖片 4" descr="描述: E:\分享\1050504_北興國中-自造教育示範中心計畫申請書\PSD\北興國中-自造教育示範中心計畫申請書-公版底-調.jpg"/>
          <p:cNvPicPr>
            <a:picLocks noChangeAspect="1" noChangeArrowheads="1"/>
          </p:cNvPicPr>
          <p:nvPr userDrawn="1"/>
        </p:nvPicPr>
        <p:blipFill>
          <a:blip r:embed="rId14" cstate="print"/>
          <a:srcRect t="90192" b="-214"/>
          <a:stretch>
            <a:fillRect/>
          </a:stretch>
        </p:blipFill>
        <p:spPr bwMode="auto">
          <a:xfrm>
            <a:off x="0" y="5589240"/>
            <a:ext cx="914400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E0B2C2-CF8C-4704-9256-09B19789D93A}" type="datetimeFigureOut">
              <a:rPr lang="zh-TW" altLang="en-US" smtClean="0"/>
              <a:pPr/>
              <a:t>2020/2/12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535D88-6DB4-4F60-B27F-A0ACECBD9C51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9" name="Picture 2" descr="計畫背景_V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0" y="5733256"/>
            <a:ext cx="2915816" cy="128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教學資源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教科書：翰林、康軒、全華、</a:t>
            </a:r>
            <a:r>
              <a:rPr lang="zh-TW" altLang="en-US" dirty="0" smtClean="0">
                <a:solidFill>
                  <a:schemeClr val="bg1">
                    <a:lumMod val="50000"/>
                  </a:schemeClr>
                </a:solidFill>
              </a:rPr>
              <a:t>南一、碁峯</a:t>
            </a:r>
            <a:endParaRPr lang="en-US" altLang="zh-TW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zh-TW" altLang="en-US" dirty="0" smtClean="0"/>
              <a:t>視覺化積木程式：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Scratch</a:t>
            </a:r>
          </a:p>
          <a:p>
            <a:pPr lvl="1"/>
            <a:r>
              <a:rPr lang="en-US" altLang="zh-TW" dirty="0" smtClean="0"/>
              <a:t>Code.org One Hour Code</a:t>
            </a:r>
          </a:p>
          <a:p>
            <a:pPr lvl="1"/>
            <a:r>
              <a:rPr lang="en-US" altLang="zh-TW" dirty="0" err="1" smtClean="0"/>
              <a:t>Blockly</a:t>
            </a:r>
            <a:endParaRPr lang="en-US" altLang="zh-TW" dirty="0" smtClean="0"/>
          </a:p>
          <a:p>
            <a:pPr lvl="1"/>
            <a:r>
              <a:rPr lang="en-US" altLang="zh-TW" dirty="0" smtClean="0"/>
              <a:t>E-game</a:t>
            </a:r>
            <a:r>
              <a:rPr lang="zh-TW" altLang="en-US" dirty="0" smtClean="0"/>
              <a:t>打寇島</a:t>
            </a:r>
            <a:endParaRPr lang="en-US" altLang="zh-TW" dirty="0" smtClean="0"/>
          </a:p>
          <a:p>
            <a:r>
              <a:rPr lang="zh-TW" altLang="en-US" dirty="0" smtClean="0"/>
              <a:t>桌遊：海霸、機器人蓋程式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9147724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696913"/>
            <a:ext cx="9144000" cy="5464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7162800" y="2133600"/>
            <a:ext cx="1219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79413"/>
            <a:ext cx="9144000" cy="60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143000" y="17526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9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4288" y="0"/>
            <a:ext cx="91154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0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41325"/>
            <a:ext cx="9144000" cy="597376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752600" y="1295400"/>
            <a:ext cx="5410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7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7954"/>
          <a:stretch>
            <a:fillRect/>
          </a:stretch>
        </p:blipFill>
        <p:spPr>
          <a:xfrm>
            <a:off x="0" y="1268760"/>
            <a:ext cx="9144000" cy="558924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循序性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7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6359"/>
          <a:stretch>
            <a:fillRect/>
          </a:stretch>
        </p:blipFill>
        <p:spPr>
          <a:xfrm>
            <a:off x="0" y="1152599"/>
            <a:ext cx="9144000" cy="570540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演算法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 descr="圖片 05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93674"/>
            <a:ext cx="9144000" cy="4871630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6588224" y="2708920"/>
            <a:ext cx="432048" cy="43204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重複執行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圖片 05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484784"/>
            <a:ext cx="9183270" cy="5544616"/>
          </a:xfrm>
          <a:prstGeom prst="rect">
            <a:avLst/>
          </a:prstGeom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重複執行</a:t>
            </a:r>
            <a:r>
              <a:rPr lang="en-US" altLang="zh-TW" dirty="0" smtClean="0"/>
              <a:t>-</a:t>
            </a:r>
            <a:r>
              <a:rPr lang="zh-TW" altLang="en-US" dirty="0" smtClean="0"/>
              <a:t>找出規律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圖片 06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371" y="1673424"/>
            <a:ext cx="9128629" cy="518457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重複執行</a:t>
            </a:r>
            <a:r>
              <a:rPr lang="en-US" altLang="zh-TW" dirty="0" smtClean="0"/>
              <a:t>-</a:t>
            </a:r>
            <a:r>
              <a:rPr lang="zh-TW" altLang="en-US" dirty="0" smtClean="0"/>
              <a:t>找出規律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8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12056"/>
          <a:stretch>
            <a:fillRect/>
          </a:stretch>
        </p:blipFill>
        <p:spPr>
          <a:xfrm>
            <a:off x="0" y="1196752"/>
            <a:ext cx="9144000" cy="5661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圖片 6" descr="圖片 05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60031" y="1988840"/>
            <a:ext cx="4287499" cy="3744416"/>
          </a:xfrm>
          <a:prstGeom prst="rect">
            <a:avLst/>
          </a:prstGeom>
        </p:spPr>
      </p:pic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條件判斷</a:t>
            </a:r>
            <a:r>
              <a:rPr lang="en-US" altLang="zh-TW" dirty="0" smtClean="0"/>
              <a:t>-</a:t>
            </a:r>
            <a:r>
              <a:rPr lang="zh-TW" altLang="en-US" dirty="0" smtClean="0"/>
              <a:t>如果</a:t>
            </a:r>
            <a:r>
              <a:rPr lang="en-US" altLang="zh-TW" dirty="0" smtClean="0"/>
              <a:t>…</a:t>
            </a:r>
            <a:r>
              <a:rPr lang="zh-TW" altLang="en-US" dirty="0" smtClean="0"/>
              <a:t>就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0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195388"/>
            <a:ext cx="9144000" cy="44656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8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rcRect b="15599"/>
          <a:stretch>
            <a:fillRect/>
          </a:stretch>
        </p:blipFill>
        <p:spPr>
          <a:xfrm>
            <a:off x="0" y="1124744"/>
            <a:ext cx="9144000" cy="573325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條件判斷</a:t>
            </a:r>
            <a:r>
              <a:rPr lang="en-US" altLang="zh-TW" dirty="0" smtClean="0"/>
              <a:t>-</a:t>
            </a:r>
            <a:r>
              <a:rPr lang="zh-TW" altLang="en-US" dirty="0" smtClean="0"/>
              <a:t>如果</a:t>
            </a:r>
            <a:r>
              <a:rPr lang="en-US" altLang="zh-TW" dirty="0" smtClean="0"/>
              <a:t>…</a:t>
            </a:r>
            <a:r>
              <a:rPr lang="zh-TW" altLang="en-US" dirty="0" smtClean="0"/>
              <a:t>就</a:t>
            </a:r>
            <a:r>
              <a:rPr lang="en-US" altLang="zh-TW" dirty="0" smtClean="0"/>
              <a:t>…</a:t>
            </a:r>
            <a:r>
              <a:rPr lang="zh-TW" altLang="en-US" dirty="0" smtClean="0"/>
              <a:t>否則</a:t>
            </a:r>
            <a:r>
              <a:rPr lang="en-US" altLang="zh-TW" dirty="0" smtClean="0"/>
              <a:t>…</a:t>
            </a:r>
            <a:endParaRPr lang="zh-TW" altLang="en-US" dirty="0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3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1920" y="1556792"/>
            <a:ext cx="2210625" cy="1904538"/>
          </a:xfrm>
          <a:prstGeom prst="rect">
            <a:avLst/>
          </a:prstGeom>
        </p:spPr>
      </p:pic>
      <p:pic>
        <p:nvPicPr>
          <p:cNvPr id="4" name="圖片 3" descr="圖片 30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267744" y="1556792"/>
            <a:ext cx="1944216" cy="1870529"/>
          </a:xfrm>
          <a:prstGeom prst="rect">
            <a:avLst/>
          </a:prstGeom>
        </p:spPr>
      </p:pic>
      <p:pic>
        <p:nvPicPr>
          <p:cNvPr id="6" name="圖片 5" descr="圖片 30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84168" y="1916832"/>
            <a:ext cx="2244634" cy="2040576"/>
          </a:xfrm>
          <a:prstGeom prst="rect">
            <a:avLst/>
          </a:prstGeom>
        </p:spPr>
      </p:pic>
      <p:pic>
        <p:nvPicPr>
          <p:cNvPr id="7" name="圖片 6" descr="圖片 30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3528" y="4221088"/>
            <a:ext cx="2698096" cy="1694812"/>
          </a:xfrm>
          <a:prstGeom prst="rect">
            <a:avLst/>
          </a:prstGeom>
        </p:spPr>
      </p:pic>
      <p:pic>
        <p:nvPicPr>
          <p:cNvPr id="8" name="圖片 7" descr="圖片 307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59832" y="4005064"/>
            <a:ext cx="2125601" cy="2080255"/>
          </a:xfrm>
          <a:prstGeom prst="rect">
            <a:avLst/>
          </a:prstGeom>
        </p:spPr>
      </p:pic>
      <p:pic>
        <p:nvPicPr>
          <p:cNvPr id="9" name="圖片 8" descr="圖片 308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364088" y="4221088"/>
            <a:ext cx="1473750" cy="1643798"/>
          </a:xfrm>
          <a:prstGeom prst="rect">
            <a:avLst/>
          </a:prstGeom>
        </p:spPr>
      </p:pic>
      <p:pic>
        <p:nvPicPr>
          <p:cNvPr id="10" name="圖片 9" descr="圖片 309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120428" y="4149080"/>
            <a:ext cx="2023572" cy="2074586"/>
          </a:xfrm>
          <a:prstGeom prst="rect">
            <a:avLst/>
          </a:prstGeom>
        </p:spPr>
      </p:pic>
      <p:pic>
        <p:nvPicPr>
          <p:cNvPr id="11" name="圖片 10" descr="圖片 310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79512" y="1484784"/>
            <a:ext cx="2119932" cy="1944216"/>
          </a:xfrm>
          <a:prstGeom prst="rect">
            <a:avLst/>
          </a:prstGeom>
        </p:spPr>
      </p:pic>
      <p:sp>
        <p:nvSpPr>
          <p:cNvPr id="12" name="標題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漸進式螺旋學習</a:t>
            </a:r>
            <a:endParaRPr lang="zh-TW" altLang="en-US" dirty="0"/>
          </a:p>
        </p:txBody>
      </p:sp>
      <p:sp>
        <p:nvSpPr>
          <p:cNvPr id="15" name="內容版面配置區 1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13" descr="圖片 311.jpg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5576" y="188640"/>
            <a:ext cx="7744759" cy="6267666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8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68325"/>
            <a:ext cx="9144000" cy="572135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228600" y="3048000"/>
            <a:ext cx="1752600" cy="685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8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69913"/>
            <a:ext cx="9144000" cy="5718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3200400" y="3276600"/>
            <a:ext cx="3352800" cy="914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8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206500"/>
            <a:ext cx="9144000" cy="444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8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208088"/>
            <a:ext cx="9144000" cy="4440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87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208088"/>
            <a:ext cx="9144000" cy="4440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88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201738"/>
            <a:ext cx="9144000" cy="44529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905000" y="2743200"/>
            <a:ext cx="17526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1905000" y="3886200"/>
            <a:ext cx="685800" cy="304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676400" y="4800600"/>
            <a:ext cx="1219200" cy="914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圖片 207.jpg"/>
          <p:cNvPicPr>
            <a:picLocks noChangeAspect="1"/>
          </p:cNvPicPr>
          <p:nvPr/>
        </p:nvPicPr>
        <p:blipFill>
          <a:blip r:embed="rId2" cstate="print"/>
          <a:srcRect l="6667" r="7500"/>
          <a:stretch>
            <a:fillRect/>
          </a:stretch>
        </p:blipFill>
        <p:spPr>
          <a:xfrm>
            <a:off x="0" y="1581861"/>
            <a:ext cx="9144000" cy="5276139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Scratch</a:t>
            </a:r>
            <a:r>
              <a:rPr lang="zh-TW" altLang="en-US" dirty="0" smtClean="0"/>
              <a:t>教師帳號</a:t>
            </a:r>
            <a:endParaRPr lang="zh-TW" altLang="en-US" dirty="0"/>
          </a:p>
        </p:txBody>
      </p:sp>
      <p:sp>
        <p:nvSpPr>
          <p:cNvPr id="5" name="標題 1"/>
          <p:cNvSpPr txBox="1">
            <a:spLocks/>
          </p:cNvSpPr>
          <p:nvPr/>
        </p:nvSpPr>
        <p:spPr>
          <a:xfrm>
            <a:off x="4648200" y="4343400"/>
            <a:ext cx="4572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/>
          <a:p>
            <a:pPr lvl="0">
              <a:spcBef>
                <a:spcPct val="0"/>
              </a:spcBef>
            </a:pPr>
            <a:r>
              <a:rPr lang="en-US" altLang="zh-TW" sz="4400" b="1" dirty="0" smtClean="0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+mj-cs"/>
              </a:rPr>
              <a:t>hltech001 tech01 </a:t>
            </a:r>
            <a:endParaRPr kumimoji="0" lang="zh-TW" altLang="en-US" sz="4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軟正黑體" pitchFamily="34" charset="-120"/>
              <a:ea typeface="微軟正黑體" pitchFamily="34" charset="-120"/>
              <a:cs typeface="+mj-cs"/>
            </a:endParaRPr>
          </a:p>
        </p:txBody>
      </p:sp>
      <p:sp>
        <p:nvSpPr>
          <p:cNvPr id="9" name="內容版面配置區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1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200150"/>
            <a:ext cx="9144000" cy="445611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6324600" y="5105400"/>
            <a:ext cx="1066800" cy="3810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5" descr="圖片 2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04999"/>
            <a:ext cx="9140184" cy="4512425"/>
          </a:xfrm>
          <a:prstGeom prst="rect">
            <a:avLst/>
          </a:prstGeom>
        </p:spPr>
      </p:pic>
      <p:sp>
        <p:nvSpPr>
          <p:cNvPr id="6" name="圓角矩形 5"/>
          <p:cNvSpPr/>
          <p:nvPr/>
        </p:nvSpPr>
        <p:spPr>
          <a:xfrm>
            <a:off x="4191000" y="1828800"/>
            <a:ext cx="7620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 descr="圖片 2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937" y="1905000"/>
            <a:ext cx="9119063" cy="4501998"/>
          </a:xfrm>
          <a:prstGeom prst="rect">
            <a:avLst/>
          </a:prstGeom>
        </p:spPr>
      </p:pic>
      <p:sp>
        <p:nvSpPr>
          <p:cNvPr id="5" name="圓角矩形 4"/>
          <p:cNvSpPr/>
          <p:nvPr/>
        </p:nvSpPr>
        <p:spPr>
          <a:xfrm>
            <a:off x="7467600" y="1752600"/>
            <a:ext cx="10668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圓角矩形 5"/>
          <p:cNvSpPr/>
          <p:nvPr/>
        </p:nvSpPr>
        <p:spPr>
          <a:xfrm>
            <a:off x="5638800" y="3200400"/>
            <a:ext cx="1676400" cy="838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Blockly</a:t>
            </a:r>
            <a:r>
              <a:rPr lang="en-US" altLang="zh-TW" dirty="0" smtClean="0"/>
              <a:t> Games</a:t>
            </a:r>
            <a:endParaRPr lang="zh-TW" altLang="en-US" dirty="0"/>
          </a:p>
        </p:txBody>
      </p:sp>
      <p:pic>
        <p:nvPicPr>
          <p:cNvPr id="4" name="內容版面配置區 3" descr="圖片 208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905000"/>
            <a:ext cx="9144000" cy="4462462"/>
          </a:xfrm>
        </p:spPr>
      </p:pic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6" name="Picture 2" descr="C:\Users\Younger\Downloads\41617463_1265428396932511_2783955654753124352_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1864"/>
            <a:ext cx="9144000" cy="661427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94392842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1476" y="0"/>
            <a:ext cx="10466654" cy="6915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865903"/>
      </p:ext>
    </p:extLst>
  </p:cSld>
  <p:clrMapOvr>
    <a:masterClrMapping/>
  </p:clrMapOvr>
  <p:transition>
    <p:cut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Makecode</a:t>
            </a:r>
            <a:r>
              <a:rPr lang="zh-TW" altLang="en-US" dirty="0"/>
              <a:t> </a:t>
            </a:r>
            <a:r>
              <a:rPr lang="en-US" altLang="zh-TW" dirty="0" smtClean="0"/>
              <a:t>Editor</a:t>
            </a:r>
            <a:endParaRPr lang="zh-TW" altLang="en-US" dirty="0"/>
          </a:p>
        </p:txBody>
      </p:sp>
      <p:pic>
        <p:nvPicPr>
          <p:cNvPr id="4" name="內容版面配置區 3" descr="圖片 04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1371600"/>
            <a:ext cx="9149606" cy="4240876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53668" y="4800600"/>
            <a:ext cx="2237932" cy="1892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419600" y="4803985"/>
            <a:ext cx="2237932" cy="1889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4521817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圖片 14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143000"/>
            <a:ext cx="9154274" cy="573169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Web bit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74" name="Picture 2" descr="C:\Users\Younger\Downloads\webduino-bit-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1447800"/>
            <a:ext cx="7362825" cy="4724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72680854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err="1" smtClean="0"/>
              <a:t>Arduino</a:t>
            </a:r>
            <a:r>
              <a:rPr lang="zh-TW" altLang="en-US" dirty="0" smtClean="0"/>
              <a:t>小車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4098" name="Picture 2" descr="C:\Users\Younger\Downloads\716FG6S9AEL._AC_SL1500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57800" y="1295400"/>
            <a:ext cx="3253740" cy="2418613"/>
          </a:xfrm>
          <a:prstGeom prst="rect">
            <a:avLst/>
          </a:prstGeom>
          <a:noFill/>
        </p:spPr>
      </p:pic>
      <p:pic>
        <p:nvPicPr>
          <p:cNvPr id="4099" name="Picture 3" descr="C:\Users\Younger\Downloads\800x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3657600"/>
            <a:ext cx="5334000" cy="2993708"/>
          </a:xfrm>
          <a:prstGeom prst="rect">
            <a:avLst/>
          </a:prstGeom>
          <a:noFill/>
        </p:spPr>
      </p:pic>
      <p:pic>
        <p:nvPicPr>
          <p:cNvPr id="4100" name="Picture 4" descr="C:\Users\Younger\Downloads\04220010281-800x6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2F3F5"/>
              </a:clrFrom>
              <a:clrTo>
                <a:srgbClr val="F2F3F5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2400" y="2362200"/>
            <a:ext cx="4165600" cy="31242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7833203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演算法與程式設計</a:t>
            </a:r>
            <a:r>
              <a:rPr lang="en-US" altLang="zh-TW" dirty="0" smtClean="0"/>
              <a:t>-</a:t>
            </a:r>
            <a:r>
              <a:rPr lang="zh-TW" altLang="en-US" dirty="0" smtClean="0"/>
              <a:t>實作篇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zh-TW" altLang="en-US" dirty="0" smtClean="0"/>
          </a:p>
          <a:p>
            <a:r>
              <a:rPr lang="en-US" altLang="zh-TW" dirty="0" smtClean="0"/>
              <a:t>Scratch1-</a:t>
            </a:r>
            <a:r>
              <a:rPr lang="zh-TW" altLang="en-US" dirty="0" smtClean="0"/>
              <a:t>貓咪走路</a:t>
            </a:r>
            <a:r>
              <a:rPr lang="en-US" altLang="zh-TW" dirty="0" smtClean="0"/>
              <a:t>-</a:t>
            </a:r>
            <a:r>
              <a:rPr lang="zh-TW" altLang="en-US" dirty="0" smtClean="0"/>
              <a:t>鍵盤控制網址</a:t>
            </a:r>
          </a:p>
          <a:p>
            <a:r>
              <a:rPr lang="en-US" altLang="zh-TW" dirty="0" smtClean="0"/>
              <a:t>Scratch3-</a:t>
            </a:r>
            <a:r>
              <a:rPr lang="zh-TW" altLang="en-US" dirty="0" smtClean="0"/>
              <a:t>打磚塊</a:t>
            </a:r>
            <a:r>
              <a:rPr lang="en-US" altLang="zh-TW" dirty="0" smtClean="0"/>
              <a:t>-</a:t>
            </a:r>
            <a:r>
              <a:rPr lang="zh-TW" altLang="en-US" dirty="0" smtClean="0"/>
              <a:t>迴圈及變數網址</a:t>
            </a:r>
          </a:p>
          <a:p>
            <a:r>
              <a:rPr lang="en-US" altLang="zh-TW" dirty="0" smtClean="0"/>
              <a:t>Scratch4-</a:t>
            </a:r>
            <a:r>
              <a:rPr lang="zh-TW" altLang="en-US" dirty="0" smtClean="0"/>
              <a:t>接炸彈</a:t>
            </a:r>
            <a:r>
              <a:rPr lang="en-US" altLang="zh-TW" dirty="0" smtClean="0"/>
              <a:t>-</a:t>
            </a:r>
            <a:r>
              <a:rPr lang="zh-TW" altLang="en-US" dirty="0" smtClean="0"/>
              <a:t>分身網址</a:t>
            </a:r>
          </a:p>
          <a:p>
            <a:r>
              <a:rPr lang="en-US" altLang="zh-TW" dirty="0" smtClean="0"/>
              <a:t>Scratch5-</a:t>
            </a:r>
            <a:r>
              <a:rPr lang="zh-TW" altLang="en-US" dirty="0" smtClean="0"/>
              <a:t>射擊遊戲</a:t>
            </a:r>
            <a:r>
              <a:rPr lang="en-US" altLang="zh-TW" dirty="0" smtClean="0"/>
              <a:t>-</a:t>
            </a:r>
            <a:r>
              <a:rPr lang="zh-TW" altLang="en-US" dirty="0" smtClean="0"/>
              <a:t>分身的應用網址</a:t>
            </a:r>
          </a:p>
          <a:p>
            <a:r>
              <a:rPr lang="en-US" altLang="zh-TW" dirty="0" smtClean="0"/>
              <a:t>Scratch6-</a:t>
            </a:r>
            <a:r>
              <a:rPr lang="zh-TW" altLang="en-US" dirty="0" smtClean="0"/>
              <a:t>打蟑螂</a:t>
            </a:r>
            <a:r>
              <a:rPr lang="en-US" altLang="zh-TW" dirty="0" smtClean="0"/>
              <a:t>-</a:t>
            </a:r>
            <a:r>
              <a:rPr lang="zh-TW" altLang="en-US" dirty="0" smtClean="0"/>
              <a:t>按鍵偵測控制網址</a:t>
            </a:r>
          </a:p>
          <a:p>
            <a:r>
              <a:rPr lang="en-US" altLang="zh-TW" dirty="0" smtClean="0"/>
              <a:t>Scratch7-</a:t>
            </a:r>
            <a:r>
              <a:rPr lang="zh-TW" altLang="en-US" dirty="0" smtClean="0"/>
              <a:t>懸崖勒馬</a:t>
            </a:r>
            <a:r>
              <a:rPr lang="en-US" altLang="zh-TW" dirty="0" smtClean="0"/>
              <a:t>-</a:t>
            </a:r>
            <a:r>
              <a:rPr lang="zh-TW" altLang="en-US" dirty="0" smtClean="0"/>
              <a:t>循跡感測器網址</a:t>
            </a:r>
          </a:p>
          <a:p>
            <a:r>
              <a:rPr lang="en-US" altLang="zh-TW" dirty="0" smtClean="0"/>
              <a:t>Scratch8-</a:t>
            </a:r>
            <a:r>
              <a:rPr lang="zh-TW" altLang="en-US" dirty="0" smtClean="0"/>
              <a:t>基礎循跡</a:t>
            </a:r>
            <a:r>
              <a:rPr lang="en-US" altLang="zh-TW" dirty="0" smtClean="0"/>
              <a:t>-</a:t>
            </a:r>
            <a:r>
              <a:rPr lang="zh-TW" altLang="en-US" dirty="0" smtClean="0"/>
              <a:t>邏輯運算網址</a:t>
            </a:r>
          </a:p>
          <a:p>
            <a:r>
              <a:rPr lang="en-US" altLang="zh-TW" dirty="0" smtClean="0"/>
              <a:t>Scratch9-</a:t>
            </a:r>
            <a:r>
              <a:rPr lang="zh-TW" altLang="en-US" dirty="0" smtClean="0"/>
              <a:t>掃地機器人</a:t>
            </a:r>
            <a:r>
              <a:rPr lang="en-US" altLang="zh-TW" dirty="0" smtClean="0"/>
              <a:t>-</a:t>
            </a:r>
            <a:r>
              <a:rPr lang="zh-TW" altLang="en-US" dirty="0" smtClean="0"/>
              <a:t>超音波感測器網址</a:t>
            </a:r>
          </a:p>
          <a:p>
            <a:r>
              <a:rPr lang="en-US" altLang="zh-TW" dirty="0" smtClean="0"/>
              <a:t>Scratch9-</a:t>
            </a:r>
            <a:r>
              <a:rPr lang="zh-TW" altLang="en-US" dirty="0" smtClean="0"/>
              <a:t>迷宮設計網址</a:t>
            </a:r>
          </a:p>
          <a:p>
            <a:r>
              <a:rPr lang="en-US" altLang="zh-TW" dirty="0" smtClean="0"/>
              <a:t>Scratch-</a:t>
            </a:r>
            <a:r>
              <a:rPr lang="zh-TW" altLang="en-US" dirty="0" smtClean="0"/>
              <a:t>小畫家</a:t>
            </a:r>
            <a:r>
              <a:rPr lang="en-US" altLang="zh-TW" dirty="0" smtClean="0"/>
              <a:t>-</a:t>
            </a:r>
            <a:r>
              <a:rPr lang="zh-TW" altLang="en-US" dirty="0" smtClean="0"/>
              <a:t>邏輯運算鍵盤偵測</a:t>
            </a:r>
            <a:r>
              <a:rPr lang="zh-TW" altLang="en-US" dirty="0" smtClean="0"/>
              <a:t>網址</a:t>
            </a:r>
            <a:endParaRPr lang="zh-TW" altLang="en-US" dirty="0" smtClean="0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2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38163"/>
            <a:ext cx="9144000" cy="578008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228600" y="2286000"/>
            <a:ext cx="1219200" cy="6858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3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542925"/>
            <a:ext cx="9144000" cy="577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4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1592263"/>
            <a:ext cx="9144000" cy="36734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5257800" y="3733800"/>
            <a:ext cx="12192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5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379413"/>
            <a:ext cx="9144000" cy="60991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圓角矩形 2"/>
          <p:cNvSpPr/>
          <p:nvPr/>
        </p:nvSpPr>
        <p:spPr>
          <a:xfrm>
            <a:off x="152400" y="17526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圓角矩形 3"/>
          <p:cNvSpPr/>
          <p:nvPr/>
        </p:nvSpPr>
        <p:spPr>
          <a:xfrm>
            <a:off x="2514600" y="4419600"/>
            <a:ext cx="2895600" cy="4572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圓角矩形 4"/>
          <p:cNvSpPr/>
          <p:nvPr/>
        </p:nvSpPr>
        <p:spPr>
          <a:xfrm>
            <a:off x="152400" y="4648200"/>
            <a:ext cx="1371600" cy="53340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>
    <p:cut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2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6823" y="0"/>
            <a:ext cx="7847577" cy="6858000"/>
          </a:xfrm>
          <a:prstGeom prst="rect">
            <a:avLst/>
          </a:prstGeom>
        </p:spPr>
      </p:pic>
    </p:spTree>
  </p:cSld>
  <p:clrMapOvr>
    <a:masterClrMapping/>
  </p:clrMapOvr>
  <p:transition>
    <p:cut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 descr="圖片 196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461963"/>
            <a:ext cx="9144000" cy="59324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>
    <p:cut/>
  </p:transition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15358</TotalTime>
  <Words>175</Words>
  <Application>Microsoft Office PowerPoint</Application>
  <PresentationFormat>如螢幕大小 (4:3)</PresentationFormat>
  <Paragraphs>36</Paragraphs>
  <Slides>38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43" baseType="lpstr">
      <vt:lpstr>微軟正黑體</vt:lpstr>
      <vt:lpstr>新細明體</vt:lpstr>
      <vt:lpstr>Arial</vt:lpstr>
      <vt:lpstr>Calibri</vt:lpstr>
      <vt:lpstr>Office 佈景主題</vt:lpstr>
      <vt:lpstr>教學資源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循序性</vt:lpstr>
      <vt:lpstr>演算法</vt:lpstr>
      <vt:lpstr>重複執行</vt:lpstr>
      <vt:lpstr>重複執行-找出規律</vt:lpstr>
      <vt:lpstr>重複執行-找出規律</vt:lpstr>
      <vt:lpstr>條件判斷-如果…就…</vt:lpstr>
      <vt:lpstr>條件判斷-如果…就…否則…</vt:lpstr>
      <vt:lpstr>漸進式螺旋學習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Scratch教師帳號</vt:lpstr>
      <vt:lpstr>PowerPoint 簡報</vt:lpstr>
      <vt:lpstr>PowerPoint 簡報</vt:lpstr>
      <vt:lpstr>Blockly Games</vt:lpstr>
      <vt:lpstr>PowerPoint 簡報</vt:lpstr>
      <vt:lpstr>PowerPoint 簡報</vt:lpstr>
      <vt:lpstr>Makecode Editor</vt:lpstr>
      <vt:lpstr>Web bit</vt:lpstr>
      <vt:lpstr>Arduino小車</vt:lpstr>
      <vt:lpstr>演算法與程式設計-實作篇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Younger Yang</dc:creator>
  <cp:lastModifiedBy>Younger Yang</cp:lastModifiedBy>
  <cp:revision>1027</cp:revision>
  <dcterms:created xsi:type="dcterms:W3CDTF">2016-06-24T09:50:55Z</dcterms:created>
  <dcterms:modified xsi:type="dcterms:W3CDTF">2020-02-12T13:43:51Z</dcterms:modified>
</cp:coreProperties>
</file>