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handoutMasterIdLst>
    <p:handoutMasterId r:id="rId47"/>
  </p:handoutMasterIdLst>
  <p:sldIdLst>
    <p:sldId id="732" r:id="rId2"/>
    <p:sldId id="829" r:id="rId3"/>
    <p:sldId id="832" r:id="rId4"/>
    <p:sldId id="833" r:id="rId5"/>
    <p:sldId id="882" r:id="rId6"/>
    <p:sldId id="883" r:id="rId7"/>
    <p:sldId id="818" r:id="rId8"/>
    <p:sldId id="766" r:id="rId9"/>
    <p:sldId id="1014" r:id="rId10"/>
    <p:sldId id="1271" r:id="rId11"/>
    <p:sldId id="1074" r:id="rId12"/>
    <p:sldId id="1189" r:id="rId13"/>
    <p:sldId id="1191" r:id="rId14"/>
    <p:sldId id="1192" r:id="rId15"/>
    <p:sldId id="1193" r:id="rId16"/>
    <p:sldId id="1196" r:id="rId17"/>
    <p:sldId id="1217" r:id="rId18"/>
    <p:sldId id="1197" r:id="rId19"/>
    <p:sldId id="1200" r:id="rId20"/>
    <p:sldId id="1201" r:id="rId21"/>
    <p:sldId id="1202" r:id="rId22"/>
    <p:sldId id="1216" r:id="rId23"/>
    <p:sldId id="1203" r:id="rId24"/>
    <p:sldId id="1204" r:id="rId25"/>
    <p:sldId id="1205" r:id="rId26"/>
    <p:sldId id="1206" r:id="rId27"/>
    <p:sldId id="1214" r:id="rId28"/>
    <p:sldId id="1207" r:id="rId29"/>
    <p:sldId id="1208" r:id="rId30"/>
    <p:sldId id="1209" r:id="rId31"/>
    <p:sldId id="1213" r:id="rId32"/>
    <p:sldId id="1210" r:id="rId33"/>
    <p:sldId id="1218" r:id="rId34"/>
    <p:sldId id="1219" r:id="rId35"/>
    <p:sldId id="1221" r:id="rId36"/>
    <p:sldId id="1222" r:id="rId37"/>
    <p:sldId id="1223" r:id="rId38"/>
    <p:sldId id="1224" r:id="rId39"/>
    <p:sldId id="1225" r:id="rId40"/>
    <p:sldId id="1226" r:id="rId41"/>
    <p:sldId id="1227" r:id="rId42"/>
    <p:sldId id="1228" r:id="rId43"/>
    <p:sldId id="1229" r:id="rId44"/>
    <p:sldId id="1272" r:id="rId45"/>
  </p:sldIdLst>
  <p:sldSz cx="9144000" cy="6858000" type="screen4x3"/>
  <p:notesSz cx="7099300" cy="10234613"/>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3">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5A00"/>
    <a:srgbClr val="FFA5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中等深淺樣式 4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9014" autoAdjust="0"/>
    <p:restoredTop sz="94333" autoAdjust="0"/>
  </p:normalViewPr>
  <p:slideViewPr>
    <p:cSldViewPr>
      <p:cViewPr varScale="1">
        <p:scale>
          <a:sx n="86" d="100"/>
          <a:sy n="86" d="100"/>
        </p:scale>
        <p:origin x="1200" y="48"/>
      </p:cViewPr>
      <p:guideLst>
        <p:guide orient="horz" pos="2160"/>
        <p:guide pos="2880"/>
      </p:guideLst>
    </p:cSldViewPr>
  </p:slideViewPr>
  <p:outlineViewPr>
    <p:cViewPr>
      <p:scale>
        <a:sx n="33" d="100"/>
        <a:sy n="33" d="100"/>
      </p:scale>
      <p:origin x="0" y="2934"/>
    </p:cViewPr>
  </p:outlineViewPr>
  <p:notesTextViewPr>
    <p:cViewPr>
      <p:scale>
        <a:sx n="100" d="100"/>
        <a:sy n="100" d="100"/>
      </p:scale>
      <p:origin x="0" y="0"/>
    </p:cViewPr>
  </p:notesTextViewPr>
  <p:sorterViewPr>
    <p:cViewPr varScale="1">
      <p:scale>
        <a:sx n="100" d="100"/>
        <a:sy n="100" d="100"/>
      </p:scale>
      <p:origin x="0" y="-1315"/>
    </p:cViewPr>
  </p:sorterViewPr>
  <p:notesViewPr>
    <p:cSldViewPr>
      <p:cViewPr varScale="1">
        <p:scale>
          <a:sx n="77" d="100"/>
          <a:sy n="77" d="100"/>
        </p:scale>
        <p:origin x="-3990" y="-108"/>
      </p:cViewPr>
      <p:guideLst>
        <p:guide orient="horz" pos="3223"/>
        <p:guide pos="2236"/>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3075981" cy="512461"/>
          </a:xfrm>
          <a:prstGeom prst="rect">
            <a:avLst/>
          </a:prstGeom>
        </p:spPr>
        <p:txBody>
          <a:bodyPr vert="horz" lIns="93753" tIns="46877" rIns="93753" bIns="46877" rtlCol="0"/>
          <a:lstStyle>
            <a:lvl1pPr algn="l">
              <a:defRPr sz="1200"/>
            </a:lvl1pPr>
          </a:lstStyle>
          <a:p>
            <a:endParaRPr lang="zh-TW" altLang="en-US"/>
          </a:p>
        </p:txBody>
      </p:sp>
      <p:sp>
        <p:nvSpPr>
          <p:cNvPr id="3" name="日期版面配置區 2"/>
          <p:cNvSpPr>
            <a:spLocks noGrp="1"/>
          </p:cNvSpPr>
          <p:nvPr>
            <p:ph type="dt" sz="quarter" idx="1"/>
          </p:nvPr>
        </p:nvSpPr>
        <p:spPr>
          <a:xfrm>
            <a:off x="4021683" y="0"/>
            <a:ext cx="3075981" cy="512461"/>
          </a:xfrm>
          <a:prstGeom prst="rect">
            <a:avLst/>
          </a:prstGeom>
        </p:spPr>
        <p:txBody>
          <a:bodyPr vert="horz" lIns="93753" tIns="46877" rIns="93753" bIns="46877" rtlCol="0"/>
          <a:lstStyle>
            <a:lvl1pPr algn="r">
              <a:defRPr sz="1200"/>
            </a:lvl1pPr>
          </a:lstStyle>
          <a:p>
            <a:fld id="{11B816A1-D7F7-485D-B783-D3B3D57DC2E2}" type="datetimeFigureOut">
              <a:rPr lang="zh-TW" altLang="en-US" smtClean="0"/>
              <a:pPr/>
              <a:t>2021/4/12</a:t>
            </a:fld>
            <a:endParaRPr lang="zh-TW" altLang="en-US"/>
          </a:p>
        </p:txBody>
      </p:sp>
      <p:sp>
        <p:nvSpPr>
          <p:cNvPr id="4" name="頁尾版面配置區 3"/>
          <p:cNvSpPr>
            <a:spLocks noGrp="1"/>
          </p:cNvSpPr>
          <p:nvPr>
            <p:ph type="ftr" sz="quarter" idx="2"/>
          </p:nvPr>
        </p:nvSpPr>
        <p:spPr>
          <a:xfrm>
            <a:off x="1" y="9720530"/>
            <a:ext cx="3075981" cy="512461"/>
          </a:xfrm>
          <a:prstGeom prst="rect">
            <a:avLst/>
          </a:prstGeom>
        </p:spPr>
        <p:txBody>
          <a:bodyPr vert="horz" lIns="93753" tIns="46877" rIns="93753" bIns="46877"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4021683" y="9720530"/>
            <a:ext cx="3075981" cy="512461"/>
          </a:xfrm>
          <a:prstGeom prst="rect">
            <a:avLst/>
          </a:prstGeom>
        </p:spPr>
        <p:txBody>
          <a:bodyPr vert="horz" lIns="93753" tIns="46877" rIns="93753" bIns="46877" rtlCol="0" anchor="b"/>
          <a:lstStyle>
            <a:lvl1pPr algn="r">
              <a:defRPr sz="1200"/>
            </a:lvl1pPr>
          </a:lstStyle>
          <a:p>
            <a:fld id="{AA4D73B3-18C6-47DA-BFD0-CB130FE361FF}" type="slidenum">
              <a:rPr lang="zh-TW" altLang="en-US" smtClean="0"/>
              <a:pPr/>
              <a:t>‹#›</a:t>
            </a:fld>
            <a:endParaRPr lang="zh-TW" altLang="en-US"/>
          </a:p>
        </p:txBody>
      </p:sp>
    </p:spTree>
    <p:extLst>
      <p:ext uri="{BB962C8B-B14F-4D97-AF65-F5344CB8AC3E}">
        <p14:creationId xmlns:p14="http://schemas.microsoft.com/office/powerpoint/2010/main" val="39775005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3076364" cy="511731"/>
          </a:xfrm>
          <a:prstGeom prst="rect">
            <a:avLst/>
          </a:prstGeom>
        </p:spPr>
        <p:txBody>
          <a:bodyPr vert="horz" lIns="99050" tIns="49525" rIns="99050" bIns="49525" rtlCol="0"/>
          <a:lstStyle>
            <a:lvl1pPr algn="l">
              <a:defRPr sz="1300"/>
            </a:lvl1pPr>
          </a:lstStyle>
          <a:p>
            <a:endParaRPr lang="zh-TW" altLang="en-US"/>
          </a:p>
        </p:txBody>
      </p:sp>
      <p:sp>
        <p:nvSpPr>
          <p:cNvPr id="3" name="日期版面配置區 2"/>
          <p:cNvSpPr>
            <a:spLocks noGrp="1"/>
          </p:cNvSpPr>
          <p:nvPr>
            <p:ph type="dt" idx="1"/>
          </p:nvPr>
        </p:nvSpPr>
        <p:spPr>
          <a:xfrm>
            <a:off x="4021294" y="0"/>
            <a:ext cx="3076364" cy="511731"/>
          </a:xfrm>
          <a:prstGeom prst="rect">
            <a:avLst/>
          </a:prstGeom>
        </p:spPr>
        <p:txBody>
          <a:bodyPr vert="horz" lIns="99050" tIns="49525" rIns="99050" bIns="49525" rtlCol="0"/>
          <a:lstStyle>
            <a:lvl1pPr algn="r">
              <a:defRPr sz="1300"/>
            </a:lvl1pPr>
          </a:lstStyle>
          <a:p>
            <a:fld id="{8A328180-FAF3-483C-A23E-267761613CA4}" type="datetimeFigureOut">
              <a:rPr lang="zh-TW" altLang="en-US" smtClean="0"/>
              <a:pPr/>
              <a:t>2021/4/12</a:t>
            </a:fld>
            <a:endParaRPr lang="zh-TW" altLang="en-US"/>
          </a:p>
        </p:txBody>
      </p:sp>
      <p:sp>
        <p:nvSpPr>
          <p:cNvPr id="4" name="投影片圖像版面配置區 3"/>
          <p:cNvSpPr>
            <a:spLocks noGrp="1" noRot="1" noChangeAspect="1"/>
          </p:cNvSpPr>
          <p:nvPr>
            <p:ph type="sldImg" idx="2"/>
          </p:nvPr>
        </p:nvSpPr>
        <p:spPr>
          <a:xfrm>
            <a:off x="990600" y="766763"/>
            <a:ext cx="5118100" cy="3838575"/>
          </a:xfrm>
          <a:prstGeom prst="rect">
            <a:avLst/>
          </a:prstGeom>
          <a:noFill/>
          <a:ln w="12700">
            <a:solidFill>
              <a:prstClr val="black"/>
            </a:solidFill>
          </a:ln>
        </p:spPr>
        <p:txBody>
          <a:bodyPr vert="horz" lIns="99050" tIns="49525" rIns="99050" bIns="49525" rtlCol="0" anchor="ctr"/>
          <a:lstStyle/>
          <a:p>
            <a:endParaRPr lang="zh-TW" altLang="en-US"/>
          </a:p>
        </p:txBody>
      </p:sp>
      <p:sp>
        <p:nvSpPr>
          <p:cNvPr id="5" name="備忘稿版面配置區 4"/>
          <p:cNvSpPr>
            <a:spLocks noGrp="1"/>
          </p:cNvSpPr>
          <p:nvPr>
            <p:ph type="body" sz="quarter" idx="3"/>
          </p:nvPr>
        </p:nvSpPr>
        <p:spPr>
          <a:xfrm>
            <a:off x="709930" y="4861443"/>
            <a:ext cx="5679440" cy="4605576"/>
          </a:xfrm>
          <a:prstGeom prst="rect">
            <a:avLst/>
          </a:prstGeom>
        </p:spPr>
        <p:txBody>
          <a:bodyPr vert="horz" lIns="99050" tIns="49525" rIns="99050" bIns="49525"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9721106"/>
            <a:ext cx="3076364" cy="511731"/>
          </a:xfrm>
          <a:prstGeom prst="rect">
            <a:avLst/>
          </a:prstGeom>
        </p:spPr>
        <p:txBody>
          <a:bodyPr vert="horz" lIns="99050" tIns="49525" rIns="99050" bIns="49525"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4021294" y="9721106"/>
            <a:ext cx="3076364" cy="511731"/>
          </a:xfrm>
          <a:prstGeom prst="rect">
            <a:avLst/>
          </a:prstGeom>
        </p:spPr>
        <p:txBody>
          <a:bodyPr vert="horz" lIns="99050" tIns="49525" rIns="99050" bIns="49525" rtlCol="0" anchor="b"/>
          <a:lstStyle>
            <a:lvl1pPr algn="r">
              <a:defRPr sz="1300"/>
            </a:lvl1pPr>
          </a:lstStyle>
          <a:p>
            <a:fld id="{0CDE1FB7-29C4-4C52-B022-E3616678E238}" type="slidenum">
              <a:rPr lang="zh-TW" altLang="en-US" smtClean="0"/>
              <a:pPr/>
              <a:t>‹#›</a:t>
            </a:fld>
            <a:endParaRPr lang="zh-TW" altLang="en-US"/>
          </a:p>
        </p:txBody>
      </p:sp>
    </p:spTree>
    <p:extLst>
      <p:ext uri="{BB962C8B-B14F-4D97-AF65-F5344CB8AC3E}">
        <p14:creationId xmlns:p14="http://schemas.microsoft.com/office/powerpoint/2010/main" val="1164516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46328">
              <a:defRPr/>
            </a:pPr>
            <a:r>
              <a:rPr lang="zh-TW" altLang="en-US" dirty="0">
                <a:solidFill>
                  <a:schemeClr val="tx1"/>
                </a:solidFill>
              </a:rPr>
              <a:t>引自</a:t>
            </a:r>
            <a:r>
              <a:rPr lang="zh-TW" altLang="en-US" u="none" dirty="0">
                <a:solidFill>
                  <a:schemeClr val="tx1"/>
                </a:solidFill>
              </a:rPr>
              <a:t>十二年國民基本教育科技領域</a:t>
            </a:r>
            <a:r>
              <a:rPr lang="zh-TW" altLang="en-US" u="none" baseline="0" dirty="0">
                <a:solidFill>
                  <a:schemeClr val="tx1"/>
                </a:solidFill>
              </a:rPr>
              <a:t>國民中小學暨普通型高級中等學校</a:t>
            </a:r>
            <a:r>
              <a:rPr lang="zh-TW" altLang="en-US" u="none" dirty="0">
                <a:solidFill>
                  <a:schemeClr val="tx1"/>
                </a:solidFill>
              </a:rPr>
              <a:t>課程綱要</a:t>
            </a:r>
            <a:endParaRPr lang="en-US" altLang="zh-TW" u="none" dirty="0">
              <a:solidFill>
                <a:schemeClr val="tx1"/>
              </a:solidFill>
            </a:endParaRPr>
          </a:p>
          <a:p>
            <a:pPr defTabSz="946328">
              <a:defRPr/>
            </a:pPr>
            <a:r>
              <a:rPr lang="en-US" altLang="zh-TW" u="none" dirty="0">
                <a:solidFill>
                  <a:schemeClr val="tx1"/>
                </a:solidFill>
              </a:rPr>
              <a:t>P.</a:t>
            </a:r>
            <a:endParaRPr lang="en-US" altLang="zh-TW" dirty="0"/>
          </a:p>
          <a:p>
            <a:endParaRPr lang="en-US" altLang="zh-TW" dirty="0"/>
          </a:p>
          <a:p>
            <a:r>
              <a:rPr lang="en-US" altLang="zh-TW" dirty="0"/>
              <a:t>1.</a:t>
            </a:r>
            <a:r>
              <a:rPr lang="zh-TW" altLang="en-US" dirty="0"/>
              <a:t>科技領域課程理念是引導學生經由觀察與體驗日常生活中的需求或問題，進而設計適用的物品，並且能夠運用電腦科學的工具進而澄清理解、歸納分析或解決生活中的問題。</a:t>
            </a:r>
          </a:p>
          <a:p>
            <a:r>
              <a:rPr lang="en-US" altLang="zh-TW" dirty="0"/>
              <a:t>2.</a:t>
            </a:r>
            <a:r>
              <a:rPr lang="zh-TW" altLang="en-US" dirty="0"/>
              <a:t>課程發展與實踐是以學生的生活經驗、需求以及學習興趣為基礎，在問題解決與實作的過程中培養學生「設計思考」與「運算思維」的知能。</a:t>
            </a:r>
          </a:p>
          <a:p>
            <a:r>
              <a:rPr lang="en-US" altLang="zh-TW" dirty="0"/>
              <a:t>3.</a:t>
            </a:r>
            <a:r>
              <a:rPr lang="zh-TW" altLang="en-US" dirty="0"/>
              <a:t>「設計思考」在透過觀察並解決生活中的問題，強調「做、用、想」的能力，培養學生動手做的能力，使用科技產品的能力，以及設計與批判思考的能力。</a:t>
            </a:r>
          </a:p>
          <a:p>
            <a:r>
              <a:rPr lang="en-US" altLang="zh-TW" dirty="0"/>
              <a:t>4.</a:t>
            </a:r>
            <a:r>
              <a:rPr lang="zh-TW" altLang="en-US" dirty="0"/>
              <a:t>「運算思維」是透過電腦科學相關知能的學習，培養邏輯思考與系統化思考等。</a:t>
            </a:r>
            <a:endParaRPr lang="en-US" altLang="zh-TW" dirty="0"/>
          </a:p>
          <a:p>
            <a:r>
              <a:rPr lang="en-US" altLang="zh-TW" dirty="0"/>
              <a:t>5.</a:t>
            </a:r>
            <a:r>
              <a:rPr lang="zh-TW" altLang="en-US" dirty="0"/>
              <a:t>在科技專題製作及問題解決的歷程中，增進學生的運算思維與設計思考的知能，培養團隊合作及合宜的態度與習慣。</a:t>
            </a:r>
          </a:p>
        </p:txBody>
      </p:sp>
      <p:sp>
        <p:nvSpPr>
          <p:cNvPr id="4" name="投影片編號版面配置區 3"/>
          <p:cNvSpPr>
            <a:spLocks noGrp="1"/>
          </p:cNvSpPr>
          <p:nvPr>
            <p:ph type="sldNum" sz="quarter" idx="10"/>
          </p:nvPr>
        </p:nvSpPr>
        <p:spPr/>
        <p:txBody>
          <a:bodyPr/>
          <a:lstStyle/>
          <a:p>
            <a:fld id="{50D96409-1F30-412C-9F64-9228493B54AB}" type="slidenum">
              <a:rPr lang="zh-TW" altLang="en-US" smtClean="0"/>
              <a:pPr/>
              <a:t>10</a:t>
            </a:fld>
            <a:endParaRPr lang="zh-TW" altLang="en-US"/>
          </a:p>
        </p:txBody>
      </p:sp>
    </p:spTree>
    <p:extLst>
      <p:ext uri="{BB962C8B-B14F-4D97-AF65-F5344CB8AC3E}">
        <p14:creationId xmlns:p14="http://schemas.microsoft.com/office/powerpoint/2010/main" val="7694856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好東西跟好朋友分享</a:t>
            </a:r>
            <a:endParaRPr lang="en-US" altLang="zh-TW" dirty="0"/>
          </a:p>
          <a:p>
            <a:r>
              <a:rPr lang="zh-TW" altLang="en-US" dirty="0"/>
              <a:t>方向、系統性</a:t>
            </a:r>
            <a:endParaRPr lang="en-US" altLang="zh-TW" dirty="0"/>
          </a:p>
          <a:p>
            <a:r>
              <a:rPr lang="zh-TW" altLang="en-US" dirty="0"/>
              <a:t>科技領域教什麼？怎麼教？</a:t>
            </a:r>
            <a:endParaRPr lang="en-US" altLang="zh-TW" dirty="0"/>
          </a:p>
          <a:p>
            <a:r>
              <a:rPr lang="zh-TW" altLang="en-US" dirty="0"/>
              <a:t>重裝備的迷失？</a:t>
            </a:r>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fld id="{0CDE1FB7-29C4-4C52-B022-E3616678E238}" type="slidenum">
              <a:rPr lang="zh-TW" altLang="en-US" smtClean="0"/>
              <a:pPr/>
              <a:t>29</a:t>
            </a:fld>
            <a:endParaRPr lang="zh-TW" altLang="en-US"/>
          </a:p>
        </p:txBody>
      </p:sp>
    </p:spTree>
    <p:extLst>
      <p:ext uri="{BB962C8B-B14F-4D97-AF65-F5344CB8AC3E}">
        <p14:creationId xmlns:p14="http://schemas.microsoft.com/office/powerpoint/2010/main" val="33595518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好東西跟好朋友分享</a:t>
            </a:r>
            <a:endParaRPr lang="en-US" altLang="zh-TW" dirty="0"/>
          </a:p>
          <a:p>
            <a:r>
              <a:rPr lang="zh-TW" altLang="en-US" dirty="0"/>
              <a:t>方向、系統性</a:t>
            </a:r>
            <a:endParaRPr lang="en-US" altLang="zh-TW" dirty="0"/>
          </a:p>
          <a:p>
            <a:r>
              <a:rPr lang="zh-TW" altLang="en-US" dirty="0"/>
              <a:t>科技領域教什麼？怎麼教？</a:t>
            </a:r>
            <a:endParaRPr lang="en-US" altLang="zh-TW" dirty="0"/>
          </a:p>
          <a:p>
            <a:r>
              <a:rPr lang="zh-TW" altLang="en-US" dirty="0"/>
              <a:t>重裝備的迷失？</a:t>
            </a:r>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fld id="{0CDE1FB7-29C4-4C52-B022-E3616678E238}" type="slidenum">
              <a:rPr lang="zh-TW" altLang="en-US" smtClean="0"/>
              <a:pPr/>
              <a:t>33</a:t>
            </a:fld>
            <a:endParaRPr lang="zh-TW" altLang="en-US"/>
          </a:p>
        </p:txBody>
      </p:sp>
    </p:spTree>
    <p:extLst>
      <p:ext uri="{BB962C8B-B14F-4D97-AF65-F5344CB8AC3E}">
        <p14:creationId xmlns:p14="http://schemas.microsoft.com/office/powerpoint/2010/main" val="37198953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海霸總覽圖</a:t>
            </a:r>
          </a:p>
        </p:txBody>
      </p:sp>
      <p:sp>
        <p:nvSpPr>
          <p:cNvPr id="4" name="投影片編號版面配置區 3"/>
          <p:cNvSpPr>
            <a:spLocks noGrp="1"/>
          </p:cNvSpPr>
          <p:nvPr>
            <p:ph type="sldNum" sz="quarter" idx="10"/>
          </p:nvPr>
        </p:nvSpPr>
        <p:spPr/>
        <p:txBody>
          <a:bodyPr/>
          <a:lstStyle/>
          <a:p>
            <a:fld id="{B0AAB579-F0C4-B04C-8400-E5389724FDA6}" type="slidenum">
              <a:rPr kumimoji="1" lang="zh-TW" altLang="en-US" smtClean="0"/>
              <a:pPr/>
              <a:t>39</a:t>
            </a:fld>
            <a:endParaRPr kumimoji="1" lang="zh-TW" altLang="en-US"/>
          </a:p>
        </p:txBody>
      </p:sp>
    </p:spTree>
    <p:extLst>
      <p:ext uri="{BB962C8B-B14F-4D97-AF65-F5344CB8AC3E}">
        <p14:creationId xmlns:p14="http://schemas.microsoft.com/office/powerpoint/2010/main" val="25586825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CDE1FB7-29C4-4C52-B022-E3616678E238}" type="slidenum">
              <a:rPr lang="zh-TW" altLang="en-US" smtClean="0"/>
              <a:pPr/>
              <a:t>13</a:t>
            </a:fld>
            <a:endParaRPr lang="zh-TW" altLang="en-US"/>
          </a:p>
        </p:txBody>
      </p:sp>
    </p:spTree>
    <p:extLst>
      <p:ext uri="{BB962C8B-B14F-4D97-AF65-F5344CB8AC3E}">
        <p14:creationId xmlns:p14="http://schemas.microsoft.com/office/powerpoint/2010/main" val="518374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好東西跟好朋友分享</a:t>
            </a:r>
            <a:endParaRPr lang="en-US" altLang="zh-TW" dirty="0"/>
          </a:p>
          <a:p>
            <a:r>
              <a:rPr lang="zh-TW" altLang="en-US" dirty="0"/>
              <a:t>方向、系統性</a:t>
            </a:r>
            <a:endParaRPr lang="en-US" altLang="zh-TW" dirty="0"/>
          </a:p>
          <a:p>
            <a:r>
              <a:rPr lang="zh-TW" altLang="en-US" dirty="0"/>
              <a:t>科技領域教什麼？怎麼教？</a:t>
            </a:r>
            <a:endParaRPr lang="en-US" altLang="zh-TW" dirty="0"/>
          </a:p>
          <a:p>
            <a:r>
              <a:rPr lang="zh-TW" altLang="en-US" dirty="0"/>
              <a:t>重裝備的迷失？</a:t>
            </a:r>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fld id="{0CDE1FB7-29C4-4C52-B022-E3616678E238}" type="slidenum">
              <a:rPr lang="zh-TW" altLang="en-US" smtClean="0"/>
              <a:pPr/>
              <a:t>14</a:t>
            </a:fld>
            <a:endParaRPr lang="zh-TW" altLang="en-US"/>
          </a:p>
        </p:txBody>
      </p:sp>
    </p:spTree>
    <p:extLst>
      <p:ext uri="{BB962C8B-B14F-4D97-AF65-F5344CB8AC3E}">
        <p14:creationId xmlns:p14="http://schemas.microsoft.com/office/powerpoint/2010/main" val="866332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好東西跟好朋友分享</a:t>
            </a:r>
            <a:endParaRPr lang="en-US" altLang="zh-TW" dirty="0"/>
          </a:p>
          <a:p>
            <a:r>
              <a:rPr lang="zh-TW" altLang="en-US" dirty="0"/>
              <a:t>方向、系統性</a:t>
            </a:r>
            <a:endParaRPr lang="en-US" altLang="zh-TW" dirty="0"/>
          </a:p>
          <a:p>
            <a:r>
              <a:rPr lang="zh-TW" altLang="en-US" dirty="0"/>
              <a:t>科技領域教什麼？怎麼教？</a:t>
            </a:r>
            <a:endParaRPr lang="en-US" altLang="zh-TW" dirty="0"/>
          </a:p>
          <a:p>
            <a:r>
              <a:rPr lang="zh-TW" altLang="en-US" dirty="0"/>
              <a:t>重裝備的迷失？</a:t>
            </a:r>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fld id="{0CDE1FB7-29C4-4C52-B022-E3616678E238}" type="slidenum">
              <a:rPr lang="zh-TW" altLang="en-US" smtClean="0"/>
              <a:pPr/>
              <a:t>18</a:t>
            </a:fld>
            <a:endParaRPr lang="zh-TW" altLang="en-US"/>
          </a:p>
        </p:txBody>
      </p:sp>
    </p:spTree>
    <p:extLst>
      <p:ext uri="{BB962C8B-B14F-4D97-AF65-F5344CB8AC3E}">
        <p14:creationId xmlns:p14="http://schemas.microsoft.com/office/powerpoint/2010/main" val="39323665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0CDE1FB7-29C4-4C52-B022-E3616678E238}" type="slidenum">
              <a:rPr lang="zh-TW" altLang="en-US" smtClean="0"/>
              <a:pPr/>
              <a:t>21</a:t>
            </a:fld>
            <a:endParaRPr lang="zh-TW" altLang="en-US"/>
          </a:p>
        </p:txBody>
      </p:sp>
    </p:spTree>
    <p:extLst>
      <p:ext uri="{BB962C8B-B14F-4D97-AF65-F5344CB8AC3E}">
        <p14:creationId xmlns:p14="http://schemas.microsoft.com/office/powerpoint/2010/main" val="24731109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好東西跟好朋友分享</a:t>
            </a:r>
            <a:endParaRPr lang="en-US" altLang="zh-TW" dirty="0"/>
          </a:p>
          <a:p>
            <a:r>
              <a:rPr lang="zh-TW" altLang="en-US" dirty="0"/>
              <a:t>方向、系統性</a:t>
            </a:r>
            <a:endParaRPr lang="en-US" altLang="zh-TW" dirty="0"/>
          </a:p>
          <a:p>
            <a:r>
              <a:rPr lang="zh-TW" altLang="en-US" dirty="0"/>
              <a:t>科技領域教什麼？怎麼教？</a:t>
            </a:r>
            <a:endParaRPr lang="en-US" altLang="zh-TW" dirty="0"/>
          </a:p>
          <a:p>
            <a:r>
              <a:rPr lang="zh-TW" altLang="en-US" dirty="0"/>
              <a:t>重裝備的迷失？</a:t>
            </a:r>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fld id="{0CDE1FB7-29C4-4C52-B022-E3616678E238}" type="slidenum">
              <a:rPr lang="zh-TW" altLang="en-US" smtClean="0"/>
              <a:pPr/>
              <a:t>23</a:t>
            </a:fld>
            <a:endParaRPr lang="zh-TW" altLang="en-US"/>
          </a:p>
        </p:txBody>
      </p:sp>
    </p:spTree>
    <p:extLst>
      <p:ext uri="{BB962C8B-B14F-4D97-AF65-F5344CB8AC3E}">
        <p14:creationId xmlns:p14="http://schemas.microsoft.com/office/powerpoint/2010/main" val="40941150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0CDE1FB7-29C4-4C52-B022-E3616678E238}" type="slidenum">
              <a:rPr lang="zh-TW" altLang="en-US" smtClean="0"/>
              <a:pPr/>
              <a:t>24</a:t>
            </a:fld>
            <a:endParaRPr lang="zh-TW" altLang="en-US"/>
          </a:p>
        </p:txBody>
      </p:sp>
    </p:spTree>
    <p:extLst>
      <p:ext uri="{BB962C8B-B14F-4D97-AF65-F5344CB8AC3E}">
        <p14:creationId xmlns:p14="http://schemas.microsoft.com/office/powerpoint/2010/main" val="7475739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拆解為個位、十位、百位，大問題拆解小問題， 一一解決</a:t>
            </a:r>
            <a:endParaRPr lang="en-US" altLang="zh-TW" dirty="0"/>
          </a:p>
          <a:p>
            <a:r>
              <a:rPr lang="zh-TW" altLang="en-US" dirty="0"/>
              <a:t>最後把每個位數整合，所以要考慮進位問題</a:t>
            </a:r>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fld id="{0CDE1FB7-29C4-4C52-B022-E3616678E238}" type="slidenum">
              <a:rPr lang="zh-TW" altLang="en-US" smtClean="0"/>
              <a:pPr/>
              <a:t>27</a:t>
            </a:fld>
            <a:endParaRPr lang="zh-TW" altLang="en-US"/>
          </a:p>
        </p:txBody>
      </p:sp>
    </p:spTree>
    <p:extLst>
      <p:ext uri="{BB962C8B-B14F-4D97-AF65-F5344CB8AC3E}">
        <p14:creationId xmlns:p14="http://schemas.microsoft.com/office/powerpoint/2010/main" val="13497207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拆解為個位、十位、百位，大問題拆解小問題， 一一解決</a:t>
            </a:r>
            <a:endParaRPr lang="en-US" altLang="zh-TW" dirty="0"/>
          </a:p>
          <a:p>
            <a:r>
              <a:rPr lang="zh-TW" altLang="en-US" dirty="0"/>
              <a:t>最後把每個位數整合，所以要考慮進位問題</a:t>
            </a:r>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fld id="{0CDE1FB7-29C4-4C52-B022-E3616678E238}" type="slidenum">
              <a:rPr lang="zh-TW" altLang="en-US" smtClean="0"/>
              <a:pPr/>
              <a:t>28</a:t>
            </a:fld>
            <a:endParaRPr lang="zh-TW" altLang="en-US"/>
          </a:p>
        </p:txBody>
      </p:sp>
    </p:spTree>
    <p:extLst>
      <p:ext uri="{BB962C8B-B14F-4D97-AF65-F5344CB8AC3E}">
        <p14:creationId xmlns:p14="http://schemas.microsoft.com/office/powerpoint/2010/main" val="40674804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8"/>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52E0B2C2-CF8C-4704-9256-09B19789D93A}" type="datetimeFigureOut">
              <a:rPr lang="zh-TW" altLang="en-US" smtClean="0"/>
              <a:pPr/>
              <a:t>2021/4/12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3535D88-6DB4-4F60-B27F-A0ACECBD9C51}"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52E0B2C2-CF8C-4704-9256-09B19789D93A}" type="datetimeFigureOut">
              <a:rPr lang="zh-TW" altLang="en-US" smtClean="0"/>
              <a:pPr/>
              <a:t>2021/4/12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3535D88-6DB4-4F60-B27F-A0ACECBD9C51}"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9"/>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39"/>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52E0B2C2-CF8C-4704-9256-09B19789D93A}" type="datetimeFigureOut">
              <a:rPr lang="zh-TW" altLang="en-US" smtClean="0"/>
              <a:pPr/>
              <a:t>2021/4/12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3535D88-6DB4-4F60-B27F-A0ACECBD9C51}"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lgn="l">
              <a:defRPr b="1">
                <a:latin typeface="微軟正黑體" pitchFamily="34" charset="-120"/>
                <a:ea typeface="微軟正黑體" pitchFamily="34" charset="-120"/>
              </a:defRPr>
            </a:lvl1pPr>
          </a:lstStyle>
          <a:p>
            <a:r>
              <a:rPr lang="zh-TW" altLang="en-US" dirty="0"/>
              <a:t>按一下以編輯母片標題樣式</a:t>
            </a:r>
          </a:p>
        </p:txBody>
      </p:sp>
      <p:sp>
        <p:nvSpPr>
          <p:cNvPr id="3" name="內容版面配置區 2"/>
          <p:cNvSpPr>
            <a:spLocks noGrp="1"/>
          </p:cNvSpPr>
          <p:nvPr>
            <p:ph idx="1"/>
          </p:nvPr>
        </p:nvSpPr>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日期版面配置區 3"/>
          <p:cNvSpPr>
            <a:spLocks noGrp="1"/>
          </p:cNvSpPr>
          <p:nvPr>
            <p:ph type="dt" sz="half" idx="10"/>
          </p:nvPr>
        </p:nvSpPr>
        <p:spPr/>
        <p:txBody>
          <a:bodyPr/>
          <a:lstStyle/>
          <a:p>
            <a:fld id="{52E0B2C2-CF8C-4704-9256-09B19789D93A}" type="datetimeFigureOut">
              <a:rPr lang="zh-TW" altLang="en-US" smtClean="0"/>
              <a:pPr/>
              <a:t>2021/4/12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3535D88-6DB4-4F60-B27F-A0ACECBD9C51}"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1"/>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52E0B2C2-CF8C-4704-9256-09B19789D93A}" type="datetimeFigureOut">
              <a:rPr lang="zh-TW" altLang="en-US" smtClean="0"/>
              <a:pPr/>
              <a:t>2021/4/12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23535D88-6DB4-4F60-B27F-A0ACECBD9C51}"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52E0B2C2-CF8C-4704-9256-09B19789D93A}" type="datetimeFigureOut">
              <a:rPr lang="zh-TW" altLang="en-US" smtClean="0"/>
              <a:pPr/>
              <a:t>2021/4/12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23535D88-6DB4-4F60-B27F-A0ACECBD9C51}"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9"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52E0B2C2-CF8C-4704-9256-09B19789D93A}" type="datetimeFigureOut">
              <a:rPr lang="zh-TW" altLang="en-US" smtClean="0"/>
              <a:pPr/>
              <a:t>2021/4/12</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23535D88-6DB4-4F60-B27F-A0ACECBD9C51}"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52E0B2C2-CF8C-4704-9256-09B19789D93A}" type="datetimeFigureOut">
              <a:rPr lang="zh-TW" altLang="en-US" smtClean="0"/>
              <a:pPr/>
              <a:t>2021/4/12</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23535D88-6DB4-4F60-B27F-A0ACECBD9C51}"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52E0B2C2-CF8C-4704-9256-09B19789D93A}" type="datetimeFigureOut">
              <a:rPr lang="zh-TW" altLang="en-US" smtClean="0"/>
              <a:pPr/>
              <a:t>2021/4/12</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23535D88-6DB4-4F60-B27F-A0ACECBD9C51}"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2" y="273049"/>
            <a:ext cx="3008313" cy="1162051"/>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52E0B2C2-CF8C-4704-9256-09B19789D93A}" type="datetimeFigureOut">
              <a:rPr lang="zh-TW" altLang="en-US" smtClean="0"/>
              <a:pPr/>
              <a:t>2021/4/12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23535D88-6DB4-4F60-B27F-A0ACECBD9C51}"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1"/>
            <a:ext cx="5486400" cy="566739"/>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52E0B2C2-CF8C-4704-9256-09B19789D93A}" type="datetimeFigureOut">
              <a:rPr lang="zh-TW" altLang="en-US" smtClean="0"/>
              <a:pPr/>
              <a:t>2021/4/12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23535D88-6DB4-4F60-B27F-A0ACECBD9C51}"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2"/>
          <p:cNvPicPr>
            <a:picLocks noChangeAspect="1" noChangeArrowheads="1"/>
          </p:cNvPicPr>
          <p:nvPr userDrawn="1"/>
        </p:nvPicPr>
        <p:blipFill>
          <a:blip r:embed="rId13" cstate="print">
            <a:clrChange>
              <a:clrFrom>
                <a:srgbClr val="F8F8F8"/>
              </a:clrFrom>
              <a:clrTo>
                <a:srgbClr val="F8F8F8">
                  <a:alpha val="0"/>
                </a:srgbClr>
              </a:clrTo>
            </a:clrChange>
          </a:blip>
          <a:srcRect/>
          <a:stretch>
            <a:fillRect/>
          </a:stretch>
        </p:blipFill>
        <p:spPr bwMode="auto">
          <a:xfrm>
            <a:off x="0" y="0"/>
            <a:ext cx="9144000" cy="1171575"/>
          </a:xfrm>
          <a:prstGeom prst="rect">
            <a:avLst/>
          </a:prstGeom>
          <a:noFill/>
          <a:ln w="9525">
            <a:noFill/>
            <a:miter lim="800000"/>
            <a:headEnd/>
            <a:tailEnd/>
          </a:ln>
        </p:spPr>
      </p:pic>
      <p:pic>
        <p:nvPicPr>
          <p:cNvPr id="8" name="圖片 4" descr="描述: E:\分享\1050504_北興國中-自造教育示範中心計畫申請書\PSD\北興國中-自造教育示範中心計畫申請書-公版底-調.jpg"/>
          <p:cNvPicPr>
            <a:picLocks noChangeAspect="1" noChangeArrowheads="1"/>
          </p:cNvPicPr>
          <p:nvPr userDrawn="1"/>
        </p:nvPicPr>
        <p:blipFill>
          <a:blip r:embed="rId14" cstate="print"/>
          <a:srcRect t="90192" b="-214"/>
          <a:stretch>
            <a:fillRect/>
          </a:stretch>
        </p:blipFill>
        <p:spPr bwMode="auto">
          <a:xfrm>
            <a:off x="0" y="5589240"/>
            <a:ext cx="9144000" cy="1296144"/>
          </a:xfrm>
          <a:prstGeom prst="rect">
            <a:avLst/>
          </a:prstGeom>
          <a:noFill/>
          <a:ln w="9525">
            <a:noFill/>
            <a:miter lim="800000"/>
            <a:headEnd/>
            <a:tailEnd/>
          </a:ln>
        </p:spPr>
      </p:pic>
      <p:sp>
        <p:nvSpPr>
          <p:cNvPr id="3" name="文字版面配置區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日期版面配置區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E0B2C2-CF8C-4704-9256-09B19789D93A}" type="datetimeFigureOut">
              <a:rPr lang="zh-TW" altLang="en-US" smtClean="0"/>
              <a:pPr/>
              <a:t>2021/4/12</a:t>
            </a:fld>
            <a:endParaRPr lang="zh-TW" altLang="en-US"/>
          </a:p>
        </p:txBody>
      </p:sp>
      <p:sp>
        <p:nvSpPr>
          <p:cNvPr id="5" name="頁尾版面配置區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535D88-6DB4-4F60-B27F-A0ACECBD9C51}" type="slidenum">
              <a:rPr lang="zh-TW" altLang="en-US" smtClean="0"/>
              <a:pPr/>
              <a:t>‹#›</a:t>
            </a:fld>
            <a:endParaRPr lang="zh-TW" altLang="en-US"/>
          </a:p>
        </p:txBody>
      </p:sp>
      <p:pic>
        <p:nvPicPr>
          <p:cNvPr id="9" name="Picture 2" descr="計畫背景_V2"/>
          <p:cNvPicPr>
            <a:picLocks noChangeAspect="1" noChangeArrowheads="1"/>
          </p:cNvPicPr>
          <p:nvPr userDrawn="1"/>
        </p:nvPicPr>
        <p:blipFill>
          <a:blip r:embed="rId15" cstate="print"/>
          <a:srcRect/>
          <a:stretch>
            <a:fillRect/>
          </a:stretch>
        </p:blipFill>
        <p:spPr bwMode="auto">
          <a:xfrm>
            <a:off x="0" y="5733256"/>
            <a:ext cx="2915816" cy="1284664"/>
          </a:xfrm>
          <a:prstGeom prst="rect">
            <a:avLst/>
          </a:prstGeom>
          <a:noFill/>
          <a:ln w="9525">
            <a:noFill/>
            <a:miter lim="800000"/>
            <a:headEnd/>
            <a:tailEnd/>
          </a:ln>
        </p:spPr>
      </p:pic>
      <p:sp>
        <p:nvSpPr>
          <p:cNvPr id="2" name="標題版面配置區 1"/>
          <p:cNvSpPr>
            <a:spLocks noGrp="1"/>
          </p:cNvSpPr>
          <p:nvPr>
            <p:ph type="title"/>
          </p:nvPr>
        </p:nvSpPr>
        <p:spPr>
          <a:xfrm>
            <a:off x="457200" y="274637"/>
            <a:ext cx="8229600" cy="1143000"/>
          </a:xfrm>
          <a:prstGeom prst="rect">
            <a:avLst/>
          </a:prstGeom>
        </p:spPr>
        <p:txBody>
          <a:bodyPr vert="horz" lIns="91440" tIns="45720" rIns="91440" bIns="45720" rtlCol="0" anchor="ctr">
            <a:normAutofit/>
          </a:bodyPr>
          <a:lstStyle/>
          <a:p>
            <a:r>
              <a:rPr lang="zh-TW" altLang="en-US" dirty="0"/>
              <a:t>按一下以編輯母片標題樣式</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微軟正黑體" pitchFamily="34" charset="-120"/>
          <a:ea typeface="微軟正黑體" pitchFamily="34" charset="-120"/>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微軟正黑體" pitchFamily="34" charset="-120"/>
          <a:ea typeface="微軟正黑體" pitchFamily="34" charset="-120"/>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微軟正黑體" pitchFamily="34" charset="-120"/>
          <a:ea typeface="微軟正黑體" pitchFamily="34" charset="-120"/>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微軟正黑體" pitchFamily="34" charset="-120"/>
          <a:ea typeface="微軟正黑體" pitchFamily="34" charset="-120"/>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微軟正黑體" pitchFamily="34" charset="-120"/>
          <a:ea typeface="微軟正黑體" pitchFamily="34" charset="-120"/>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微軟正黑體" pitchFamily="34" charset="-120"/>
          <a:ea typeface="微軟正黑體" pitchFamily="34"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AlphaGo&#26159;&#20160;&#40636;&#65311;&#20154;&#24037;&#26234;&#24935;&#30495;&#30340;&#25136;&#21213;&#20154;&#33126;&#20102;&#21966;!.mp4"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 Id="rId9" Type="http://schemas.openxmlformats.org/officeDocument/2006/relationships/image" Target="../media/image29.jpeg"/></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hyperlink" Target="https://sites.google.com/ntjh.ntct.edu.tw/cstt2/01-&#35598;&#38988;/01-7-&#26377;&#26234;&#24935;&#30340;&#32025;&#29255;"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scratch.mit.edu/projects/351920320/" TargetMode="External"/><Relationship Id="rId1" Type="http://schemas.openxmlformats.org/officeDocument/2006/relationships/slideLayout" Target="../slideLayouts/slideLayout2.xml"/><Relationship Id="rId4" Type="http://schemas.openxmlformats.org/officeDocument/2006/relationships/hyperlink" Target="https://scratch.mit.edu/projects/252224764" TargetMode="External"/></Relationships>
</file>

<file path=ppt/slides/_rels/slide4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hyperlink" Target="betty%20robot.mp4"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32882;&#38899;/High-Speed%20Robots%20Part%201_%20Meet%20BettyBot%20in%20_Human%20Exclusion%20Zone_%20Warehouses-The%20Window-WIRED.mp4" TargetMode="Externa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橢圓 19"/>
          <p:cNvSpPr/>
          <p:nvPr/>
        </p:nvSpPr>
        <p:spPr>
          <a:xfrm>
            <a:off x="4114800" y="1371600"/>
            <a:ext cx="2362200" cy="2362200"/>
          </a:xfrm>
          <a:prstGeom prst="ellipse">
            <a:avLst/>
          </a:prstGeom>
          <a:solidFill>
            <a:srgbClr val="92D05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0" dirty="0">
                <a:latin typeface="Berlin Sans FB" pitchFamily="34" charset="0"/>
              </a:rPr>
              <a:t>&amp;</a:t>
            </a:r>
            <a:endParaRPr lang="zh-TW" altLang="en-US" sz="16000" dirty="0">
              <a:latin typeface="Berlin Sans FB" pitchFamily="34" charset="0"/>
            </a:endParaRPr>
          </a:p>
        </p:txBody>
      </p:sp>
      <p:sp>
        <p:nvSpPr>
          <p:cNvPr id="2" name="標題 1"/>
          <p:cNvSpPr>
            <a:spLocks noGrp="1"/>
          </p:cNvSpPr>
          <p:nvPr>
            <p:ph type="ctrTitle"/>
          </p:nvPr>
        </p:nvSpPr>
        <p:spPr>
          <a:xfrm>
            <a:off x="76200" y="2797175"/>
            <a:ext cx="8610600" cy="1470025"/>
          </a:xfrm>
        </p:spPr>
        <p:txBody>
          <a:bodyPr>
            <a:normAutofit/>
          </a:bodyPr>
          <a:lstStyle/>
          <a:p>
            <a:pPr algn="r"/>
            <a:r>
              <a:rPr lang="zh-TW" altLang="en-US" sz="6000" b="1" dirty="0"/>
              <a:t>問題解決能力培養</a:t>
            </a:r>
          </a:p>
        </p:txBody>
      </p:sp>
      <p:pic>
        <p:nvPicPr>
          <p:cNvPr id="4" name="圖片 3" descr="嘉市自造.png"/>
          <p:cNvPicPr>
            <a:picLocks noChangeAspect="1"/>
          </p:cNvPicPr>
          <p:nvPr/>
        </p:nvPicPr>
        <p:blipFill>
          <a:blip r:embed="rId2" cstate="print">
            <a:lum bright="70000" contrast="-70000"/>
          </a:blip>
          <a:stretch>
            <a:fillRect/>
          </a:stretch>
        </p:blipFill>
        <p:spPr>
          <a:xfrm>
            <a:off x="7086600" y="3962400"/>
            <a:ext cx="1432916" cy="1788083"/>
          </a:xfrm>
          <a:prstGeom prst="rect">
            <a:avLst/>
          </a:prstGeom>
        </p:spPr>
      </p:pic>
      <p:sp>
        <p:nvSpPr>
          <p:cNvPr id="5" name="副標題 2"/>
          <p:cNvSpPr txBox="1">
            <a:spLocks/>
          </p:cNvSpPr>
          <p:nvPr/>
        </p:nvSpPr>
        <p:spPr>
          <a:xfrm>
            <a:off x="1223120" y="4572000"/>
            <a:ext cx="7920880" cy="307119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微軟正黑體" pitchFamily="34" charset="-120"/>
                <a:ea typeface="微軟正黑體" pitchFamily="34" charset="-120"/>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微軟正黑體" pitchFamily="34" charset="-120"/>
                <a:ea typeface="微軟正黑體" pitchFamily="34" charset="-120"/>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微軟正黑體" pitchFamily="34" charset="-120"/>
                <a:ea typeface="微軟正黑體" pitchFamily="34" charset="-120"/>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微軟正黑體" pitchFamily="34" charset="-120"/>
                <a:ea typeface="微軟正黑體" pitchFamily="34" charset="-120"/>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微軟正黑體" pitchFamily="34" charset="-120"/>
                <a:ea typeface="微軟正黑體" pitchFamily="34" charset="-120"/>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r>
              <a:rPr lang="zh-TW" altLang="en-US" sz="2400" b="1" dirty="0">
                <a:solidFill>
                  <a:schemeClr val="tx1"/>
                </a:solidFill>
              </a:rPr>
              <a:t>科技領域央團輔導員</a:t>
            </a:r>
            <a:endParaRPr lang="en-US" altLang="zh-TW" sz="2400" b="1" dirty="0">
              <a:solidFill>
                <a:schemeClr val="tx1"/>
              </a:solidFill>
            </a:endParaRPr>
          </a:p>
          <a:p>
            <a:pPr algn="r"/>
            <a:r>
              <a:rPr lang="zh-TW" altLang="en-US" sz="2400" b="1" dirty="0">
                <a:solidFill>
                  <a:schemeClr val="tx1"/>
                </a:solidFill>
              </a:rPr>
              <a:t>北興科技中心</a:t>
            </a:r>
            <a:endParaRPr lang="en-US" altLang="zh-TW" sz="2400" b="1" dirty="0">
              <a:solidFill>
                <a:schemeClr val="tx1"/>
              </a:solidFill>
            </a:endParaRPr>
          </a:p>
          <a:p>
            <a:pPr algn="r"/>
            <a:r>
              <a:rPr lang="zh-TW" altLang="en-US" sz="2400" b="1" dirty="0">
                <a:solidFill>
                  <a:schemeClr val="tx1"/>
                </a:solidFill>
              </a:rPr>
              <a:t>楊心淵</a:t>
            </a:r>
            <a:endParaRPr lang="en-US" altLang="zh-TW" sz="2400" b="1" dirty="0">
              <a:solidFill>
                <a:schemeClr val="tx1"/>
              </a:solidFill>
            </a:endParaRPr>
          </a:p>
          <a:p>
            <a:pPr algn="r"/>
            <a:r>
              <a:rPr lang="en-US" altLang="zh-TW" sz="1600" b="1" dirty="0">
                <a:solidFill>
                  <a:schemeClr val="bg1">
                    <a:lumMod val="65000"/>
                  </a:schemeClr>
                </a:solidFill>
              </a:rPr>
              <a:t>Chiayi Pei Shin</a:t>
            </a:r>
          </a:p>
          <a:p>
            <a:pPr algn="r"/>
            <a:r>
              <a:rPr lang="en-US" altLang="zh-TW" sz="1600" b="1" dirty="0">
                <a:solidFill>
                  <a:schemeClr val="bg1">
                    <a:lumMod val="65000"/>
                  </a:schemeClr>
                </a:solidFill>
              </a:rPr>
              <a:t>Maker Education and Technology</a:t>
            </a:r>
            <a:r>
              <a:rPr lang="zh-TW" altLang="en-US" sz="1600" b="1" dirty="0">
                <a:solidFill>
                  <a:schemeClr val="bg1">
                    <a:lumMod val="65000"/>
                  </a:schemeClr>
                </a:solidFill>
              </a:rPr>
              <a:t> </a:t>
            </a:r>
            <a:r>
              <a:rPr lang="en-US" altLang="zh-TW" sz="1600" b="1" dirty="0">
                <a:solidFill>
                  <a:schemeClr val="bg1">
                    <a:lumMod val="65000"/>
                  </a:schemeClr>
                </a:solidFill>
              </a:rPr>
              <a:t>Center</a:t>
            </a:r>
            <a:endParaRPr lang="zh-TW" altLang="en-US" sz="1600" b="1" dirty="0">
              <a:solidFill>
                <a:schemeClr val="bg1">
                  <a:lumMod val="65000"/>
                </a:schemeClr>
              </a:solidFill>
            </a:endParaRPr>
          </a:p>
        </p:txBody>
      </p:sp>
      <p:grpSp>
        <p:nvGrpSpPr>
          <p:cNvPr id="19" name="群組 18"/>
          <p:cNvGrpSpPr/>
          <p:nvPr/>
        </p:nvGrpSpPr>
        <p:grpSpPr>
          <a:xfrm>
            <a:off x="381000" y="1219200"/>
            <a:ext cx="4648200" cy="1851025"/>
            <a:chOff x="609600" y="609600"/>
            <a:chExt cx="4648200" cy="1851025"/>
          </a:xfrm>
        </p:grpSpPr>
        <p:grpSp>
          <p:nvGrpSpPr>
            <p:cNvPr id="8" name="群組 7"/>
            <p:cNvGrpSpPr/>
            <p:nvPr/>
          </p:nvGrpSpPr>
          <p:grpSpPr>
            <a:xfrm>
              <a:off x="609600" y="1295400"/>
              <a:ext cx="1371600" cy="1165225"/>
              <a:chOff x="990600" y="1273175"/>
              <a:chExt cx="1371600" cy="1165225"/>
            </a:xfrm>
          </p:grpSpPr>
          <p:sp>
            <p:nvSpPr>
              <p:cNvPr id="7" name="矩形 6"/>
              <p:cNvSpPr/>
              <p:nvPr/>
            </p:nvSpPr>
            <p:spPr>
              <a:xfrm>
                <a:off x="1219200" y="1371600"/>
                <a:ext cx="914400" cy="9144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標題 1"/>
              <p:cNvSpPr txBox="1">
                <a:spLocks/>
              </p:cNvSpPr>
              <p:nvPr/>
            </p:nvSpPr>
            <p:spPr>
              <a:xfrm>
                <a:off x="990600" y="1273175"/>
                <a:ext cx="1371600" cy="1165225"/>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6000" b="1" i="0" u="none" strike="noStrike" kern="1200" cap="none" spc="0" normalizeH="0" baseline="0" noProof="0" dirty="0">
                    <a:ln>
                      <a:noFill/>
                    </a:ln>
                    <a:solidFill>
                      <a:schemeClr val="bg1"/>
                    </a:solidFill>
                    <a:effectLst/>
                    <a:uLnTx/>
                    <a:uFillTx/>
                    <a:latin typeface="微軟正黑體" pitchFamily="34" charset="-120"/>
                    <a:ea typeface="微軟正黑體" pitchFamily="34" charset="-120"/>
                    <a:cs typeface="+mj-cs"/>
                  </a:rPr>
                  <a:t>運</a:t>
                </a:r>
              </a:p>
            </p:txBody>
          </p:sp>
        </p:grpSp>
        <p:grpSp>
          <p:nvGrpSpPr>
            <p:cNvPr id="10" name="群組 9"/>
            <p:cNvGrpSpPr/>
            <p:nvPr/>
          </p:nvGrpSpPr>
          <p:grpSpPr>
            <a:xfrm rot="21073762">
              <a:off x="1295400" y="609600"/>
              <a:ext cx="2438400" cy="1851025"/>
              <a:chOff x="990600" y="1273175"/>
              <a:chExt cx="1371600" cy="1165225"/>
            </a:xfrm>
          </p:grpSpPr>
          <p:sp>
            <p:nvSpPr>
              <p:cNvPr id="11" name="矩形 10"/>
              <p:cNvSpPr/>
              <p:nvPr/>
            </p:nvSpPr>
            <p:spPr>
              <a:xfrm>
                <a:off x="1219200" y="1371600"/>
                <a:ext cx="914400" cy="9144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標題 1"/>
              <p:cNvSpPr txBox="1">
                <a:spLocks/>
              </p:cNvSpPr>
              <p:nvPr/>
            </p:nvSpPr>
            <p:spPr>
              <a:xfrm>
                <a:off x="990600" y="1273175"/>
                <a:ext cx="1371600" cy="1165225"/>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9600" b="1" i="0" u="none" strike="noStrike" kern="1200" cap="none" spc="0" normalizeH="0" baseline="0" noProof="0" dirty="0">
                    <a:ln>
                      <a:noFill/>
                    </a:ln>
                    <a:solidFill>
                      <a:schemeClr val="bg1"/>
                    </a:solidFill>
                    <a:effectLst/>
                    <a:uLnTx/>
                    <a:uFillTx/>
                    <a:latin typeface="微軟正黑體" pitchFamily="34" charset="-120"/>
                    <a:ea typeface="微軟正黑體" pitchFamily="34" charset="-120"/>
                    <a:cs typeface="+mj-cs"/>
                  </a:rPr>
                  <a:t>算</a:t>
                </a:r>
              </a:p>
            </p:txBody>
          </p:sp>
        </p:grpSp>
        <p:grpSp>
          <p:nvGrpSpPr>
            <p:cNvPr id="13" name="群組 12"/>
            <p:cNvGrpSpPr/>
            <p:nvPr/>
          </p:nvGrpSpPr>
          <p:grpSpPr>
            <a:xfrm>
              <a:off x="2895600" y="1295400"/>
              <a:ext cx="1371600" cy="1165225"/>
              <a:chOff x="990600" y="1273175"/>
              <a:chExt cx="1371600" cy="1165225"/>
            </a:xfrm>
          </p:grpSpPr>
          <p:sp>
            <p:nvSpPr>
              <p:cNvPr id="14" name="矩形 13"/>
              <p:cNvSpPr/>
              <p:nvPr/>
            </p:nvSpPr>
            <p:spPr>
              <a:xfrm>
                <a:off x="1219200" y="1371600"/>
                <a:ext cx="914400" cy="914400"/>
              </a:xfrm>
              <a:prstGeom prst="rect">
                <a:avLst/>
              </a:prstGeom>
              <a:solidFill>
                <a:srgbClr val="FFA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標題 1"/>
              <p:cNvSpPr txBox="1">
                <a:spLocks/>
              </p:cNvSpPr>
              <p:nvPr/>
            </p:nvSpPr>
            <p:spPr>
              <a:xfrm>
                <a:off x="990600" y="1273175"/>
                <a:ext cx="1371600" cy="1165225"/>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6000" b="1" i="0" u="none" strike="noStrike" kern="1200" cap="none" spc="0" normalizeH="0" baseline="0" noProof="0" dirty="0">
                    <a:ln>
                      <a:noFill/>
                    </a:ln>
                    <a:solidFill>
                      <a:schemeClr val="bg1"/>
                    </a:solidFill>
                    <a:effectLst/>
                    <a:uLnTx/>
                    <a:uFillTx/>
                    <a:latin typeface="微軟正黑體" pitchFamily="34" charset="-120"/>
                    <a:ea typeface="微軟正黑體" pitchFamily="34" charset="-120"/>
                    <a:cs typeface="+mj-cs"/>
                  </a:rPr>
                  <a:t>思</a:t>
                </a:r>
              </a:p>
            </p:txBody>
          </p:sp>
        </p:grpSp>
        <p:grpSp>
          <p:nvGrpSpPr>
            <p:cNvPr id="16" name="群組 15"/>
            <p:cNvGrpSpPr/>
            <p:nvPr/>
          </p:nvGrpSpPr>
          <p:grpSpPr>
            <a:xfrm>
              <a:off x="3886200" y="1295400"/>
              <a:ext cx="1371600" cy="1165225"/>
              <a:chOff x="990600" y="1273175"/>
              <a:chExt cx="1371600" cy="1165225"/>
            </a:xfrm>
          </p:grpSpPr>
          <p:sp>
            <p:nvSpPr>
              <p:cNvPr id="17" name="矩形 16"/>
              <p:cNvSpPr/>
              <p:nvPr/>
            </p:nvSpPr>
            <p:spPr>
              <a:xfrm>
                <a:off x="1219200" y="1371600"/>
                <a:ext cx="914400" cy="91440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標題 1"/>
              <p:cNvSpPr txBox="1">
                <a:spLocks/>
              </p:cNvSpPr>
              <p:nvPr/>
            </p:nvSpPr>
            <p:spPr>
              <a:xfrm>
                <a:off x="990600" y="1273175"/>
                <a:ext cx="1371600" cy="1165225"/>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6000" b="1" i="0" u="none" strike="noStrike" kern="1200" cap="none" spc="0" normalizeH="0" baseline="0" noProof="0" dirty="0">
                    <a:ln>
                      <a:noFill/>
                    </a:ln>
                    <a:solidFill>
                      <a:schemeClr val="bg1"/>
                    </a:solidFill>
                    <a:effectLst/>
                    <a:uLnTx/>
                    <a:uFillTx/>
                    <a:latin typeface="微軟正黑體" pitchFamily="34" charset="-120"/>
                    <a:ea typeface="微軟正黑體" pitchFamily="34" charset="-120"/>
                    <a:cs typeface="+mj-cs"/>
                  </a:rPr>
                  <a:t>維</a:t>
                </a:r>
              </a:p>
            </p:txBody>
          </p:sp>
        </p:grpSp>
      </p:grpSp>
    </p:spTree>
  </p:cSld>
  <p:clrMapOvr>
    <a:masterClrMapping/>
  </p:clrMapOvr>
  <p:transition>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圓角矩形 24"/>
          <p:cNvSpPr/>
          <p:nvPr/>
        </p:nvSpPr>
        <p:spPr>
          <a:xfrm>
            <a:off x="1619671" y="6127069"/>
            <a:ext cx="6336415" cy="504056"/>
          </a:xfrm>
          <a:prstGeom prst="roundRect">
            <a:avLst/>
          </a:prstGeom>
          <a:solidFill>
            <a:schemeClr val="bg1"/>
          </a:solidFill>
          <a:ln w="38100">
            <a:solidFill>
              <a:srgbClr val="C00000"/>
            </a:solidFill>
          </a:ln>
          <a:effectLst>
            <a:outerShdw blurRad="50800" dist="76200" dir="2700000" algn="tl" rotWithShape="0">
              <a:schemeClr val="tx1">
                <a:lumMod val="65000"/>
                <a:lumOff val="3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grpSp>
        <p:nvGrpSpPr>
          <p:cNvPr id="2" name="群組 13"/>
          <p:cNvGrpSpPr/>
          <p:nvPr/>
        </p:nvGrpSpPr>
        <p:grpSpPr>
          <a:xfrm>
            <a:off x="1187625" y="2892574"/>
            <a:ext cx="7128791" cy="3047038"/>
            <a:chOff x="1763688" y="2212326"/>
            <a:chExt cx="6408711" cy="3047038"/>
          </a:xfrm>
        </p:grpSpPr>
        <p:sp>
          <p:nvSpPr>
            <p:cNvPr id="15" name="手繪多邊形 14"/>
            <p:cNvSpPr/>
            <p:nvPr/>
          </p:nvSpPr>
          <p:spPr>
            <a:xfrm>
              <a:off x="1763688" y="2212326"/>
              <a:ext cx="2994590" cy="748647"/>
            </a:xfrm>
            <a:custGeom>
              <a:avLst/>
              <a:gdLst>
                <a:gd name="connsiteX0" fmla="*/ 0 w 2994590"/>
                <a:gd name="connsiteY0" fmla="*/ 74865 h 748647"/>
                <a:gd name="connsiteX1" fmla="*/ 74865 w 2994590"/>
                <a:gd name="connsiteY1" fmla="*/ 0 h 748647"/>
                <a:gd name="connsiteX2" fmla="*/ 2919725 w 2994590"/>
                <a:gd name="connsiteY2" fmla="*/ 0 h 748647"/>
                <a:gd name="connsiteX3" fmla="*/ 2994590 w 2994590"/>
                <a:gd name="connsiteY3" fmla="*/ 74865 h 748647"/>
                <a:gd name="connsiteX4" fmla="*/ 2994590 w 2994590"/>
                <a:gd name="connsiteY4" fmla="*/ 673782 h 748647"/>
                <a:gd name="connsiteX5" fmla="*/ 2919725 w 2994590"/>
                <a:gd name="connsiteY5" fmla="*/ 748647 h 748647"/>
                <a:gd name="connsiteX6" fmla="*/ 74865 w 2994590"/>
                <a:gd name="connsiteY6" fmla="*/ 748647 h 748647"/>
                <a:gd name="connsiteX7" fmla="*/ 0 w 2994590"/>
                <a:gd name="connsiteY7" fmla="*/ 673782 h 748647"/>
                <a:gd name="connsiteX8" fmla="*/ 0 w 2994590"/>
                <a:gd name="connsiteY8" fmla="*/ 74865 h 748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94590" h="748647">
                  <a:moveTo>
                    <a:pt x="0" y="74865"/>
                  </a:moveTo>
                  <a:cubicBezTo>
                    <a:pt x="0" y="33518"/>
                    <a:pt x="33518" y="0"/>
                    <a:pt x="74865" y="0"/>
                  </a:cubicBezTo>
                  <a:lnTo>
                    <a:pt x="2919725" y="0"/>
                  </a:lnTo>
                  <a:cubicBezTo>
                    <a:pt x="2961072" y="0"/>
                    <a:pt x="2994590" y="33518"/>
                    <a:pt x="2994590" y="74865"/>
                  </a:cubicBezTo>
                  <a:lnTo>
                    <a:pt x="2994590" y="673782"/>
                  </a:lnTo>
                  <a:cubicBezTo>
                    <a:pt x="2994590" y="715129"/>
                    <a:pt x="2961072" y="748647"/>
                    <a:pt x="2919725" y="748647"/>
                  </a:cubicBezTo>
                  <a:lnTo>
                    <a:pt x="74865" y="748647"/>
                  </a:lnTo>
                  <a:cubicBezTo>
                    <a:pt x="33518" y="748647"/>
                    <a:pt x="0" y="715129"/>
                    <a:pt x="0" y="673782"/>
                  </a:cubicBezTo>
                  <a:lnTo>
                    <a:pt x="0" y="74865"/>
                  </a:lnTo>
                  <a:close/>
                </a:path>
              </a:pathLst>
            </a:custGeom>
            <a:solidFill>
              <a:schemeClr val="accent6">
                <a:lumMod val="75000"/>
              </a:schemeClr>
            </a:solidFill>
            <a:ln w="38100">
              <a:solidFill>
                <a:schemeClr val="bg1"/>
              </a:solidFill>
            </a:ln>
          </p:spPr>
          <p:style>
            <a:lnRef idx="1">
              <a:schemeClr val="accent5"/>
            </a:lnRef>
            <a:fillRef idx="3">
              <a:schemeClr val="accent5"/>
            </a:fillRef>
            <a:effectRef idx="2">
              <a:schemeClr val="accent5"/>
            </a:effectRef>
            <a:fontRef idx="minor">
              <a:schemeClr val="lt1"/>
            </a:fontRef>
          </p:style>
          <p:txBody>
            <a:bodyPr spcFirstLastPara="0" vert="horz" wrap="square" lIns="57487" tIns="57487" rIns="57487" bIns="57487" numCol="1" spcCol="1270" anchor="ctr" anchorCtr="0">
              <a:noAutofit/>
            </a:bodyPr>
            <a:lstStyle/>
            <a:p>
              <a:pPr lvl="0" algn="ctr" defTabSz="1244600" rtl="0">
                <a:lnSpc>
                  <a:spcPct val="90000"/>
                </a:lnSpc>
                <a:spcBef>
                  <a:spcPct val="0"/>
                </a:spcBef>
                <a:spcAft>
                  <a:spcPct val="35000"/>
                </a:spcAft>
              </a:pPr>
              <a:r>
                <a:rPr lang="zh-TW" sz="3000" b="1" kern="1200" dirty="0">
                  <a:latin typeface="Microsoft JhengHei" charset="-120"/>
                  <a:ea typeface="Microsoft JhengHei" charset="-120"/>
                  <a:cs typeface="Microsoft JhengHei" charset="-120"/>
                </a:rPr>
                <a:t>設計適用物品</a:t>
              </a:r>
            </a:p>
          </p:txBody>
        </p:sp>
        <p:sp>
          <p:nvSpPr>
            <p:cNvPr id="16" name="向右箭號 15"/>
            <p:cNvSpPr/>
            <p:nvPr/>
          </p:nvSpPr>
          <p:spPr>
            <a:xfrm rot="5399642">
              <a:off x="3124802" y="2887769"/>
              <a:ext cx="304250" cy="493366"/>
            </a:xfrm>
            <a:prstGeom prst="rightArrow">
              <a:avLst>
                <a:gd name="adj1" fmla="val 66700"/>
                <a:gd name="adj2" fmla="val 50000"/>
              </a:avLst>
            </a:prstGeom>
            <a:solidFill>
              <a:schemeClr val="bg1"/>
            </a:solidFill>
            <a:effectLst>
              <a:outerShdw blurRad="50800" dist="38100" dir="5400000" algn="t" rotWithShape="0">
                <a:prstClr val="black">
                  <a:alpha val="40000"/>
                </a:prstClr>
              </a:outerShdw>
            </a:effectLst>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zh-TW" altLang="en-US"/>
            </a:p>
          </p:txBody>
        </p:sp>
        <p:sp>
          <p:nvSpPr>
            <p:cNvPr id="17" name="手繪多邊形 16"/>
            <p:cNvSpPr/>
            <p:nvPr/>
          </p:nvSpPr>
          <p:spPr>
            <a:xfrm>
              <a:off x="1763688" y="3330022"/>
              <a:ext cx="2994590" cy="748647"/>
            </a:xfrm>
            <a:custGeom>
              <a:avLst/>
              <a:gdLst>
                <a:gd name="connsiteX0" fmla="*/ 0 w 2994590"/>
                <a:gd name="connsiteY0" fmla="*/ 74865 h 748647"/>
                <a:gd name="connsiteX1" fmla="*/ 74865 w 2994590"/>
                <a:gd name="connsiteY1" fmla="*/ 0 h 748647"/>
                <a:gd name="connsiteX2" fmla="*/ 2919725 w 2994590"/>
                <a:gd name="connsiteY2" fmla="*/ 0 h 748647"/>
                <a:gd name="connsiteX3" fmla="*/ 2994590 w 2994590"/>
                <a:gd name="connsiteY3" fmla="*/ 74865 h 748647"/>
                <a:gd name="connsiteX4" fmla="*/ 2994590 w 2994590"/>
                <a:gd name="connsiteY4" fmla="*/ 673782 h 748647"/>
                <a:gd name="connsiteX5" fmla="*/ 2919725 w 2994590"/>
                <a:gd name="connsiteY5" fmla="*/ 748647 h 748647"/>
                <a:gd name="connsiteX6" fmla="*/ 74865 w 2994590"/>
                <a:gd name="connsiteY6" fmla="*/ 748647 h 748647"/>
                <a:gd name="connsiteX7" fmla="*/ 0 w 2994590"/>
                <a:gd name="connsiteY7" fmla="*/ 673782 h 748647"/>
                <a:gd name="connsiteX8" fmla="*/ 0 w 2994590"/>
                <a:gd name="connsiteY8" fmla="*/ 74865 h 748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94590" h="748647">
                  <a:moveTo>
                    <a:pt x="0" y="74865"/>
                  </a:moveTo>
                  <a:cubicBezTo>
                    <a:pt x="0" y="33518"/>
                    <a:pt x="33518" y="0"/>
                    <a:pt x="74865" y="0"/>
                  </a:cubicBezTo>
                  <a:lnTo>
                    <a:pt x="2919725" y="0"/>
                  </a:lnTo>
                  <a:cubicBezTo>
                    <a:pt x="2961072" y="0"/>
                    <a:pt x="2994590" y="33518"/>
                    <a:pt x="2994590" y="74865"/>
                  </a:cubicBezTo>
                  <a:lnTo>
                    <a:pt x="2994590" y="673782"/>
                  </a:lnTo>
                  <a:cubicBezTo>
                    <a:pt x="2994590" y="715129"/>
                    <a:pt x="2961072" y="748647"/>
                    <a:pt x="2919725" y="748647"/>
                  </a:cubicBezTo>
                  <a:lnTo>
                    <a:pt x="74865" y="748647"/>
                  </a:lnTo>
                  <a:cubicBezTo>
                    <a:pt x="33518" y="748647"/>
                    <a:pt x="0" y="715129"/>
                    <a:pt x="0" y="673782"/>
                  </a:cubicBezTo>
                  <a:lnTo>
                    <a:pt x="0" y="74865"/>
                  </a:lnTo>
                  <a:close/>
                </a:path>
              </a:pathLst>
            </a:custGeom>
            <a:solidFill>
              <a:schemeClr val="accent6">
                <a:lumMod val="60000"/>
                <a:lumOff val="40000"/>
                <a:alpha val="90000"/>
              </a:schemeClr>
            </a:solidFill>
            <a:ln w="38100">
              <a:solidFill>
                <a:schemeClr val="bg1">
                  <a:alpha val="90000"/>
                </a:schemeClr>
              </a:solidFill>
            </a:ln>
            <a:effectLst>
              <a:outerShdw blurRad="50800" dist="50800" dir="2700000" algn="tl" rotWithShape="0">
                <a:schemeClr val="tx1">
                  <a:lumMod val="75000"/>
                  <a:lumOff val="25000"/>
                  <a:alpha val="40000"/>
                </a:schemeClr>
              </a:outerShdw>
            </a:effectLst>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9867" tIns="49867" rIns="49867" bIns="49867" numCol="1" spcCol="1270" anchor="ctr" anchorCtr="0">
              <a:noAutofit/>
            </a:bodyPr>
            <a:lstStyle/>
            <a:p>
              <a:pPr lvl="0" algn="ctr" defTabSz="977900" rtl="0">
                <a:lnSpc>
                  <a:spcPct val="90000"/>
                </a:lnSpc>
                <a:spcBef>
                  <a:spcPct val="0"/>
                </a:spcBef>
                <a:spcAft>
                  <a:spcPct val="35000"/>
                </a:spcAft>
              </a:pPr>
              <a:r>
                <a:rPr lang="zh-TW" sz="2400" kern="1200" dirty="0">
                  <a:latin typeface="Microsoft JhengHei" charset="-120"/>
                  <a:ea typeface="Microsoft JhengHei" charset="-120"/>
                  <a:cs typeface="Microsoft JhengHei" charset="-120"/>
                </a:rPr>
                <a:t>設計思考</a:t>
              </a:r>
            </a:p>
          </p:txBody>
        </p:sp>
        <p:sp>
          <p:nvSpPr>
            <p:cNvPr id="18" name="向右箭號 17"/>
            <p:cNvSpPr/>
            <p:nvPr/>
          </p:nvSpPr>
          <p:spPr>
            <a:xfrm rot="5390304">
              <a:off x="3099016" y="4012451"/>
              <a:ext cx="359539" cy="493366"/>
            </a:xfrm>
            <a:prstGeom prst="rightArrow">
              <a:avLst>
                <a:gd name="adj1" fmla="val 66700"/>
                <a:gd name="adj2" fmla="val 50000"/>
              </a:avLst>
            </a:prstGeom>
            <a:solidFill>
              <a:schemeClr val="bg1"/>
            </a:solidFill>
            <a:effectLst>
              <a:outerShdw blurRad="50800" dist="38100" dir="5400000" algn="t" rotWithShape="0">
                <a:prstClr val="black">
                  <a:alpha val="40000"/>
                </a:prstClr>
              </a:outerShdw>
            </a:effectLst>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zh-TW" altLang="en-US" dirty="0"/>
            </a:p>
          </p:txBody>
        </p:sp>
        <p:sp>
          <p:nvSpPr>
            <p:cNvPr id="19" name="手繪多邊形 18"/>
            <p:cNvSpPr/>
            <p:nvPr/>
          </p:nvSpPr>
          <p:spPr>
            <a:xfrm>
              <a:off x="1767107" y="4510717"/>
              <a:ext cx="2994590" cy="748647"/>
            </a:xfrm>
            <a:custGeom>
              <a:avLst/>
              <a:gdLst>
                <a:gd name="connsiteX0" fmla="*/ 0 w 2994590"/>
                <a:gd name="connsiteY0" fmla="*/ 74865 h 748647"/>
                <a:gd name="connsiteX1" fmla="*/ 74865 w 2994590"/>
                <a:gd name="connsiteY1" fmla="*/ 0 h 748647"/>
                <a:gd name="connsiteX2" fmla="*/ 2919725 w 2994590"/>
                <a:gd name="connsiteY2" fmla="*/ 0 h 748647"/>
                <a:gd name="connsiteX3" fmla="*/ 2994590 w 2994590"/>
                <a:gd name="connsiteY3" fmla="*/ 74865 h 748647"/>
                <a:gd name="connsiteX4" fmla="*/ 2994590 w 2994590"/>
                <a:gd name="connsiteY4" fmla="*/ 673782 h 748647"/>
                <a:gd name="connsiteX5" fmla="*/ 2919725 w 2994590"/>
                <a:gd name="connsiteY5" fmla="*/ 748647 h 748647"/>
                <a:gd name="connsiteX6" fmla="*/ 74865 w 2994590"/>
                <a:gd name="connsiteY6" fmla="*/ 748647 h 748647"/>
                <a:gd name="connsiteX7" fmla="*/ 0 w 2994590"/>
                <a:gd name="connsiteY7" fmla="*/ 673782 h 748647"/>
                <a:gd name="connsiteX8" fmla="*/ 0 w 2994590"/>
                <a:gd name="connsiteY8" fmla="*/ 74865 h 748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94590" h="748647">
                  <a:moveTo>
                    <a:pt x="0" y="74865"/>
                  </a:moveTo>
                  <a:cubicBezTo>
                    <a:pt x="0" y="33518"/>
                    <a:pt x="33518" y="0"/>
                    <a:pt x="74865" y="0"/>
                  </a:cubicBezTo>
                  <a:lnTo>
                    <a:pt x="2919725" y="0"/>
                  </a:lnTo>
                  <a:cubicBezTo>
                    <a:pt x="2961072" y="0"/>
                    <a:pt x="2994590" y="33518"/>
                    <a:pt x="2994590" y="74865"/>
                  </a:cubicBezTo>
                  <a:lnTo>
                    <a:pt x="2994590" y="673782"/>
                  </a:lnTo>
                  <a:cubicBezTo>
                    <a:pt x="2994590" y="715129"/>
                    <a:pt x="2961072" y="748647"/>
                    <a:pt x="2919725" y="748647"/>
                  </a:cubicBezTo>
                  <a:lnTo>
                    <a:pt x="74865" y="748647"/>
                  </a:lnTo>
                  <a:cubicBezTo>
                    <a:pt x="33518" y="748647"/>
                    <a:pt x="0" y="715129"/>
                    <a:pt x="0" y="673782"/>
                  </a:cubicBezTo>
                  <a:lnTo>
                    <a:pt x="0" y="74865"/>
                  </a:lnTo>
                  <a:close/>
                </a:path>
              </a:pathLst>
            </a:custGeom>
            <a:solidFill>
              <a:schemeClr val="accent6">
                <a:lumMod val="60000"/>
                <a:lumOff val="40000"/>
                <a:alpha val="90000"/>
              </a:schemeClr>
            </a:solidFill>
            <a:ln w="38100">
              <a:solidFill>
                <a:schemeClr val="bg1">
                  <a:alpha val="90000"/>
                </a:schemeClr>
              </a:solidFill>
            </a:ln>
            <a:effectLst>
              <a:outerShdw blurRad="50800" dist="50800" dir="2700000" algn="tl" rotWithShape="0">
                <a:schemeClr val="tx1">
                  <a:lumMod val="75000"/>
                  <a:lumOff val="25000"/>
                  <a:alpha val="40000"/>
                </a:schemeClr>
              </a:outerShdw>
            </a:effectLst>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9867" tIns="49867" rIns="49867" bIns="49867" numCol="1" spcCol="1270" anchor="ctr" anchorCtr="0">
              <a:noAutofit/>
            </a:bodyPr>
            <a:lstStyle/>
            <a:p>
              <a:pPr lvl="0" algn="ctr" defTabSz="977900" rtl="0">
                <a:lnSpc>
                  <a:spcPct val="90000"/>
                </a:lnSpc>
                <a:spcBef>
                  <a:spcPct val="0"/>
                </a:spcBef>
                <a:spcAft>
                  <a:spcPct val="35000"/>
                </a:spcAft>
              </a:pPr>
              <a:r>
                <a:rPr lang="zh-TW" sz="2400" kern="1200" dirty="0">
                  <a:latin typeface="Microsoft JhengHei" charset="-120"/>
                  <a:ea typeface="Microsoft JhengHei" charset="-120"/>
                  <a:cs typeface="Microsoft JhengHei" charset="-120"/>
                </a:rPr>
                <a:t>做、用、想</a:t>
              </a:r>
            </a:p>
          </p:txBody>
        </p:sp>
        <p:sp>
          <p:nvSpPr>
            <p:cNvPr id="20" name="手繪多邊形 19"/>
            <p:cNvSpPr/>
            <p:nvPr/>
          </p:nvSpPr>
          <p:spPr>
            <a:xfrm>
              <a:off x="5177809" y="2212326"/>
              <a:ext cx="2994590" cy="748647"/>
            </a:xfrm>
            <a:custGeom>
              <a:avLst/>
              <a:gdLst>
                <a:gd name="connsiteX0" fmla="*/ 0 w 2994590"/>
                <a:gd name="connsiteY0" fmla="*/ 74865 h 748647"/>
                <a:gd name="connsiteX1" fmla="*/ 74865 w 2994590"/>
                <a:gd name="connsiteY1" fmla="*/ 0 h 748647"/>
                <a:gd name="connsiteX2" fmla="*/ 2919725 w 2994590"/>
                <a:gd name="connsiteY2" fmla="*/ 0 h 748647"/>
                <a:gd name="connsiteX3" fmla="*/ 2994590 w 2994590"/>
                <a:gd name="connsiteY3" fmla="*/ 74865 h 748647"/>
                <a:gd name="connsiteX4" fmla="*/ 2994590 w 2994590"/>
                <a:gd name="connsiteY4" fmla="*/ 673782 h 748647"/>
                <a:gd name="connsiteX5" fmla="*/ 2919725 w 2994590"/>
                <a:gd name="connsiteY5" fmla="*/ 748647 h 748647"/>
                <a:gd name="connsiteX6" fmla="*/ 74865 w 2994590"/>
                <a:gd name="connsiteY6" fmla="*/ 748647 h 748647"/>
                <a:gd name="connsiteX7" fmla="*/ 0 w 2994590"/>
                <a:gd name="connsiteY7" fmla="*/ 673782 h 748647"/>
                <a:gd name="connsiteX8" fmla="*/ 0 w 2994590"/>
                <a:gd name="connsiteY8" fmla="*/ 74865 h 748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94590" h="748647">
                  <a:moveTo>
                    <a:pt x="0" y="74865"/>
                  </a:moveTo>
                  <a:cubicBezTo>
                    <a:pt x="0" y="33518"/>
                    <a:pt x="33518" y="0"/>
                    <a:pt x="74865" y="0"/>
                  </a:cubicBezTo>
                  <a:lnTo>
                    <a:pt x="2919725" y="0"/>
                  </a:lnTo>
                  <a:cubicBezTo>
                    <a:pt x="2961072" y="0"/>
                    <a:pt x="2994590" y="33518"/>
                    <a:pt x="2994590" y="74865"/>
                  </a:cubicBezTo>
                  <a:lnTo>
                    <a:pt x="2994590" y="673782"/>
                  </a:lnTo>
                  <a:cubicBezTo>
                    <a:pt x="2994590" y="715129"/>
                    <a:pt x="2961072" y="748647"/>
                    <a:pt x="2919725" y="748647"/>
                  </a:cubicBezTo>
                  <a:lnTo>
                    <a:pt x="74865" y="748647"/>
                  </a:lnTo>
                  <a:cubicBezTo>
                    <a:pt x="33518" y="748647"/>
                    <a:pt x="0" y="715129"/>
                    <a:pt x="0" y="673782"/>
                  </a:cubicBezTo>
                  <a:lnTo>
                    <a:pt x="0" y="74865"/>
                  </a:lnTo>
                  <a:close/>
                </a:path>
              </a:pathLst>
            </a:custGeom>
            <a:solidFill>
              <a:schemeClr val="accent6">
                <a:lumMod val="75000"/>
              </a:schemeClr>
            </a:solidFill>
            <a:ln w="38100">
              <a:solidFill>
                <a:schemeClr val="bg1"/>
              </a:solidFill>
            </a:ln>
          </p:spPr>
          <p:style>
            <a:lnRef idx="1">
              <a:schemeClr val="accent5"/>
            </a:lnRef>
            <a:fillRef idx="3">
              <a:schemeClr val="accent5"/>
            </a:fillRef>
            <a:effectRef idx="2">
              <a:schemeClr val="accent5"/>
            </a:effectRef>
            <a:fontRef idx="minor">
              <a:schemeClr val="lt1"/>
            </a:fontRef>
          </p:style>
          <p:txBody>
            <a:bodyPr spcFirstLastPara="0" vert="horz" wrap="square" lIns="57487" tIns="57487" rIns="57487" bIns="57487" numCol="1" spcCol="1270" anchor="ctr" anchorCtr="0">
              <a:noAutofit/>
            </a:bodyPr>
            <a:lstStyle/>
            <a:p>
              <a:pPr lvl="0" algn="ctr" defTabSz="1244600" rtl="0">
                <a:lnSpc>
                  <a:spcPct val="90000"/>
                </a:lnSpc>
                <a:spcBef>
                  <a:spcPct val="0"/>
                </a:spcBef>
                <a:spcAft>
                  <a:spcPct val="35000"/>
                </a:spcAft>
              </a:pPr>
              <a:r>
                <a:rPr lang="zh-TW" sz="3000" b="1" kern="1200" dirty="0">
                  <a:latin typeface="Microsoft JhengHei" charset="-120"/>
                  <a:ea typeface="Microsoft JhengHei" charset="-120"/>
                  <a:cs typeface="Microsoft JhengHei" charset="-120"/>
                </a:rPr>
                <a:t>運用電腦科學工具</a:t>
              </a:r>
            </a:p>
          </p:txBody>
        </p:sp>
        <p:sp>
          <p:nvSpPr>
            <p:cNvPr id="21" name="向右箭號 20"/>
            <p:cNvSpPr/>
            <p:nvPr/>
          </p:nvSpPr>
          <p:spPr>
            <a:xfrm rot="5400366">
              <a:off x="6538786" y="2887769"/>
              <a:ext cx="304249" cy="493366"/>
            </a:xfrm>
            <a:prstGeom prst="rightArrow">
              <a:avLst>
                <a:gd name="adj1" fmla="val 66700"/>
                <a:gd name="adj2" fmla="val 50000"/>
              </a:avLst>
            </a:prstGeom>
            <a:solidFill>
              <a:schemeClr val="bg1"/>
            </a:solidFill>
            <a:effectLst>
              <a:outerShdw blurRad="50800" dist="38100" dir="5400000" algn="t" rotWithShape="0">
                <a:prstClr val="black">
                  <a:alpha val="40000"/>
                </a:prstClr>
              </a:outerShdw>
            </a:effectLst>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22" name="手繪多邊形 21"/>
            <p:cNvSpPr/>
            <p:nvPr/>
          </p:nvSpPr>
          <p:spPr>
            <a:xfrm>
              <a:off x="5177521" y="3330022"/>
              <a:ext cx="2994590" cy="748647"/>
            </a:xfrm>
            <a:custGeom>
              <a:avLst/>
              <a:gdLst>
                <a:gd name="connsiteX0" fmla="*/ 0 w 2994590"/>
                <a:gd name="connsiteY0" fmla="*/ 74865 h 748647"/>
                <a:gd name="connsiteX1" fmla="*/ 74865 w 2994590"/>
                <a:gd name="connsiteY1" fmla="*/ 0 h 748647"/>
                <a:gd name="connsiteX2" fmla="*/ 2919725 w 2994590"/>
                <a:gd name="connsiteY2" fmla="*/ 0 h 748647"/>
                <a:gd name="connsiteX3" fmla="*/ 2994590 w 2994590"/>
                <a:gd name="connsiteY3" fmla="*/ 74865 h 748647"/>
                <a:gd name="connsiteX4" fmla="*/ 2994590 w 2994590"/>
                <a:gd name="connsiteY4" fmla="*/ 673782 h 748647"/>
                <a:gd name="connsiteX5" fmla="*/ 2919725 w 2994590"/>
                <a:gd name="connsiteY5" fmla="*/ 748647 h 748647"/>
                <a:gd name="connsiteX6" fmla="*/ 74865 w 2994590"/>
                <a:gd name="connsiteY6" fmla="*/ 748647 h 748647"/>
                <a:gd name="connsiteX7" fmla="*/ 0 w 2994590"/>
                <a:gd name="connsiteY7" fmla="*/ 673782 h 748647"/>
                <a:gd name="connsiteX8" fmla="*/ 0 w 2994590"/>
                <a:gd name="connsiteY8" fmla="*/ 74865 h 748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94590" h="748647">
                  <a:moveTo>
                    <a:pt x="0" y="74865"/>
                  </a:moveTo>
                  <a:cubicBezTo>
                    <a:pt x="0" y="33518"/>
                    <a:pt x="33518" y="0"/>
                    <a:pt x="74865" y="0"/>
                  </a:cubicBezTo>
                  <a:lnTo>
                    <a:pt x="2919725" y="0"/>
                  </a:lnTo>
                  <a:cubicBezTo>
                    <a:pt x="2961072" y="0"/>
                    <a:pt x="2994590" y="33518"/>
                    <a:pt x="2994590" y="74865"/>
                  </a:cubicBezTo>
                  <a:lnTo>
                    <a:pt x="2994590" y="673782"/>
                  </a:lnTo>
                  <a:cubicBezTo>
                    <a:pt x="2994590" y="715129"/>
                    <a:pt x="2961072" y="748647"/>
                    <a:pt x="2919725" y="748647"/>
                  </a:cubicBezTo>
                  <a:lnTo>
                    <a:pt x="74865" y="748647"/>
                  </a:lnTo>
                  <a:cubicBezTo>
                    <a:pt x="33518" y="748647"/>
                    <a:pt x="0" y="715129"/>
                    <a:pt x="0" y="673782"/>
                  </a:cubicBezTo>
                  <a:lnTo>
                    <a:pt x="0" y="74865"/>
                  </a:lnTo>
                  <a:close/>
                </a:path>
              </a:pathLst>
            </a:custGeom>
            <a:solidFill>
              <a:schemeClr val="accent6">
                <a:lumMod val="60000"/>
                <a:lumOff val="40000"/>
                <a:alpha val="90000"/>
              </a:schemeClr>
            </a:solidFill>
            <a:ln w="38100">
              <a:solidFill>
                <a:schemeClr val="bg1">
                  <a:alpha val="90000"/>
                </a:schemeClr>
              </a:solidFill>
            </a:ln>
            <a:effectLst>
              <a:outerShdw blurRad="50800" dist="50800" dir="2700000" algn="tl" rotWithShape="0">
                <a:schemeClr val="tx1">
                  <a:lumMod val="75000"/>
                  <a:lumOff val="25000"/>
                  <a:alpha val="40000"/>
                </a:schemeClr>
              </a:outerShdw>
            </a:effectLst>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9867" tIns="49867" rIns="49867" bIns="49867" numCol="1" spcCol="1270" anchor="ctr" anchorCtr="0">
              <a:noAutofit/>
            </a:bodyPr>
            <a:lstStyle/>
            <a:p>
              <a:pPr lvl="0" algn="ctr" defTabSz="977900" rtl="0">
                <a:lnSpc>
                  <a:spcPct val="90000"/>
                </a:lnSpc>
                <a:spcBef>
                  <a:spcPct val="0"/>
                </a:spcBef>
                <a:spcAft>
                  <a:spcPct val="35000"/>
                </a:spcAft>
              </a:pPr>
              <a:r>
                <a:rPr lang="zh-TW" sz="2400" kern="1200" dirty="0">
                  <a:latin typeface="Microsoft JhengHei" charset="-120"/>
                  <a:ea typeface="Microsoft JhengHei" charset="-120"/>
                  <a:cs typeface="Microsoft JhengHei" charset="-120"/>
                </a:rPr>
                <a:t>運算思維</a:t>
              </a:r>
            </a:p>
          </p:txBody>
        </p:sp>
        <p:sp>
          <p:nvSpPr>
            <p:cNvPr id="23" name="向右箭號 22"/>
            <p:cNvSpPr/>
            <p:nvPr/>
          </p:nvSpPr>
          <p:spPr>
            <a:xfrm rot="5399608">
              <a:off x="6511141" y="4011783"/>
              <a:ext cx="359537" cy="493366"/>
            </a:xfrm>
            <a:prstGeom prst="rightArrow">
              <a:avLst>
                <a:gd name="adj1" fmla="val 66700"/>
                <a:gd name="adj2" fmla="val 50000"/>
              </a:avLst>
            </a:prstGeom>
            <a:solidFill>
              <a:schemeClr val="bg1"/>
            </a:solidFill>
            <a:effectLst>
              <a:outerShdw blurRad="50800" dist="38100" dir="5400000" algn="t" rotWithShape="0">
                <a:prstClr val="black">
                  <a:alpha val="40000"/>
                </a:prstClr>
              </a:outerShdw>
            </a:effectLst>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zh-TW" altLang="en-US"/>
            </a:p>
          </p:txBody>
        </p:sp>
        <p:sp>
          <p:nvSpPr>
            <p:cNvPr id="24" name="手繪多邊形 23"/>
            <p:cNvSpPr/>
            <p:nvPr/>
          </p:nvSpPr>
          <p:spPr>
            <a:xfrm>
              <a:off x="5177521" y="4510717"/>
              <a:ext cx="2994590" cy="748647"/>
            </a:xfrm>
            <a:custGeom>
              <a:avLst/>
              <a:gdLst>
                <a:gd name="connsiteX0" fmla="*/ 0 w 2994590"/>
                <a:gd name="connsiteY0" fmla="*/ 74865 h 748647"/>
                <a:gd name="connsiteX1" fmla="*/ 74865 w 2994590"/>
                <a:gd name="connsiteY1" fmla="*/ 0 h 748647"/>
                <a:gd name="connsiteX2" fmla="*/ 2919725 w 2994590"/>
                <a:gd name="connsiteY2" fmla="*/ 0 h 748647"/>
                <a:gd name="connsiteX3" fmla="*/ 2994590 w 2994590"/>
                <a:gd name="connsiteY3" fmla="*/ 74865 h 748647"/>
                <a:gd name="connsiteX4" fmla="*/ 2994590 w 2994590"/>
                <a:gd name="connsiteY4" fmla="*/ 673782 h 748647"/>
                <a:gd name="connsiteX5" fmla="*/ 2919725 w 2994590"/>
                <a:gd name="connsiteY5" fmla="*/ 748647 h 748647"/>
                <a:gd name="connsiteX6" fmla="*/ 74865 w 2994590"/>
                <a:gd name="connsiteY6" fmla="*/ 748647 h 748647"/>
                <a:gd name="connsiteX7" fmla="*/ 0 w 2994590"/>
                <a:gd name="connsiteY7" fmla="*/ 673782 h 748647"/>
                <a:gd name="connsiteX8" fmla="*/ 0 w 2994590"/>
                <a:gd name="connsiteY8" fmla="*/ 74865 h 748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94590" h="748647">
                  <a:moveTo>
                    <a:pt x="0" y="74865"/>
                  </a:moveTo>
                  <a:cubicBezTo>
                    <a:pt x="0" y="33518"/>
                    <a:pt x="33518" y="0"/>
                    <a:pt x="74865" y="0"/>
                  </a:cubicBezTo>
                  <a:lnTo>
                    <a:pt x="2919725" y="0"/>
                  </a:lnTo>
                  <a:cubicBezTo>
                    <a:pt x="2961072" y="0"/>
                    <a:pt x="2994590" y="33518"/>
                    <a:pt x="2994590" y="74865"/>
                  </a:cubicBezTo>
                  <a:lnTo>
                    <a:pt x="2994590" y="673782"/>
                  </a:lnTo>
                  <a:cubicBezTo>
                    <a:pt x="2994590" y="715129"/>
                    <a:pt x="2961072" y="748647"/>
                    <a:pt x="2919725" y="748647"/>
                  </a:cubicBezTo>
                  <a:lnTo>
                    <a:pt x="74865" y="748647"/>
                  </a:lnTo>
                  <a:cubicBezTo>
                    <a:pt x="33518" y="748647"/>
                    <a:pt x="0" y="715129"/>
                    <a:pt x="0" y="673782"/>
                  </a:cubicBezTo>
                  <a:lnTo>
                    <a:pt x="0" y="74865"/>
                  </a:lnTo>
                  <a:close/>
                </a:path>
              </a:pathLst>
            </a:custGeom>
            <a:solidFill>
              <a:schemeClr val="accent6">
                <a:lumMod val="60000"/>
                <a:lumOff val="40000"/>
                <a:alpha val="90000"/>
              </a:schemeClr>
            </a:solidFill>
            <a:ln w="38100">
              <a:solidFill>
                <a:schemeClr val="bg1">
                  <a:alpha val="90000"/>
                </a:schemeClr>
              </a:solidFill>
            </a:ln>
            <a:effectLst>
              <a:outerShdw blurRad="50800" dist="50800" dir="2700000" algn="tl" rotWithShape="0">
                <a:schemeClr val="tx1">
                  <a:lumMod val="75000"/>
                  <a:lumOff val="25000"/>
                  <a:alpha val="40000"/>
                </a:schemeClr>
              </a:outerShdw>
            </a:effectLst>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9867" tIns="49867" rIns="49867" bIns="49867" numCol="1" spcCol="1270" anchor="ctr" anchorCtr="0">
              <a:noAutofit/>
            </a:bodyPr>
            <a:lstStyle/>
            <a:p>
              <a:pPr lvl="0" algn="ctr" defTabSz="977900" rtl="0">
                <a:lnSpc>
                  <a:spcPct val="90000"/>
                </a:lnSpc>
                <a:spcBef>
                  <a:spcPct val="0"/>
                </a:spcBef>
                <a:spcAft>
                  <a:spcPct val="35000"/>
                </a:spcAft>
              </a:pPr>
              <a:r>
                <a:rPr lang="zh-TW" sz="2400" kern="1200" dirty="0">
                  <a:latin typeface="Microsoft JhengHei" charset="-120"/>
                  <a:ea typeface="Microsoft JhengHei" charset="-120"/>
                  <a:cs typeface="Microsoft JhengHei" charset="-120"/>
                </a:rPr>
                <a:t>邏輯思考、系統化思考</a:t>
              </a:r>
            </a:p>
          </p:txBody>
        </p:sp>
      </p:grpSp>
      <p:sp>
        <p:nvSpPr>
          <p:cNvPr id="13" name="圓角矩形 12"/>
          <p:cNvSpPr/>
          <p:nvPr/>
        </p:nvSpPr>
        <p:spPr>
          <a:xfrm>
            <a:off x="2156603" y="1371600"/>
            <a:ext cx="5184576" cy="934016"/>
          </a:xfrm>
          <a:prstGeom prst="round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zh-TW" altLang="en-US" sz="3000" b="1" dirty="0">
                <a:latin typeface="Microsoft JhengHei" charset="-120"/>
                <a:ea typeface="Microsoft JhengHei" charset="-120"/>
                <a:cs typeface="Microsoft JhengHei" charset="-120"/>
              </a:rPr>
              <a:t>引導學生經由觀察與體驗</a:t>
            </a:r>
            <a:br>
              <a:rPr lang="zh-TW" altLang="en-US" sz="3000" b="1" dirty="0">
                <a:latin typeface="Microsoft JhengHei" charset="-120"/>
                <a:ea typeface="Microsoft JhengHei" charset="-120"/>
                <a:cs typeface="Microsoft JhengHei" charset="-120"/>
              </a:rPr>
            </a:br>
            <a:r>
              <a:rPr lang="zh-TW" altLang="en-US" sz="3000" b="1" dirty="0">
                <a:latin typeface="Microsoft JhengHei" charset="-120"/>
                <a:ea typeface="Microsoft JhengHei" charset="-120"/>
                <a:cs typeface="Microsoft JhengHei" charset="-120"/>
              </a:rPr>
              <a:t>日常需求或問題</a:t>
            </a:r>
          </a:p>
        </p:txBody>
      </p:sp>
      <p:sp>
        <p:nvSpPr>
          <p:cNvPr id="27" name="向下箭號 26"/>
          <p:cNvSpPr/>
          <p:nvPr/>
        </p:nvSpPr>
        <p:spPr>
          <a:xfrm>
            <a:off x="4139952" y="2365583"/>
            <a:ext cx="1217878" cy="618163"/>
          </a:xfrm>
          <a:prstGeom prst="downArrow">
            <a:avLst>
              <a:gd name="adj1" fmla="val 49488"/>
              <a:gd name="adj2" fmla="val 63014"/>
            </a:avLst>
          </a:prstGeom>
          <a:solidFill>
            <a:schemeClr val="accent1"/>
          </a:solidFill>
          <a:ln>
            <a:noFill/>
          </a:ln>
          <a:effectLst>
            <a:outerShdw blurRad="50800" dist="38100" dir="2700000" algn="tl" rotWithShape="0">
              <a:schemeClr val="tx1">
                <a:lumMod val="75000"/>
                <a:lumOff val="25000"/>
                <a:alpha val="40000"/>
              </a:scheme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p>
        </p:txBody>
      </p:sp>
      <p:sp>
        <p:nvSpPr>
          <p:cNvPr id="28" name="加號 27"/>
          <p:cNvSpPr/>
          <p:nvPr/>
        </p:nvSpPr>
        <p:spPr>
          <a:xfrm>
            <a:off x="4557271" y="3069361"/>
            <a:ext cx="389497" cy="360040"/>
          </a:xfrm>
          <a:prstGeom prst="mathPlus">
            <a:avLst/>
          </a:prstGeom>
          <a:solidFill>
            <a:schemeClr val="accent6"/>
          </a:solidFill>
          <a:ln>
            <a:no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zh-TW" altLang="en-US"/>
          </a:p>
        </p:txBody>
      </p:sp>
      <p:sp>
        <p:nvSpPr>
          <p:cNvPr id="29" name="文字方塊 28"/>
          <p:cNvSpPr txBox="1"/>
          <p:nvPr/>
        </p:nvSpPr>
        <p:spPr>
          <a:xfrm>
            <a:off x="1763688" y="6127069"/>
            <a:ext cx="5976664" cy="461665"/>
          </a:xfrm>
          <a:prstGeom prst="rect">
            <a:avLst/>
          </a:prstGeom>
          <a:noFill/>
        </p:spPr>
        <p:txBody>
          <a:bodyPr wrap="square" rtlCol="0">
            <a:spAutoFit/>
          </a:bodyPr>
          <a:lstStyle/>
          <a:p>
            <a:r>
              <a:rPr lang="zh-TW" altLang="en-US" sz="2400" dirty="0">
                <a:solidFill>
                  <a:schemeClr val="tx1">
                    <a:lumMod val="75000"/>
                    <a:lumOff val="25000"/>
                  </a:schemeClr>
                </a:solidFill>
                <a:latin typeface="Microsoft JhengHei" charset="-120"/>
                <a:ea typeface="Microsoft JhengHei" charset="-120"/>
                <a:cs typeface="Microsoft JhengHei" charset="-120"/>
              </a:rPr>
              <a:t>在歷程中培養團隊合作及合宜的態度與習慣</a:t>
            </a:r>
          </a:p>
        </p:txBody>
      </p:sp>
      <p:sp>
        <p:nvSpPr>
          <p:cNvPr id="26" name="標題 25"/>
          <p:cNvSpPr>
            <a:spLocks noGrp="1"/>
          </p:cNvSpPr>
          <p:nvPr>
            <p:ph type="title"/>
          </p:nvPr>
        </p:nvSpPr>
        <p:spPr/>
        <p:txBody>
          <a:bodyPr/>
          <a:lstStyle/>
          <a:p>
            <a:r>
              <a:rPr lang="zh-TW" altLang="en-US" dirty="0"/>
              <a:t>科技領域崛起</a:t>
            </a:r>
          </a:p>
        </p:txBody>
      </p:sp>
      <p:sp>
        <p:nvSpPr>
          <p:cNvPr id="30" name="內容版面配置區 29"/>
          <p:cNvSpPr>
            <a:spLocks noGrp="1"/>
          </p:cNvSpPr>
          <p:nvPr>
            <p:ph idx="1"/>
          </p:nvPr>
        </p:nvSpPr>
        <p:spPr>
          <a:xfrm>
            <a:off x="457200" y="1449526"/>
            <a:ext cx="8229600" cy="4525963"/>
          </a:xfrm>
        </p:spPr>
        <p:txBody>
          <a:bodyPr/>
          <a:lstStyle/>
          <a:p>
            <a:endParaRPr lang="zh-TW" altLang="en-US" dirty="0"/>
          </a:p>
        </p:txBody>
      </p:sp>
    </p:spTree>
    <p:extLst>
      <p:ext uri="{BB962C8B-B14F-4D97-AF65-F5344CB8AC3E}">
        <p14:creationId xmlns:p14="http://schemas.microsoft.com/office/powerpoint/2010/main" val="3026497092"/>
      </p:ext>
    </p:extLst>
  </p:cSld>
  <p:clrMapOvr>
    <a:masterClrMapping/>
  </p:clrMapOvr>
  <p:transition>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資訊科技課程架構</a:t>
            </a:r>
          </a:p>
        </p:txBody>
      </p:sp>
      <p:sp>
        <p:nvSpPr>
          <p:cNvPr id="7" name="矩形 6"/>
          <p:cNvSpPr/>
          <p:nvPr/>
        </p:nvSpPr>
        <p:spPr>
          <a:xfrm>
            <a:off x="533400" y="3638266"/>
            <a:ext cx="1353339" cy="17424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dirty="0">
                <a:solidFill>
                  <a:srgbClr val="FFFF00"/>
                </a:solidFill>
                <a:latin typeface="王漢宗特黑體繁" pitchFamily="2" charset="-120"/>
                <a:ea typeface="王漢宗特黑體繁" pitchFamily="2" charset="-120"/>
              </a:rPr>
              <a:t>演算法</a:t>
            </a:r>
            <a:endParaRPr lang="en-US" altLang="zh-TW" sz="1600" dirty="0">
              <a:solidFill>
                <a:srgbClr val="FFFF00"/>
              </a:solidFill>
              <a:latin typeface="王漢宗特黑體繁" pitchFamily="2" charset="-120"/>
              <a:ea typeface="王漢宗特黑體繁" pitchFamily="2" charset="-120"/>
            </a:endParaRPr>
          </a:p>
          <a:p>
            <a:pPr algn="ctr"/>
            <a:r>
              <a:rPr lang="zh-TW" altLang="en-US" sz="1600" dirty="0">
                <a:latin typeface="王漢宗特黑體繁" pitchFamily="2" charset="-120"/>
                <a:ea typeface="王漢宗特黑體繁" pitchFamily="2" charset="-120"/>
              </a:rPr>
              <a:t>基本概念</a:t>
            </a:r>
          </a:p>
        </p:txBody>
      </p:sp>
      <p:sp>
        <p:nvSpPr>
          <p:cNvPr id="4" name="矩形 3"/>
          <p:cNvSpPr/>
          <p:nvPr/>
        </p:nvSpPr>
        <p:spPr>
          <a:xfrm>
            <a:off x="533400" y="5381092"/>
            <a:ext cx="2706678" cy="638708"/>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TW" altLang="en-US" sz="1600" dirty="0">
                <a:solidFill>
                  <a:srgbClr val="FFFF00"/>
                </a:solidFill>
                <a:latin typeface="王漢宗特黑體繁" pitchFamily="2" charset="-120"/>
                <a:ea typeface="王漢宗特黑體繁" pitchFamily="2" charset="-120"/>
              </a:rPr>
              <a:t>資訊科技與人類社會</a:t>
            </a:r>
            <a:endParaRPr lang="en-US" altLang="zh-TW" sz="1600" dirty="0">
              <a:solidFill>
                <a:srgbClr val="FFFF00"/>
              </a:solidFill>
              <a:latin typeface="王漢宗特黑體繁" pitchFamily="2" charset="-120"/>
              <a:ea typeface="王漢宗特黑體繁" pitchFamily="2" charset="-120"/>
            </a:endParaRPr>
          </a:p>
          <a:p>
            <a:pPr algn="ctr"/>
            <a:r>
              <a:rPr lang="zh-TW" altLang="en-US" sz="1600" dirty="0">
                <a:solidFill>
                  <a:schemeClr val="bg1"/>
                </a:solidFill>
                <a:latin typeface="王漢宗特黑體繁" pitchFamily="2" charset="-120"/>
                <a:ea typeface="王漢宗特黑體繁" pitchFamily="2" charset="-120"/>
              </a:rPr>
              <a:t>個資保護</a:t>
            </a:r>
            <a:r>
              <a:rPr lang="zh-TW" altLang="en-US" sz="1600" dirty="0">
                <a:solidFill>
                  <a:srgbClr val="FFC000"/>
                </a:solidFill>
                <a:latin typeface="王漢宗特黑體繁" pitchFamily="2" charset="-120"/>
                <a:ea typeface="王漢宗特黑體繁" pitchFamily="2" charset="-120"/>
              </a:rPr>
              <a:t>合理使用</a:t>
            </a:r>
            <a:r>
              <a:rPr lang="zh-TW" altLang="en-US" sz="1600" dirty="0">
                <a:latin typeface="王漢宗特黑體繁" pitchFamily="2" charset="-120"/>
                <a:ea typeface="王漢宗特黑體繁" pitchFamily="2" charset="-120"/>
              </a:rPr>
              <a:t>資訊安全</a:t>
            </a:r>
          </a:p>
        </p:txBody>
      </p:sp>
      <p:sp>
        <p:nvSpPr>
          <p:cNvPr id="5" name="矩形 4"/>
          <p:cNvSpPr/>
          <p:nvPr/>
        </p:nvSpPr>
        <p:spPr>
          <a:xfrm>
            <a:off x="533400" y="2975131"/>
            <a:ext cx="2706678" cy="66313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zh-TW" altLang="en-US" sz="1600" dirty="0">
                <a:solidFill>
                  <a:srgbClr val="FFFF00"/>
                </a:solidFill>
                <a:latin typeface="王漢宗特黑體繁" pitchFamily="2" charset="-120"/>
                <a:ea typeface="王漢宗特黑體繁" pitchFamily="2" charset="-120"/>
              </a:rPr>
              <a:t>資訊科技應用</a:t>
            </a:r>
            <a:endParaRPr lang="en-US" altLang="zh-TW" sz="1600" dirty="0">
              <a:solidFill>
                <a:srgbClr val="FFFF00"/>
              </a:solidFill>
              <a:latin typeface="王漢宗特黑體繁" pitchFamily="2" charset="-120"/>
              <a:ea typeface="王漢宗特黑體繁" pitchFamily="2" charset="-120"/>
            </a:endParaRPr>
          </a:p>
          <a:p>
            <a:pPr algn="ctr"/>
            <a:r>
              <a:rPr lang="zh-TW" altLang="en-US" sz="1600" dirty="0">
                <a:latin typeface="王漢宗特黑體繁" pitchFamily="2" charset="-120"/>
                <a:ea typeface="王漢宗特黑體繁" pitchFamily="2" charset="-120"/>
              </a:rPr>
              <a:t>資料處理應用專題</a:t>
            </a:r>
          </a:p>
        </p:txBody>
      </p:sp>
      <p:sp>
        <p:nvSpPr>
          <p:cNvPr id="6" name="矩形 5"/>
          <p:cNvSpPr/>
          <p:nvPr/>
        </p:nvSpPr>
        <p:spPr>
          <a:xfrm>
            <a:off x="1886739" y="3638266"/>
            <a:ext cx="1353339" cy="174241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TW" altLang="en-US" sz="1600" dirty="0">
                <a:solidFill>
                  <a:srgbClr val="FFFF00"/>
                </a:solidFill>
                <a:latin typeface="王漢宗特黑體繁" pitchFamily="2" charset="-120"/>
                <a:ea typeface="王漢宗特黑體繁" pitchFamily="2" charset="-120"/>
              </a:rPr>
              <a:t>程式設計</a:t>
            </a:r>
            <a:endParaRPr lang="en-US" altLang="zh-TW" sz="1600" dirty="0">
              <a:solidFill>
                <a:srgbClr val="FFFF00"/>
              </a:solidFill>
              <a:latin typeface="王漢宗特黑體繁" pitchFamily="2" charset="-120"/>
              <a:ea typeface="王漢宗特黑體繁" pitchFamily="2" charset="-120"/>
            </a:endParaRPr>
          </a:p>
          <a:p>
            <a:pPr algn="ctr"/>
            <a:r>
              <a:rPr lang="zh-TW" altLang="en-US" sz="1600" dirty="0">
                <a:latin typeface="王漢宗特黑體繁" pitchFamily="2" charset="-120"/>
                <a:ea typeface="王漢宗特黑體繁" pitchFamily="2" charset="-120"/>
              </a:rPr>
              <a:t>基本概念</a:t>
            </a:r>
            <a:endParaRPr lang="en-US" altLang="zh-TW" sz="1600" dirty="0">
              <a:latin typeface="王漢宗特黑體繁" pitchFamily="2" charset="-120"/>
              <a:ea typeface="王漢宗特黑體繁" pitchFamily="2" charset="-120"/>
            </a:endParaRPr>
          </a:p>
          <a:p>
            <a:pPr algn="ctr"/>
            <a:r>
              <a:rPr lang="zh-TW" altLang="en-US" sz="1600" dirty="0">
                <a:latin typeface="王漢宗特黑體繁" pitchFamily="2" charset="-120"/>
                <a:ea typeface="王漢宗特黑體繁" pitchFamily="2" charset="-120"/>
              </a:rPr>
              <a:t>結構化程式</a:t>
            </a:r>
          </a:p>
        </p:txBody>
      </p:sp>
      <p:sp>
        <p:nvSpPr>
          <p:cNvPr id="12" name="矩形 11"/>
          <p:cNvSpPr/>
          <p:nvPr/>
        </p:nvSpPr>
        <p:spPr>
          <a:xfrm>
            <a:off x="5980122" y="1689175"/>
            <a:ext cx="2706678" cy="63155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zh-TW" altLang="en-US" sz="1600" dirty="0">
                <a:solidFill>
                  <a:srgbClr val="FFFF00"/>
                </a:solidFill>
                <a:latin typeface="王漢宗特黑體繁" pitchFamily="2" charset="-120"/>
                <a:ea typeface="王漢宗特黑體繁" pitchFamily="2" charset="-120"/>
              </a:rPr>
              <a:t>資訊科技應用</a:t>
            </a:r>
            <a:endParaRPr lang="en-US" altLang="zh-TW" sz="1600" dirty="0">
              <a:solidFill>
                <a:srgbClr val="FFFF00"/>
              </a:solidFill>
              <a:latin typeface="王漢宗特黑體繁" pitchFamily="2" charset="-120"/>
              <a:ea typeface="王漢宗特黑體繁" pitchFamily="2" charset="-120"/>
            </a:endParaRPr>
          </a:p>
          <a:p>
            <a:pPr algn="ctr"/>
            <a:r>
              <a:rPr lang="zh-TW" altLang="en-US" sz="1600" dirty="0">
                <a:latin typeface="王漢宗特黑體繁" pitchFamily="2" charset="-120"/>
                <a:ea typeface="王漢宗特黑體繁" pitchFamily="2" charset="-120"/>
              </a:rPr>
              <a:t>資訊科技應用專題</a:t>
            </a:r>
          </a:p>
        </p:txBody>
      </p:sp>
      <p:sp>
        <p:nvSpPr>
          <p:cNvPr id="13" name="矩形 12"/>
          <p:cNvSpPr/>
          <p:nvPr/>
        </p:nvSpPr>
        <p:spPr>
          <a:xfrm>
            <a:off x="5980122" y="2309015"/>
            <a:ext cx="1353339" cy="17281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TW" altLang="en-US" sz="1600" dirty="0">
                <a:solidFill>
                  <a:srgbClr val="FFFF00"/>
                </a:solidFill>
                <a:latin typeface="王漢宗特黑體繁" pitchFamily="2" charset="-120"/>
                <a:ea typeface="王漢宗特黑體繁" pitchFamily="2" charset="-120"/>
              </a:rPr>
              <a:t>系統平台</a:t>
            </a:r>
            <a:endParaRPr lang="en-US" altLang="zh-TW" sz="1600" dirty="0">
              <a:solidFill>
                <a:srgbClr val="FFFF00"/>
              </a:solidFill>
              <a:latin typeface="王漢宗特黑體繁" pitchFamily="2" charset="-120"/>
              <a:ea typeface="王漢宗特黑體繁" pitchFamily="2" charset="-120"/>
            </a:endParaRPr>
          </a:p>
          <a:p>
            <a:pPr algn="ctr"/>
            <a:r>
              <a:rPr lang="zh-TW" altLang="en-US" sz="1600" dirty="0">
                <a:latin typeface="王漢宗特黑體繁" pitchFamily="2" charset="-120"/>
                <a:ea typeface="王漢宗特黑體繁" pitchFamily="2" charset="-120"/>
              </a:rPr>
              <a:t>發展演進</a:t>
            </a:r>
            <a:endParaRPr lang="en-US" altLang="zh-TW" sz="1600" dirty="0">
              <a:latin typeface="王漢宗特黑體繁" pitchFamily="2" charset="-120"/>
              <a:ea typeface="王漢宗特黑體繁" pitchFamily="2" charset="-120"/>
            </a:endParaRPr>
          </a:p>
          <a:p>
            <a:pPr algn="ctr"/>
            <a:r>
              <a:rPr lang="zh-TW" altLang="en-US" sz="1600" dirty="0">
                <a:latin typeface="王漢宗特黑體繁" pitchFamily="2" charset="-120"/>
                <a:ea typeface="王漢宗特黑體繁" pitchFamily="2" charset="-120"/>
              </a:rPr>
              <a:t>架構運作</a:t>
            </a:r>
            <a:endParaRPr lang="en-US" altLang="zh-TW" sz="1600" dirty="0">
              <a:latin typeface="王漢宗特黑體繁" pitchFamily="2" charset="-120"/>
              <a:ea typeface="王漢宗特黑體繁" pitchFamily="2" charset="-120"/>
            </a:endParaRPr>
          </a:p>
          <a:p>
            <a:pPr algn="ctr"/>
            <a:r>
              <a:rPr lang="zh-TW" altLang="en-US" sz="1600" dirty="0">
                <a:latin typeface="王漢宗特黑體繁" pitchFamily="2" charset="-120"/>
                <a:ea typeface="王漢宗特黑體繁" pitchFamily="2" charset="-120"/>
              </a:rPr>
              <a:t>網路技術</a:t>
            </a:r>
            <a:endParaRPr lang="en-US" altLang="zh-TW" sz="1600" dirty="0">
              <a:latin typeface="王漢宗特黑體繁" pitchFamily="2" charset="-120"/>
              <a:ea typeface="王漢宗特黑體繁" pitchFamily="2" charset="-120"/>
            </a:endParaRPr>
          </a:p>
          <a:p>
            <a:pPr algn="ctr"/>
            <a:r>
              <a:rPr lang="zh-TW" altLang="en-US" sz="1600" dirty="0">
                <a:latin typeface="王漢宗特黑體繁" pitchFamily="2" charset="-120"/>
                <a:ea typeface="王漢宗特黑體繁" pitchFamily="2" charset="-120"/>
              </a:rPr>
              <a:t>網路服務</a:t>
            </a:r>
          </a:p>
        </p:txBody>
      </p:sp>
      <p:sp>
        <p:nvSpPr>
          <p:cNvPr id="14" name="矩形 13"/>
          <p:cNvSpPr/>
          <p:nvPr/>
        </p:nvSpPr>
        <p:spPr>
          <a:xfrm>
            <a:off x="7333461" y="2309015"/>
            <a:ext cx="1353339" cy="172812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TW" altLang="en-US" sz="1600" dirty="0">
                <a:solidFill>
                  <a:srgbClr val="FFFF00"/>
                </a:solidFill>
                <a:latin typeface="王漢宗特黑體繁" pitchFamily="2" charset="-120"/>
                <a:ea typeface="王漢宗特黑體繁" pitchFamily="2" charset="-120"/>
              </a:rPr>
              <a:t>資料處理</a:t>
            </a:r>
            <a:endParaRPr lang="en-US" altLang="zh-TW" sz="1600" dirty="0">
              <a:solidFill>
                <a:srgbClr val="FFFF00"/>
              </a:solidFill>
              <a:latin typeface="王漢宗特黑體繁" pitchFamily="2" charset="-120"/>
              <a:ea typeface="王漢宗特黑體繁" pitchFamily="2" charset="-120"/>
            </a:endParaRPr>
          </a:p>
          <a:p>
            <a:pPr algn="ctr"/>
            <a:r>
              <a:rPr lang="zh-TW" altLang="en-US" sz="1600" dirty="0">
                <a:latin typeface="王漢宗特黑體繁" pitchFamily="2" charset="-120"/>
                <a:ea typeface="王漢宗特黑體繁" pitchFamily="2" charset="-120"/>
              </a:rPr>
              <a:t>資料數位化</a:t>
            </a:r>
            <a:endParaRPr lang="en-US" altLang="zh-TW" sz="1600" dirty="0">
              <a:latin typeface="王漢宗特黑體繁" pitchFamily="2" charset="-120"/>
              <a:ea typeface="王漢宗特黑體繁" pitchFamily="2" charset="-120"/>
            </a:endParaRPr>
          </a:p>
          <a:p>
            <a:pPr algn="ctr"/>
            <a:r>
              <a:rPr lang="zh-TW" altLang="en-US" sz="1600" dirty="0">
                <a:latin typeface="王漢宗特黑體繁" pitchFamily="2" charset="-120"/>
                <a:ea typeface="王漢宗特黑體繁" pitchFamily="2" charset="-120"/>
              </a:rPr>
              <a:t>資料表示</a:t>
            </a:r>
            <a:endParaRPr lang="en-US" altLang="zh-TW" sz="1600" dirty="0">
              <a:latin typeface="王漢宗特黑體繁" pitchFamily="2" charset="-120"/>
              <a:ea typeface="王漢宗特黑體繁" pitchFamily="2" charset="-120"/>
            </a:endParaRPr>
          </a:p>
          <a:p>
            <a:pPr algn="ctr"/>
            <a:r>
              <a:rPr lang="zh-TW" altLang="en-US" sz="1600" dirty="0">
                <a:latin typeface="王漢宗特黑體繁" pitchFamily="2" charset="-120"/>
                <a:ea typeface="王漢宗特黑體繁" pitchFamily="2" charset="-120"/>
              </a:rPr>
              <a:t>概念與方法</a:t>
            </a:r>
            <a:endParaRPr lang="en-US" altLang="zh-TW" sz="1600" dirty="0">
              <a:latin typeface="王漢宗特黑體繁" pitchFamily="2" charset="-120"/>
              <a:ea typeface="王漢宗特黑體繁" pitchFamily="2" charset="-120"/>
            </a:endParaRPr>
          </a:p>
          <a:p>
            <a:pPr algn="ctr"/>
            <a:endParaRPr lang="zh-TW" altLang="en-US" sz="1600" dirty="0">
              <a:latin typeface="王漢宗特黑體繁" pitchFamily="2" charset="-120"/>
              <a:ea typeface="王漢宗特黑體繁" pitchFamily="2" charset="-120"/>
            </a:endParaRPr>
          </a:p>
        </p:txBody>
      </p:sp>
      <p:sp>
        <p:nvSpPr>
          <p:cNvPr id="15" name="矩形 14"/>
          <p:cNvSpPr/>
          <p:nvPr/>
        </p:nvSpPr>
        <p:spPr>
          <a:xfrm>
            <a:off x="5980122" y="4037144"/>
            <a:ext cx="2706678" cy="638708"/>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TW" altLang="en-US" sz="1600" dirty="0">
                <a:solidFill>
                  <a:srgbClr val="FFFF00"/>
                </a:solidFill>
                <a:latin typeface="王漢宗特黑體繁" pitchFamily="2" charset="-120"/>
                <a:ea typeface="王漢宗特黑體繁" pitchFamily="2" charset="-120"/>
              </a:rPr>
              <a:t>資訊科技與人類社會</a:t>
            </a:r>
            <a:endParaRPr lang="en-US" altLang="zh-TW" sz="1600" dirty="0">
              <a:solidFill>
                <a:srgbClr val="FFFF00"/>
              </a:solidFill>
              <a:latin typeface="王漢宗特黑體繁" pitchFamily="2" charset="-120"/>
              <a:ea typeface="王漢宗特黑體繁" pitchFamily="2" charset="-120"/>
            </a:endParaRPr>
          </a:p>
          <a:p>
            <a:pPr algn="ctr"/>
            <a:r>
              <a:rPr lang="zh-TW" altLang="en-US" sz="1600" dirty="0">
                <a:latin typeface="王漢宗特黑體繁" pitchFamily="2" charset="-120"/>
                <a:ea typeface="王漢宗特黑體繁" pitchFamily="2" charset="-120"/>
              </a:rPr>
              <a:t>生活影響</a:t>
            </a:r>
            <a:r>
              <a:rPr lang="zh-TW" altLang="en-US" sz="1600" dirty="0">
                <a:solidFill>
                  <a:srgbClr val="FFC000"/>
                </a:solidFill>
                <a:latin typeface="王漢宗特黑體繁" pitchFamily="2" charset="-120"/>
                <a:ea typeface="王漢宗特黑體繁" pitchFamily="2" charset="-120"/>
              </a:rPr>
              <a:t>產業特性與種類</a:t>
            </a:r>
          </a:p>
        </p:txBody>
      </p:sp>
      <p:sp>
        <p:nvSpPr>
          <p:cNvPr id="18" name="矩形 17"/>
          <p:cNvSpPr/>
          <p:nvPr/>
        </p:nvSpPr>
        <p:spPr>
          <a:xfrm>
            <a:off x="3259626" y="2975130"/>
            <a:ext cx="1353339" cy="17112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dirty="0">
                <a:solidFill>
                  <a:srgbClr val="FFFF00"/>
                </a:solidFill>
                <a:latin typeface="王漢宗特黑體繁" pitchFamily="2" charset="-120"/>
                <a:ea typeface="王漢宗特黑體繁" pitchFamily="2" charset="-120"/>
              </a:rPr>
              <a:t>演算法</a:t>
            </a:r>
            <a:endParaRPr lang="en-US" altLang="zh-TW" sz="1600" dirty="0">
              <a:solidFill>
                <a:srgbClr val="FFFF00"/>
              </a:solidFill>
              <a:latin typeface="王漢宗特黑體繁" pitchFamily="2" charset="-120"/>
              <a:ea typeface="王漢宗特黑體繁" pitchFamily="2" charset="-120"/>
            </a:endParaRPr>
          </a:p>
          <a:p>
            <a:pPr algn="ctr"/>
            <a:r>
              <a:rPr lang="zh-TW" altLang="en-US" sz="1600" dirty="0">
                <a:latin typeface="王漢宗特黑體繁" pitchFamily="2" charset="-120"/>
                <a:ea typeface="王漢宗特黑體繁" pitchFamily="2" charset="-120"/>
              </a:rPr>
              <a:t>陣列結構</a:t>
            </a:r>
          </a:p>
          <a:p>
            <a:pPr algn="ctr"/>
            <a:r>
              <a:rPr lang="zh-TW" altLang="en-US" sz="1600" dirty="0">
                <a:latin typeface="王漢宗特黑體繁" pitchFamily="2" charset="-120"/>
                <a:ea typeface="王漢宗特黑體繁" pitchFamily="2" charset="-120"/>
              </a:rPr>
              <a:t>基本演算法</a:t>
            </a:r>
            <a:endParaRPr lang="en-US" altLang="zh-TW" sz="1600" dirty="0">
              <a:latin typeface="王漢宗特黑體繁" pitchFamily="2" charset="-120"/>
              <a:ea typeface="王漢宗特黑體繁" pitchFamily="2" charset="-120"/>
            </a:endParaRPr>
          </a:p>
        </p:txBody>
      </p:sp>
      <p:sp>
        <p:nvSpPr>
          <p:cNvPr id="19" name="矩形 18"/>
          <p:cNvSpPr/>
          <p:nvPr/>
        </p:nvSpPr>
        <p:spPr>
          <a:xfrm>
            <a:off x="4612965" y="2975130"/>
            <a:ext cx="1353339" cy="171124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TW" altLang="en-US" sz="1600" dirty="0">
                <a:solidFill>
                  <a:srgbClr val="FFFF00"/>
                </a:solidFill>
                <a:latin typeface="王漢宗特黑體繁" pitchFamily="2" charset="-120"/>
                <a:ea typeface="王漢宗特黑體繁" pitchFamily="2" charset="-120"/>
              </a:rPr>
              <a:t>程式設計</a:t>
            </a:r>
            <a:endParaRPr lang="en-US" altLang="zh-TW" sz="1600" dirty="0">
              <a:solidFill>
                <a:srgbClr val="FFFF00"/>
              </a:solidFill>
              <a:latin typeface="王漢宗特黑體繁" pitchFamily="2" charset="-120"/>
              <a:ea typeface="王漢宗特黑體繁" pitchFamily="2" charset="-120"/>
            </a:endParaRPr>
          </a:p>
          <a:p>
            <a:pPr algn="ctr"/>
            <a:r>
              <a:rPr lang="zh-TW" altLang="en-US" sz="1600" dirty="0">
                <a:latin typeface="王漢宗特黑體繁" pitchFamily="2" charset="-120"/>
                <a:ea typeface="王漢宗特黑體繁" pitchFamily="2" charset="-120"/>
              </a:rPr>
              <a:t>陣列程式</a:t>
            </a:r>
            <a:endParaRPr lang="en-US" altLang="zh-TW" sz="1600" dirty="0">
              <a:latin typeface="王漢宗特黑體繁" pitchFamily="2" charset="-120"/>
              <a:ea typeface="王漢宗特黑體繁" pitchFamily="2" charset="-120"/>
            </a:endParaRPr>
          </a:p>
          <a:p>
            <a:pPr algn="ctr"/>
            <a:r>
              <a:rPr lang="zh-TW" altLang="en-US" sz="1600" dirty="0">
                <a:latin typeface="王漢宗特黑體繁" pitchFamily="2" charset="-120"/>
                <a:ea typeface="王漢宗特黑體繁" pitchFamily="2" charset="-120"/>
              </a:rPr>
              <a:t>模組化概念</a:t>
            </a:r>
            <a:endParaRPr lang="en-US" altLang="zh-TW" sz="1600" dirty="0">
              <a:latin typeface="王漢宗特黑體繁" pitchFamily="2" charset="-120"/>
              <a:ea typeface="王漢宗特黑體繁" pitchFamily="2" charset="-120"/>
            </a:endParaRPr>
          </a:p>
          <a:p>
            <a:pPr algn="ctr"/>
            <a:r>
              <a:rPr lang="zh-TW" altLang="en-US" sz="1600" dirty="0">
                <a:latin typeface="王漢宗特黑體繁" pitchFamily="2" charset="-120"/>
                <a:ea typeface="王漢宗特黑體繁" pitchFamily="2" charset="-120"/>
              </a:rPr>
              <a:t>模組化程式</a:t>
            </a:r>
          </a:p>
        </p:txBody>
      </p:sp>
      <p:sp>
        <p:nvSpPr>
          <p:cNvPr id="26" name="矩形 25"/>
          <p:cNvSpPr/>
          <p:nvPr/>
        </p:nvSpPr>
        <p:spPr>
          <a:xfrm>
            <a:off x="3259626" y="2311995"/>
            <a:ext cx="2706678" cy="663136"/>
          </a:xfrm>
          <a:prstGeom prst="rect">
            <a:avLst/>
          </a:prstGeom>
          <a:solidFill>
            <a:srgbClr val="B9D08C"/>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zh-TW" altLang="en-US" sz="1600" dirty="0">
                <a:solidFill>
                  <a:srgbClr val="FFFF00"/>
                </a:solidFill>
                <a:latin typeface="王漢宗特黑體繁" pitchFamily="2" charset="-120"/>
                <a:ea typeface="王漢宗特黑體繁" pitchFamily="2" charset="-120"/>
              </a:rPr>
              <a:t>資訊科技應用</a:t>
            </a:r>
            <a:endParaRPr lang="en-US" altLang="zh-TW" sz="1600" dirty="0">
              <a:solidFill>
                <a:srgbClr val="FFFF00"/>
              </a:solidFill>
              <a:latin typeface="王漢宗特黑體繁" pitchFamily="2" charset="-120"/>
              <a:ea typeface="王漢宗特黑體繁" pitchFamily="2" charset="-120"/>
            </a:endParaRPr>
          </a:p>
          <a:p>
            <a:pPr algn="ctr"/>
            <a:r>
              <a:rPr lang="zh-TW" altLang="en-US" sz="1600" dirty="0">
                <a:latin typeface="王漢宗特黑體繁" pitchFamily="2" charset="-120"/>
                <a:ea typeface="王漢宗特黑體繁" pitchFamily="2" charset="-120"/>
              </a:rPr>
              <a:t>資訊科技應用專題</a:t>
            </a:r>
            <a:endParaRPr lang="en-US" altLang="zh-TW" sz="1600" dirty="0">
              <a:solidFill>
                <a:srgbClr val="FFFF00"/>
              </a:solidFill>
              <a:latin typeface="王漢宗特黑體繁" pitchFamily="2" charset="-120"/>
              <a:ea typeface="王漢宗特黑體繁" pitchFamily="2" charset="-120"/>
            </a:endParaRPr>
          </a:p>
        </p:txBody>
      </p:sp>
      <p:sp>
        <p:nvSpPr>
          <p:cNvPr id="16" name="文字方塊 15"/>
          <p:cNvSpPr txBox="1"/>
          <p:nvPr/>
        </p:nvSpPr>
        <p:spPr>
          <a:xfrm>
            <a:off x="152400" y="6422304"/>
            <a:ext cx="5562600" cy="369332"/>
          </a:xfrm>
          <a:prstGeom prst="rect">
            <a:avLst/>
          </a:prstGeom>
          <a:noFill/>
        </p:spPr>
        <p:txBody>
          <a:bodyPr wrap="square" rtlCol="0">
            <a:spAutoFit/>
          </a:bodyPr>
          <a:lstStyle/>
          <a:p>
            <a:r>
              <a:rPr lang="zh-TW" altLang="en-US" dirty="0">
                <a:latin typeface="微軟正黑體" panose="020B0604030504040204" pitchFamily="34" charset="-120"/>
                <a:ea typeface="微軟正黑體" panose="020B0604030504040204" pitchFamily="34" charset="-120"/>
              </a:rPr>
              <a:t>圖表內容</a:t>
            </a:r>
            <a:r>
              <a:rPr lang="zh-TW" altLang="en-US" b="1" dirty="0">
                <a:solidFill>
                  <a:srgbClr val="FF0000"/>
                </a:solidFill>
                <a:latin typeface="微軟正黑體" panose="020B0604030504040204" pitchFamily="34" charset="-120"/>
                <a:ea typeface="微軟正黑體" panose="020B0604030504040204" pitchFamily="34" charset="-120"/>
              </a:rPr>
              <a:t>精簡</a:t>
            </a:r>
            <a:r>
              <a:rPr lang="zh-TW" altLang="en-US" dirty="0">
                <a:latin typeface="微軟正黑體" panose="020B0604030504040204" pitchFamily="34" charset="-120"/>
                <a:ea typeface="微軟正黑體" panose="020B0604030504040204" pitchFamily="34" charset="-120"/>
              </a:rPr>
              <a:t>自科技領綱，完整內容請參閱科技領綱</a:t>
            </a:r>
          </a:p>
        </p:txBody>
      </p:sp>
      <p:sp>
        <p:nvSpPr>
          <p:cNvPr id="17" name="文字方塊 16"/>
          <p:cNvSpPr txBox="1"/>
          <p:nvPr/>
        </p:nvSpPr>
        <p:spPr>
          <a:xfrm>
            <a:off x="492204" y="2527375"/>
            <a:ext cx="1107996" cy="461665"/>
          </a:xfrm>
          <a:prstGeom prst="rect">
            <a:avLst/>
          </a:prstGeom>
          <a:noFill/>
        </p:spPr>
        <p:txBody>
          <a:bodyPr wrap="none" rtlCol="0">
            <a:spAutoFit/>
          </a:bodyPr>
          <a:lstStyle/>
          <a:p>
            <a:r>
              <a:rPr lang="zh-TW" altLang="en-US" sz="2400" b="1" dirty="0">
                <a:latin typeface="微軟正黑體" pitchFamily="34" charset="-120"/>
                <a:ea typeface="微軟正黑體" pitchFamily="34" charset="-120"/>
              </a:rPr>
              <a:t>七年級</a:t>
            </a:r>
          </a:p>
        </p:txBody>
      </p:sp>
      <p:sp>
        <p:nvSpPr>
          <p:cNvPr id="20" name="文字方塊 19"/>
          <p:cNvSpPr txBox="1"/>
          <p:nvPr/>
        </p:nvSpPr>
        <p:spPr>
          <a:xfrm>
            <a:off x="3235404" y="1841575"/>
            <a:ext cx="1107996" cy="461665"/>
          </a:xfrm>
          <a:prstGeom prst="rect">
            <a:avLst/>
          </a:prstGeom>
          <a:noFill/>
        </p:spPr>
        <p:txBody>
          <a:bodyPr wrap="none" rtlCol="0">
            <a:spAutoFit/>
          </a:bodyPr>
          <a:lstStyle/>
          <a:p>
            <a:r>
              <a:rPr lang="zh-TW" altLang="en-US" sz="2400" b="1" dirty="0">
                <a:latin typeface="微軟正黑體" pitchFamily="34" charset="-120"/>
                <a:ea typeface="微軟正黑體" pitchFamily="34" charset="-120"/>
              </a:rPr>
              <a:t>八年級</a:t>
            </a:r>
          </a:p>
        </p:txBody>
      </p:sp>
      <p:sp>
        <p:nvSpPr>
          <p:cNvPr id="21" name="文字方塊 20"/>
          <p:cNvSpPr txBox="1"/>
          <p:nvPr/>
        </p:nvSpPr>
        <p:spPr>
          <a:xfrm>
            <a:off x="5943600" y="1231975"/>
            <a:ext cx="1107996" cy="461665"/>
          </a:xfrm>
          <a:prstGeom prst="rect">
            <a:avLst/>
          </a:prstGeom>
          <a:noFill/>
        </p:spPr>
        <p:txBody>
          <a:bodyPr wrap="none" rtlCol="0">
            <a:spAutoFit/>
          </a:bodyPr>
          <a:lstStyle/>
          <a:p>
            <a:r>
              <a:rPr lang="zh-TW" altLang="en-US" sz="2400" b="1" dirty="0">
                <a:latin typeface="微軟正黑體" pitchFamily="34" charset="-120"/>
                <a:ea typeface="微軟正黑體" pitchFamily="34" charset="-120"/>
              </a:rPr>
              <a:t>九年級</a:t>
            </a:r>
          </a:p>
        </p:txBody>
      </p:sp>
      <p:sp>
        <p:nvSpPr>
          <p:cNvPr id="8" name="矩形 7"/>
          <p:cNvSpPr/>
          <p:nvPr/>
        </p:nvSpPr>
        <p:spPr>
          <a:xfrm>
            <a:off x="3259626" y="4686378"/>
            <a:ext cx="2706678" cy="638708"/>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TW" altLang="en-US" sz="1600" dirty="0">
                <a:solidFill>
                  <a:srgbClr val="FFFF00"/>
                </a:solidFill>
                <a:latin typeface="王漢宗特黑體繁" pitchFamily="2" charset="-120"/>
                <a:ea typeface="王漢宗特黑體繁" pitchFamily="2" charset="-120"/>
              </a:rPr>
              <a:t>資訊科技與人類社會</a:t>
            </a:r>
            <a:endParaRPr lang="en-US" altLang="zh-TW" sz="1600" dirty="0">
              <a:solidFill>
                <a:srgbClr val="FFFF00"/>
              </a:solidFill>
              <a:latin typeface="王漢宗特黑體繁" pitchFamily="2" charset="-120"/>
              <a:ea typeface="王漢宗特黑體繁" pitchFamily="2" charset="-120"/>
            </a:endParaRPr>
          </a:p>
          <a:p>
            <a:pPr algn="ctr"/>
            <a:r>
              <a:rPr lang="zh-TW" altLang="en-US" sz="1600" dirty="0">
                <a:latin typeface="王漢宗特黑體繁" pitchFamily="2" charset="-120"/>
                <a:ea typeface="王漢宗特黑體繁" pitchFamily="2" charset="-120"/>
              </a:rPr>
              <a:t>重要議題</a:t>
            </a:r>
            <a:r>
              <a:rPr lang="zh-TW" altLang="en-US" sz="1600" dirty="0">
                <a:solidFill>
                  <a:srgbClr val="FFC000"/>
                </a:solidFill>
                <a:latin typeface="王漢宗特黑體繁" pitchFamily="2" charset="-120"/>
                <a:ea typeface="王漢宗特黑體繁" pitchFamily="2" charset="-120"/>
              </a:rPr>
              <a:t>倫理與法律</a:t>
            </a:r>
            <a:endParaRPr lang="en-US" altLang="zh-TW" sz="1600" dirty="0">
              <a:solidFill>
                <a:srgbClr val="FFC000"/>
              </a:solidFill>
              <a:latin typeface="王漢宗特黑體繁" pitchFamily="2" charset="-120"/>
              <a:ea typeface="王漢宗特黑體繁" pitchFamily="2" charset="-120"/>
            </a:endParaRP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1517656"/>
            <a:ext cx="7772400" cy="1470025"/>
          </a:xfrm>
        </p:spPr>
        <p:txBody>
          <a:bodyPr vert="horz" lIns="91440" tIns="45720" rIns="91440" bIns="45720" rtlCol="0" anchor="ctr">
            <a:normAutofit/>
          </a:bodyPr>
          <a:lstStyle/>
          <a:p>
            <a:r>
              <a:rPr lang="en-US" altLang="zh-TW" sz="5400" b="1" dirty="0">
                <a:solidFill>
                  <a:srgbClr val="002060"/>
                </a:solidFill>
              </a:rPr>
              <a:t>12</a:t>
            </a:r>
            <a:r>
              <a:rPr lang="zh-TW" altLang="en-US" sz="5400" b="1" dirty="0">
                <a:solidFill>
                  <a:srgbClr val="002060"/>
                </a:solidFill>
              </a:rPr>
              <a:t>年國教與運算思維</a:t>
            </a:r>
          </a:p>
        </p:txBody>
      </p:sp>
      <p:sp>
        <p:nvSpPr>
          <p:cNvPr id="3" name="內容版面配置區 2"/>
          <p:cNvSpPr>
            <a:spLocks noGrp="1"/>
          </p:cNvSpPr>
          <p:nvPr>
            <p:ph type="subTitle" idx="1"/>
          </p:nvPr>
        </p:nvSpPr>
        <p:spPr>
          <a:xfrm>
            <a:off x="1371600" y="2968628"/>
            <a:ext cx="6705600" cy="1752600"/>
          </a:xfrm>
        </p:spPr>
        <p:txBody>
          <a:bodyPr>
            <a:normAutofit/>
          </a:bodyPr>
          <a:lstStyle/>
          <a:p>
            <a:pPr algn="l"/>
            <a:r>
              <a:rPr lang="zh-TW" altLang="en-US" sz="3600" dirty="0">
                <a:solidFill>
                  <a:srgbClr val="7030A0"/>
                </a:solidFill>
              </a:rPr>
              <a:t>透過</a:t>
            </a:r>
            <a:r>
              <a:rPr lang="zh-TW" altLang="en-US" sz="3600" dirty="0">
                <a:solidFill>
                  <a:srgbClr val="00B050"/>
                </a:solidFill>
              </a:rPr>
              <a:t>電腦科學</a:t>
            </a:r>
            <a:r>
              <a:rPr lang="zh-TW" altLang="en-US" sz="3600" dirty="0">
                <a:solidFill>
                  <a:srgbClr val="7030A0"/>
                </a:solidFill>
              </a:rPr>
              <a:t>相關知能的學習，培養邏輯思考與系統化思考等。</a:t>
            </a:r>
            <a:endParaRPr lang="en-US" altLang="zh-TW" sz="3600" dirty="0">
              <a:solidFill>
                <a:srgbClr val="7030A0"/>
              </a:solidFill>
            </a:endParaRPr>
          </a:p>
          <a:p>
            <a:pPr algn="l"/>
            <a:endParaRPr lang="en-US" altLang="zh-TW" sz="3600" dirty="0">
              <a:solidFill>
                <a:srgbClr val="7030A0"/>
              </a:solidFill>
            </a:endParaRPr>
          </a:p>
        </p:txBody>
      </p:sp>
      <p:sp>
        <p:nvSpPr>
          <p:cNvPr id="4" name="內容版面配置區 2"/>
          <p:cNvSpPr txBox="1">
            <a:spLocks/>
          </p:cNvSpPr>
          <p:nvPr/>
        </p:nvSpPr>
        <p:spPr>
          <a:xfrm>
            <a:off x="1359131" y="4419600"/>
            <a:ext cx="67056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微軟正黑體" pitchFamily="34" charset="-120"/>
                <a:ea typeface="微軟正黑體" pitchFamily="34" charset="-120"/>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微軟正黑體" pitchFamily="34" charset="-120"/>
                <a:ea typeface="微軟正黑體" pitchFamily="34" charset="-120"/>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微軟正黑體" pitchFamily="34" charset="-120"/>
                <a:ea typeface="微軟正黑體" pitchFamily="34" charset="-120"/>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微軟正黑體" pitchFamily="34" charset="-120"/>
                <a:ea typeface="微軟正黑體" pitchFamily="34" charset="-120"/>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微軟正黑體" pitchFamily="34" charset="-120"/>
                <a:ea typeface="微軟正黑體" pitchFamily="34" charset="-120"/>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zh-TW" altLang="en-US" sz="3600" dirty="0">
                <a:solidFill>
                  <a:srgbClr val="7030A0"/>
                </a:solidFill>
              </a:rPr>
              <a:t>運用電腦科學的工具進而澄清理解、歸納分析或解決</a:t>
            </a:r>
            <a:r>
              <a:rPr lang="zh-TW" altLang="en-US" sz="3600" dirty="0">
                <a:solidFill>
                  <a:srgbClr val="00B050"/>
                </a:solidFill>
              </a:rPr>
              <a:t>生活中的問題</a:t>
            </a:r>
            <a:r>
              <a:rPr lang="zh-TW" altLang="en-US" sz="3600" dirty="0">
                <a:solidFill>
                  <a:srgbClr val="7030A0"/>
                </a:solidFill>
              </a:rPr>
              <a:t>。</a:t>
            </a:r>
            <a:endParaRPr lang="en-US" altLang="zh-TW" sz="3600" dirty="0">
              <a:solidFill>
                <a:srgbClr val="7030A0"/>
              </a:solidFill>
            </a:endParaRPr>
          </a:p>
        </p:txBody>
      </p:sp>
    </p:spTree>
    <p:extLst>
      <p:ext uri="{BB962C8B-B14F-4D97-AF65-F5344CB8AC3E}">
        <p14:creationId xmlns:p14="http://schemas.microsoft.com/office/powerpoint/2010/main" val="2413590589"/>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a:t>Computational thinking</a:t>
            </a:r>
            <a:endParaRPr lang="zh-TW" altLang="en-US" dirty="0"/>
          </a:p>
        </p:txBody>
      </p:sp>
      <p:sp>
        <p:nvSpPr>
          <p:cNvPr id="3" name="內容版面配置區 2"/>
          <p:cNvSpPr>
            <a:spLocks noGrp="1"/>
          </p:cNvSpPr>
          <p:nvPr>
            <p:ph idx="1"/>
          </p:nvPr>
        </p:nvSpPr>
        <p:spPr/>
        <p:txBody>
          <a:bodyPr/>
          <a:lstStyle/>
          <a:p>
            <a:r>
              <a:rPr lang="zh-TW" altLang="en-US" dirty="0"/>
              <a:t>拆解</a:t>
            </a:r>
            <a:endParaRPr lang="en-US" altLang="zh-TW" dirty="0"/>
          </a:p>
          <a:p>
            <a:r>
              <a:rPr lang="zh-TW" altLang="en-US" dirty="0"/>
              <a:t>樣式辨識</a:t>
            </a:r>
            <a:endParaRPr lang="en-US" altLang="zh-TW" dirty="0"/>
          </a:p>
          <a:p>
            <a:r>
              <a:rPr lang="zh-TW" altLang="en-US" dirty="0"/>
              <a:t>抽象化</a:t>
            </a:r>
            <a:endParaRPr lang="en-US" altLang="zh-TW" dirty="0"/>
          </a:p>
          <a:p>
            <a:r>
              <a:rPr lang="zh-TW" altLang="en-US" dirty="0"/>
              <a:t>演算法設計</a:t>
            </a:r>
            <a:endParaRPr lang="en-US" altLang="zh-TW" dirty="0"/>
          </a:p>
        </p:txBody>
      </p:sp>
      <p:pic>
        <p:nvPicPr>
          <p:cNvPr id="4" name="內容版面配置區 5"/>
          <p:cNvPicPr>
            <a:picLocks noChangeAspect="1"/>
          </p:cNvPicPr>
          <p:nvPr/>
        </p:nvPicPr>
        <p:blipFill rotWithShape="1">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rcRect l="14183" t="11316" r="14902" b="13322"/>
          <a:stretch/>
        </p:blipFill>
        <p:spPr>
          <a:xfrm>
            <a:off x="2699792" y="1371600"/>
            <a:ext cx="6192688" cy="5042617"/>
          </a:xfrm>
          <a:prstGeom prst="rect">
            <a:avLst/>
          </a:prstGeom>
        </p:spPr>
      </p:pic>
      <p:sp>
        <p:nvSpPr>
          <p:cNvPr id="5" name="矩形 4"/>
          <p:cNvSpPr/>
          <p:nvPr/>
        </p:nvSpPr>
        <p:spPr>
          <a:xfrm>
            <a:off x="1524000" y="6488668"/>
            <a:ext cx="7620000" cy="369332"/>
          </a:xfrm>
          <a:prstGeom prst="rect">
            <a:avLst/>
          </a:prstGeom>
        </p:spPr>
        <p:txBody>
          <a:bodyPr wrap="square">
            <a:spAutoFit/>
          </a:bodyPr>
          <a:lstStyle/>
          <a:p>
            <a:r>
              <a:rPr lang="zh-TW" altLang="en-US" dirty="0">
                <a:latin typeface="微軟正黑體" panose="020B0604030504040204" pitchFamily="34" charset="-120"/>
                <a:ea typeface="微軟正黑體" panose="020B0604030504040204" pitchFamily="34" charset="-120"/>
              </a:rPr>
              <a:t>圖片來源：</a:t>
            </a:r>
            <a:r>
              <a:rPr lang="en-US" altLang="zh-TW" dirty="0">
                <a:latin typeface="微軟正黑體" panose="020B0604030504040204" pitchFamily="34" charset="-120"/>
                <a:ea typeface="微軟正黑體" panose="020B0604030504040204" pitchFamily="34" charset="-120"/>
              </a:rPr>
              <a:t>ttps://www.bbc.co.uk/bitesize/guides/zp92mp3/revision/1</a:t>
            </a: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523326202"/>
      </p:ext>
    </p:extLst>
  </p:cSld>
  <p:clrMapOvr>
    <a:masterClrMapping/>
  </p:clrMapOvr>
  <p:transition>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æ é¢æ pngç´ æéæåæ å¾ç-è£é¥°ææ"/>
          <p:cNvPicPr>
            <a:picLocks noChangeAspect="1" noChangeArrowheads="1"/>
          </p:cNvPicPr>
          <p:nvPr/>
        </p:nvPicPr>
        <p:blipFill>
          <a:blip r:embed="rId3" cstate="print">
            <a:clrChange>
              <a:clrFrom>
                <a:srgbClr val="F6F6F6"/>
              </a:clrFrom>
              <a:clrTo>
                <a:srgbClr val="F6F6F6">
                  <a:alpha val="0"/>
                </a:srgbClr>
              </a:clrTo>
            </a:clrChange>
            <a:duotone>
              <a:schemeClr val="accent5">
                <a:shade val="45000"/>
                <a:satMod val="135000"/>
              </a:schemeClr>
              <a:prstClr val="white"/>
            </a:duotone>
          </a:blip>
          <a:srcRect t="24923" b="14155"/>
          <a:stretch>
            <a:fillRect/>
          </a:stretch>
        </p:blipFill>
        <p:spPr bwMode="auto">
          <a:xfrm>
            <a:off x="1187625" y="1988840"/>
            <a:ext cx="7200800" cy="1842493"/>
          </a:xfrm>
          <a:prstGeom prst="rect">
            <a:avLst/>
          </a:prstGeom>
          <a:noFill/>
        </p:spPr>
      </p:pic>
      <p:sp>
        <p:nvSpPr>
          <p:cNvPr id="4" name="標題 3"/>
          <p:cNvSpPr>
            <a:spLocks noGrp="1"/>
          </p:cNvSpPr>
          <p:nvPr>
            <p:ph type="ctrTitle"/>
          </p:nvPr>
        </p:nvSpPr>
        <p:spPr/>
        <p:txBody>
          <a:bodyPr/>
          <a:lstStyle/>
          <a:p>
            <a:r>
              <a:rPr lang="zh-TW" altLang="en-US" b="1" dirty="0"/>
              <a:t>抽象化</a:t>
            </a:r>
            <a:br>
              <a:rPr lang="en-US" altLang="zh-TW" b="1" dirty="0"/>
            </a:br>
            <a:r>
              <a:rPr lang="en-US" altLang="zh-TW" b="1" dirty="0"/>
              <a:t>(Abstraction)</a:t>
            </a:r>
            <a:endParaRPr lang="zh-TW" altLang="en-US" b="1" dirty="0"/>
          </a:p>
        </p:txBody>
      </p:sp>
      <p:sp>
        <p:nvSpPr>
          <p:cNvPr id="5" name="副標題 4"/>
          <p:cNvSpPr>
            <a:spLocks noGrp="1"/>
          </p:cNvSpPr>
          <p:nvPr>
            <p:ph type="subTitle" idx="1"/>
          </p:nvPr>
        </p:nvSpPr>
        <p:spPr/>
        <p:txBody>
          <a:bodyPr/>
          <a:lstStyle/>
          <a:p>
            <a:endParaRPr lang="zh-TW" altLang="en-US" dirty="0"/>
          </a:p>
        </p:txBody>
      </p:sp>
    </p:spTree>
    <p:extLst>
      <p:ext uri="{BB962C8B-B14F-4D97-AF65-F5344CB8AC3E}">
        <p14:creationId xmlns:p14="http://schemas.microsoft.com/office/powerpoint/2010/main" val="3811666407"/>
      </p:ext>
    </p:extLst>
  </p:cSld>
  <p:clrMapOvr>
    <a:masterClrMapping/>
  </p:clrMapOvr>
  <p:transition>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抽象化</a:t>
            </a:r>
          </a:p>
        </p:txBody>
      </p:sp>
      <p:sp>
        <p:nvSpPr>
          <p:cNvPr id="3" name="內容版面配置區 2"/>
          <p:cNvSpPr>
            <a:spLocks noGrp="1"/>
          </p:cNvSpPr>
          <p:nvPr>
            <p:ph idx="1"/>
          </p:nvPr>
        </p:nvSpPr>
        <p:spPr/>
        <p:txBody>
          <a:bodyPr>
            <a:normAutofit/>
          </a:bodyPr>
          <a:lstStyle/>
          <a:p>
            <a:endParaRPr lang="zh-TW" altLang="en-US" dirty="0"/>
          </a:p>
        </p:txBody>
      </p:sp>
      <p:pic>
        <p:nvPicPr>
          <p:cNvPr id="1026" name="Picture 2" descr="C:\Users\Younger\Downloads\icon2.png"/>
          <p:cNvPicPr>
            <a:picLocks noChangeAspect="1" noChangeArrowheads="1"/>
          </p:cNvPicPr>
          <p:nvPr/>
        </p:nvPicPr>
        <p:blipFill>
          <a:blip r:embed="rId2" cstate="print"/>
          <a:srcRect/>
          <a:stretch>
            <a:fillRect/>
          </a:stretch>
        </p:blipFill>
        <p:spPr bwMode="auto">
          <a:xfrm>
            <a:off x="7924800" y="4876800"/>
            <a:ext cx="1371600" cy="1371600"/>
          </a:xfrm>
          <a:prstGeom prst="rect">
            <a:avLst/>
          </a:prstGeom>
          <a:noFill/>
        </p:spPr>
      </p:pic>
      <p:pic>
        <p:nvPicPr>
          <p:cNvPr id="1027" name="Picture 3" descr="C:\Users\Younger\Downloads\imgrc0076462418.jpg"/>
          <p:cNvPicPr>
            <a:picLocks noChangeAspect="1" noChangeArrowheads="1"/>
          </p:cNvPicPr>
          <p:nvPr/>
        </p:nvPicPr>
        <p:blipFill>
          <a:blip r:embed="rId3" cstate="print">
            <a:clrChange>
              <a:clrFrom>
                <a:srgbClr val="FEFDFB"/>
              </a:clrFrom>
              <a:clrTo>
                <a:srgbClr val="FEFDFB">
                  <a:alpha val="0"/>
                </a:srgbClr>
              </a:clrTo>
            </a:clrChange>
          </a:blip>
          <a:srcRect/>
          <a:stretch>
            <a:fillRect/>
          </a:stretch>
        </p:blipFill>
        <p:spPr bwMode="auto">
          <a:xfrm>
            <a:off x="2438400" y="4800600"/>
            <a:ext cx="1466850" cy="1466850"/>
          </a:xfrm>
          <a:prstGeom prst="rect">
            <a:avLst/>
          </a:prstGeom>
          <a:noFill/>
        </p:spPr>
      </p:pic>
      <p:sp>
        <p:nvSpPr>
          <p:cNvPr id="1030" name="AutoShape 6" descr="「車輪」的圖片搜尋結果&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pic>
        <p:nvPicPr>
          <p:cNvPr id="1031" name="Picture 7" descr="C:\Users\Younger\Downloads\p_180315_06354.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6172200" y="4724400"/>
            <a:ext cx="1981200" cy="1981200"/>
          </a:xfrm>
          <a:prstGeom prst="rect">
            <a:avLst/>
          </a:prstGeom>
          <a:noFill/>
        </p:spPr>
      </p:pic>
      <p:pic>
        <p:nvPicPr>
          <p:cNvPr id="1032" name="Picture 8" descr="C:\Users\Younger\Downloads\1718Af9KtqSUIkP.jpg"/>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4114800" y="4800600"/>
            <a:ext cx="2057400" cy="2057400"/>
          </a:xfrm>
          <a:prstGeom prst="rect">
            <a:avLst/>
          </a:prstGeom>
          <a:noFill/>
        </p:spPr>
      </p:pic>
      <p:sp>
        <p:nvSpPr>
          <p:cNvPr id="10" name="標題 3"/>
          <p:cNvSpPr txBox="1">
            <a:spLocks/>
          </p:cNvSpPr>
          <p:nvPr/>
        </p:nvSpPr>
        <p:spPr>
          <a:xfrm>
            <a:off x="609600" y="1828800"/>
            <a:ext cx="7772400" cy="1470025"/>
          </a:xfrm>
          <a:prstGeom prst="rect">
            <a:avLst/>
          </a:prstGeom>
        </p:spPr>
        <p:txBody>
          <a:bodyPr vert="horz" lIns="91440" tIns="45720" rIns="91440" bIns="45720" rtlCol="0" anchor="ctr">
            <a:normAutofit/>
          </a:bodyPr>
          <a:lstStyle/>
          <a:p>
            <a:pPr lvl="0">
              <a:spcBef>
                <a:spcPct val="0"/>
              </a:spcBef>
            </a:pPr>
            <a:r>
              <a:rPr kumimoji="0" lang="en-US" altLang="zh-TW" sz="4400" i="0" u="none" strike="noStrike" kern="1200" cap="none" spc="0" normalizeH="0" baseline="0" noProof="0" dirty="0">
                <a:ln>
                  <a:noFill/>
                </a:ln>
                <a:solidFill>
                  <a:schemeClr val="tx1"/>
                </a:solidFill>
                <a:effectLst/>
                <a:uLnTx/>
                <a:uFillTx/>
                <a:latin typeface="微軟正黑體" pitchFamily="34" charset="-120"/>
                <a:ea typeface="微軟正黑體" pitchFamily="34" charset="-120"/>
                <a:cs typeface="+mj-cs"/>
              </a:rPr>
              <a:t>Q</a:t>
            </a:r>
            <a:r>
              <a:rPr lang="zh-TW" altLang="en-US" sz="4400" dirty="0">
                <a:latin typeface="微軟正黑體" pitchFamily="34" charset="-120"/>
                <a:ea typeface="微軟正黑體" pitchFamily="34" charset="-120"/>
                <a:cs typeface="+mj-cs"/>
              </a:rPr>
              <a:t>：想像一下，什麼是抽象化？</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zh-TW" altLang="en-US" sz="4400" b="1" i="0" u="none" strike="noStrike" kern="1200" cap="none" spc="0" normalizeH="0" baseline="0" noProof="0" dirty="0">
              <a:ln>
                <a:noFill/>
              </a:ln>
              <a:solidFill>
                <a:schemeClr val="tx1"/>
              </a:solidFill>
              <a:effectLst/>
              <a:uLnTx/>
              <a:uFillTx/>
              <a:latin typeface="微軟正黑體" pitchFamily="34" charset="-120"/>
              <a:ea typeface="微軟正黑體" pitchFamily="34" charset="-120"/>
              <a:cs typeface="+mj-cs"/>
            </a:endParaRPr>
          </a:p>
        </p:txBody>
      </p:sp>
      <p:sp>
        <p:nvSpPr>
          <p:cNvPr id="11" name="標題 3"/>
          <p:cNvSpPr txBox="1">
            <a:spLocks/>
          </p:cNvSpPr>
          <p:nvPr/>
        </p:nvSpPr>
        <p:spPr>
          <a:xfrm>
            <a:off x="609600" y="2895600"/>
            <a:ext cx="7772400" cy="1470025"/>
          </a:xfrm>
          <a:prstGeom prst="rect">
            <a:avLst/>
          </a:prstGeom>
        </p:spPr>
        <p:txBody>
          <a:bodyPr vert="horz" lIns="91440" tIns="45720" rIns="91440" bIns="45720" rtlCol="0" anchor="ctr">
            <a:normAutofit/>
          </a:bodyPr>
          <a:lstStyle/>
          <a:p>
            <a:pPr lvl="0" algn="ctr">
              <a:spcBef>
                <a:spcPct val="0"/>
              </a:spcBef>
            </a:pPr>
            <a:r>
              <a:rPr lang="zh-TW" altLang="en-US" sz="4400" b="1" dirty="0">
                <a:solidFill>
                  <a:srgbClr val="FF0000"/>
                </a:solidFill>
                <a:latin typeface="微軟正黑體" pitchFamily="34" charset="-120"/>
                <a:ea typeface="微軟正黑體" pitchFamily="34" charset="-120"/>
                <a:cs typeface="+mj-cs"/>
              </a:rPr>
              <a:t>化繁為簡、異中求同</a:t>
            </a:r>
          </a:p>
          <a:p>
            <a:pPr lvl="0" algn="ctr">
              <a:spcBef>
                <a:spcPct val="0"/>
              </a:spcBef>
            </a:pPr>
            <a:r>
              <a:rPr lang="zh-TW" altLang="en-US" sz="4400" b="1" dirty="0">
                <a:latin typeface="微軟正黑體" pitchFamily="34" charset="-120"/>
                <a:ea typeface="微軟正黑體" pitchFamily="34" charset="-120"/>
                <a:cs typeface="+mj-cs"/>
              </a:rPr>
              <a:t>看待物體層次的改變</a:t>
            </a:r>
            <a:endParaRPr kumimoji="0" lang="zh-TW" altLang="en-US" sz="4400" b="1" i="0" u="none" strike="noStrike" kern="1200" cap="none" spc="0" normalizeH="0" baseline="0" noProof="0" dirty="0">
              <a:ln>
                <a:noFill/>
              </a:ln>
              <a:effectLst/>
              <a:uLnTx/>
              <a:uFillTx/>
              <a:latin typeface="微軟正黑體" pitchFamily="34" charset="-120"/>
              <a:ea typeface="微軟正黑體" pitchFamily="34" charset="-120"/>
              <a:cs typeface="+mj-cs"/>
            </a:endParaRPr>
          </a:p>
        </p:txBody>
      </p:sp>
      <p:sp>
        <p:nvSpPr>
          <p:cNvPr id="4" name="矩形 3"/>
          <p:cNvSpPr/>
          <p:nvPr/>
        </p:nvSpPr>
        <p:spPr>
          <a:xfrm>
            <a:off x="5851236" y="6493999"/>
            <a:ext cx="3276600" cy="369332"/>
          </a:xfrm>
          <a:prstGeom prst="rect">
            <a:avLst/>
          </a:prstGeom>
        </p:spPr>
        <p:txBody>
          <a:bodyPr wrap="square">
            <a:spAutoFit/>
          </a:bodyPr>
          <a:lstStyle/>
          <a:p>
            <a:pPr algn="r"/>
            <a:r>
              <a:rPr lang="zh-TW" altLang="en-US" b="1" dirty="0">
                <a:latin typeface="微軟正黑體" panose="020B0604030504040204" pitchFamily="34" charset="-120"/>
                <a:ea typeface="微軟正黑體" panose="020B0604030504040204" pitchFamily="34" charset="-120"/>
              </a:rPr>
              <a:t>修改自大葉大學張顧耀教授</a:t>
            </a:r>
            <a:endParaRPr lang="en-US" altLang="zh-TW"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167699724"/>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捷運地圖</a:t>
            </a:r>
          </a:p>
        </p:txBody>
      </p:sp>
      <p:pic>
        <p:nvPicPr>
          <p:cNvPr id="4" name="內容版面配置區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r="21808"/>
          <a:stretch/>
        </p:blipFill>
        <p:spPr>
          <a:xfrm>
            <a:off x="140454" y="1836737"/>
            <a:ext cx="4461093" cy="4479926"/>
          </a:xfrm>
        </p:spPr>
      </p:pic>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4400" y="944563"/>
            <a:ext cx="4323135" cy="5791200"/>
          </a:xfrm>
          <a:prstGeom prst="rect">
            <a:avLst/>
          </a:prstGeom>
        </p:spPr>
      </p:pic>
    </p:spTree>
    <p:extLst>
      <p:ext uri="{BB962C8B-B14F-4D97-AF65-F5344CB8AC3E}">
        <p14:creationId xmlns:p14="http://schemas.microsoft.com/office/powerpoint/2010/main" val="3233124615"/>
      </p:ext>
    </p:extLst>
  </p:cSld>
  <p:clrMapOvr>
    <a:masterClrMapping/>
  </p:clrMapOvr>
  <p:transition>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descr="圖片 110.jpg"/>
          <p:cNvPicPr>
            <a:picLocks noChangeAspect="1"/>
          </p:cNvPicPr>
          <p:nvPr/>
        </p:nvPicPr>
        <p:blipFill>
          <a:blip r:embed="rId2" cstate="print"/>
          <a:stretch>
            <a:fillRect/>
          </a:stretch>
        </p:blipFill>
        <p:spPr>
          <a:xfrm>
            <a:off x="-1" y="954983"/>
            <a:ext cx="9144001" cy="6055417"/>
          </a:xfrm>
          <a:prstGeom prst="rect">
            <a:avLst/>
          </a:prstGeom>
        </p:spPr>
      </p:pic>
      <p:sp>
        <p:nvSpPr>
          <p:cNvPr id="24" name="標題 23"/>
          <p:cNvSpPr>
            <a:spLocks noGrp="1"/>
          </p:cNvSpPr>
          <p:nvPr>
            <p:ph type="title"/>
          </p:nvPr>
        </p:nvSpPr>
        <p:spPr/>
        <p:txBody>
          <a:bodyPr/>
          <a:lstStyle/>
          <a:p>
            <a:r>
              <a:rPr lang="zh-TW" altLang="en-US" dirty="0"/>
              <a:t>你會怎麼分類？</a:t>
            </a:r>
          </a:p>
        </p:txBody>
      </p:sp>
    </p:spTree>
    <p:extLst>
      <p:ext uri="{BB962C8B-B14F-4D97-AF65-F5344CB8AC3E}">
        <p14:creationId xmlns:p14="http://schemas.microsoft.com/office/powerpoint/2010/main" val="2307733235"/>
      </p:ext>
    </p:extLst>
  </p:cSld>
  <p:clrMapOvr>
    <a:masterClrMapping/>
  </p:clrMapOvr>
  <p:transition>
    <p:c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æ é¢æ pngç´ æéæåæ å¾ç-è£é¥°ææ"/>
          <p:cNvPicPr>
            <a:picLocks noChangeAspect="1" noChangeArrowheads="1"/>
          </p:cNvPicPr>
          <p:nvPr/>
        </p:nvPicPr>
        <p:blipFill>
          <a:blip r:embed="rId3" cstate="print">
            <a:clrChange>
              <a:clrFrom>
                <a:srgbClr val="F6F6F6"/>
              </a:clrFrom>
              <a:clrTo>
                <a:srgbClr val="F6F6F6">
                  <a:alpha val="0"/>
                </a:srgbClr>
              </a:clrTo>
            </a:clrChange>
            <a:duotone>
              <a:schemeClr val="accent5">
                <a:shade val="45000"/>
                <a:satMod val="135000"/>
              </a:schemeClr>
              <a:prstClr val="white"/>
            </a:duotone>
          </a:blip>
          <a:srcRect t="24923" b="14155"/>
          <a:stretch>
            <a:fillRect/>
          </a:stretch>
        </p:blipFill>
        <p:spPr bwMode="auto">
          <a:xfrm>
            <a:off x="1187625" y="1988840"/>
            <a:ext cx="7200800" cy="1842493"/>
          </a:xfrm>
          <a:prstGeom prst="rect">
            <a:avLst/>
          </a:prstGeom>
          <a:noFill/>
        </p:spPr>
      </p:pic>
      <p:sp>
        <p:nvSpPr>
          <p:cNvPr id="4" name="標題 3"/>
          <p:cNvSpPr>
            <a:spLocks noGrp="1"/>
          </p:cNvSpPr>
          <p:nvPr>
            <p:ph type="ctrTitle"/>
          </p:nvPr>
        </p:nvSpPr>
        <p:spPr/>
        <p:txBody>
          <a:bodyPr/>
          <a:lstStyle/>
          <a:p>
            <a:r>
              <a:rPr lang="zh-TW" altLang="en-US" b="1" dirty="0"/>
              <a:t>樣式辨識</a:t>
            </a:r>
            <a:br>
              <a:rPr lang="en-US" altLang="zh-TW" b="1" dirty="0"/>
            </a:br>
            <a:r>
              <a:rPr lang="en-US" altLang="zh-TW" dirty="0"/>
              <a:t>(Pattern Recognition)</a:t>
            </a:r>
            <a:endParaRPr lang="zh-TW" altLang="en-US" b="1" dirty="0"/>
          </a:p>
        </p:txBody>
      </p:sp>
      <p:sp>
        <p:nvSpPr>
          <p:cNvPr id="5" name="副標題 4"/>
          <p:cNvSpPr>
            <a:spLocks noGrp="1"/>
          </p:cNvSpPr>
          <p:nvPr>
            <p:ph type="subTitle" idx="1"/>
          </p:nvPr>
        </p:nvSpPr>
        <p:spPr/>
        <p:txBody>
          <a:bodyPr/>
          <a:lstStyle/>
          <a:p>
            <a:endParaRPr lang="zh-TW" altLang="en-US"/>
          </a:p>
        </p:txBody>
      </p:sp>
    </p:spTree>
    <p:extLst>
      <p:ext uri="{BB962C8B-B14F-4D97-AF65-F5344CB8AC3E}">
        <p14:creationId xmlns:p14="http://schemas.microsoft.com/office/powerpoint/2010/main" val="3744633191"/>
      </p:ext>
    </p:extLst>
  </p:cSld>
  <p:clrMapOvr>
    <a:masterClrMapping/>
  </p:clrMapOvr>
  <p:transition>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solidFill>
                  <a:srgbClr val="7030A0"/>
                </a:solidFill>
              </a:rPr>
              <a:t>樣式辨識</a:t>
            </a:r>
            <a:r>
              <a:rPr lang="en-US" altLang="zh-TW" dirty="0">
                <a:solidFill>
                  <a:srgbClr val="7030A0"/>
                </a:solidFill>
              </a:rPr>
              <a:t>-EX3</a:t>
            </a:r>
            <a:endParaRPr lang="zh-TW" altLang="en-US" dirty="0">
              <a:solidFill>
                <a:srgbClr val="7030A0"/>
              </a:solidFill>
            </a:endParaRPr>
          </a:p>
        </p:txBody>
      </p:sp>
      <p:sp>
        <p:nvSpPr>
          <p:cNvPr id="4" name="標題 3"/>
          <p:cNvSpPr txBox="1">
            <a:spLocks/>
          </p:cNvSpPr>
          <p:nvPr/>
        </p:nvSpPr>
        <p:spPr>
          <a:xfrm>
            <a:off x="609600" y="1828800"/>
            <a:ext cx="7772400" cy="1470025"/>
          </a:xfrm>
          <a:prstGeom prst="rect">
            <a:avLst/>
          </a:prstGeom>
        </p:spPr>
        <p:txBody>
          <a:bodyPr vert="horz" lIns="91440" tIns="45720" rIns="91440" bIns="45720" rtlCol="0" anchor="ctr">
            <a:noAutofit/>
          </a:bodyPr>
          <a:lstStyle/>
          <a:p>
            <a:r>
              <a:rPr lang="en-US" altLang="zh-TW" sz="4400" dirty="0"/>
              <a:t>0, 1, 1, 2, 3, 5, 8, 13, 21, X</a:t>
            </a:r>
          </a:p>
          <a:p>
            <a:pPr>
              <a:spcBef>
                <a:spcPct val="0"/>
              </a:spcBef>
            </a:pPr>
            <a:r>
              <a:rPr kumimoji="0" lang="en-US" altLang="zh-TW" sz="4400" i="0" u="none" strike="noStrike" kern="1200" cap="none" spc="0" normalizeH="0" baseline="0" noProof="0" dirty="0">
                <a:ln>
                  <a:noFill/>
                </a:ln>
                <a:solidFill>
                  <a:schemeClr val="tx1"/>
                </a:solidFill>
                <a:effectLst/>
                <a:uLnTx/>
                <a:uFillTx/>
                <a:latin typeface="微軟正黑體" pitchFamily="34" charset="-120"/>
                <a:ea typeface="微軟正黑體" pitchFamily="34" charset="-120"/>
                <a:cs typeface="+mj-cs"/>
              </a:rPr>
              <a:t>Q</a:t>
            </a:r>
            <a:r>
              <a:rPr lang="zh-TW" altLang="en-US" sz="4400" dirty="0">
                <a:latin typeface="微軟正黑體" pitchFamily="34" charset="-120"/>
                <a:ea typeface="微軟正黑體" pitchFamily="34" charset="-120"/>
                <a:cs typeface="+mj-cs"/>
              </a:rPr>
              <a:t>：上面的數列中，</a:t>
            </a:r>
            <a:r>
              <a:rPr lang="en-US" altLang="zh-TW" sz="4400" dirty="0">
                <a:latin typeface="微軟正黑體" pitchFamily="34" charset="-120"/>
                <a:ea typeface="微軟正黑體" pitchFamily="34" charset="-120"/>
                <a:cs typeface="+mj-cs"/>
              </a:rPr>
              <a:t>X</a:t>
            </a:r>
            <a:r>
              <a:rPr lang="zh-TW" altLang="en-US" sz="4400" dirty="0">
                <a:latin typeface="微軟正黑體" pitchFamily="34" charset="-120"/>
                <a:ea typeface="微軟正黑體" pitchFamily="34" charset="-120"/>
                <a:cs typeface="+mj-cs"/>
              </a:rPr>
              <a:t>可能為何？</a:t>
            </a:r>
            <a:endParaRPr kumimoji="0" lang="zh-TW" altLang="en-US" sz="4400" b="1" i="0" u="none" strike="noStrike" kern="1200" cap="none" spc="0" normalizeH="0" baseline="0" noProof="0" dirty="0">
              <a:ln>
                <a:noFill/>
              </a:ln>
              <a:solidFill>
                <a:schemeClr val="tx1"/>
              </a:solidFill>
              <a:effectLst/>
              <a:uLnTx/>
              <a:uFillTx/>
              <a:latin typeface="微軟正黑體" pitchFamily="34" charset="-120"/>
              <a:ea typeface="微軟正黑體" pitchFamily="34" charset="-120"/>
              <a:cs typeface="+mj-cs"/>
            </a:endParaRPr>
          </a:p>
        </p:txBody>
      </p:sp>
    </p:spTree>
    <p:extLst>
      <p:ext uri="{BB962C8B-B14F-4D97-AF65-F5344CB8AC3E}">
        <p14:creationId xmlns:p14="http://schemas.microsoft.com/office/powerpoint/2010/main" val="2411252106"/>
      </p:ext>
    </p:extLst>
  </p:cSld>
  <p:clrMapOvr>
    <a:masterClrMapping/>
  </p:clrMapOvr>
  <p:transition>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err="1"/>
              <a:t>AlphaGO</a:t>
            </a:r>
            <a:r>
              <a:rPr lang="zh-TW" altLang="en-US" dirty="0"/>
              <a:t> </a:t>
            </a:r>
            <a:r>
              <a:rPr lang="en-US" altLang="zh-TW" dirty="0"/>
              <a:t>VS</a:t>
            </a:r>
            <a:r>
              <a:rPr lang="zh-TW" altLang="en-US" dirty="0"/>
              <a:t> 智慧紙片</a:t>
            </a:r>
          </a:p>
        </p:txBody>
      </p:sp>
      <p:pic>
        <p:nvPicPr>
          <p:cNvPr id="5" name="圖片 4" descr="圖片 140.jpg">
            <a:hlinkClick r:id="rId2" action="ppaction://hlinkfile"/>
          </p:cNvPr>
          <p:cNvPicPr>
            <a:picLocks noChangeAspect="1"/>
          </p:cNvPicPr>
          <p:nvPr/>
        </p:nvPicPr>
        <p:blipFill>
          <a:blip r:embed="rId3" cstate="print"/>
          <a:stretch>
            <a:fillRect/>
          </a:stretch>
        </p:blipFill>
        <p:spPr>
          <a:xfrm>
            <a:off x="0" y="1524000"/>
            <a:ext cx="9144000" cy="5143500"/>
          </a:xfrm>
          <a:prstGeom prst="rect">
            <a:avLst/>
          </a:prstGeom>
        </p:spPr>
      </p:pic>
      <p:sp>
        <p:nvSpPr>
          <p:cNvPr id="6" name="內容版面配置區 5"/>
          <p:cNvSpPr>
            <a:spLocks noGrp="1"/>
          </p:cNvSpPr>
          <p:nvPr>
            <p:ph idx="1"/>
          </p:nvPr>
        </p:nvSpPr>
        <p:spPr/>
        <p:txBody>
          <a:bodyPr/>
          <a:lstStyle/>
          <a:p>
            <a:endParaRPr lang="zh-TW" altLang="en-US"/>
          </a:p>
        </p:txBody>
      </p:sp>
    </p:spTree>
    <p:extLst>
      <p:ext uri="{BB962C8B-B14F-4D97-AF65-F5344CB8AC3E}">
        <p14:creationId xmlns:p14="http://schemas.microsoft.com/office/powerpoint/2010/main" val="1019452288"/>
      </p:ext>
    </p:extLst>
  </p:cSld>
  <p:clrMapOvr>
    <a:masterClrMapping/>
  </p:clrMapOvr>
  <p:transition>
    <p:cu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費氏數列與黃金比例</a:t>
            </a:r>
          </a:p>
        </p:txBody>
      </p:sp>
      <p:sp>
        <p:nvSpPr>
          <p:cNvPr id="3" name="內容版面配置區 2"/>
          <p:cNvSpPr>
            <a:spLocks noGrp="1"/>
          </p:cNvSpPr>
          <p:nvPr>
            <p:ph idx="1"/>
          </p:nvPr>
        </p:nvSpPr>
        <p:spPr/>
        <p:txBody>
          <a:bodyPr/>
          <a:lstStyle/>
          <a:p>
            <a:endParaRPr lang="zh-TW" altLang="en-US"/>
          </a:p>
        </p:txBody>
      </p:sp>
      <p:pic>
        <p:nvPicPr>
          <p:cNvPr id="4" name="Picture 2" descr="C:\Users\Younger\Downloads\5b51b4e7adf6e.pn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57200" y="1447800"/>
            <a:ext cx="8181975" cy="5165954"/>
          </a:xfrm>
          <a:prstGeom prst="rect">
            <a:avLst/>
          </a:prstGeom>
          <a:noFill/>
        </p:spPr>
      </p:pic>
      <p:sp>
        <p:nvSpPr>
          <p:cNvPr id="5" name="矩形 4">
            <a:extLst>
              <a:ext uri="{FF2B5EF4-FFF2-40B4-BE49-F238E27FC236}">
                <a16:creationId xmlns:a16="http://schemas.microsoft.com/office/drawing/2014/main" id="{131ED6FC-06F9-4E91-82A6-144B37D553B9}"/>
              </a:ext>
            </a:extLst>
          </p:cNvPr>
          <p:cNvSpPr/>
          <p:nvPr/>
        </p:nvSpPr>
        <p:spPr>
          <a:xfrm>
            <a:off x="5851236" y="6493999"/>
            <a:ext cx="3276600" cy="369332"/>
          </a:xfrm>
          <a:prstGeom prst="rect">
            <a:avLst/>
          </a:prstGeom>
        </p:spPr>
        <p:txBody>
          <a:bodyPr wrap="square">
            <a:spAutoFit/>
          </a:bodyPr>
          <a:lstStyle/>
          <a:p>
            <a:pPr algn="r"/>
            <a:r>
              <a:rPr lang="zh-TW" altLang="en-US" b="1" dirty="0">
                <a:latin typeface="微軟正黑體" panose="020B0604030504040204" pitchFamily="34" charset="-120"/>
                <a:ea typeface="微軟正黑體" panose="020B0604030504040204" pitchFamily="34" charset="-120"/>
              </a:rPr>
              <a:t>修改自大葉大學張顧耀教授</a:t>
            </a:r>
            <a:endParaRPr lang="en-US" altLang="zh-TW"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487228439"/>
      </p:ext>
    </p:extLst>
  </p:cSld>
  <p:clrMapOvr>
    <a:masterClrMapping/>
  </p:clrMapOvr>
  <p:transition>
    <p:cu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樣式辨識</a:t>
            </a:r>
          </a:p>
        </p:txBody>
      </p:sp>
      <p:sp>
        <p:nvSpPr>
          <p:cNvPr id="3" name="內容版面配置區 2"/>
          <p:cNvSpPr>
            <a:spLocks noGrp="1"/>
          </p:cNvSpPr>
          <p:nvPr>
            <p:ph idx="1"/>
          </p:nvPr>
        </p:nvSpPr>
        <p:spPr/>
        <p:txBody>
          <a:bodyPr/>
          <a:lstStyle/>
          <a:p>
            <a:r>
              <a:rPr lang="zh-TW" altLang="en-US" dirty="0"/>
              <a:t>觀察資料或問題是否具有一定的</a:t>
            </a:r>
            <a:r>
              <a:rPr lang="zh-TW" altLang="en-US" dirty="0">
                <a:solidFill>
                  <a:srgbClr val="7030A0"/>
                </a:solidFill>
              </a:rPr>
              <a:t>變化規則或趨勢</a:t>
            </a:r>
            <a:endParaRPr lang="en-US" altLang="zh-TW" dirty="0">
              <a:solidFill>
                <a:srgbClr val="7030A0"/>
              </a:solidFill>
            </a:endParaRPr>
          </a:p>
          <a:p>
            <a:r>
              <a:rPr lang="zh-TW" altLang="en-US" dirty="0"/>
              <a:t>找出改變的樣式</a:t>
            </a:r>
            <a:r>
              <a:rPr lang="en-US" altLang="zh-TW" dirty="0"/>
              <a:t>---</a:t>
            </a:r>
            <a:r>
              <a:rPr lang="zh-TW" altLang="en-US" dirty="0">
                <a:solidFill>
                  <a:srgbClr val="7030A0"/>
                </a:solidFill>
              </a:rPr>
              <a:t>預測或簡化</a:t>
            </a:r>
            <a:r>
              <a:rPr lang="zh-TW" altLang="en-US" dirty="0"/>
              <a:t>問題</a:t>
            </a:r>
            <a:endParaRPr lang="en-US" altLang="zh-TW" dirty="0"/>
          </a:p>
          <a:p>
            <a:endParaRPr lang="en-US" altLang="zh-TW" dirty="0"/>
          </a:p>
        </p:txBody>
      </p:sp>
      <p:sp>
        <p:nvSpPr>
          <p:cNvPr id="4" name="標題 3"/>
          <p:cNvSpPr txBox="1">
            <a:spLocks/>
          </p:cNvSpPr>
          <p:nvPr/>
        </p:nvSpPr>
        <p:spPr>
          <a:xfrm>
            <a:off x="533400" y="3505200"/>
            <a:ext cx="7772400" cy="1470025"/>
          </a:xfrm>
          <a:prstGeom prst="rect">
            <a:avLst/>
          </a:prstGeom>
        </p:spPr>
        <p:txBody>
          <a:bodyPr vert="horz" lIns="91440" tIns="45720" rIns="91440" bIns="45720" rtlCol="0" anchor="ctr">
            <a:normAutofit/>
          </a:bodyPr>
          <a:lstStyle/>
          <a:p>
            <a:pPr lvl="0" algn="ctr">
              <a:spcBef>
                <a:spcPct val="0"/>
              </a:spcBef>
            </a:pPr>
            <a:r>
              <a:rPr lang="zh-TW" altLang="en-US" sz="4400" b="1" dirty="0">
                <a:solidFill>
                  <a:srgbClr val="FF0000"/>
                </a:solidFill>
                <a:latin typeface="微軟正黑體" pitchFamily="34" charset="-120"/>
                <a:ea typeface="微軟正黑體" pitchFamily="34" charset="-120"/>
                <a:cs typeface="+mj-cs"/>
              </a:rPr>
              <a:t>從結果找出規則</a:t>
            </a:r>
            <a:endParaRPr lang="en-US" altLang="zh-TW" sz="4400" b="1" dirty="0">
              <a:solidFill>
                <a:srgbClr val="FF0000"/>
              </a:solidFill>
              <a:latin typeface="微軟正黑體" pitchFamily="34" charset="-120"/>
              <a:ea typeface="微軟正黑體" pitchFamily="34" charset="-120"/>
              <a:cs typeface="+mj-cs"/>
            </a:endParaRPr>
          </a:p>
        </p:txBody>
      </p:sp>
      <p:sp>
        <p:nvSpPr>
          <p:cNvPr id="5" name="矩形 4"/>
          <p:cNvSpPr/>
          <p:nvPr/>
        </p:nvSpPr>
        <p:spPr>
          <a:xfrm>
            <a:off x="5851236" y="6493999"/>
            <a:ext cx="3276600" cy="369332"/>
          </a:xfrm>
          <a:prstGeom prst="rect">
            <a:avLst/>
          </a:prstGeom>
        </p:spPr>
        <p:txBody>
          <a:bodyPr wrap="square">
            <a:spAutoFit/>
          </a:bodyPr>
          <a:lstStyle/>
          <a:p>
            <a:pPr algn="r"/>
            <a:r>
              <a:rPr lang="zh-TW" altLang="en-US" b="1" dirty="0">
                <a:latin typeface="微軟正黑體" panose="020B0604030504040204" pitchFamily="34" charset="-120"/>
                <a:ea typeface="微軟正黑體" panose="020B0604030504040204" pitchFamily="34" charset="-120"/>
              </a:rPr>
              <a:t>修改自大葉大學張顧耀教授</a:t>
            </a:r>
            <a:endParaRPr lang="en-US" altLang="zh-TW"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204639517"/>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descr="圖片 090.jpg"/>
          <p:cNvPicPr>
            <a:picLocks noChangeAspect="1"/>
          </p:cNvPicPr>
          <p:nvPr/>
        </p:nvPicPr>
        <p:blipFill>
          <a:blip r:embed="rId2" cstate="print"/>
          <a:stretch>
            <a:fillRect/>
          </a:stretch>
        </p:blipFill>
        <p:spPr>
          <a:xfrm>
            <a:off x="4716159" y="3629025"/>
            <a:ext cx="1864332" cy="1864332"/>
          </a:xfrm>
          <a:prstGeom prst="rect">
            <a:avLst/>
          </a:prstGeom>
        </p:spPr>
      </p:pic>
      <p:sp>
        <p:nvSpPr>
          <p:cNvPr id="2" name="標題 1"/>
          <p:cNvSpPr>
            <a:spLocks noGrp="1"/>
          </p:cNvSpPr>
          <p:nvPr>
            <p:ph type="title"/>
          </p:nvPr>
        </p:nvSpPr>
        <p:spPr/>
        <p:txBody>
          <a:bodyPr/>
          <a:lstStyle/>
          <a:p>
            <a:r>
              <a:rPr lang="zh-TW" altLang="en-US" dirty="0"/>
              <a:t>想想看，下一張應該是？</a:t>
            </a:r>
          </a:p>
        </p:txBody>
      </p:sp>
      <p:sp>
        <p:nvSpPr>
          <p:cNvPr id="3" name="內容版面配置區 2"/>
          <p:cNvSpPr>
            <a:spLocks noGrp="1"/>
          </p:cNvSpPr>
          <p:nvPr>
            <p:ph idx="1"/>
          </p:nvPr>
        </p:nvSpPr>
        <p:spPr>
          <a:xfrm>
            <a:off x="457200" y="1600201"/>
            <a:ext cx="8915400" cy="5257799"/>
          </a:xfrm>
        </p:spPr>
        <p:txBody>
          <a:bodyPr/>
          <a:lstStyle/>
          <a:p>
            <a:endParaRPr lang="zh-TW" altLang="en-US" dirty="0"/>
          </a:p>
        </p:txBody>
      </p:sp>
      <p:pic>
        <p:nvPicPr>
          <p:cNvPr id="4" name="圖片 3" descr="圖片 096.jpg"/>
          <p:cNvPicPr>
            <a:picLocks noChangeAspect="1"/>
          </p:cNvPicPr>
          <p:nvPr/>
        </p:nvPicPr>
        <p:blipFill>
          <a:blip r:embed="rId3" cstate="print"/>
          <a:stretch>
            <a:fillRect/>
          </a:stretch>
        </p:blipFill>
        <p:spPr>
          <a:xfrm>
            <a:off x="4705350" y="3629025"/>
            <a:ext cx="1883653" cy="1854673"/>
          </a:xfrm>
          <a:prstGeom prst="rect">
            <a:avLst/>
          </a:prstGeom>
        </p:spPr>
      </p:pic>
      <p:pic>
        <p:nvPicPr>
          <p:cNvPr id="5" name="圖片 4" descr="圖片 095.jpg"/>
          <p:cNvPicPr>
            <a:picLocks noChangeAspect="1"/>
          </p:cNvPicPr>
          <p:nvPr/>
        </p:nvPicPr>
        <p:blipFill>
          <a:blip r:embed="rId4" cstate="print"/>
          <a:stretch>
            <a:fillRect/>
          </a:stretch>
        </p:blipFill>
        <p:spPr>
          <a:xfrm>
            <a:off x="6848475" y="3629025"/>
            <a:ext cx="1825693" cy="1854673"/>
          </a:xfrm>
          <a:prstGeom prst="rect">
            <a:avLst/>
          </a:prstGeom>
        </p:spPr>
      </p:pic>
      <p:pic>
        <p:nvPicPr>
          <p:cNvPr id="6" name="圖片 5" descr="圖片 094.jpg"/>
          <p:cNvPicPr>
            <a:picLocks noChangeAspect="1"/>
          </p:cNvPicPr>
          <p:nvPr/>
        </p:nvPicPr>
        <p:blipFill>
          <a:blip r:embed="rId5" cstate="print"/>
          <a:stretch>
            <a:fillRect/>
          </a:stretch>
        </p:blipFill>
        <p:spPr>
          <a:xfrm>
            <a:off x="6829425" y="1590675"/>
            <a:ext cx="1864332" cy="1825693"/>
          </a:xfrm>
          <a:prstGeom prst="rect">
            <a:avLst/>
          </a:prstGeom>
        </p:spPr>
      </p:pic>
      <p:pic>
        <p:nvPicPr>
          <p:cNvPr id="7" name="圖片 6" descr="圖片 093.jpg"/>
          <p:cNvPicPr>
            <a:picLocks noChangeAspect="1"/>
          </p:cNvPicPr>
          <p:nvPr/>
        </p:nvPicPr>
        <p:blipFill>
          <a:blip r:embed="rId6" cstate="print"/>
          <a:stretch>
            <a:fillRect/>
          </a:stretch>
        </p:blipFill>
        <p:spPr>
          <a:xfrm>
            <a:off x="4705350" y="1562100"/>
            <a:ext cx="1835354" cy="1864334"/>
          </a:xfrm>
          <a:prstGeom prst="rect">
            <a:avLst/>
          </a:prstGeom>
        </p:spPr>
      </p:pic>
      <p:pic>
        <p:nvPicPr>
          <p:cNvPr id="8" name="圖片 7" descr="圖片 092.jpg"/>
          <p:cNvPicPr>
            <a:picLocks noChangeAspect="1"/>
          </p:cNvPicPr>
          <p:nvPr/>
        </p:nvPicPr>
        <p:blipFill>
          <a:blip r:embed="rId7" cstate="print"/>
          <a:stretch>
            <a:fillRect/>
          </a:stretch>
        </p:blipFill>
        <p:spPr>
          <a:xfrm>
            <a:off x="2566525" y="1581150"/>
            <a:ext cx="1845013" cy="1845013"/>
          </a:xfrm>
          <a:prstGeom prst="rect">
            <a:avLst/>
          </a:prstGeom>
        </p:spPr>
      </p:pic>
      <p:pic>
        <p:nvPicPr>
          <p:cNvPr id="9" name="圖片 8" descr="圖片 091.jpg"/>
          <p:cNvPicPr>
            <a:picLocks noChangeAspect="1"/>
          </p:cNvPicPr>
          <p:nvPr/>
        </p:nvPicPr>
        <p:blipFill>
          <a:blip r:embed="rId8" cstate="print"/>
          <a:stretch>
            <a:fillRect/>
          </a:stretch>
        </p:blipFill>
        <p:spPr>
          <a:xfrm>
            <a:off x="419100" y="3629025"/>
            <a:ext cx="1883653" cy="1854673"/>
          </a:xfrm>
          <a:prstGeom prst="rect">
            <a:avLst/>
          </a:prstGeom>
        </p:spPr>
      </p:pic>
      <p:pic>
        <p:nvPicPr>
          <p:cNvPr id="11" name="圖片 10" descr="圖片 089.jpg"/>
          <p:cNvPicPr>
            <a:picLocks noChangeAspect="1"/>
          </p:cNvPicPr>
          <p:nvPr/>
        </p:nvPicPr>
        <p:blipFill>
          <a:blip r:embed="rId9" cstate="print"/>
          <a:stretch>
            <a:fillRect/>
          </a:stretch>
        </p:blipFill>
        <p:spPr>
          <a:xfrm>
            <a:off x="381000" y="1524000"/>
            <a:ext cx="1895475" cy="1916304"/>
          </a:xfrm>
          <a:prstGeom prst="rect">
            <a:avLst/>
          </a:prstGeom>
        </p:spPr>
      </p:pic>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æ é¢æ pngç´ æéæåæ å¾ç-è£é¥°ææ"/>
          <p:cNvPicPr>
            <a:picLocks noChangeAspect="1" noChangeArrowheads="1"/>
          </p:cNvPicPr>
          <p:nvPr/>
        </p:nvPicPr>
        <p:blipFill>
          <a:blip r:embed="rId3" cstate="print">
            <a:clrChange>
              <a:clrFrom>
                <a:srgbClr val="F6F6F6"/>
              </a:clrFrom>
              <a:clrTo>
                <a:srgbClr val="F6F6F6">
                  <a:alpha val="0"/>
                </a:srgbClr>
              </a:clrTo>
            </a:clrChange>
            <a:duotone>
              <a:schemeClr val="accent5">
                <a:shade val="45000"/>
                <a:satMod val="135000"/>
              </a:schemeClr>
              <a:prstClr val="white"/>
            </a:duotone>
          </a:blip>
          <a:srcRect t="24923" b="14155"/>
          <a:stretch>
            <a:fillRect/>
          </a:stretch>
        </p:blipFill>
        <p:spPr bwMode="auto">
          <a:xfrm>
            <a:off x="1187625" y="1988840"/>
            <a:ext cx="7200800" cy="1842493"/>
          </a:xfrm>
          <a:prstGeom prst="rect">
            <a:avLst/>
          </a:prstGeom>
          <a:noFill/>
        </p:spPr>
      </p:pic>
      <p:sp>
        <p:nvSpPr>
          <p:cNvPr id="4" name="標題 3"/>
          <p:cNvSpPr>
            <a:spLocks noGrp="1"/>
          </p:cNvSpPr>
          <p:nvPr>
            <p:ph type="ctrTitle"/>
          </p:nvPr>
        </p:nvSpPr>
        <p:spPr/>
        <p:txBody>
          <a:bodyPr/>
          <a:lstStyle/>
          <a:p>
            <a:r>
              <a:rPr lang="zh-TW" altLang="en-US" b="1" dirty="0"/>
              <a:t>拆解</a:t>
            </a:r>
            <a:br>
              <a:rPr lang="en-US" altLang="zh-TW" b="1" dirty="0"/>
            </a:br>
            <a:r>
              <a:rPr lang="en-US" altLang="zh-TW" b="1" dirty="0"/>
              <a:t>(Decomposition)</a:t>
            </a:r>
          </a:p>
        </p:txBody>
      </p:sp>
      <p:sp>
        <p:nvSpPr>
          <p:cNvPr id="5" name="副標題 4"/>
          <p:cNvSpPr>
            <a:spLocks noGrp="1"/>
          </p:cNvSpPr>
          <p:nvPr>
            <p:ph type="subTitle" idx="1"/>
          </p:nvPr>
        </p:nvSpPr>
        <p:spPr/>
        <p:txBody>
          <a:bodyPr/>
          <a:lstStyle/>
          <a:p>
            <a:endParaRPr lang="zh-TW" altLang="en-US" dirty="0"/>
          </a:p>
        </p:txBody>
      </p:sp>
    </p:spTree>
    <p:extLst>
      <p:ext uri="{BB962C8B-B14F-4D97-AF65-F5344CB8AC3E}">
        <p14:creationId xmlns:p14="http://schemas.microsoft.com/office/powerpoint/2010/main" val="4236074562"/>
      </p:ext>
    </p:extLst>
  </p:cSld>
  <p:clrMapOvr>
    <a:masterClrMapping/>
  </p:clrMapOvr>
  <p:transition>
    <p:cu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拆解</a:t>
            </a:r>
          </a:p>
        </p:txBody>
      </p:sp>
      <p:sp>
        <p:nvSpPr>
          <p:cNvPr id="3" name="內容版面配置區 2"/>
          <p:cNvSpPr>
            <a:spLocks noGrp="1"/>
          </p:cNvSpPr>
          <p:nvPr>
            <p:ph idx="1"/>
          </p:nvPr>
        </p:nvSpPr>
        <p:spPr/>
        <p:txBody>
          <a:bodyPr>
            <a:normAutofit/>
          </a:bodyPr>
          <a:lstStyle/>
          <a:p>
            <a:endParaRPr lang="zh-TW" altLang="en-US" dirty="0"/>
          </a:p>
        </p:txBody>
      </p:sp>
      <p:sp>
        <p:nvSpPr>
          <p:cNvPr id="1030" name="AutoShape 6" descr="「車輪」的圖片搜尋結果&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10" name="標題 3"/>
          <p:cNvSpPr txBox="1">
            <a:spLocks/>
          </p:cNvSpPr>
          <p:nvPr/>
        </p:nvSpPr>
        <p:spPr>
          <a:xfrm>
            <a:off x="609600" y="1828800"/>
            <a:ext cx="7772400" cy="1470025"/>
          </a:xfrm>
          <a:prstGeom prst="rect">
            <a:avLst/>
          </a:prstGeom>
        </p:spPr>
        <p:txBody>
          <a:bodyPr vert="horz" lIns="91440" tIns="45720" rIns="91440" bIns="45720" rtlCol="0" anchor="ctr">
            <a:normAutofit/>
          </a:bodyPr>
          <a:lstStyle/>
          <a:p>
            <a:pPr lvl="0">
              <a:spcBef>
                <a:spcPct val="0"/>
              </a:spcBef>
            </a:pPr>
            <a:r>
              <a:rPr kumimoji="0" lang="en-US" altLang="zh-TW" sz="4400" i="0" u="none" strike="noStrike" kern="1200" cap="none" spc="0" normalizeH="0" baseline="0" noProof="0" dirty="0">
                <a:ln>
                  <a:noFill/>
                </a:ln>
                <a:solidFill>
                  <a:schemeClr val="tx1"/>
                </a:solidFill>
                <a:effectLst/>
                <a:uLnTx/>
                <a:uFillTx/>
                <a:latin typeface="微軟正黑體" pitchFamily="34" charset="-120"/>
                <a:ea typeface="微軟正黑體" pitchFamily="34" charset="-120"/>
                <a:cs typeface="+mj-cs"/>
              </a:rPr>
              <a:t>Q</a:t>
            </a:r>
            <a:r>
              <a:rPr lang="zh-TW" altLang="en-US" sz="4400" dirty="0">
                <a:latin typeface="微軟正黑體" pitchFamily="34" charset="-120"/>
                <a:ea typeface="微軟正黑體" pitchFamily="34" charset="-120"/>
                <a:cs typeface="+mj-cs"/>
              </a:rPr>
              <a:t>：生活中有哪些拆解的例子？</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zh-TW" altLang="en-US" sz="4400" b="1" i="0" u="none" strike="noStrike" kern="1200" cap="none" spc="0" normalizeH="0" baseline="0" noProof="0" dirty="0">
              <a:ln>
                <a:noFill/>
              </a:ln>
              <a:solidFill>
                <a:schemeClr val="tx1"/>
              </a:solidFill>
              <a:effectLst/>
              <a:uLnTx/>
              <a:uFillTx/>
              <a:latin typeface="微軟正黑體" pitchFamily="34" charset="-120"/>
              <a:ea typeface="微軟正黑體" pitchFamily="34" charset="-120"/>
              <a:cs typeface="+mj-cs"/>
            </a:endParaRPr>
          </a:p>
        </p:txBody>
      </p:sp>
      <p:sp>
        <p:nvSpPr>
          <p:cNvPr id="12" name="文字方塊 11"/>
          <p:cNvSpPr txBox="1"/>
          <p:nvPr/>
        </p:nvSpPr>
        <p:spPr>
          <a:xfrm>
            <a:off x="7086600" y="3733801"/>
            <a:ext cx="1600200" cy="1200329"/>
          </a:xfrm>
          <a:prstGeom prst="rect">
            <a:avLst/>
          </a:prstGeom>
          <a:noFill/>
        </p:spPr>
        <p:txBody>
          <a:bodyPr wrap="square" rtlCol="0">
            <a:spAutoFit/>
          </a:bodyPr>
          <a:lstStyle/>
          <a:p>
            <a:r>
              <a:rPr lang="en-US" altLang="zh-TW" sz="7200" dirty="0"/>
              <a:t>289</a:t>
            </a:r>
            <a:endParaRPr lang="zh-TW" altLang="en-US" sz="7200" dirty="0"/>
          </a:p>
        </p:txBody>
      </p:sp>
      <p:sp>
        <p:nvSpPr>
          <p:cNvPr id="13" name="文字方塊 12"/>
          <p:cNvSpPr txBox="1"/>
          <p:nvPr/>
        </p:nvSpPr>
        <p:spPr>
          <a:xfrm>
            <a:off x="7086600" y="4572000"/>
            <a:ext cx="1600200" cy="1200329"/>
          </a:xfrm>
          <a:prstGeom prst="rect">
            <a:avLst/>
          </a:prstGeom>
          <a:noFill/>
        </p:spPr>
        <p:txBody>
          <a:bodyPr wrap="square" rtlCol="0">
            <a:spAutoFit/>
          </a:bodyPr>
          <a:lstStyle/>
          <a:p>
            <a:r>
              <a:rPr lang="en-US" altLang="zh-TW" sz="7200" dirty="0"/>
              <a:t>302</a:t>
            </a:r>
            <a:endParaRPr lang="zh-TW" altLang="en-US" sz="7200" dirty="0"/>
          </a:p>
        </p:txBody>
      </p:sp>
      <p:sp>
        <p:nvSpPr>
          <p:cNvPr id="14" name="文字方塊 13"/>
          <p:cNvSpPr txBox="1"/>
          <p:nvPr/>
        </p:nvSpPr>
        <p:spPr>
          <a:xfrm>
            <a:off x="6553200" y="4495800"/>
            <a:ext cx="762000" cy="1200329"/>
          </a:xfrm>
          <a:prstGeom prst="rect">
            <a:avLst/>
          </a:prstGeom>
          <a:noFill/>
        </p:spPr>
        <p:txBody>
          <a:bodyPr wrap="square" rtlCol="0">
            <a:spAutoFit/>
          </a:bodyPr>
          <a:lstStyle/>
          <a:p>
            <a:r>
              <a:rPr lang="en-US" altLang="zh-TW" sz="7200" dirty="0"/>
              <a:t>+</a:t>
            </a:r>
            <a:endParaRPr lang="zh-TW" altLang="en-US" sz="7200" dirty="0"/>
          </a:p>
        </p:txBody>
      </p:sp>
      <p:sp>
        <p:nvSpPr>
          <p:cNvPr id="15" name="文字方塊 14"/>
          <p:cNvSpPr txBox="1"/>
          <p:nvPr/>
        </p:nvSpPr>
        <p:spPr>
          <a:xfrm>
            <a:off x="7086600" y="5486400"/>
            <a:ext cx="1600200" cy="1200329"/>
          </a:xfrm>
          <a:prstGeom prst="rect">
            <a:avLst/>
          </a:prstGeom>
          <a:noFill/>
        </p:spPr>
        <p:txBody>
          <a:bodyPr wrap="square" rtlCol="0">
            <a:spAutoFit/>
          </a:bodyPr>
          <a:lstStyle/>
          <a:p>
            <a:r>
              <a:rPr lang="en-US" altLang="zh-TW" sz="7200" dirty="0"/>
              <a:t>591</a:t>
            </a:r>
            <a:endParaRPr lang="zh-TW" altLang="en-US" sz="7200" dirty="0"/>
          </a:p>
        </p:txBody>
      </p:sp>
      <p:cxnSp>
        <p:nvCxnSpPr>
          <p:cNvPr id="16" name="直線接點 15"/>
          <p:cNvCxnSpPr/>
          <p:nvPr/>
        </p:nvCxnSpPr>
        <p:spPr>
          <a:xfrm>
            <a:off x="6477000" y="5638800"/>
            <a:ext cx="22860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文字方塊 16"/>
          <p:cNvSpPr txBox="1"/>
          <p:nvPr/>
        </p:nvSpPr>
        <p:spPr>
          <a:xfrm>
            <a:off x="7086600" y="2990671"/>
            <a:ext cx="1600200" cy="1200329"/>
          </a:xfrm>
          <a:prstGeom prst="rect">
            <a:avLst/>
          </a:prstGeom>
          <a:noFill/>
        </p:spPr>
        <p:txBody>
          <a:bodyPr wrap="square" rtlCol="0">
            <a:spAutoFit/>
          </a:bodyPr>
          <a:lstStyle/>
          <a:p>
            <a:r>
              <a:rPr lang="en-US" altLang="zh-TW" sz="7200" dirty="0">
                <a:solidFill>
                  <a:schemeClr val="bg1"/>
                </a:solidFill>
              </a:rPr>
              <a:t>3</a:t>
            </a:r>
            <a:r>
              <a:rPr lang="en-US" altLang="zh-TW" sz="7200" dirty="0">
                <a:solidFill>
                  <a:srgbClr val="FF0000"/>
                </a:solidFill>
              </a:rPr>
              <a:t>1</a:t>
            </a:r>
            <a:r>
              <a:rPr lang="en-US" altLang="zh-TW" sz="7200" dirty="0">
                <a:solidFill>
                  <a:schemeClr val="bg1"/>
                </a:solidFill>
              </a:rPr>
              <a:t>1</a:t>
            </a:r>
            <a:endParaRPr lang="zh-TW" altLang="en-US" sz="7200" dirty="0">
              <a:solidFill>
                <a:schemeClr val="bg1"/>
              </a:solidFill>
            </a:endParaRPr>
          </a:p>
        </p:txBody>
      </p:sp>
      <p:sp>
        <p:nvSpPr>
          <p:cNvPr id="18" name="矩形 17"/>
          <p:cNvSpPr/>
          <p:nvPr/>
        </p:nvSpPr>
        <p:spPr>
          <a:xfrm>
            <a:off x="8077200" y="3886200"/>
            <a:ext cx="533400" cy="2667000"/>
          </a:xfrm>
          <a:prstGeom prst="rect">
            <a:avLst/>
          </a:prstGeom>
          <a:noFill/>
          <a:ln>
            <a:solidFill>
              <a:srgbClr val="7030A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矩形 18"/>
          <p:cNvSpPr/>
          <p:nvPr/>
        </p:nvSpPr>
        <p:spPr>
          <a:xfrm>
            <a:off x="7589520" y="3200400"/>
            <a:ext cx="533400" cy="3355571"/>
          </a:xfrm>
          <a:prstGeom prst="rect">
            <a:avLst/>
          </a:prstGeom>
          <a:noFill/>
          <a:ln>
            <a:solidFill>
              <a:srgbClr val="7030A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19"/>
          <p:cNvSpPr/>
          <p:nvPr/>
        </p:nvSpPr>
        <p:spPr>
          <a:xfrm>
            <a:off x="7121237" y="3192087"/>
            <a:ext cx="533400" cy="3355571"/>
          </a:xfrm>
          <a:prstGeom prst="rect">
            <a:avLst/>
          </a:prstGeom>
          <a:noFill/>
          <a:ln>
            <a:solidFill>
              <a:srgbClr val="7030A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287203281"/>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19"/>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7" grpId="0"/>
      <p:bldP spid="18" grpId="0" animBg="1"/>
      <p:bldP spid="18" grpId="1" animBg="1"/>
      <p:bldP spid="19" grpId="0" animBg="1"/>
      <p:bldP spid="19" grpId="1" animBg="1"/>
      <p:bldP spid="20" grpId="0" animBg="1"/>
      <p:bldP spid="20"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彈左唱右、彈右唱左、雙手合彈</a:t>
            </a:r>
          </a:p>
        </p:txBody>
      </p:sp>
      <p:sp>
        <p:nvSpPr>
          <p:cNvPr id="3" name="內容版面配置區 2"/>
          <p:cNvSpPr>
            <a:spLocks noGrp="1"/>
          </p:cNvSpPr>
          <p:nvPr>
            <p:ph idx="1"/>
          </p:nvPr>
        </p:nvSpPr>
        <p:spPr/>
        <p:txBody>
          <a:bodyPr/>
          <a:lstStyle/>
          <a:p>
            <a:endParaRPr lang="zh-TW" altLang="en-US"/>
          </a:p>
        </p:txBody>
      </p:sp>
      <p:pic>
        <p:nvPicPr>
          <p:cNvPr id="90114" name="Picture 2" descr="C:\Users\Younger\Downloads\1-1ZG61G136.jpg"/>
          <p:cNvPicPr>
            <a:picLocks noChangeAspect="1" noChangeArrowheads="1"/>
          </p:cNvPicPr>
          <p:nvPr/>
        </p:nvPicPr>
        <p:blipFill>
          <a:blip r:embed="rId2" cstate="print"/>
          <a:srcRect b="8750"/>
          <a:stretch>
            <a:fillRect/>
          </a:stretch>
        </p:blipFill>
        <p:spPr bwMode="auto">
          <a:xfrm>
            <a:off x="0" y="1295400"/>
            <a:ext cx="9144000" cy="5562600"/>
          </a:xfrm>
          <a:prstGeom prst="rect">
            <a:avLst/>
          </a:prstGeom>
          <a:noFill/>
        </p:spPr>
      </p:pic>
      <p:sp>
        <p:nvSpPr>
          <p:cNvPr id="5" name="矩形 4">
            <a:extLst>
              <a:ext uri="{FF2B5EF4-FFF2-40B4-BE49-F238E27FC236}">
                <a16:creationId xmlns:a16="http://schemas.microsoft.com/office/drawing/2014/main" id="{BFF678A8-3979-4AA4-B99A-151E5E354084}"/>
              </a:ext>
            </a:extLst>
          </p:cNvPr>
          <p:cNvSpPr/>
          <p:nvPr/>
        </p:nvSpPr>
        <p:spPr>
          <a:xfrm>
            <a:off x="5851236" y="6493999"/>
            <a:ext cx="3276600" cy="369332"/>
          </a:xfrm>
          <a:prstGeom prst="rect">
            <a:avLst/>
          </a:prstGeom>
        </p:spPr>
        <p:txBody>
          <a:bodyPr wrap="square">
            <a:spAutoFit/>
          </a:bodyPr>
          <a:lstStyle/>
          <a:p>
            <a:pPr algn="r"/>
            <a:r>
              <a:rPr lang="zh-TW" altLang="en-US" b="1" dirty="0">
                <a:solidFill>
                  <a:schemeClr val="bg1"/>
                </a:solidFill>
                <a:latin typeface="微軟正黑體" panose="020B0604030504040204" pitchFamily="34" charset="-120"/>
                <a:ea typeface="微軟正黑體" panose="020B0604030504040204" pitchFamily="34" charset="-120"/>
              </a:rPr>
              <a:t>修改自大葉大學張顧耀教授</a:t>
            </a:r>
            <a:endParaRPr lang="en-US" altLang="zh-TW" b="1"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639236065"/>
      </p:ext>
    </p:extLst>
  </p:cSld>
  <p:clrMapOvr>
    <a:masterClrMapping/>
  </p:clrMapOvr>
  <p:transition>
    <p:cu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醫學專業分科</a:t>
            </a:r>
          </a:p>
        </p:txBody>
      </p:sp>
      <p:sp>
        <p:nvSpPr>
          <p:cNvPr id="3" name="內容版面配置區 2"/>
          <p:cNvSpPr>
            <a:spLocks noGrp="1"/>
          </p:cNvSpPr>
          <p:nvPr>
            <p:ph idx="1"/>
          </p:nvPr>
        </p:nvSpPr>
        <p:spPr/>
        <p:txBody>
          <a:bodyPr/>
          <a:lstStyle/>
          <a:p>
            <a:endParaRPr lang="zh-TW" altLang="en-US"/>
          </a:p>
        </p:txBody>
      </p:sp>
      <p:pic>
        <p:nvPicPr>
          <p:cNvPr id="4" name="圖片 3" descr="圖片 077.jpg"/>
          <p:cNvPicPr>
            <a:picLocks noChangeAspect="1"/>
          </p:cNvPicPr>
          <p:nvPr/>
        </p:nvPicPr>
        <p:blipFill>
          <a:blip r:embed="rId2" cstate="print"/>
          <a:srcRect b="458"/>
          <a:stretch>
            <a:fillRect/>
          </a:stretch>
        </p:blipFill>
        <p:spPr>
          <a:xfrm>
            <a:off x="152400" y="1676400"/>
            <a:ext cx="8857673" cy="4247662"/>
          </a:xfrm>
          <a:prstGeom prst="rect">
            <a:avLst/>
          </a:prstGeom>
        </p:spPr>
      </p:pic>
      <p:sp>
        <p:nvSpPr>
          <p:cNvPr id="5" name="矩形 4">
            <a:extLst>
              <a:ext uri="{FF2B5EF4-FFF2-40B4-BE49-F238E27FC236}">
                <a16:creationId xmlns:a16="http://schemas.microsoft.com/office/drawing/2014/main" id="{370CFA77-977F-4986-B63C-7FF14F834126}"/>
              </a:ext>
            </a:extLst>
          </p:cNvPr>
          <p:cNvSpPr/>
          <p:nvPr/>
        </p:nvSpPr>
        <p:spPr>
          <a:xfrm>
            <a:off x="5851236" y="6493999"/>
            <a:ext cx="3276600" cy="369332"/>
          </a:xfrm>
          <a:prstGeom prst="rect">
            <a:avLst/>
          </a:prstGeom>
        </p:spPr>
        <p:txBody>
          <a:bodyPr wrap="square">
            <a:spAutoFit/>
          </a:bodyPr>
          <a:lstStyle/>
          <a:p>
            <a:pPr algn="r"/>
            <a:r>
              <a:rPr lang="zh-TW" altLang="en-US" b="1" dirty="0">
                <a:latin typeface="微軟正黑體" panose="020B0604030504040204" pitchFamily="34" charset="-120"/>
                <a:ea typeface="微軟正黑體" panose="020B0604030504040204" pitchFamily="34" charset="-120"/>
              </a:rPr>
              <a:t>修改自大葉大學張顧耀教授</a:t>
            </a:r>
            <a:endParaRPr lang="en-US" altLang="zh-TW"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311559057"/>
      </p:ext>
    </p:extLst>
  </p:cSld>
  <p:clrMapOvr>
    <a:masterClrMapping/>
  </p:clrMapOvr>
  <p:transition>
    <p:cu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拆解</a:t>
            </a:r>
          </a:p>
        </p:txBody>
      </p:sp>
      <p:sp>
        <p:nvSpPr>
          <p:cNvPr id="5" name="內容版面配置區 4"/>
          <p:cNvSpPr>
            <a:spLocks noGrp="1"/>
          </p:cNvSpPr>
          <p:nvPr>
            <p:ph idx="1"/>
          </p:nvPr>
        </p:nvSpPr>
        <p:spPr/>
        <p:txBody>
          <a:bodyPr/>
          <a:lstStyle/>
          <a:p>
            <a:r>
              <a:rPr lang="zh-TW" altLang="en-US" dirty="0"/>
              <a:t>大問題拆解小問題， 一一解決，各個擊破</a:t>
            </a:r>
            <a:endParaRPr lang="en-US" altLang="zh-TW" dirty="0"/>
          </a:p>
          <a:p>
            <a:r>
              <a:rPr lang="zh-TW" altLang="en-US" dirty="0"/>
              <a:t>迎新活動：把性質相近的活動，歸納到同一個組別</a:t>
            </a:r>
            <a:endParaRPr lang="en-US" altLang="zh-TW" dirty="0"/>
          </a:p>
          <a:p>
            <a:pPr lvl="1"/>
            <a:r>
              <a:rPr lang="zh-TW" altLang="en-US" dirty="0"/>
              <a:t>秘書組、活動組、文宣組、總務組</a:t>
            </a:r>
            <a:endParaRPr lang="en-US" altLang="zh-TW" dirty="0"/>
          </a:p>
          <a:p>
            <a:r>
              <a:rPr lang="zh-TW" altLang="en-US" dirty="0"/>
              <a:t>分化瓦解、各個擊破</a:t>
            </a:r>
          </a:p>
        </p:txBody>
      </p:sp>
      <p:sp>
        <p:nvSpPr>
          <p:cNvPr id="4" name="矩形 3"/>
          <p:cNvSpPr/>
          <p:nvPr/>
        </p:nvSpPr>
        <p:spPr>
          <a:xfrm>
            <a:off x="5851236" y="6493999"/>
            <a:ext cx="3276600" cy="369332"/>
          </a:xfrm>
          <a:prstGeom prst="rect">
            <a:avLst/>
          </a:prstGeom>
        </p:spPr>
        <p:txBody>
          <a:bodyPr wrap="square">
            <a:spAutoFit/>
          </a:bodyPr>
          <a:lstStyle/>
          <a:p>
            <a:pPr algn="r"/>
            <a:r>
              <a:rPr lang="zh-TW" altLang="en-US" b="1" dirty="0">
                <a:latin typeface="微軟正黑體" panose="020B0604030504040204" pitchFamily="34" charset="-120"/>
                <a:ea typeface="微軟正黑體" panose="020B0604030504040204" pitchFamily="34" charset="-120"/>
              </a:rPr>
              <a:t>修改自大葉大學張顧耀教授</a:t>
            </a:r>
            <a:endParaRPr lang="en-US" altLang="zh-TW"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135016655"/>
      </p:ext>
    </p:extLst>
  </p:cSld>
  <p:clrMapOvr>
    <a:masterClrMapping/>
  </p:clrMapOvr>
  <p:transition>
    <p:cu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拆解</a:t>
            </a:r>
          </a:p>
        </p:txBody>
      </p:sp>
      <p:sp>
        <p:nvSpPr>
          <p:cNvPr id="5" name="內容版面配置區 4"/>
          <p:cNvSpPr>
            <a:spLocks noGrp="1"/>
          </p:cNvSpPr>
          <p:nvPr>
            <p:ph idx="1"/>
          </p:nvPr>
        </p:nvSpPr>
        <p:spPr/>
        <p:txBody>
          <a:bodyPr/>
          <a:lstStyle/>
          <a:p>
            <a:r>
              <a:rPr lang="zh-TW" altLang="en-US" dirty="0"/>
              <a:t>大問題拆解小問題， 一一解決，各個擊破</a:t>
            </a:r>
            <a:endParaRPr lang="en-US" altLang="zh-TW" dirty="0"/>
          </a:p>
          <a:p>
            <a:r>
              <a:rPr lang="zh-TW" altLang="en-US" dirty="0"/>
              <a:t>迎新活動：把性質相近的活動，歸納到同一個組別</a:t>
            </a:r>
            <a:endParaRPr lang="en-US" altLang="zh-TW" dirty="0"/>
          </a:p>
          <a:p>
            <a:pPr lvl="1"/>
            <a:r>
              <a:rPr lang="zh-TW" altLang="en-US" dirty="0"/>
              <a:t>秘書組、活動組、文宣組、總務組</a:t>
            </a:r>
            <a:endParaRPr lang="en-US" altLang="zh-TW" dirty="0"/>
          </a:p>
          <a:p>
            <a:r>
              <a:rPr lang="zh-TW" altLang="en-US" dirty="0"/>
              <a:t>分化瓦解、各個擊破</a:t>
            </a:r>
          </a:p>
        </p:txBody>
      </p:sp>
      <p:sp>
        <p:nvSpPr>
          <p:cNvPr id="4" name="矩形 3"/>
          <p:cNvSpPr/>
          <p:nvPr/>
        </p:nvSpPr>
        <p:spPr>
          <a:xfrm>
            <a:off x="5851236" y="6493999"/>
            <a:ext cx="3276600" cy="369332"/>
          </a:xfrm>
          <a:prstGeom prst="rect">
            <a:avLst/>
          </a:prstGeom>
        </p:spPr>
        <p:txBody>
          <a:bodyPr wrap="square">
            <a:spAutoFit/>
          </a:bodyPr>
          <a:lstStyle/>
          <a:p>
            <a:pPr algn="r"/>
            <a:r>
              <a:rPr lang="zh-TW" altLang="en-US" b="1" dirty="0">
                <a:latin typeface="微軟正黑體" panose="020B0604030504040204" pitchFamily="34" charset="-120"/>
                <a:ea typeface="微軟正黑體" panose="020B0604030504040204" pitchFamily="34" charset="-120"/>
              </a:rPr>
              <a:t>修改自大葉大學張顧耀教授</a:t>
            </a:r>
            <a:endParaRPr lang="en-US" altLang="zh-TW" b="1" dirty="0">
              <a:latin typeface="微軟正黑體" panose="020B0604030504040204" pitchFamily="34" charset="-120"/>
              <a:ea typeface="微軟正黑體" panose="020B0604030504040204" pitchFamily="34" charset="-120"/>
            </a:endParaRPr>
          </a:p>
        </p:txBody>
      </p:sp>
      <p:sp>
        <p:nvSpPr>
          <p:cNvPr id="6" name="標題 3"/>
          <p:cNvSpPr txBox="1">
            <a:spLocks/>
          </p:cNvSpPr>
          <p:nvPr/>
        </p:nvSpPr>
        <p:spPr>
          <a:xfrm>
            <a:off x="500034" y="4429132"/>
            <a:ext cx="8215370" cy="1470025"/>
          </a:xfrm>
          <a:prstGeom prst="rect">
            <a:avLst/>
          </a:prstGeom>
        </p:spPr>
        <p:txBody>
          <a:bodyPr vert="horz" lIns="91440" tIns="45720" rIns="91440" bIns="45720" rtlCol="0" anchor="ctr">
            <a:normAutofit/>
          </a:bodyPr>
          <a:lstStyle/>
          <a:p>
            <a:pPr lvl="0" algn="ctr">
              <a:spcBef>
                <a:spcPct val="0"/>
              </a:spcBef>
            </a:pPr>
            <a:r>
              <a:rPr lang="zh-TW" altLang="en-US" sz="4400" b="1" dirty="0">
                <a:solidFill>
                  <a:srgbClr val="FF0000"/>
                </a:solidFill>
                <a:latin typeface="微軟正黑體" pitchFamily="34" charset="-120"/>
                <a:ea typeface="微軟正黑體" pitchFamily="34" charset="-120"/>
                <a:cs typeface="+mj-cs"/>
              </a:rPr>
              <a:t>平行處理、專業分工、</a:t>
            </a:r>
            <a:r>
              <a:rPr lang="zh-TW" altLang="en-US" sz="4400" b="1" dirty="0">
                <a:solidFill>
                  <a:srgbClr val="0070C0"/>
                </a:solidFill>
                <a:latin typeface="微軟正黑體" pitchFamily="34" charset="-120"/>
                <a:ea typeface="微軟正黑體" pitchFamily="34" charset="-120"/>
                <a:cs typeface="+mj-cs"/>
              </a:rPr>
              <a:t>密切合作</a:t>
            </a:r>
          </a:p>
        </p:txBody>
      </p:sp>
    </p:spTree>
    <p:extLst>
      <p:ext uri="{BB962C8B-B14F-4D97-AF65-F5344CB8AC3E}">
        <p14:creationId xmlns:p14="http://schemas.microsoft.com/office/powerpoint/2010/main" val="3946150388"/>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æ é¢æ pngç´ æéæåæ å¾ç-è£é¥°ææ"/>
          <p:cNvPicPr>
            <a:picLocks noChangeAspect="1" noChangeArrowheads="1"/>
          </p:cNvPicPr>
          <p:nvPr/>
        </p:nvPicPr>
        <p:blipFill>
          <a:blip r:embed="rId3" cstate="print">
            <a:clrChange>
              <a:clrFrom>
                <a:srgbClr val="F6F6F6"/>
              </a:clrFrom>
              <a:clrTo>
                <a:srgbClr val="F6F6F6">
                  <a:alpha val="0"/>
                </a:srgbClr>
              </a:clrTo>
            </a:clrChange>
            <a:duotone>
              <a:schemeClr val="accent5">
                <a:shade val="45000"/>
                <a:satMod val="135000"/>
              </a:schemeClr>
              <a:prstClr val="white"/>
            </a:duotone>
          </a:blip>
          <a:srcRect t="24923" b="14155"/>
          <a:stretch>
            <a:fillRect/>
          </a:stretch>
        </p:blipFill>
        <p:spPr bwMode="auto">
          <a:xfrm>
            <a:off x="1187625" y="1988840"/>
            <a:ext cx="7200800" cy="1842493"/>
          </a:xfrm>
          <a:prstGeom prst="rect">
            <a:avLst/>
          </a:prstGeom>
          <a:noFill/>
        </p:spPr>
      </p:pic>
      <p:sp>
        <p:nvSpPr>
          <p:cNvPr id="4" name="標題 3"/>
          <p:cNvSpPr>
            <a:spLocks noGrp="1"/>
          </p:cNvSpPr>
          <p:nvPr>
            <p:ph type="ctrTitle"/>
          </p:nvPr>
        </p:nvSpPr>
        <p:spPr/>
        <p:txBody>
          <a:bodyPr/>
          <a:lstStyle/>
          <a:p>
            <a:r>
              <a:rPr lang="zh-TW" altLang="en-US" b="1" dirty="0"/>
              <a:t>演算法</a:t>
            </a:r>
            <a:br>
              <a:rPr lang="en-US" altLang="zh-TW" b="1" dirty="0"/>
            </a:br>
            <a:r>
              <a:rPr lang="en-US" altLang="zh-TW" b="1" dirty="0"/>
              <a:t>(Algorithm Design)</a:t>
            </a:r>
          </a:p>
        </p:txBody>
      </p:sp>
      <p:sp>
        <p:nvSpPr>
          <p:cNvPr id="5" name="副標題 4"/>
          <p:cNvSpPr>
            <a:spLocks noGrp="1"/>
          </p:cNvSpPr>
          <p:nvPr>
            <p:ph type="subTitle" idx="1"/>
          </p:nvPr>
        </p:nvSpPr>
        <p:spPr/>
        <p:txBody>
          <a:bodyPr/>
          <a:lstStyle/>
          <a:p>
            <a:endParaRPr lang="zh-TW" altLang="en-US" dirty="0"/>
          </a:p>
        </p:txBody>
      </p:sp>
    </p:spTree>
    <p:extLst>
      <p:ext uri="{BB962C8B-B14F-4D97-AF65-F5344CB8AC3E}">
        <p14:creationId xmlns:p14="http://schemas.microsoft.com/office/powerpoint/2010/main" val="429056827"/>
      </p:ext>
    </p:extLst>
  </p:cSld>
  <p:clrMapOvr>
    <a:masterClrMapping/>
  </p:clrMapOvr>
  <p:transition>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zh-TW" dirty="0"/>
              <a:t>我是一張有智慧的紙片</a:t>
            </a:r>
            <a:endParaRPr lang="zh-TW" altLang="en-US" dirty="0"/>
          </a:p>
        </p:txBody>
      </p:sp>
      <p:sp>
        <p:nvSpPr>
          <p:cNvPr id="3" name="內容版面配置區 2"/>
          <p:cNvSpPr>
            <a:spLocks noGrp="1"/>
          </p:cNvSpPr>
          <p:nvPr>
            <p:ph idx="1"/>
          </p:nvPr>
        </p:nvSpPr>
        <p:spPr/>
        <p:txBody>
          <a:bodyPr>
            <a:normAutofit fontScale="77500" lnSpcReduction="20000"/>
          </a:bodyPr>
          <a:lstStyle/>
          <a:p>
            <a:r>
              <a:rPr lang="zh-TW" altLang="zh-TW" b="1" dirty="0"/>
              <a:t>第一步</a:t>
            </a:r>
            <a:r>
              <a:rPr lang="en-US" altLang="zh-TW" b="1" dirty="0"/>
              <a:t>:</a:t>
            </a:r>
            <a:endParaRPr lang="zh-TW" altLang="zh-TW" dirty="0"/>
          </a:p>
          <a:p>
            <a:pPr lvl="1"/>
            <a:r>
              <a:rPr lang="zh-TW" altLang="zh-TW" dirty="0"/>
              <a:t>在四個角落中的其中一格，劃</a:t>
            </a:r>
            <a:r>
              <a:rPr lang="en-US" altLang="zh-TW" dirty="0"/>
              <a:t>×</a:t>
            </a:r>
            <a:r>
              <a:rPr lang="zh-TW" altLang="zh-TW" dirty="0"/>
              <a:t>。</a:t>
            </a:r>
            <a:r>
              <a:rPr lang="en-US" altLang="zh-TW" dirty="0"/>
              <a:t> </a:t>
            </a:r>
            <a:endParaRPr lang="zh-TW" altLang="zh-TW" dirty="0"/>
          </a:p>
          <a:p>
            <a:r>
              <a:rPr lang="en-US" altLang="zh-TW" dirty="0"/>
              <a:t> </a:t>
            </a:r>
            <a:r>
              <a:rPr lang="zh-TW" altLang="zh-TW" b="1" dirty="0"/>
              <a:t>第二步</a:t>
            </a:r>
            <a:r>
              <a:rPr lang="en-US" altLang="zh-TW" b="1" dirty="0"/>
              <a:t>:</a:t>
            </a:r>
            <a:endParaRPr lang="zh-TW" altLang="zh-TW" dirty="0"/>
          </a:p>
          <a:p>
            <a:pPr lvl="1"/>
            <a:r>
              <a:rPr lang="zh-TW" altLang="zh-TW" dirty="0"/>
              <a:t>如果我的對手沒有在上一步的斜對角落空格劃記號，就在那裡劃×，不然，就隨便找一個角落劃×。</a:t>
            </a:r>
          </a:p>
          <a:p>
            <a:r>
              <a:rPr lang="en-US" altLang="zh-TW" dirty="0"/>
              <a:t> </a:t>
            </a:r>
            <a:r>
              <a:rPr lang="zh-TW" altLang="zh-TW" b="1" dirty="0"/>
              <a:t>第三、四、五步</a:t>
            </a:r>
            <a:r>
              <a:rPr lang="en-US" altLang="zh-TW" b="1" dirty="0"/>
              <a:t>:</a:t>
            </a:r>
            <a:endParaRPr lang="zh-TW" altLang="zh-TW" dirty="0"/>
          </a:p>
          <a:p>
            <a:pPr lvl="1"/>
            <a:r>
              <a:rPr lang="zh-TW" altLang="zh-TW" dirty="0"/>
              <a:t>如果同一個橫排、直行或對角線中已經有兩個</a:t>
            </a:r>
            <a:r>
              <a:rPr lang="en-US" altLang="zh-TW" dirty="0"/>
              <a:t>×</a:t>
            </a:r>
            <a:r>
              <a:rPr lang="zh-TW" altLang="zh-TW" dirty="0"/>
              <a:t>、剩下一個空格的話，</a:t>
            </a:r>
          </a:p>
          <a:p>
            <a:pPr lvl="1"/>
            <a:r>
              <a:rPr lang="zh-TW" altLang="zh-TW" dirty="0"/>
              <a:t>就在那個空格劃</a:t>
            </a:r>
            <a:r>
              <a:rPr lang="en-US" altLang="zh-TW" dirty="0"/>
              <a:t>×</a:t>
            </a:r>
            <a:r>
              <a:rPr lang="zh-TW" altLang="zh-TW" dirty="0"/>
              <a:t>，</a:t>
            </a:r>
          </a:p>
          <a:p>
            <a:pPr lvl="1"/>
            <a:r>
              <a:rPr lang="en-US" altLang="zh-TW" dirty="0"/>
              <a:t> </a:t>
            </a:r>
            <a:r>
              <a:rPr lang="zh-TW" altLang="zh-TW" dirty="0"/>
              <a:t>沒有的話就去看看有沒有哪個橫排或直行或對角線已經有兩個</a:t>
            </a:r>
            <a:r>
              <a:rPr lang="en-US" altLang="zh-TW" dirty="0"/>
              <a:t>○</a:t>
            </a:r>
            <a:r>
              <a:rPr lang="zh-TW" altLang="zh-TW" dirty="0"/>
              <a:t>、剩下一個空格，有這種情形就在空格的地方劃</a:t>
            </a:r>
            <a:r>
              <a:rPr lang="en-US" altLang="zh-TW" dirty="0"/>
              <a:t>×</a:t>
            </a:r>
            <a:r>
              <a:rPr lang="zh-TW" altLang="zh-TW" dirty="0"/>
              <a:t>，</a:t>
            </a:r>
          </a:p>
          <a:p>
            <a:pPr lvl="1"/>
            <a:r>
              <a:rPr lang="en-US" altLang="zh-TW" dirty="0"/>
              <a:t> </a:t>
            </a:r>
            <a:r>
              <a:rPr lang="zh-TW" altLang="zh-TW" dirty="0"/>
              <a:t>上面兩個情況都沒有發生，就找優先一個角落空白的角落劃</a:t>
            </a:r>
            <a:r>
              <a:rPr lang="en-US" altLang="zh-TW" dirty="0"/>
              <a:t>×</a:t>
            </a:r>
            <a:r>
              <a:rPr lang="zh-TW" altLang="zh-TW" dirty="0"/>
              <a:t>，角落沒有空白的話，就隨便找一個空白劃</a:t>
            </a:r>
            <a:r>
              <a:rPr lang="en-US" altLang="zh-TW" dirty="0"/>
              <a:t>×</a:t>
            </a:r>
            <a:r>
              <a:rPr lang="zh-TW" altLang="zh-TW" dirty="0"/>
              <a:t>。</a:t>
            </a:r>
          </a:p>
          <a:p>
            <a:endParaRPr lang="zh-TW" altLang="en-US" dirty="0"/>
          </a:p>
        </p:txBody>
      </p:sp>
      <p:sp>
        <p:nvSpPr>
          <p:cNvPr id="4" name="矩形 3">
            <a:extLst>
              <a:ext uri="{FF2B5EF4-FFF2-40B4-BE49-F238E27FC236}">
                <a16:creationId xmlns:a16="http://schemas.microsoft.com/office/drawing/2014/main" id="{7ACD14E1-7BEB-4A8C-B722-7C922AB94704}"/>
              </a:ext>
            </a:extLst>
          </p:cNvPr>
          <p:cNvSpPr/>
          <p:nvPr/>
        </p:nvSpPr>
        <p:spPr>
          <a:xfrm>
            <a:off x="228600" y="6488668"/>
            <a:ext cx="9372600" cy="369332"/>
          </a:xfrm>
          <a:prstGeom prst="rect">
            <a:avLst/>
          </a:prstGeom>
        </p:spPr>
        <p:txBody>
          <a:bodyPr wrap="square">
            <a:spAutoFit/>
          </a:bodyPr>
          <a:lstStyle/>
          <a:p>
            <a:r>
              <a:rPr lang="zh-TW" altLang="en-US" dirty="0">
                <a:latin typeface="微軟正黑體" panose="020B0604030504040204" pitchFamily="34" charset="-120"/>
                <a:ea typeface="微軟正黑體" panose="020B0604030504040204" pitchFamily="34" charset="-120"/>
                <a:hlinkClick r:id="rId2"/>
              </a:rPr>
              <a:t>修改自</a:t>
            </a:r>
            <a:r>
              <a:rPr lang="en-US" altLang="zh-TW" dirty="0">
                <a:latin typeface="微軟正黑體" panose="020B0604030504040204" pitchFamily="34" charset="-120"/>
                <a:ea typeface="微軟正黑體" panose="020B0604030504040204" pitchFamily="34" charset="-120"/>
                <a:hlinkClick r:id="rId2"/>
              </a:rPr>
              <a:t>https://sites.google.com/ntjh.ntct.edu.tw/cstt2/01-</a:t>
            </a:r>
            <a:r>
              <a:rPr lang="zh-TW" altLang="en-US" dirty="0">
                <a:latin typeface="微軟正黑體" panose="020B0604030504040204" pitchFamily="34" charset="-120"/>
                <a:ea typeface="微軟正黑體" panose="020B0604030504040204" pitchFamily="34" charset="-120"/>
                <a:hlinkClick r:id="rId2"/>
              </a:rPr>
              <a:t>謎題</a:t>
            </a:r>
            <a:r>
              <a:rPr lang="en-US" altLang="zh-TW" dirty="0">
                <a:latin typeface="微軟正黑體" panose="020B0604030504040204" pitchFamily="34" charset="-120"/>
                <a:ea typeface="微軟正黑體" panose="020B0604030504040204" pitchFamily="34" charset="-120"/>
                <a:hlinkClick r:id="rId2"/>
              </a:rPr>
              <a:t>/01-7-</a:t>
            </a:r>
            <a:r>
              <a:rPr lang="zh-TW" altLang="en-US" dirty="0">
                <a:latin typeface="微軟正黑體" panose="020B0604030504040204" pitchFamily="34" charset="-120"/>
                <a:ea typeface="微軟正黑體" panose="020B0604030504040204" pitchFamily="34" charset="-120"/>
                <a:hlinkClick r:id="rId2"/>
              </a:rPr>
              <a:t>有智慧的紙片</a:t>
            </a:r>
            <a:endParaRPr lang="zh-TW" altLang="en-US" dirty="0">
              <a:latin typeface="微軟正黑體" panose="020B0604030504040204" pitchFamily="34" charset="-120"/>
              <a:ea typeface="微軟正黑體" panose="020B0604030504040204" pitchFamily="34" charset="-120"/>
            </a:endParaRPr>
          </a:p>
        </p:txBody>
      </p:sp>
    </p:spTree>
  </p:cSld>
  <p:clrMapOvr>
    <a:masterClrMapping/>
  </p:clrMapOvr>
  <p:transition>
    <p:cu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演算法設計</a:t>
            </a:r>
          </a:p>
        </p:txBody>
      </p:sp>
      <p:sp>
        <p:nvSpPr>
          <p:cNvPr id="3" name="內容版面配置區 2"/>
          <p:cNvSpPr>
            <a:spLocks noGrp="1"/>
          </p:cNvSpPr>
          <p:nvPr>
            <p:ph idx="1"/>
          </p:nvPr>
        </p:nvSpPr>
        <p:spPr/>
        <p:txBody>
          <a:bodyPr/>
          <a:lstStyle/>
          <a:p>
            <a:r>
              <a:rPr lang="zh-TW" altLang="en-US" dirty="0"/>
              <a:t>將</a:t>
            </a:r>
            <a:r>
              <a:rPr lang="zh-TW" altLang="en-US" dirty="0">
                <a:solidFill>
                  <a:srgbClr val="FF0000"/>
                </a:solidFill>
              </a:rPr>
              <a:t>解題的方法</a:t>
            </a:r>
            <a:r>
              <a:rPr lang="zh-TW" altLang="en-US" dirty="0"/>
              <a:t>、依照執行前後次序，一個步驟、一個</a:t>
            </a:r>
            <a:r>
              <a:rPr lang="zh-TW" altLang="en-US" dirty="0">
                <a:solidFill>
                  <a:srgbClr val="FF0000"/>
                </a:solidFill>
              </a:rPr>
              <a:t>步驟</a:t>
            </a:r>
            <a:r>
              <a:rPr lang="zh-TW" altLang="en-US" dirty="0"/>
              <a:t>整理下來</a:t>
            </a:r>
            <a:endParaRPr lang="en-US" altLang="zh-TW" dirty="0"/>
          </a:p>
          <a:p>
            <a:r>
              <a:rPr lang="zh-TW" altLang="en-US" dirty="0"/>
              <a:t>演算法</a:t>
            </a:r>
            <a:endParaRPr lang="en-US" altLang="zh-TW" dirty="0"/>
          </a:p>
          <a:p>
            <a:pPr lvl="1"/>
            <a:r>
              <a:rPr lang="zh-TW" altLang="en-US" dirty="0"/>
              <a:t>問題</a:t>
            </a:r>
            <a:endParaRPr lang="en-US" altLang="zh-TW" dirty="0"/>
          </a:p>
          <a:p>
            <a:pPr lvl="1"/>
            <a:r>
              <a:rPr lang="zh-TW" altLang="en-US" dirty="0"/>
              <a:t>資料或已知條件</a:t>
            </a:r>
            <a:endParaRPr lang="en-US" altLang="zh-TW" dirty="0"/>
          </a:p>
          <a:p>
            <a:pPr lvl="1"/>
            <a:r>
              <a:rPr lang="zh-TW" altLang="en-US" dirty="0"/>
              <a:t>執行的步驟</a:t>
            </a:r>
            <a:endParaRPr lang="en-US" altLang="zh-TW" dirty="0"/>
          </a:p>
          <a:p>
            <a:pPr lvl="1"/>
            <a:r>
              <a:rPr lang="zh-TW" altLang="en-US" dirty="0"/>
              <a:t>執行的結果</a:t>
            </a:r>
            <a:endParaRPr lang="en-US" altLang="zh-TW" dirty="0"/>
          </a:p>
          <a:p>
            <a:pPr lvl="1"/>
            <a:endParaRPr lang="zh-TW" altLang="en-US" dirty="0"/>
          </a:p>
        </p:txBody>
      </p:sp>
    </p:spTree>
    <p:extLst>
      <p:ext uri="{BB962C8B-B14F-4D97-AF65-F5344CB8AC3E}">
        <p14:creationId xmlns:p14="http://schemas.microsoft.com/office/powerpoint/2010/main" val="3788477835"/>
      </p:ext>
    </p:extLst>
  </p:cSld>
  <p:clrMapOvr>
    <a:masterClrMapping/>
  </p:clrMapOvr>
  <p:transition>
    <p:cu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演算法特性</a:t>
            </a:r>
          </a:p>
        </p:txBody>
      </p:sp>
      <p:sp>
        <p:nvSpPr>
          <p:cNvPr id="3" name="內容版面配置區 2"/>
          <p:cNvSpPr>
            <a:spLocks noGrp="1"/>
          </p:cNvSpPr>
          <p:nvPr>
            <p:ph idx="1"/>
          </p:nvPr>
        </p:nvSpPr>
        <p:spPr/>
        <p:txBody>
          <a:bodyPr/>
          <a:lstStyle/>
          <a:p>
            <a:r>
              <a:rPr lang="en-US" altLang="zh-TW" dirty="0"/>
              <a:t>0</a:t>
            </a:r>
            <a:r>
              <a:rPr lang="zh-TW" altLang="en-US" dirty="0"/>
              <a:t>或</a:t>
            </a:r>
            <a:r>
              <a:rPr lang="en-US" altLang="zh-TW" dirty="0"/>
              <a:t>1</a:t>
            </a:r>
            <a:r>
              <a:rPr lang="zh-TW" altLang="en-US" dirty="0"/>
              <a:t>個輸入</a:t>
            </a:r>
            <a:endParaRPr lang="en-US" altLang="zh-TW" dirty="0"/>
          </a:p>
          <a:p>
            <a:r>
              <a:rPr lang="zh-TW" altLang="en-US" dirty="0"/>
              <a:t>至少</a:t>
            </a:r>
            <a:r>
              <a:rPr lang="en-US" altLang="zh-TW" dirty="0"/>
              <a:t>1</a:t>
            </a:r>
            <a:r>
              <a:rPr lang="zh-TW" altLang="en-US" dirty="0"/>
              <a:t>個輸出</a:t>
            </a:r>
            <a:endParaRPr lang="en-US" altLang="zh-TW" dirty="0"/>
          </a:p>
          <a:p>
            <a:r>
              <a:rPr lang="zh-TW" altLang="en-US" dirty="0"/>
              <a:t>明確的指令</a:t>
            </a:r>
            <a:endParaRPr lang="en-US" altLang="zh-TW" dirty="0"/>
          </a:p>
          <a:p>
            <a:r>
              <a:rPr lang="zh-TW" altLang="en-US" dirty="0"/>
              <a:t>有限的步驟</a:t>
            </a:r>
            <a:endParaRPr lang="en-US" altLang="zh-TW" dirty="0"/>
          </a:p>
          <a:p>
            <a:r>
              <a:rPr lang="zh-TW" altLang="en-US" dirty="0"/>
              <a:t>要能解決問題</a:t>
            </a:r>
            <a:endParaRPr lang="en-US" altLang="zh-TW" dirty="0"/>
          </a:p>
          <a:p>
            <a:endParaRPr lang="zh-TW" altLang="en-US" dirty="0"/>
          </a:p>
        </p:txBody>
      </p:sp>
    </p:spTree>
    <p:extLst>
      <p:ext uri="{BB962C8B-B14F-4D97-AF65-F5344CB8AC3E}">
        <p14:creationId xmlns:p14="http://schemas.microsoft.com/office/powerpoint/2010/main" val="4258836287"/>
      </p:ext>
    </p:extLst>
  </p:cSld>
  <p:clrMapOvr>
    <a:masterClrMapping/>
  </p:clrMapOvr>
  <p:transition>
    <p:cu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演算法特性</a:t>
            </a:r>
          </a:p>
        </p:txBody>
      </p:sp>
      <p:sp>
        <p:nvSpPr>
          <p:cNvPr id="3" name="內容版面配置區 2"/>
          <p:cNvSpPr>
            <a:spLocks noGrp="1"/>
          </p:cNvSpPr>
          <p:nvPr>
            <p:ph idx="1"/>
          </p:nvPr>
        </p:nvSpPr>
        <p:spPr/>
        <p:txBody>
          <a:bodyPr/>
          <a:lstStyle/>
          <a:p>
            <a:r>
              <a:rPr lang="en-US" altLang="zh-TW" dirty="0"/>
              <a:t>0</a:t>
            </a:r>
            <a:r>
              <a:rPr lang="zh-TW" altLang="en-US" dirty="0"/>
              <a:t>或</a:t>
            </a:r>
            <a:r>
              <a:rPr lang="en-US" altLang="zh-TW" dirty="0"/>
              <a:t>1</a:t>
            </a:r>
            <a:r>
              <a:rPr lang="zh-TW" altLang="en-US" dirty="0"/>
              <a:t>個輸入</a:t>
            </a:r>
            <a:endParaRPr lang="en-US" altLang="zh-TW" dirty="0"/>
          </a:p>
          <a:p>
            <a:r>
              <a:rPr lang="zh-TW" altLang="en-US" dirty="0"/>
              <a:t>至少</a:t>
            </a:r>
            <a:r>
              <a:rPr lang="en-US" altLang="zh-TW" dirty="0"/>
              <a:t>1</a:t>
            </a:r>
            <a:r>
              <a:rPr lang="zh-TW" altLang="en-US" dirty="0"/>
              <a:t>個輸出</a:t>
            </a:r>
            <a:endParaRPr lang="en-US" altLang="zh-TW" dirty="0"/>
          </a:p>
          <a:p>
            <a:r>
              <a:rPr lang="zh-TW" altLang="en-US" dirty="0"/>
              <a:t>明確的指令</a:t>
            </a:r>
            <a:endParaRPr lang="en-US" altLang="zh-TW" dirty="0"/>
          </a:p>
          <a:p>
            <a:r>
              <a:rPr lang="zh-TW" altLang="en-US" dirty="0"/>
              <a:t>有限的步驟</a:t>
            </a:r>
            <a:endParaRPr lang="en-US" altLang="zh-TW" dirty="0"/>
          </a:p>
          <a:p>
            <a:r>
              <a:rPr lang="zh-TW" altLang="en-US" dirty="0"/>
              <a:t>要能解決問題</a:t>
            </a:r>
            <a:endParaRPr lang="en-US" altLang="zh-TW" dirty="0"/>
          </a:p>
          <a:p>
            <a:endParaRPr lang="zh-TW" altLang="en-US" dirty="0"/>
          </a:p>
        </p:txBody>
      </p:sp>
      <p:sp>
        <p:nvSpPr>
          <p:cNvPr id="4" name="標題 3"/>
          <p:cNvSpPr txBox="1">
            <a:spLocks/>
          </p:cNvSpPr>
          <p:nvPr/>
        </p:nvSpPr>
        <p:spPr>
          <a:xfrm>
            <a:off x="500034" y="4429132"/>
            <a:ext cx="8215370" cy="1470025"/>
          </a:xfrm>
          <a:prstGeom prst="rect">
            <a:avLst/>
          </a:prstGeom>
        </p:spPr>
        <p:txBody>
          <a:bodyPr vert="horz" lIns="91440" tIns="45720" rIns="91440" bIns="45720" rtlCol="0" anchor="ctr">
            <a:normAutofit/>
          </a:bodyPr>
          <a:lstStyle/>
          <a:p>
            <a:pPr lvl="0" algn="ctr">
              <a:spcBef>
                <a:spcPct val="0"/>
              </a:spcBef>
            </a:pPr>
            <a:r>
              <a:rPr lang="zh-TW" altLang="en-US" sz="4400" b="1" dirty="0">
                <a:solidFill>
                  <a:srgbClr val="FF0000"/>
                </a:solidFill>
                <a:latin typeface="微軟正黑體" pitchFamily="34" charset="-120"/>
                <a:ea typeface="微軟正黑體" pitchFamily="34" charset="-120"/>
                <a:cs typeface="+mj-cs"/>
              </a:rPr>
              <a:t>有效</a:t>
            </a:r>
            <a:r>
              <a:rPr lang="en-US" altLang="zh-TW" sz="4400" b="1" dirty="0">
                <a:solidFill>
                  <a:srgbClr val="FF0000"/>
                </a:solidFill>
                <a:latin typeface="微軟正黑體" pitchFamily="34" charset="-120"/>
                <a:ea typeface="微軟正黑體" pitchFamily="34" charset="-120"/>
                <a:cs typeface="+mj-cs"/>
              </a:rPr>
              <a:t>(</a:t>
            </a:r>
            <a:r>
              <a:rPr lang="zh-TW" altLang="en-US" sz="4400" b="1" dirty="0">
                <a:solidFill>
                  <a:srgbClr val="FF0000"/>
                </a:solidFill>
                <a:latin typeface="微軟正黑體" pitchFamily="34" charset="-120"/>
                <a:ea typeface="微軟正黑體" pitchFamily="34" charset="-120"/>
                <a:cs typeface="+mj-cs"/>
              </a:rPr>
              <a:t>率、益</a:t>
            </a:r>
            <a:r>
              <a:rPr lang="en-US" altLang="zh-TW" sz="4400" b="1" dirty="0">
                <a:solidFill>
                  <a:srgbClr val="FF0000"/>
                </a:solidFill>
                <a:latin typeface="微軟正黑體" pitchFamily="34" charset="-120"/>
                <a:ea typeface="微軟正黑體" pitchFamily="34" charset="-120"/>
                <a:cs typeface="+mj-cs"/>
              </a:rPr>
              <a:t>)</a:t>
            </a:r>
            <a:r>
              <a:rPr lang="zh-TW" altLang="en-US" sz="4400" b="1" dirty="0">
                <a:solidFill>
                  <a:srgbClr val="FF0000"/>
                </a:solidFill>
                <a:latin typeface="微軟正黑體" pitchFamily="34" charset="-120"/>
                <a:ea typeface="微軟正黑體" pitchFamily="34" charset="-120"/>
                <a:cs typeface="+mj-cs"/>
              </a:rPr>
              <a:t>的演算法</a:t>
            </a:r>
          </a:p>
        </p:txBody>
      </p:sp>
    </p:spTree>
    <p:extLst>
      <p:ext uri="{BB962C8B-B14F-4D97-AF65-F5344CB8AC3E}">
        <p14:creationId xmlns:p14="http://schemas.microsoft.com/office/powerpoint/2010/main" val="1743920849"/>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æ é¢æ pngç´ æéæåæ å¾ç-è£é¥°ææ"/>
          <p:cNvPicPr>
            <a:picLocks noChangeAspect="1" noChangeArrowheads="1"/>
          </p:cNvPicPr>
          <p:nvPr/>
        </p:nvPicPr>
        <p:blipFill>
          <a:blip r:embed="rId3" cstate="print">
            <a:clrChange>
              <a:clrFrom>
                <a:srgbClr val="F6F6F6"/>
              </a:clrFrom>
              <a:clrTo>
                <a:srgbClr val="F6F6F6">
                  <a:alpha val="0"/>
                </a:srgbClr>
              </a:clrTo>
            </a:clrChange>
            <a:duotone>
              <a:schemeClr val="accent5">
                <a:shade val="45000"/>
                <a:satMod val="135000"/>
              </a:schemeClr>
              <a:prstClr val="white"/>
            </a:duotone>
          </a:blip>
          <a:srcRect t="24923" b="14155"/>
          <a:stretch>
            <a:fillRect/>
          </a:stretch>
        </p:blipFill>
        <p:spPr bwMode="auto">
          <a:xfrm>
            <a:off x="1187625" y="1988840"/>
            <a:ext cx="7200800" cy="1842493"/>
          </a:xfrm>
          <a:prstGeom prst="rect">
            <a:avLst/>
          </a:prstGeom>
          <a:noFill/>
        </p:spPr>
      </p:pic>
      <p:sp>
        <p:nvSpPr>
          <p:cNvPr id="4" name="標題 3"/>
          <p:cNvSpPr>
            <a:spLocks noGrp="1"/>
          </p:cNvSpPr>
          <p:nvPr>
            <p:ph type="ctrTitle"/>
          </p:nvPr>
        </p:nvSpPr>
        <p:spPr/>
        <p:txBody>
          <a:bodyPr/>
          <a:lstStyle/>
          <a:p>
            <a:r>
              <a:rPr lang="zh-TW" altLang="en-US" b="1" dirty="0"/>
              <a:t>運算思維</a:t>
            </a:r>
            <a:br>
              <a:rPr lang="en-US" altLang="zh-TW" b="1" dirty="0"/>
            </a:br>
            <a:r>
              <a:rPr lang="zh-TW" altLang="en-US" b="1" dirty="0"/>
              <a:t>問題解決能力培養</a:t>
            </a:r>
            <a:endParaRPr lang="en-US" altLang="zh-TW" b="1" dirty="0"/>
          </a:p>
        </p:txBody>
      </p:sp>
      <p:sp>
        <p:nvSpPr>
          <p:cNvPr id="5" name="副標題 4"/>
          <p:cNvSpPr>
            <a:spLocks noGrp="1"/>
          </p:cNvSpPr>
          <p:nvPr>
            <p:ph type="subTitle" idx="1"/>
          </p:nvPr>
        </p:nvSpPr>
        <p:spPr/>
        <p:txBody>
          <a:bodyPr/>
          <a:lstStyle/>
          <a:p>
            <a:endParaRPr lang="zh-TW" altLang="en-US" dirty="0"/>
          </a:p>
        </p:txBody>
      </p:sp>
    </p:spTree>
  </p:cSld>
  <p:clrMapOvr>
    <a:masterClrMapping/>
  </p:clrMapOvr>
  <p:transition>
    <p:cu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運算思維學習的</a:t>
            </a:r>
            <a:r>
              <a:rPr lang="zh-TW" altLang="en-US" dirty="0">
                <a:solidFill>
                  <a:srgbClr val="FF0000"/>
                </a:solidFill>
              </a:rPr>
              <a:t>工具</a:t>
            </a:r>
          </a:p>
        </p:txBody>
      </p:sp>
      <p:sp>
        <p:nvSpPr>
          <p:cNvPr id="3" name="內容版面配置區 2"/>
          <p:cNvSpPr>
            <a:spLocks noGrp="1"/>
          </p:cNvSpPr>
          <p:nvPr>
            <p:ph idx="1"/>
          </p:nvPr>
        </p:nvSpPr>
        <p:spPr/>
        <p:txBody>
          <a:bodyPr>
            <a:normAutofit fontScale="85000" lnSpcReduction="20000"/>
          </a:bodyPr>
          <a:lstStyle/>
          <a:p>
            <a:r>
              <a:rPr lang="zh-TW" altLang="en-US" dirty="0"/>
              <a:t>桌遊：</a:t>
            </a:r>
            <a:endParaRPr lang="en-US" altLang="zh-TW" dirty="0"/>
          </a:p>
          <a:p>
            <a:pPr lvl="1"/>
            <a:r>
              <a:rPr lang="zh-TW" altLang="en-US" dirty="0"/>
              <a:t>海霸</a:t>
            </a:r>
            <a:r>
              <a:rPr lang="en-US" altLang="zh-TW" dirty="0"/>
              <a:t>(Coding Ocean)</a:t>
            </a:r>
          </a:p>
          <a:p>
            <a:pPr lvl="1"/>
            <a:r>
              <a:rPr lang="zh-TW" altLang="en-US" dirty="0"/>
              <a:t>機器人蓋程式</a:t>
            </a:r>
            <a:r>
              <a:rPr lang="en-US" altLang="zh-TW" dirty="0"/>
              <a:t>(Robot City)</a:t>
            </a:r>
          </a:p>
          <a:p>
            <a:r>
              <a:rPr lang="zh-TW" altLang="en-US" dirty="0"/>
              <a:t>積木程式：</a:t>
            </a:r>
            <a:endParaRPr lang="en-US" altLang="zh-TW" dirty="0"/>
          </a:p>
          <a:p>
            <a:pPr lvl="1"/>
            <a:r>
              <a:rPr lang="en-US" altLang="zh-TW" dirty="0"/>
              <a:t>Scratch</a:t>
            </a:r>
          </a:p>
          <a:p>
            <a:pPr lvl="1"/>
            <a:r>
              <a:rPr lang="en-US" altLang="zh-TW" dirty="0"/>
              <a:t>Code.org</a:t>
            </a:r>
          </a:p>
          <a:p>
            <a:pPr lvl="1"/>
            <a:r>
              <a:rPr lang="en-US" altLang="zh-TW" dirty="0"/>
              <a:t>E-Game</a:t>
            </a:r>
            <a:r>
              <a:rPr lang="zh-TW" altLang="en-US" dirty="0"/>
              <a:t>達克魔法村</a:t>
            </a:r>
            <a:endParaRPr lang="en-US" altLang="zh-TW" dirty="0"/>
          </a:p>
          <a:p>
            <a:r>
              <a:rPr lang="en-US" altLang="zh-TW" dirty="0"/>
              <a:t>STEAM</a:t>
            </a:r>
            <a:r>
              <a:rPr lang="zh-TW" altLang="en-US" dirty="0"/>
              <a:t>創客</a:t>
            </a:r>
            <a:endParaRPr lang="en-US" altLang="zh-TW" dirty="0"/>
          </a:p>
          <a:p>
            <a:pPr lvl="1"/>
            <a:r>
              <a:rPr lang="en-US" altLang="zh-TW" dirty="0" err="1"/>
              <a:t>Micro:bit</a:t>
            </a:r>
            <a:r>
              <a:rPr lang="zh-TW" altLang="en-US" dirty="0"/>
              <a:t>、</a:t>
            </a:r>
            <a:r>
              <a:rPr lang="en-US" altLang="zh-TW" dirty="0" err="1"/>
              <a:t>Webbit</a:t>
            </a:r>
            <a:r>
              <a:rPr lang="zh-TW" altLang="en-US" dirty="0"/>
              <a:t>、</a:t>
            </a:r>
            <a:r>
              <a:rPr lang="en-US" altLang="zh-TW" dirty="0" err="1"/>
              <a:t>HaloCode</a:t>
            </a:r>
            <a:r>
              <a:rPr lang="zh-TW" altLang="en-US" dirty="0"/>
              <a:t>電路板</a:t>
            </a:r>
            <a:endParaRPr lang="en-US" altLang="zh-TW" dirty="0"/>
          </a:p>
          <a:p>
            <a:pPr lvl="1"/>
            <a:r>
              <a:rPr lang="en-US" altLang="zh-TW" dirty="0" err="1"/>
              <a:t>Arduino</a:t>
            </a:r>
            <a:r>
              <a:rPr lang="zh-TW" altLang="en-US" dirty="0"/>
              <a:t>、</a:t>
            </a:r>
            <a:r>
              <a:rPr lang="en-US" altLang="zh-TW" dirty="0"/>
              <a:t>ESP8266</a:t>
            </a:r>
            <a:r>
              <a:rPr lang="zh-TW" altLang="en-US" dirty="0"/>
              <a:t>、</a:t>
            </a:r>
            <a:r>
              <a:rPr lang="en-US" altLang="zh-TW" dirty="0"/>
              <a:t>ESP32</a:t>
            </a:r>
            <a:r>
              <a:rPr lang="zh-TW" altLang="en-US" dirty="0"/>
              <a:t>電路板</a:t>
            </a:r>
            <a:endParaRPr lang="en-US" altLang="zh-TW" dirty="0"/>
          </a:p>
          <a:p>
            <a:pPr lvl="1"/>
            <a:r>
              <a:rPr lang="zh-TW" altLang="en-US" dirty="0"/>
              <a:t>機器人</a:t>
            </a:r>
            <a:r>
              <a:rPr lang="en-US" altLang="zh-TW" dirty="0"/>
              <a:t>(</a:t>
            </a:r>
            <a:r>
              <a:rPr lang="zh-TW" altLang="en-US" dirty="0"/>
              <a:t>自走車、</a:t>
            </a:r>
            <a:r>
              <a:rPr lang="en-US" altLang="zh-TW" dirty="0"/>
              <a:t>TELLO)</a:t>
            </a:r>
          </a:p>
        </p:txBody>
      </p:sp>
    </p:spTree>
    <p:extLst>
      <p:ext uri="{BB962C8B-B14F-4D97-AF65-F5344CB8AC3E}">
        <p14:creationId xmlns:p14="http://schemas.microsoft.com/office/powerpoint/2010/main" val="1523735815"/>
      </p:ext>
    </p:extLst>
  </p:cSld>
  <p:clrMapOvr>
    <a:masterClrMapping/>
  </p:clrMapOvr>
  <p:transition>
    <p:cut/>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圖片 036.jpg"/>
          <p:cNvPicPr>
            <a:picLocks noChangeAspect="1"/>
          </p:cNvPicPr>
          <p:nvPr/>
        </p:nvPicPr>
        <p:blipFill>
          <a:blip r:embed="rId2" cstate="print"/>
          <a:stretch>
            <a:fillRect/>
          </a:stretch>
        </p:blipFill>
        <p:spPr>
          <a:xfrm>
            <a:off x="5870" y="116632"/>
            <a:ext cx="9138130" cy="6741368"/>
          </a:xfrm>
          <a:prstGeom prst="rect">
            <a:avLst/>
          </a:prstGeom>
        </p:spPr>
      </p:pic>
      <p:sp>
        <p:nvSpPr>
          <p:cNvPr id="2" name="標題 1"/>
          <p:cNvSpPr>
            <a:spLocks noGrp="1"/>
          </p:cNvSpPr>
          <p:nvPr>
            <p:ph type="title"/>
          </p:nvPr>
        </p:nvSpPr>
        <p:spPr>
          <a:xfrm>
            <a:off x="1115616" y="260648"/>
            <a:ext cx="8229600" cy="1143000"/>
          </a:xfrm>
        </p:spPr>
        <p:txBody>
          <a:bodyPr/>
          <a:lstStyle/>
          <a:p>
            <a:r>
              <a:rPr lang="en-US" altLang="zh-TW" dirty="0">
                <a:solidFill>
                  <a:srgbClr val="FFFF00"/>
                </a:solidFill>
              </a:rPr>
              <a:t>Second Language Coding</a:t>
            </a:r>
            <a:endParaRPr lang="zh-TW" altLang="en-US" dirty="0">
              <a:solidFill>
                <a:srgbClr val="FFFF00"/>
              </a:solidFill>
            </a:endParaRPr>
          </a:p>
        </p:txBody>
      </p:sp>
      <p:sp>
        <p:nvSpPr>
          <p:cNvPr id="3" name="內容版面配置區 2"/>
          <p:cNvSpPr>
            <a:spLocks noGrp="1"/>
          </p:cNvSpPr>
          <p:nvPr>
            <p:ph idx="1"/>
          </p:nvPr>
        </p:nvSpPr>
        <p:spPr/>
        <p:txBody>
          <a:bodyPr/>
          <a:lstStyle/>
          <a:p>
            <a:endParaRPr lang="zh-TW" altLang="en-US" dirty="0"/>
          </a:p>
        </p:txBody>
      </p:sp>
    </p:spTree>
  </p:cSld>
  <p:clrMapOvr>
    <a:masterClrMapping/>
  </p:clrMapOvr>
  <p:transition>
    <p:cut/>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5" name="內容版面配置區 4" descr="圖片 022.jpg"/>
          <p:cNvPicPr>
            <a:picLocks noGrp="1" noChangeAspect="1"/>
          </p:cNvPicPr>
          <p:nvPr>
            <p:ph idx="1"/>
          </p:nvPr>
        </p:nvPicPr>
        <p:blipFill>
          <a:blip r:embed="rId2" cstate="print"/>
          <a:stretch>
            <a:fillRect/>
          </a:stretch>
        </p:blipFill>
        <p:spPr>
          <a:xfrm>
            <a:off x="0" y="0"/>
            <a:ext cx="10795033" cy="6072206"/>
          </a:xfrm>
        </p:spPr>
      </p:pic>
    </p:spTree>
  </p:cSld>
  <p:clrMapOvr>
    <a:masterClrMapping/>
  </p:clrMapOvr>
  <p:transition>
    <p:cut/>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內容版面配置區 3" descr="圖片 142.jpg"/>
          <p:cNvPicPr>
            <a:picLocks noGrp="1" noChangeAspect="1"/>
          </p:cNvPicPr>
          <p:nvPr>
            <p:ph idx="1"/>
          </p:nvPr>
        </p:nvPicPr>
        <p:blipFill>
          <a:blip r:embed="rId2" cstate="print"/>
          <a:stretch>
            <a:fillRect/>
          </a:stretch>
        </p:blipFill>
        <p:spPr>
          <a:xfrm>
            <a:off x="1" y="762000"/>
            <a:ext cx="9144000" cy="5721862"/>
          </a:xfrm>
        </p:spPr>
      </p:pic>
    </p:spTree>
  </p:cSld>
  <p:clrMapOvr>
    <a:masterClrMapping/>
  </p:clrMapOvr>
  <p:transition>
    <p:cut/>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pic>
        <p:nvPicPr>
          <p:cNvPr id="1026" name="Picture 2" descr="C:\Users\Younger\Downloads\41617463_1265428396932511_2783955654753124352_o.jpg"/>
          <p:cNvPicPr>
            <a:picLocks noChangeAspect="1" noChangeArrowheads="1"/>
          </p:cNvPicPr>
          <p:nvPr/>
        </p:nvPicPr>
        <p:blipFill>
          <a:blip r:embed="rId2" cstate="print"/>
          <a:srcRect/>
          <a:stretch>
            <a:fillRect/>
          </a:stretch>
        </p:blipFill>
        <p:spPr bwMode="auto">
          <a:xfrm>
            <a:off x="0" y="121864"/>
            <a:ext cx="9144000" cy="6614272"/>
          </a:xfrm>
          <a:prstGeom prst="rect">
            <a:avLst/>
          </a:prstGeom>
          <a:noFill/>
        </p:spPr>
      </p:pic>
    </p:spTree>
  </p:cSld>
  <p:clrMapOvr>
    <a:masterClrMapping/>
  </p:clrMapOvr>
  <p:transition>
    <p:cut/>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476" y="0"/>
            <a:ext cx="10466654" cy="6915150"/>
          </a:xfrm>
          <a:prstGeom prst="rect">
            <a:avLst/>
          </a:prstGeom>
        </p:spPr>
      </p:pic>
    </p:spTree>
    <p:extLst>
      <p:ext uri="{BB962C8B-B14F-4D97-AF65-F5344CB8AC3E}">
        <p14:creationId xmlns:p14="http://schemas.microsoft.com/office/powerpoint/2010/main" val="824096874"/>
      </p:ext>
    </p:extLst>
  </p:cSld>
  <p:clrMapOvr>
    <a:masterClrMapping/>
  </p:clrMapOvr>
  <p:transition>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pic>
        <p:nvPicPr>
          <p:cNvPr id="4" name="圖片 3" descr="圖片 108.jpg">
            <a:hlinkClick r:id="rId2"/>
          </p:cNvPr>
          <p:cNvPicPr>
            <a:picLocks noChangeAspect="1"/>
          </p:cNvPicPr>
          <p:nvPr/>
        </p:nvPicPr>
        <p:blipFill>
          <a:blip r:embed="rId3" cstate="print"/>
          <a:stretch>
            <a:fillRect/>
          </a:stretch>
        </p:blipFill>
        <p:spPr>
          <a:xfrm>
            <a:off x="0" y="-1"/>
            <a:ext cx="9144000" cy="6863817"/>
          </a:xfrm>
          <a:prstGeom prst="rect">
            <a:avLst/>
          </a:prstGeom>
        </p:spPr>
      </p:pic>
      <p:sp>
        <p:nvSpPr>
          <p:cNvPr id="6" name="矩形 5">
            <a:extLst>
              <a:ext uri="{FF2B5EF4-FFF2-40B4-BE49-F238E27FC236}">
                <a16:creationId xmlns:a16="http://schemas.microsoft.com/office/drawing/2014/main" id="{25E70CC2-D639-40BE-92D2-FC51ECE8E59C}"/>
              </a:ext>
            </a:extLst>
          </p:cNvPr>
          <p:cNvSpPr/>
          <p:nvPr/>
        </p:nvSpPr>
        <p:spPr>
          <a:xfrm>
            <a:off x="1905000" y="6398697"/>
            <a:ext cx="9372600" cy="369332"/>
          </a:xfrm>
          <a:prstGeom prst="rect">
            <a:avLst/>
          </a:prstGeom>
        </p:spPr>
        <p:txBody>
          <a:bodyPr wrap="square">
            <a:spAutoFit/>
          </a:bodyPr>
          <a:lstStyle/>
          <a:p>
            <a:r>
              <a:rPr lang="zh-TW" altLang="en-US" dirty="0">
                <a:latin typeface="微軟正黑體" panose="020B0604030504040204" pitchFamily="34" charset="-120"/>
                <a:ea typeface="微軟正黑體" panose="020B0604030504040204" pitchFamily="34" charset="-120"/>
                <a:hlinkClick r:id="rId4"/>
              </a:rPr>
              <a:t>修改自花蓮葉秀老師：</a:t>
            </a:r>
            <a:r>
              <a:rPr lang="en-US" altLang="zh-TW" dirty="0">
                <a:latin typeface="微軟正黑體" panose="020B0604030504040204" pitchFamily="34" charset="-120"/>
                <a:ea typeface="微軟正黑體" panose="020B0604030504040204" pitchFamily="34" charset="-120"/>
                <a:hlinkClick r:id="rId4"/>
              </a:rPr>
              <a:t>https://scratch.mit.edu/projects/252224764</a:t>
            </a:r>
            <a:endParaRPr lang="zh-TW" altLang="en-US" dirty="0">
              <a:latin typeface="微軟正黑體" panose="020B0604030504040204" pitchFamily="34" charset="-120"/>
              <a:ea typeface="微軟正黑體" panose="020B0604030504040204" pitchFamily="34" charset="-120"/>
            </a:endParaRPr>
          </a:p>
        </p:txBody>
      </p:sp>
    </p:spTree>
  </p:cSld>
  <p:clrMapOvr>
    <a:masterClrMapping/>
  </p:clrMapOvr>
  <p:transition>
    <p:cut/>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pic>
        <p:nvPicPr>
          <p:cNvPr id="4" name="圖片 3" descr="圖片 143.jpg"/>
          <p:cNvPicPr>
            <a:picLocks noChangeAspect="1"/>
          </p:cNvPicPr>
          <p:nvPr/>
        </p:nvPicPr>
        <p:blipFill>
          <a:blip r:embed="rId2" cstate="print"/>
          <a:srcRect t="3069"/>
          <a:stretch>
            <a:fillRect/>
          </a:stretch>
        </p:blipFill>
        <p:spPr>
          <a:xfrm>
            <a:off x="0" y="1143000"/>
            <a:ext cx="9144000" cy="5715000"/>
          </a:xfrm>
          <a:prstGeom prst="rect">
            <a:avLst/>
          </a:prstGeom>
        </p:spPr>
      </p:pic>
    </p:spTree>
  </p:cSld>
  <p:clrMapOvr>
    <a:masterClrMapping/>
  </p:clrMapOvr>
  <p:transition>
    <p:cut/>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err="1"/>
              <a:t>Makecode</a:t>
            </a:r>
            <a:r>
              <a:rPr lang="zh-TW" altLang="en-US" dirty="0"/>
              <a:t> </a:t>
            </a:r>
            <a:r>
              <a:rPr lang="en-US" altLang="zh-TW" dirty="0"/>
              <a:t>Editor</a:t>
            </a:r>
            <a:endParaRPr lang="zh-TW" altLang="en-US" dirty="0"/>
          </a:p>
        </p:txBody>
      </p:sp>
      <p:pic>
        <p:nvPicPr>
          <p:cNvPr id="4" name="內容版面配置區 3" descr="圖片 040.jpg"/>
          <p:cNvPicPr>
            <a:picLocks noGrp="1" noChangeAspect="1"/>
          </p:cNvPicPr>
          <p:nvPr>
            <p:ph idx="1"/>
          </p:nvPr>
        </p:nvPicPr>
        <p:blipFill>
          <a:blip r:embed="rId2" cstate="print"/>
          <a:stretch>
            <a:fillRect/>
          </a:stretch>
        </p:blipFill>
        <p:spPr>
          <a:xfrm>
            <a:off x="0" y="1371600"/>
            <a:ext cx="9149606" cy="4240876"/>
          </a:xfrm>
        </p:spPr>
      </p:pic>
      <p:pic>
        <p:nvPicPr>
          <p:cNvPr id="5"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753668" y="4800600"/>
            <a:ext cx="2237932" cy="1892593"/>
          </a:xfrm>
          <a:prstGeom prst="rect">
            <a:avLst/>
          </a:prstGeom>
          <a:noFill/>
          <a:ln w="9525">
            <a:noFill/>
            <a:miter lim="800000"/>
            <a:headEnd/>
            <a:tailEnd/>
          </a:ln>
        </p:spPr>
      </p:pic>
      <p:pic>
        <p:nvPicPr>
          <p:cNvPr id="6" name="Picture 4"/>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419600" y="4803985"/>
            <a:ext cx="2237932" cy="1889208"/>
          </a:xfrm>
          <a:prstGeom prst="rect">
            <a:avLst/>
          </a:prstGeom>
          <a:noFill/>
          <a:ln w="9525">
            <a:noFill/>
            <a:miter lim="800000"/>
            <a:headEnd/>
            <a:tailEnd/>
          </a:ln>
        </p:spPr>
      </p:pic>
    </p:spTree>
  </p:cSld>
  <p:clrMapOvr>
    <a:masterClrMapping/>
  </p:clrMapOvr>
  <p:transition>
    <p:cut/>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圖片 144.jpg"/>
          <p:cNvPicPr>
            <a:picLocks noChangeAspect="1"/>
          </p:cNvPicPr>
          <p:nvPr/>
        </p:nvPicPr>
        <p:blipFill>
          <a:blip r:embed="rId2" cstate="print"/>
          <a:stretch>
            <a:fillRect/>
          </a:stretch>
        </p:blipFill>
        <p:spPr>
          <a:xfrm>
            <a:off x="0" y="1143000"/>
            <a:ext cx="9154274" cy="5731696"/>
          </a:xfrm>
          <a:prstGeom prst="rect">
            <a:avLst/>
          </a:prstGeom>
        </p:spPr>
      </p:pic>
      <p:sp>
        <p:nvSpPr>
          <p:cNvPr id="2" name="標題 1"/>
          <p:cNvSpPr>
            <a:spLocks noGrp="1"/>
          </p:cNvSpPr>
          <p:nvPr>
            <p:ph type="title"/>
          </p:nvPr>
        </p:nvSpPr>
        <p:spPr/>
        <p:txBody>
          <a:bodyPr/>
          <a:lstStyle/>
          <a:p>
            <a:r>
              <a:rPr lang="en-US" altLang="zh-TW" dirty="0"/>
              <a:t>Web bit</a:t>
            </a:r>
            <a:endParaRPr lang="zh-TW" altLang="en-US" dirty="0"/>
          </a:p>
        </p:txBody>
      </p:sp>
      <p:sp>
        <p:nvSpPr>
          <p:cNvPr id="3" name="內容版面配置區 2"/>
          <p:cNvSpPr>
            <a:spLocks noGrp="1"/>
          </p:cNvSpPr>
          <p:nvPr>
            <p:ph idx="1"/>
          </p:nvPr>
        </p:nvSpPr>
        <p:spPr/>
        <p:txBody>
          <a:bodyPr/>
          <a:lstStyle/>
          <a:p>
            <a:endParaRPr lang="zh-TW" altLang="en-US"/>
          </a:p>
        </p:txBody>
      </p:sp>
      <p:pic>
        <p:nvPicPr>
          <p:cNvPr id="3074" name="Picture 2" descr="C:\Users\Younger\Downloads\webduino-bit-02.jpg"/>
          <p:cNvPicPr>
            <a:picLocks noChangeAspect="1" noChangeArrowheads="1"/>
          </p:cNvPicPr>
          <p:nvPr/>
        </p:nvPicPr>
        <p:blipFill>
          <a:blip r:embed="rId3" cstate="print"/>
          <a:srcRect/>
          <a:stretch>
            <a:fillRect/>
          </a:stretch>
        </p:blipFill>
        <p:spPr bwMode="auto">
          <a:xfrm>
            <a:off x="990600" y="1447800"/>
            <a:ext cx="7362825" cy="4724400"/>
          </a:xfrm>
          <a:prstGeom prst="rect">
            <a:avLst/>
          </a:prstGeom>
          <a:noFill/>
          <a:ln>
            <a:solidFill>
              <a:srgbClr val="FF0000"/>
            </a:solidFill>
          </a:ln>
        </p:spPr>
      </p:pic>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err="1"/>
              <a:t>Arduino</a:t>
            </a:r>
            <a:r>
              <a:rPr lang="zh-TW" altLang="en-US" dirty="0"/>
              <a:t>小車</a:t>
            </a:r>
          </a:p>
        </p:txBody>
      </p:sp>
      <p:sp>
        <p:nvSpPr>
          <p:cNvPr id="3" name="內容版面配置區 2"/>
          <p:cNvSpPr>
            <a:spLocks noGrp="1"/>
          </p:cNvSpPr>
          <p:nvPr>
            <p:ph idx="1"/>
          </p:nvPr>
        </p:nvSpPr>
        <p:spPr/>
        <p:txBody>
          <a:bodyPr/>
          <a:lstStyle/>
          <a:p>
            <a:endParaRPr lang="zh-TW" altLang="en-US" dirty="0"/>
          </a:p>
        </p:txBody>
      </p:sp>
      <p:pic>
        <p:nvPicPr>
          <p:cNvPr id="4098" name="Picture 2" descr="C:\Users\Younger\Downloads\716FG6S9AEL._AC_SL1500_.jpg"/>
          <p:cNvPicPr>
            <a:picLocks noChangeAspect="1" noChangeArrowheads="1"/>
          </p:cNvPicPr>
          <p:nvPr/>
        </p:nvPicPr>
        <p:blipFill>
          <a:blip r:embed="rId2" cstate="print"/>
          <a:srcRect/>
          <a:stretch>
            <a:fillRect/>
          </a:stretch>
        </p:blipFill>
        <p:spPr bwMode="auto">
          <a:xfrm>
            <a:off x="5257800" y="1295400"/>
            <a:ext cx="3253740" cy="2418613"/>
          </a:xfrm>
          <a:prstGeom prst="rect">
            <a:avLst/>
          </a:prstGeom>
          <a:noFill/>
        </p:spPr>
      </p:pic>
      <p:pic>
        <p:nvPicPr>
          <p:cNvPr id="4099" name="Picture 3" descr="C:\Users\Younger\Downloads\800x.png"/>
          <p:cNvPicPr>
            <a:picLocks noChangeAspect="1" noChangeArrowheads="1"/>
          </p:cNvPicPr>
          <p:nvPr/>
        </p:nvPicPr>
        <p:blipFill>
          <a:blip r:embed="rId3" cstate="print"/>
          <a:srcRect/>
          <a:stretch>
            <a:fillRect/>
          </a:stretch>
        </p:blipFill>
        <p:spPr bwMode="auto">
          <a:xfrm>
            <a:off x="3429000" y="3657600"/>
            <a:ext cx="5334000" cy="2993708"/>
          </a:xfrm>
          <a:prstGeom prst="rect">
            <a:avLst/>
          </a:prstGeom>
          <a:noFill/>
        </p:spPr>
      </p:pic>
      <p:pic>
        <p:nvPicPr>
          <p:cNvPr id="4100" name="Picture 4" descr="C:\Users\Younger\Downloads\04220010281-800x600.jpg"/>
          <p:cNvPicPr>
            <a:picLocks noChangeAspect="1" noChangeArrowheads="1"/>
          </p:cNvPicPr>
          <p:nvPr/>
        </p:nvPicPr>
        <p:blipFill>
          <a:blip r:embed="rId4" cstate="print">
            <a:clrChange>
              <a:clrFrom>
                <a:srgbClr val="F2F3F5"/>
              </a:clrFrom>
              <a:clrTo>
                <a:srgbClr val="F2F3F5">
                  <a:alpha val="0"/>
                </a:srgbClr>
              </a:clrTo>
            </a:clrChange>
          </a:blip>
          <a:srcRect/>
          <a:stretch>
            <a:fillRect/>
          </a:stretch>
        </p:blipFill>
        <p:spPr bwMode="auto">
          <a:xfrm>
            <a:off x="152400" y="2362200"/>
            <a:ext cx="4165600" cy="3124200"/>
          </a:xfrm>
          <a:prstGeom prst="rect">
            <a:avLst/>
          </a:prstGeom>
          <a:noFill/>
        </p:spPr>
      </p:pic>
    </p:spTree>
  </p:cSld>
  <p:clrMapOvr>
    <a:masterClrMapping/>
  </p:clrMapOvr>
  <p:transition>
    <p:cut/>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7"/>
            <a:ext cx="8686800" cy="1143000"/>
          </a:xfrm>
        </p:spPr>
        <p:txBody>
          <a:bodyPr>
            <a:normAutofit/>
          </a:bodyPr>
          <a:lstStyle/>
          <a:p>
            <a:r>
              <a:rPr lang="zh-TW" altLang="en-US" dirty="0"/>
              <a:t>素養導向課程發展架構</a:t>
            </a:r>
          </a:p>
        </p:txBody>
      </p:sp>
      <p:sp>
        <p:nvSpPr>
          <p:cNvPr id="4" name="矩形 3"/>
          <p:cNvSpPr/>
          <p:nvPr/>
        </p:nvSpPr>
        <p:spPr>
          <a:xfrm>
            <a:off x="349999" y="2209800"/>
            <a:ext cx="2057400" cy="533400"/>
          </a:xfrm>
          <a:prstGeom prst="rect">
            <a:avLst/>
          </a:prstGeom>
          <a:solidFill>
            <a:schemeClr val="accent3">
              <a:lumMod val="75000"/>
            </a:schemeClr>
          </a:solidFill>
          <a:ln>
            <a:solidFill>
              <a:schemeClr val="accent3">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學習內容</a:t>
            </a:r>
          </a:p>
        </p:txBody>
      </p:sp>
      <p:sp>
        <p:nvSpPr>
          <p:cNvPr id="10" name="矩形 9"/>
          <p:cNvSpPr/>
          <p:nvPr/>
        </p:nvSpPr>
        <p:spPr>
          <a:xfrm>
            <a:off x="3044391" y="2604757"/>
            <a:ext cx="2915827" cy="3186443"/>
          </a:xfrm>
          <a:prstGeom prst="rect">
            <a:avLst/>
          </a:prstGeom>
          <a:noFill/>
          <a:ln>
            <a:prstDash val="dash"/>
          </a:ln>
        </p:spPr>
        <p:style>
          <a:lnRef idx="2">
            <a:schemeClr val="accent2"/>
          </a:lnRef>
          <a:fillRef idx="1">
            <a:schemeClr val="lt1"/>
          </a:fillRef>
          <a:effectRef idx="0">
            <a:schemeClr val="accent2"/>
          </a:effectRef>
          <a:fontRef idx="minor">
            <a:schemeClr val="dk1"/>
          </a:fontRef>
        </p:style>
        <p:txBody>
          <a:bodyPr rtlCol="0" anchor="t"/>
          <a:lstStyle/>
          <a:p>
            <a:r>
              <a:rPr lang="zh-TW" altLang="en-US" dirty="0">
                <a:latin typeface="微軟正黑體" panose="020B0604030504040204" pitchFamily="34" charset="-120"/>
                <a:ea typeface="微軟正黑體" panose="020B0604030504040204" pitchFamily="34" charset="-120"/>
              </a:rPr>
              <a:t>教學活動設計*</a:t>
            </a:r>
            <a:r>
              <a:rPr lang="en-US" altLang="zh-TW" dirty="0">
                <a:latin typeface="微軟正黑體" panose="020B0604030504040204" pitchFamily="34" charset="-120"/>
                <a:ea typeface="微軟正黑體" panose="020B0604030504040204" pitchFamily="34" charset="-120"/>
              </a:rPr>
              <a:t>10</a:t>
            </a:r>
            <a:endParaRPr lang="zh-TW" altLang="en-US" dirty="0">
              <a:latin typeface="微軟正黑體" panose="020B0604030504040204" pitchFamily="34" charset="-120"/>
              <a:ea typeface="微軟正黑體" panose="020B0604030504040204" pitchFamily="34" charset="-120"/>
            </a:endParaRPr>
          </a:p>
        </p:txBody>
      </p:sp>
      <p:sp>
        <p:nvSpPr>
          <p:cNvPr id="23" name="矩形 22"/>
          <p:cNvSpPr/>
          <p:nvPr/>
        </p:nvSpPr>
        <p:spPr>
          <a:xfrm>
            <a:off x="3414154" y="3962400"/>
            <a:ext cx="1416798" cy="533400"/>
          </a:xfrm>
          <a:prstGeom prst="rect">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400" dirty="0">
                <a:latin typeface="微軟正黑體" panose="020B0604030504040204" pitchFamily="34" charset="-120"/>
                <a:ea typeface="微軟正黑體" panose="020B0604030504040204" pitchFamily="34" charset="-120"/>
              </a:rPr>
              <a:t>經典迷宮</a:t>
            </a:r>
            <a:endParaRPr lang="en-US" altLang="zh-TW" sz="1400" dirty="0">
              <a:latin typeface="微軟正黑體" panose="020B0604030504040204" pitchFamily="34" charset="-120"/>
              <a:ea typeface="微軟正黑體" panose="020B0604030504040204" pitchFamily="34" charset="-120"/>
            </a:endParaRPr>
          </a:p>
          <a:p>
            <a:pPr algn="ctr"/>
            <a:r>
              <a:rPr lang="zh-TW" altLang="en-US" sz="1400" dirty="0">
                <a:latin typeface="微軟正黑體" panose="020B0604030504040204" pitchFamily="34" charset="-120"/>
                <a:ea typeface="微軟正黑體" panose="020B0604030504040204" pitchFamily="34" charset="-120"/>
              </a:rPr>
              <a:t>海霸桌遊*</a:t>
            </a:r>
            <a:r>
              <a:rPr lang="en-US" altLang="zh-TW" sz="1400" dirty="0">
                <a:latin typeface="微軟正黑體" panose="020B0604030504040204" pitchFamily="34" charset="-120"/>
                <a:ea typeface="微軟正黑體" panose="020B0604030504040204" pitchFamily="34" charset="-120"/>
              </a:rPr>
              <a:t>3</a:t>
            </a:r>
          </a:p>
        </p:txBody>
      </p:sp>
      <p:sp>
        <p:nvSpPr>
          <p:cNvPr id="24" name="矩形 23"/>
          <p:cNvSpPr/>
          <p:nvPr/>
        </p:nvSpPr>
        <p:spPr>
          <a:xfrm>
            <a:off x="3414154" y="4495800"/>
            <a:ext cx="1416798" cy="533400"/>
          </a:xfrm>
          <a:prstGeom prst="rect">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400" dirty="0">
                <a:latin typeface="微軟正黑體" panose="020B0604030504040204" pitchFamily="34" charset="-120"/>
                <a:ea typeface="微軟正黑體" panose="020B0604030504040204" pitchFamily="34" charset="-120"/>
              </a:rPr>
              <a:t>運算時代</a:t>
            </a:r>
            <a:br>
              <a:rPr lang="en-US" altLang="zh-TW" sz="1400" dirty="0">
                <a:latin typeface="微軟正黑體" panose="020B0604030504040204" pitchFamily="34" charset="-120"/>
                <a:ea typeface="微軟正黑體" panose="020B0604030504040204" pitchFamily="34" charset="-120"/>
              </a:rPr>
            </a:br>
            <a:r>
              <a:rPr lang="en-US" altLang="zh-TW" sz="1400" dirty="0">
                <a:latin typeface="微軟正黑體" panose="020B0604030504040204" pitchFamily="34" charset="-120"/>
                <a:ea typeface="微軟正黑體" panose="020B0604030504040204" pitchFamily="34" charset="-120"/>
              </a:rPr>
              <a:t>AI</a:t>
            </a:r>
            <a:r>
              <a:rPr lang="zh-TW" altLang="en-US" sz="1400" dirty="0">
                <a:latin typeface="微軟正黑體" panose="020B0604030504040204" pitchFamily="34" charset="-120"/>
                <a:ea typeface="微軟正黑體" panose="020B0604030504040204" pitchFamily="34" charset="-120"/>
              </a:rPr>
              <a:t>初體驗*</a:t>
            </a:r>
            <a:r>
              <a:rPr lang="en-US" altLang="zh-TW" sz="1400" dirty="0">
                <a:latin typeface="微軟正黑體" panose="020B0604030504040204" pitchFamily="34" charset="-120"/>
                <a:ea typeface="微軟正黑體" panose="020B0604030504040204" pitchFamily="34" charset="-120"/>
              </a:rPr>
              <a:t>1</a:t>
            </a:r>
          </a:p>
        </p:txBody>
      </p:sp>
      <p:sp>
        <p:nvSpPr>
          <p:cNvPr id="26" name="矩形 25"/>
          <p:cNvSpPr/>
          <p:nvPr/>
        </p:nvSpPr>
        <p:spPr>
          <a:xfrm>
            <a:off x="4830952" y="3962400"/>
            <a:ext cx="1416798" cy="533400"/>
          </a:xfrm>
          <a:prstGeom prst="rect">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dirty="0">
                <a:latin typeface="微軟正黑體" panose="020B0604030504040204" pitchFamily="34" charset="-120"/>
                <a:ea typeface="微軟正黑體" panose="020B0604030504040204" pitchFamily="34" charset="-120"/>
              </a:rPr>
              <a:t>Scratch</a:t>
            </a:r>
          </a:p>
          <a:p>
            <a:pPr algn="ctr"/>
            <a:r>
              <a:rPr lang="zh-TW" altLang="en-US" sz="1400" dirty="0">
                <a:latin typeface="微軟正黑體" panose="020B0604030504040204" pitchFamily="34" charset="-120"/>
                <a:ea typeface="微軟正黑體" panose="020B0604030504040204" pitchFamily="34" charset="-120"/>
              </a:rPr>
              <a:t>初探*</a:t>
            </a:r>
            <a:r>
              <a:rPr lang="en-US" altLang="zh-TW" sz="1400" dirty="0">
                <a:latin typeface="微軟正黑體" panose="020B0604030504040204" pitchFamily="34" charset="-120"/>
                <a:ea typeface="微軟正黑體" panose="020B0604030504040204" pitchFamily="34" charset="-120"/>
              </a:rPr>
              <a:t>3</a:t>
            </a:r>
          </a:p>
        </p:txBody>
      </p:sp>
      <p:sp>
        <p:nvSpPr>
          <p:cNvPr id="27" name="矩形 26"/>
          <p:cNvSpPr/>
          <p:nvPr/>
        </p:nvSpPr>
        <p:spPr>
          <a:xfrm>
            <a:off x="4830952" y="4495800"/>
            <a:ext cx="1416798" cy="533400"/>
          </a:xfrm>
          <a:prstGeom prst="rect">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dirty="0">
                <a:latin typeface="微軟正黑體" panose="020B0604030504040204" pitchFamily="34" charset="-120"/>
                <a:ea typeface="微軟正黑體" panose="020B0604030504040204" pitchFamily="34" charset="-120"/>
              </a:rPr>
              <a:t>Arduino</a:t>
            </a:r>
          </a:p>
          <a:p>
            <a:pPr algn="ctr"/>
            <a:r>
              <a:rPr lang="zh-TW" altLang="en-US" sz="1400" dirty="0">
                <a:latin typeface="微軟正黑體" panose="020B0604030504040204" pitchFamily="34" charset="-120"/>
                <a:ea typeface="微軟正黑體" panose="020B0604030504040204" pitchFamily="34" charset="-120"/>
              </a:rPr>
              <a:t>自走車*</a:t>
            </a:r>
            <a:r>
              <a:rPr lang="en-US" altLang="zh-TW" sz="1400" dirty="0">
                <a:latin typeface="微軟正黑體" panose="020B0604030504040204" pitchFamily="34" charset="-120"/>
                <a:ea typeface="微軟正黑體" panose="020B0604030504040204" pitchFamily="34" charset="-120"/>
              </a:rPr>
              <a:t>3</a:t>
            </a:r>
          </a:p>
        </p:txBody>
      </p:sp>
      <p:sp>
        <p:nvSpPr>
          <p:cNvPr id="34" name="矩形 33"/>
          <p:cNvSpPr/>
          <p:nvPr/>
        </p:nvSpPr>
        <p:spPr>
          <a:xfrm>
            <a:off x="3133720" y="1371600"/>
            <a:ext cx="1066801" cy="533400"/>
          </a:xfrm>
          <a:prstGeom prst="rec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dirty="0">
                <a:latin typeface="微軟正黑體" panose="020B0604030504040204" pitchFamily="34" charset="-120"/>
                <a:ea typeface="微軟正黑體" panose="020B0604030504040204" pitchFamily="34" charset="-120"/>
              </a:rPr>
              <a:t>生活情境</a:t>
            </a:r>
            <a:endParaRPr lang="en-US" altLang="zh-TW" sz="1600" dirty="0">
              <a:latin typeface="微軟正黑體" panose="020B0604030504040204" pitchFamily="34" charset="-120"/>
              <a:ea typeface="微軟正黑體" panose="020B0604030504040204" pitchFamily="34" charset="-120"/>
            </a:endParaRPr>
          </a:p>
        </p:txBody>
      </p:sp>
      <p:sp>
        <p:nvSpPr>
          <p:cNvPr id="35" name="矩形 34"/>
          <p:cNvSpPr/>
          <p:nvPr/>
        </p:nvSpPr>
        <p:spPr>
          <a:xfrm>
            <a:off x="4200521" y="1371600"/>
            <a:ext cx="1066801" cy="533400"/>
          </a:xfrm>
          <a:prstGeom prst="rec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dirty="0">
                <a:latin typeface="微軟正黑體" panose="020B0604030504040204" pitchFamily="34" charset="-120"/>
                <a:ea typeface="微軟正黑體" panose="020B0604030504040204" pitchFamily="34" charset="-120"/>
              </a:rPr>
              <a:t>先備知識</a:t>
            </a:r>
            <a:endParaRPr lang="en-US" altLang="zh-TW" sz="1600" dirty="0">
              <a:latin typeface="微軟正黑體" panose="020B0604030504040204" pitchFamily="34" charset="-120"/>
              <a:ea typeface="微軟正黑體" panose="020B0604030504040204" pitchFamily="34" charset="-120"/>
            </a:endParaRPr>
          </a:p>
        </p:txBody>
      </p:sp>
      <p:sp>
        <p:nvSpPr>
          <p:cNvPr id="36" name="矩形 35"/>
          <p:cNvSpPr/>
          <p:nvPr/>
        </p:nvSpPr>
        <p:spPr>
          <a:xfrm>
            <a:off x="5267322" y="1374905"/>
            <a:ext cx="1066801" cy="533400"/>
          </a:xfrm>
          <a:prstGeom prst="rect">
            <a:avLst/>
          </a:prstGeom>
          <a:solidFill>
            <a:schemeClr val="accent4">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dirty="0">
                <a:latin typeface="微軟正黑體" panose="020B0604030504040204" pitchFamily="34" charset="-120"/>
                <a:ea typeface="微軟正黑體" panose="020B0604030504040204" pitchFamily="34" charset="-120"/>
              </a:rPr>
              <a:t>教材教具</a:t>
            </a:r>
            <a:endParaRPr lang="en-US" altLang="zh-TW" sz="1600" dirty="0">
              <a:latin typeface="微軟正黑體" panose="020B0604030504040204" pitchFamily="34" charset="-120"/>
              <a:ea typeface="微軟正黑體" panose="020B0604030504040204" pitchFamily="34" charset="-120"/>
            </a:endParaRPr>
          </a:p>
        </p:txBody>
      </p:sp>
      <p:sp>
        <p:nvSpPr>
          <p:cNvPr id="41" name="矩形 40"/>
          <p:cNvSpPr/>
          <p:nvPr/>
        </p:nvSpPr>
        <p:spPr>
          <a:xfrm>
            <a:off x="349999" y="3296408"/>
            <a:ext cx="914400" cy="5334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ltLang="zh-TW" sz="1400" dirty="0">
                <a:latin typeface="微軟正黑體" panose="020B0604030504040204" pitchFamily="34" charset="-120"/>
                <a:ea typeface="微軟正黑體" panose="020B0604030504040204" pitchFamily="34" charset="-120"/>
              </a:rPr>
              <a:t>P-IV-1</a:t>
            </a:r>
            <a:endParaRPr lang="zh-TW" altLang="en-US" sz="1400" dirty="0">
              <a:latin typeface="微軟正黑體" panose="020B0604030504040204" pitchFamily="34" charset="-120"/>
              <a:ea typeface="微軟正黑體" panose="020B0604030504040204" pitchFamily="34" charset="-120"/>
            </a:endParaRPr>
          </a:p>
        </p:txBody>
      </p:sp>
      <p:sp>
        <p:nvSpPr>
          <p:cNvPr id="42" name="矩形 41"/>
          <p:cNvSpPr/>
          <p:nvPr/>
        </p:nvSpPr>
        <p:spPr>
          <a:xfrm>
            <a:off x="349999" y="3839712"/>
            <a:ext cx="914400" cy="52349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ltLang="zh-TW" sz="1400" dirty="0">
                <a:latin typeface="微軟正黑體" panose="020B0604030504040204" pitchFamily="34" charset="-120"/>
                <a:ea typeface="微軟正黑體" panose="020B0604030504040204" pitchFamily="34" charset="-120"/>
              </a:rPr>
              <a:t>P-IV-2</a:t>
            </a:r>
            <a:endParaRPr lang="zh-TW" altLang="en-US" sz="1400" dirty="0">
              <a:latin typeface="微軟正黑體" panose="020B0604030504040204" pitchFamily="34" charset="-120"/>
              <a:ea typeface="微軟正黑體" panose="020B0604030504040204" pitchFamily="34" charset="-120"/>
            </a:endParaRPr>
          </a:p>
        </p:txBody>
      </p:sp>
      <p:sp>
        <p:nvSpPr>
          <p:cNvPr id="43" name="矩形 42"/>
          <p:cNvSpPr/>
          <p:nvPr/>
        </p:nvSpPr>
        <p:spPr>
          <a:xfrm>
            <a:off x="349999" y="2753104"/>
            <a:ext cx="9144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400" dirty="0">
                <a:latin typeface="微軟正黑體" panose="020B0604030504040204" pitchFamily="34" charset="-120"/>
                <a:ea typeface="微軟正黑體" panose="020B0604030504040204" pitchFamily="34" charset="-120"/>
              </a:rPr>
              <a:t>A-IV-1</a:t>
            </a:r>
            <a:endParaRPr lang="zh-TW" altLang="en-US" sz="1400" dirty="0">
              <a:latin typeface="微軟正黑體" panose="020B0604030504040204" pitchFamily="34" charset="-120"/>
              <a:ea typeface="微軟正黑體" panose="020B0604030504040204" pitchFamily="34" charset="-120"/>
            </a:endParaRPr>
          </a:p>
        </p:txBody>
      </p:sp>
      <p:sp>
        <p:nvSpPr>
          <p:cNvPr id="44" name="矩形 43"/>
          <p:cNvSpPr/>
          <p:nvPr/>
        </p:nvSpPr>
        <p:spPr>
          <a:xfrm>
            <a:off x="1264399" y="3296408"/>
            <a:ext cx="1143000" cy="5334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TW" altLang="en-US" sz="1400" dirty="0">
                <a:latin typeface="微軟正黑體" panose="020B0604030504040204" pitchFamily="34" charset="-120"/>
                <a:ea typeface="微軟正黑體" panose="020B0604030504040204" pitchFamily="34" charset="-120"/>
              </a:rPr>
              <a:t>程式語言基本概念</a:t>
            </a:r>
          </a:p>
        </p:txBody>
      </p:sp>
      <p:sp>
        <p:nvSpPr>
          <p:cNvPr id="45" name="矩形 44"/>
          <p:cNvSpPr/>
          <p:nvPr/>
        </p:nvSpPr>
        <p:spPr>
          <a:xfrm>
            <a:off x="1264399" y="3839713"/>
            <a:ext cx="1143000" cy="52273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TW" altLang="en-US" sz="1400" dirty="0">
                <a:latin typeface="微軟正黑體" panose="020B0604030504040204" pitchFamily="34" charset="-120"/>
                <a:ea typeface="微軟正黑體" panose="020B0604030504040204" pitchFamily="34" charset="-120"/>
              </a:rPr>
              <a:t>結構化程式設計</a:t>
            </a:r>
          </a:p>
        </p:txBody>
      </p:sp>
      <p:sp>
        <p:nvSpPr>
          <p:cNvPr id="46" name="矩形 45"/>
          <p:cNvSpPr/>
          <p:nvPr/>
        </p:nvSpPr>
        <p:spPr>
          <a:xfrm>
            <a:off x="1264399" y="2753104"/>
            <a:ext cx="11430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400" dirty="0">
                <a:latin typeface="微軟正黑體" panose="020B0604030504040204" pitchFamily="34" charset="-120"/>
                <a:ea typeface="微軟正黑體" panose="020B0604030504040204" pitchFamily="34" charset="-120"/>
              </a:rPr>
              <a:t>演算法基本概念</a:t>
            </a:r>
          </a:p>
        </p:txBody>
      </p:sp>
      <p:sp>
        <p:nvSpPr>
          <p:cNvPr id="53" name="矩形 52"/>
          <p:cNvSpPr/>
          <p:nvPr/>
        </p:nvSpPr>
        <p:spPr>
          <a:xfrm>
            <a:off x="6791323" y="2209800"/>
            <a:ext cx="2047877" cy="533400"/>
          </a:xfrm>
          <a:prstGeom prst="rect">
            <a:avLst/>
          </a:prstGeom>
          <a:solidFill>
            <a:schemeClr val="accent6">
              <a:lumMod val="75000"/>
            </a:schemeClr>
          </a:solidFill>
          <a:ln>
            <a:solidFill>
              <a:schemeClr val="accent6">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學習表現</a:t>
            </a:r>
          </a:p>
        </p:txBody>
      </p:sp>
      <p:sp>
        <p:nvSpPr>
          <p:cNvPr id="54" name="矩形 53"/>
          <p:cNvSpPr/>
          <p:nvPr/>
        </p:nvSpPr>
        <p:spPr>
          <a:xfrm>
            <a:off x="6791323" y="2753104"/>
            <a:ext cx="904876" cy="571006"/>
          </a:xfrm>
          <a:prstGeom prst="rect">
            <a:avLst/>
          </a:prstGeom>
          <a:solidFill>
            <a:schemeClr val="accent5">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1400" dirty="0">
                <a:latin typeface="微軟正黑體" panose="020B0604030504040204" pitchFamily="34" charset="-120"/>
                <a:ea typeface="微軟正黑體" panose="020B0604030504040204" pitchFamily="34" charset="-120"/>
              </a:rPr>
              <a:t>t-IV-1</a:t>
            </a:r>
            <a:endParaRPr lang="zh-TW" altLang="en-US" sz="1400" dirty="0">
              <a:latin typeface="微軟正黑體" panose="020B0604030504040204" pitchFamily="34" charset="-120"/>
              <a:ea typeface="微軟正黑體" panose="020B0604030504040204" pitchFamily="34" charset="-120"/>
            </a:endParaRPr>
          </a:p>
        </p:txBody>
      </p:sp>
      <p:sp>
        <p:nvSpPr>
          <p:cNvPr id="55" name="矩形 54"/>
          <p:cNvSpPr/>
          <p:nvPr/>
        </p:nvSpPr>
        <p:spPr>
          <a:xfrm>
            <a:off x="6791323" y="3296408"/>
            <a:ext cx="904876" cy="544414"/>
          </a:xfrm>
          <a:prstGeom prst="rec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1400" dirty="0">
                <a:latin typeface="微軟正黑體" panose="020B0604030504040204" pitchFamily="34" charset="-120"/>
                <a:ea typeface="微軟正黑體" panose="020B0604030504040204" pitchFamily="34" charset="-120"/>
              </a:rPr>
              <a:t>c-IV-1</a:t>
            </a:r>
            <a:endParaRPr lang="zh-TW" altLang="en-US" sz="1400" dirty="0">
              <a:latin typeface="微軟正黑體" panose="020B0604030504040204" pitchFamily="34" charset="-120"/>
              <a:ea typeface="微軟正黑體" panose="020B0604030504040204" pitchFamily="34" charset="-120"/>
            </a:endParaRPr>
          </a:p>
        </p:txBody>
      </p:sp>
      <p:sp>
        <p:nvSpPr>
          <p:cNvPr id="56" name="矩形 55"/>
          <p:cNvSpPr/>
          <p:nvPr/>
        </p:nvSpPr>
        <p:spPr>
          <a:xfrm>
            <a:off x="6791323" y="3839712"/>
            <a:ext cx="904876" cy="544414"/>
          </a:xfrm>
          <a:prstGeom prst="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1400" dirty="0">
                <a:latin typeface="微軟正黑體" panose="020B0604030504040204" pitchFamily="34" charset="-120"/>
                <a:ea typeface="微軟正黑體" panose="020B0604030504040204" pitchFamily="34" charset="-120"/>
              </a:rPr>
              <a:t>p-IV-2</a:t>
            </a:r>
            <a:endParaRPr lang="zh-TW" altLang="en-US" sz="1400" dirty="0">
              <a:latin typeface="微軟正黑體" panose="020B0604030504040204" pitchFamily="34" charset="-120"/>
              <a:ea typeface="微軟正黑體" panose="020B0604030504040204" pitchFamily="34" charset="-120"/>
            </a:endParaRPr>
          </a:p>
        </p:txBody>
      </p:sp>
      <p:sp>
        <p:nvSpPr>
          <p:cNvPr id="57" name="矩形 56"/>
          <p:cNvSpPr/>
          <p:nvPr/>
        </p:nvSpPr>
        <p:spPr>
          <a:xfrm>
            <a:off x="7703299" y="2753104"/>
            <a:ext cx="1135901" cy="571006"/>
          </a:xfrm>
          <a:prstGeom prst="rect">
            <a:avLst/>
          </a:prstGeom>
          <a:solidFill>
            <a:schemeClr val="accent5">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400" dirty="0">
                <a:latin typeface="微軟正黑體" panose="020B0604030504040204" pitchFamily="34" charset="-120"/>
                <a:ea typeface="微軟正黑體" panose="020B0604030504040204" pitchFamily="34" charset="-120"/>
              </a:rPr>
              <a:t>了解基本</a:t>
            </a:r>
            <a:endParaRPr lang="en-US" altLang="zh-TW" sz="1400" dirty="0">
              <a:latin typeface="微軟正黑體" panose="020B0604030504040204" pitchFamily="34" charset="-120"/>
              <a:ea typeface="微軟正黑體" panose="020B0604030504040204" pitchFamily="34" charset="-120"/>
            </a:endParaRPr>
          </a:p>
          <a:p>
            <a:r>
              <a:rPr lang="zh-TW" altLang="en-US" sz="1400" dirty="0">
                <a:latin typeface="微軟正黑體" panose="020B0604030504040204" pitchFamily="34" charset="-120"/>
                <a:ea typeface="微軟正黑體" panose="020B0604030504040204" pitchFamily="34" charset="-120"/>
              </a:rPr>
              <a:t>架構原理</a:t>
            </a:r>
          </a:p>
        </p:txBody>
      </p:sp>
      <p:sp>
        <p:nvSpPr>
          <p:cNvPr id="58" name="矩形 57"/>
          <p:cNvSpPr/>
          <p:nvPr/>
        </p:nvSpPr>
        <p:spPr>
          <a:xfrm>
            <a:off x="7703299" y="3296408"/>
            <a:ext cx="1135901" cy="544414"/>
          </a:xfrm>
          <a:prstGeom prst="rec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400" dirty="0">
                <a:latin typeface="微軟正黑體" panose="020B0604030504040204" pitchFamily="34" charset="-120"/>
                <a:ea typeface="微軟正黑體" panose="020B0604030504040204" pitchFamily="34" charset="-120"/>
              </a:rPr>
              <a:t>熟悉工具</a:t>
            </a:r>
            <a:endParaRPr lang="en-US" altLang="zh-TW" sz="1400" dirty="0">
              <a:latin typeface="微軟正黑體" panose="020B0604030504040204" pitchFamily="34" charset="-120"/>
              <a:ea typeface="微軟正黑體" panose="020B0604030504040204" pitchFamily="34" charset="-120"/>
            </a:endParaRPr>
          </a:p>
          <a:p>
            <a:r>
              <a:rPr lang="zh-TW" altLang="en-US" sz="1400" dirty="0">
                <a:latin typeface="微軟正黑體" panose="020B0604030504040204" pitchFamily="34" charset="-120"/>
                <a:ea typeface="微軟正黑體" panose="020B0604030504040204" pitchFamily="34" charset="-120"/>
              </a:rPr>
              <a:t>使用方法</a:t>
            </a:r>
          </a:p>
        </p:txBody>
      </p:sp>
      <p:sp>
        <p:nvSpPr>
          <p:cNvPr id="59" name="矩形 58"/>
          <p:cNvSpPr/>
          <p:nvPr/>
        </p:nvSpPr>
        <p:spPr>
          <a:xfrm>
            <a:off x="7703299" y="3839712"/>
            <a:ext cx="1135901" cy="544414"/>
          </a:xfrm>
          <a:prstGeom prst="rect">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400" dirty="0">
                <a:latin typeface="微軟正黑體" panose="020B0604030504040204" pitchFamily="34" charset="-120"/>
                <a:ea typeface="微軟正黑體" panose="020B0604030504040204" pitchFamily="34" charset="-120"/>
              </a:rPr>
              <a:t>利用資科</a:t>
            </a:r>
            <a:endParaRPr lang="en-US" altLang="zh-TW" sz="1400" dirty="0">
              <a:latin typeface="微軟正黑體" panose="020B0604030504040204" pitchFamily="34" charset="-120"/>
              <a:ea typeface="微軟正黑體" panose="020B0604030504040204" pitchFamily="34" charset="-120"/>
            </a:endParaRPr>
          </a:p>
          <a:p>
            <a:r>
              <a:rPr lang="zh-TW" altLang="en-US" sz="1400" dirty="0">
                <a:latin typeface="微軟正黑體" panose="020B0604030504040204" pitchFamily="34" charset="-120"/>
                <a:ea typeface="微軟正黑體" panose="020B0604030504040204" pitchFamily="34" charset="-120"/>
              </a:rPr>
              <a:t>有效互動</a:t>
            </a:r>
          </a:p>
        </p:txBody>
      </p:sp>
      <p:sp>
        <p:nvSpPr>
          <p:cNvPr id="60" name="向右箭號 59"/>
          <p:cNvSpPr/>
          <p:nvPr/>
        </p:nvSpPr>
        <p:spPr>
          <a:xfrm>
            <a:off x="2622920" y="3208436"/>
            <a:ext cx="313198" cy="304800"/>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61" name="向右箭號 60"/>
          <p:cNvSpPr/>
          <p:nvPr/>
        </p:nvSpPr>
        <p:spPr>
          <a:xfrm rot="5400000">
            <a:off x="3510521" y="1999568"/>
            <a:ext cx="313198" cy="304800"/>
          </a:xfrm>
          <a:prstGeom prst="rightArrow">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62" name="向右箭號 61"/>
          <p:cNvSpPr/>
          <p:nvPr/>
        </p:nvSpPr>
        <p:spPr>
          <a:xfrm rot="5400000">
            <a:off x="4577322" y="1999568"/>
            <a:ext cx="313198" cy="304800"/>
          </a:xfrm>
          <a:prstGeom prst="rightArrow">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63" name="向右箭號 62"/>
          <p:cNvSpPr/>
          <p:nvPr/>
        </p:nvSpPr>
        <p:spPr>
          <a:xfrm rot="5400000">
            <a:off x="5644120" y="2027931"/>
            <a:ext cx="313198" cy="304800"/>
          </a:xfrm>
          <a:prstGeom prst="rightArrow">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65" name="向右箭號 64"/>
          <p:cNvSpPr/>
          <p:nvPr/>
        </p:nvSpPr>
        <p:spPr>
          <a:xfrm rot="10800000">
            <a:off x="6325725" y="3286504"/>
            <a:ext cx="313198" cy="304800"/>
          </a:xfrm>
          <a:prstGeom prst="rightArrow">
            <a:avLst/>
          </a:prstGeom>
          <a:solidFill>
            <a:schemeClr val="accent6">
              <a:lumMod val="75000"/>
            </a:schemeClr>
          </a:solidFill>
          <a:ln>
            <a:solidFill>
              <a:schemeClr val="accent6">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sz="1600">
              <a:latin typeface="微軟正黑體" panose="020B0604030504040204" pitchFamily="34" charset="-120"/>
              <a:ea typeface="微軟正黑體" panose="020B0604030504040204" pitchFamily="34" charset="-120"/>
            </a:endParaRPr>
          </a:p>
        </p:txBody>
      </p:sp>
      <p:sp>
        <p:nvSpPr>
          <p:cNvPr id="71" name="矩形 70"/>
          <p:cNvSpPr/>
          <p:nvPr/>
        </p:nvSpPr>
        <p:spPr>
          <a:xfrm>
            <a:off x="3410604" y="3078163"/>
            <a:ext cx="2837146" cy="533400"/>
          </a:xfrm>
          <a:prstGeom prst="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dirty="0">
                <a:solidFill>
                  <a:schemeClr val="accent6">
                    <a:lumMod val="50000"/>
                  </a:schemeClr>
                </a:solidFill>
                <a:latin typeface="微軟正黑體" panose="020B0604030504040204" pitchFamily="34" charset="-120"/>
                <a:ea typeface="微軟正黑體" panose="020B0604030504040204" pitchFamily="34" charset="-120"/>
              </a:rPr>
              <a:t>學習目標</a:t>
            </a:r>
            <a:endParaRPr lang="en-US" altLang="zh-TW" sz="1600" dirty="0">
              <a:solidFill>
                <a:schemeClr val="accent6">
                  <a:lumMod val="50000"/>
                </a:schemeClr>
              </a:solidFill>
              <a:latin typeface="微軟正黑體" panose="020B0604030504040204" pitchFamily="34" charset="-120"/>
              <a:ea typeface="微軟正黑體" panose="020B0604030504040204" pitchFamily="34" charset="-120"/>
            </a:endParaRPr>
          </a:p>
        </p:txBody>
      </p:sp>
      <p:sp>
        <p:nvSpPr>
          <p:cNvPr id="72" name="矩形 71"/>
          <p:cNvSpPr/>
          <p:nvPr/>
        </p:nvSpPr>
        <p:spPr>
          <a:xfrm>
            <a:off x="3436004" y="5433218"/>
            <a:ext cx="2811746" cy="533400"/>
          </a:xfrm>
          <a:prstGeom prst="rect">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600" dirty="0">
                <a:solidFill>
                  <a:schemeClr val="accent6">
                    <a:lumMod val="50000"/>
                  </a:schemeClr>
                </a:solidFill>
                <a:latin typeface="微軟正黑體" panose="020B0604030504040204" pitchFamily="34" charset="-120"/>
                <a:ea typeface="微軟正黑體" panose="020B0604030504040204" pitchFamily="34" charset="-120"/>
              </a:rPr>
              <a:t>多元評量</a:t>
            </a:r>
            <a:endParaRPr lang="en-US" altLang="zh-TW" sz="1600" dirty="0">
              <a:solidFill>
                <a:schemeClr val="accent6">
                  <a:lumMod val="50000"/>
                </a:schemeClr>
              </a:solidFill>
              <a:latin typeface="微軟正黑體" panose="020B0604030504040204" pitchFamily="34" charset="-120"/>
              <a:ea typeface="微軟正黑體" panose="020B0604030504040204" pitchFamily="34" charset="-120"/>
            </a:endParaRPr>
          </a:p>
        </p:txBody>
      </p:sp>
      <p:sp>
        <p:nvSpPr>
          <p:cNvPr id="73" name="向右箭號 72"/>
          <p:cNvSpPr/>
          <p:nvPr/>
        </p:nvSpPr>
        <p:spPr>
          <a:xfrm rot="16200000">
            <a:off x="3662921" y="5078809"/>
            <a:ext cx="313198" cy="304800"/>
          </a:xfrm>
          <a:prstGeom prst="rightArrow">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74" name="向右箭號 73"/>
          <p:cNvSpPr/>
          <p:nvPr/>
        </p:nvSpPr>
        <p:spPr>
          <a:xfrm rot="16200000">
            <a:off x="5644120" y="5077616"/>
            <a:ext cx="313198" cy="304800"/>
          </a:xfrm>
          <a:prstGeom prst="rightArrow">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5" name="矩形 4"/>
          <p:cNvSpPr/>
          <p:nvPr/>
        </p:nvSpPr>
        <p:spPr>
          <a:xfrm>
            <a:off x="3920256" y="5073416"/>
            <a:ext cx="646331" cy="369332"/>
          </a:xfrm>
          <a:prstGeom prst="rect">
            <a:avLst/>
          </a:prstGeom>
        </p:spPr>
        <p:txBody>
          <a:bodyPr wrap="none">
            <a:spAutoFit/>
          </a:bodyPr>
          <a:lstStyle/>
          <a:p>
            <a:r>
              <a:rPr lang="zh-TW" altLang="en-US" dirty="0">
                <a:latin typeface="微軟正黑體" panose="020B0604030504040204" pitchFamily="34" charset="-120"/>
                <a:ea typeface="微軟正黑體" panose="020B0604030504040204" pitchFamily="34" charset="-120"/>
              </a:rPr>
              <a:t>形成</a:t>
            </a:r>
          </a:p>
        </p:txBody>
      </p:sp>
      <p:sp>
        <p:nvSpPr>
          <p:cNvPr id="75" name="矩形 74"/>
          <p:cNvSpPr/>
          <p:nvPr/>
        </p:nvSpPr>
        <p:spPr>
          <a:xfrm>
            <a:off x="5939992" y="5073416"/>
            <a:ext cx="646331" cy="369332"/>
          </a:xfrm>
          <a:prstGeom prst="rect">
            <a:avLst/>
          </a:prstGeom>
        </p:spPr>
        <p:txBody>
          <a:bodyPr wrap="none">
            <a:spAutoFit/>
          </a:bodyPr>
          <a:lstStyle/>
          <a:p>
            <a:r>
              <a:rPr lang="zh-TW" altLang="en-US" dirty="0">
                <a:latin typeface="微軟正黑體" panose="020B0604030504040204" pitchFamily="34" charset="-120"/>
                <a:ea typeface="微軟正黑體" panose="020B0604030504040204" pitchFamily="34" charset="-120"/>
              </a:rPr>
              <a:t>總結</a:t>
            </a:r>
          </a:p>
        </p:txBody>
      </p:sp>
      <p:sp>
        <p:nvSpPr>
          <p:cNvPr id="37" name="矩形 36">
            <a:extLst>
              <a:ext uri="{FF2B5EF4-FFF2-40B4-BE49-F238E27FC236}">
                <a16:creationId xmlns:a16="http://schemas.microsoft.com/office/drawing/2014/main" id="{7DE03B75-BA2A-4332-A3B9-FFF0E9166722}"/>
              </a:ext>
            </a:extLst>
          </p:cNvPr>
          <p:cNvSpPr/>
          <p:nvPr/>
        </p:nvSpPr>
        <p:spPr>
          <a:xfrm>
            <a:off x="2936124" y="1215895"/>
            <a:ext cx="1416798" cy="841505"/>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TW" altLang="en-US" sz="1600" dirty="0">
                <a:latin typeface="微軟正黑體" panose="020B0604030504040204" pitchFamily="34" charset="-120"/>
                <a:ea typeface="微軟正黑體" panose="020B0604030504040204" pitchFamily="34" charset="-120"/>
              </a:rPr>
              <a:t>生活情境</a:t>
            </a:r>
            <a:endParaRPr lang="en-US" altLang="zh-TW" sz="1600" dirty="0">
              <a:latin typeface="微軟正黑體" panose="020B0604030504040204" pitchFamily="34" charset="-120"/>
              <a:ea typeface="微軟正黑體" panose="020B0604030504040204" pitchFamily="34" charset="-120"/>
            </a:endParaRPr>
          </a:p>
        </p:txBody>
      </p:sp>
      <p:sp>
        <p:nvSpPr>
          <p:cNvPr id="38" name="矩形 37">
            <a:extLst>
              <a:ext uri="{FF2B5EF4-FFF2-40B4-BE49-F238E27FC236}">
                <a16:creationId xmlns:a16="http://schemas.microsoft.com/office/drawing/2014/main" id="{961A8701-608C-4A64-B197-8202128C9C91}"/>
              </a:ext>
            </a:extLst>
          </p:cNvPr>
          <p:cNvSpPr/>
          <p:nvPr/>
        </p:nvSpPr>
        <p:spPr>
          <a:xfrm>
            <a:off x="5069726" y="1219200"/>
            <a:ext cx="1416798" cy="841505"/>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TW" altLang="en-US" sz="1600" dirty="0">
                <a:latin typeface="微軟正黑體" panose="020B0604030504040204" pitchFamily="34" charset="-120"/>
                <a:ea typeface="微軟正黑體" panose="020B0604030504040204" pitchFamily="34" charset="-120"/>
              </a:rPr>
              <a:t>教材教具</a:t>
            </a:r>
            <a:endParaRPr lang="en-US" altLang="zh-TW" sz="16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326246639"/>
      </p:ext>
    </p:extLst>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solidFill>
                <a:srgbClr val="FFFF00"/>
              </a:solidFill>
            </a:endParaRPr>
          </a:p>
        </p:txBody>
      </p:sp>
      <p:pic>
        <p:nvPicPr>
          <p:cNvPr id="11" name="內容版面配置區 10" descr="betty robot.gif">
            <a:hlinkClick r:id="rId2" action="ppaction://hlinkfile"/>
          </p:cNvPr>
          <p:cNvPicPr>
            <a:picLocks noGrp="1" noChangeAspect="1"/>
          </p:cNvPicPr>
          <p:nvPr>
            <p:ph idx="1"/>
          </p:nvPr>
        </p:nvPicPr>
        <p:blipFill>
          <a:blip r:embed="rId3" cstate="print"/>
          <a:stretch>
            <a:fillRect/>
          </a:stretch>
        </p:blipFill>
        <p:spPr>
          <a:xfrm>
            <a:off x="0" y="0"/>
            <a:ext cx="9144000" cy="6858000"/>
          </a:xfrm>
        </p:spPr>
      </p:pic>
    </p:spTree>
  </p:cSld>
  <p:clrMapOvr>
    <a:masterClrMapping/>
  </p:clrMapOvr>
  <p:transition>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工業</a:t>
            </a:r>
            <a:r>
              <a:rPr lang="en-US" altLang="zh-TW" dirty="0"/>
              <a:t>4.0</a:t>
            </a:r>
            <a:r>
              <a:rPr lang="zh-TW" altLang="en-US" dirty="0"/>
              <a:t>與物聯網</a:t>
            </a:r>
          </a:p>
        </p:txBody>
      </p:sp>
      <p:sp>
        <p:nvSpPr>
          <p:cNvPr id="3" name="內容版面配置區 2"/>
          <p:cNvSpPr>
            <a:spLocks noGrp="1"/>
          </p:cNvSpPr>
          <p:nvPr>
            <p:ph idx="1"/>
          </p:nvPr>
        </p:nvSpPr>
        <p:spPr/>
        <p:txBody>
          <a:bodyPr/>
          <a:lstStyle/>
          <a:p>
            <a:endParaRPr lang="zh-TW" altLang="en-US"/>
          </a:p>
        </p:txBody>
      </p:sp>
      <p:pic>
        <p:nvPicPr>
          <p:cNvPr id="4" name="圖片 3"/>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520" y="1444556"/>
            <a:ext cx="9042211" cy="5085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字方塊 4">
            <a:hlinkClick r:id="rId3" action="ppaction://hlinkfile"/>
          </p:cNvPr>
          <p:cNvSpPr txBox="1"/>
          <p:nvPr/>
        </p:nvSpPr>
        <p:spPr>
          <a:xfrm>
            <a:off x="7919864" y="5661248"/>
            <a:ext cx="612576" cy="369332"/>
          </a:xfrm>
          <a:prstGeom prst="rect">
            <a:avLst/>
          </a:prstGeom>
          <a:solidFill>
            <a:schemeClr val="bg1"/>
          </a:solidFill>
        </p:spPr>
        <p:txBody>
          <a:bodyPr wrap="square" rtlCol="0">
            <a:spAutoFit/>
          </a:bodyPr>
          <a:lstStyle/>
          <a:p>
            <a:r>
              <a:rPr lang="en-US" altLang="zh-TW" dirty="0"/>
              <a:t>KIVA</a:t>
            </a:r>
            <a:endParaRPr lang="zh-TW" altLang="en-US" dirty="0"/>
          </a:p>
        </p:txBody>
      </p:sp>
    </p:spTree>
    <p:extLst>
      <p:ext uri="{BB962C8B-B14F-4D97-AF65-F5344CB8AC3E}">
        <p14:creationId xmlns:p14="http://schemas.microsoft.com/office/powerpoint/2010/main" val="1653759254"/>
      </p:ext>
    </p:extLst>
  </p:cSld>
  <p:clrMapOvr>
    <a:masterClrMapping/>
  </p:clrMapOvr>
  <p:transition>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孩子們的時代或被取代？</a:t>
            </a:r>
          </a:p>
        </p:txBody>
      </p:sp>
      <p:pic>
        <p:nvPicPr>
          <p:cNvPr id="4" name="內容版面配置區 3" descr="圖片 040.jpg"/>
          <p:cNvPicPr>
            <a:picLocks noGrp="1" noChangeAspect="1"/>
          </p:cNvPicPr>
          <p:nvPr>
            <p:ph idx="1"/>
          </p:nvPr>
        </p:nvPicPr>
        <p:blipFill>
          <a:blip r:embed="rId2" cstate="print"/>
          <a:stretch>
            <a:fillRect/>
          </a:stretch>
        </p:blipFill>
        <p:spPr>
          <a:xfrm>
            <a:off x="-33302" y="1556792"/>
            <a:ext cx="9177302" cy="5085184"/>
          </a:xfrm>
        </p:spPr>
      </p:pic>
    </p:spTree>
  </p:cSld>
  <p:clrMapOvr>
    <a:masterClrMapping/>
  </p:clrMapOvr>
  <p:transition>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我的工作會被電腦取代嗎？</a:t>
            </a:r>
          </a:p>
        </p:txBody>
      </p:sp>
      <p:sp>
        <p:nvSpPr>
          <p:cNvPr id="3" name="內容版面配置區 2"/>
          <p:cNvSpPr>
            <a:spLocks noGrp="1"/>
          </p:cNvSpPr>
          <p:nvPr>
            <p:ph idx="1"/>
          </p:nvPr>
        </p:nvSpPr>
        <p:spPr/>
        <p:txBody>
          <a:bodyPr/>
          <a:lstStyle/>
          <a:p>
            <a:r>
              <a:rPr lang="zh-TW" altLang="en-US" dirty="0"/>
              <a:t>電話推銷員、打字員、會計、保險業務員、銀行職員、政府職員、接線員、前台、客服、人力資源管理者</a:t>
            </a:r>
          </a:p>
          <a:p>
            <a:r>
              <a:rPr lang="en-US" altLang="zh-TW" dirty="0" err="1"/>
              <a:t>computalbe</a:t>
            </a:r>
            <a:r>
              <a:rPr lang="en-US" altLang="zh-TW" dirty="0"/>
              <a:t> or non-computable</a:t>
            </a:r>
          </a:p>
          <a:p>
            <a:r>
              <a:rPr lang="en-US" altLang="zh-TW" dirty="0"/>
              <a:t>Rule</a:t>
            </a:r>
          </a:p>
          <a:p>
            <a:endParaRPr lang="en-US" altLang="zh-TW" dirty="0"/>
          </a:p>
          <a:p>
            <a:endParaRPr lang="zh-TW" altLang="en-US" dirty="0"/>
          </a:p>
        </p:txBody>
      </p:sp>
      <p:pic>
        <p:nvPicPr>
          <p:cNvPr id="4" name="Picture 2" descr="「etag」的圖片搜尋結果&quot;"/>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752600" y="4419600"/>
            <a:ext cx="2540000" cy="1828800"/>
          </a:xfrm>
          <a:prstGeom prst="rect">
            <a:avLst/>
          </a:prstGeom>
          <a:noFill/>
        </p:spPr>
      </p:pic>
      <p:pic>
        <p:nvPicPr>
          <p:cNvPr id="7" name="Picture 3" descr="C:\Users\Younger\Downloads\機器人-01-1024x618.png"/>
          <p:cNvPicPr>
            <a:picLocks noChangeAspect="1" noChangeArrowheads="1"/>
          </p:cNvPicPr>
          <p:nvPr/>
        </p:nvPicPr>
        <p:blipFill>
          <a:blip r:embed="rId3" cstate="print">
            <a:clrChange>
              <a:clrFrom>
                <a:srgbClr val="FFFFFF"/>
              </a:clrFrom>
              <a:clrTo>
                <a:srgbClr val="FFFFFF">
                  <a:alpha val="0"/>
                </a:srgbClr>
              </a:clrTo>
            </a:clrChange>
          </a:blip>
          <a:srcRect t="4977" r="2000"/>
          <a:stretch>
            <a:fillRect/>
          </a:stretch>
        </p:blipFill>
        <p:spPr bwMode="auto">
          <a:xfrm>
            <a:off x="4876800" y="4114800"/>
            <a:ext cx="4267200" cy="2497090"/>
          </a:xfrm>
          <a:prstGeom prst="rect">
            <a:avLst/>
          </a:prstGeom>
          <a:noFill/>
        </p:spPr>
      </p:pic>
    </p:spTree>
    <p:extLst>
      <p:ext uri="{BB962C8B-B14F-4D97-AF65-F5344CB8AC3E}">
        <p14:creationId xmlns:p14="http://schemas.microsoft.com/office/powerpoint/2010/main" val="3672300738"/>
      </p:ext>
    </p:extLst>
  </p:cSld>
  <p:clrMapOvr>
    <a:masterClrMapping/>
  </p:clrMapOvr>
  <p:transition>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圖片 24" descr="嘉市自造.png"/>
          <p:cNvPicPr>
            <a:picLocks noChangeAspect="1"/>
          </p:cNvPicPr>
          <p:nvPr/>
        </p:nvPicPr>
        <p:blipFill>
          <a:blip r:embed="rId2" cstate="print">
            <a:lum bright="70000" contrast="-70000"/>
          </a:blip>
          <a:stretch>
            <a:fillRect/>
          </a:stretch>
        </p:blipFill>
        <p:spPr>
          <a:xfrm>
            <a:off x="6781800" y="4343400"/>
            <a:ext cx="1783084" cy="2225045"/>
          </a:xfrm>
          <a:prstGeom prst="rect">
            <a:avLst/>
          </a:prstGeom>
        </p:spPr>
      </p:pic>
      <p:grpSp>
        <p:nvGrpSpPr>
          <p:cNvPr id="2" name="群組 2"/>
          <p:cNvGrpSpPr/>
          <p:nvPr/>
        </p:nvGrpSpPr>
        <p:grpSpPr>
          <a:xfrm>
            <a:off x="1285852" y="1500174"/>
            <a:ext cx="4648200" cy="1851025"/>
            <a:chOff x="533400" y="739775"/>
            <a:chExt cx="4648200" cy="1851025"/>
          </a:xfrm>
        </p:grpSpPr>
        <p:sp>
          <p:nvSpPr>
            <p:cNvPr id="7" name="矩形 6"/>
            <p:cNvSpPr/>
            <p:nvPr/>
          </p:nvSpPr>
          <p:spPr>
            <a:xfrm>
              <a:off x="762000" y="1524000"/>
              <a:ext cx="914400" cy="91440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6" name="標題 1"/>
            <p:cNvSpPr txBox="1">
              <a:spLocks/>
            </p:cNvSpPr>
            <p:nvPr/>
          </p:nvSpPr>
          <p:spPr>
            <a:xfrm>
              <a:off x="533400" y="1425575"/>
              <a:ext cx="1371600" cy="1165225"/>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6000" b="1" i="0" u="none" strike="noStrike" kern="1200" cap="none" spc="0" normalizeH="0" baseline="0" noProof="0" dirty="0">
                  <a:ln>
                    <a:noFill/>
                  </a:ln>
                  <a:solidFill>
                    <a:schemeClr val="bg1"/>
                  </a:solidFill>
                  <a:effectLst/>
                  <a:uLnTx/>
                  <a:uFillTx/>
                  <a:latin typeface="微軟正黑體" pitchFamily="34" charset="-120"/>
                  <a:ea typeface="微軟正黑體" pitchFamily="34" charset="-120"/>
                  <a:cs typeface="+mj-cs"/>
                </a:rPr>
                <a:t>資</a:t>
              </a:r>
            </a:p>
          </p:txBody>
        </p:sp>
        <p:grpSp>
          <p:nvGrpSpPr>
            <p:cNvPr id="3" name="群組 9"/>
            <p:cNvGrpSpPr/>
            <p:nvPr/>
          </p:nvGrpSpPr>
          <p:grpSpPr>
            <a:xfrm rot="21073762">
              <a:off x="1219200" y="739775"/>
              <a:ext cx="2438400" cy="1851025"/>
              <a:chOff x="990600" y="1273175"/>
              <a:chExt cx="1371600" cy="1165225"/>
            </a:xfrm>
          </p:grpSpPr>
          <p:sp>
            <p:nvSpPr>
              <p:cNvPr id="11" name="矩形 10"/>
              <p:cNvSpPr/>
              <p:nvPr/>
            </p:nvSpPr>
            <p:spPr>
              <a:xfrm>
                <a:off x="1219200" y="1371600"/>
                <a:ext cx="914400" cy="9144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標題 1"/>
              <p:cNvSpPr txBox="1">
                <a:spLocks/>
              </p:cNvSpPr>
              <p:nvPr/>
            </p:nvSpPr>
            <p:spPr>
              <a:xfrm>
                <a:off x="990600" y="1273175"/>
                <a:ext cx="1371600" cy="1165225"/>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zh-TW" altLang="en-US" sz="9600" b="1" i="0" u="none" strike="noStrike" kern="1200" cap="none" spc="0" normalizeH="0" baseline="0" noProof="0" dirty="0">
                    <a:ln>
                      <a:noFill/>
                    </a:ln>
                    <a:solidFill>
                      <a:schemeClr val="bg1"/>
                    </a:solidFill>
                    <a:effectLst/>
                    <a:uLnTx/>
                    <a:uFillTx/>
                    <a:latin typeface="微軟正黑體" pitchFamily="34" charset="-120"/>
                    <a:ea typeface="微軟正黑體" pitchFamily="34" charset="-120"/>
                    <a:cs typeface="+mj-cs"/>
                  </a:rPr>
                  <a:t>訊</a:t>
                </a:r>
              </a:p>
            </p:txBody>
          </p:sp>
        </p:grpSp>
        <p:grpSp>
          <p:nvGrpSpPr>
            <p:cNvPr id="4" name="群組 12"/>
            <p:cNvGrpSpPr/>
            <p:nvPr/>
          </p:nvGrpSpPr>
          <p:grpSpPr>
            <a:xfrm>
              <a:off x="2819400" y="1425575"/>
              <a:ext cx="1371600" cy="1165225"/>
              <a:chOff x="990600" y="1273175"/>
              <a:chExt cx="1371600" cy="1165225"/>
            </a:xfrm>
          </p:grpSpPr>
          <p:sp>
            <p:nvSpPr>
              <p:cNvPr id="14" name="矩形 13"/>
              <p:cNvSpPr/>
              <p:nvPr/>
            </p:nvSpPr>
            <p:spPr>
              <a:xfrm>
                <a:off x="1219200" y="1371600"/>
                <a:ext cx="914400" cy="914400"/>
              </a:xfrm>
              <a:prstGeom prst="rect">
                <a:avLst/>
              </a:prstGeom>
              <a:solidFill>
                <a:srgbClr val="FFA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標題 1"/>
              <p:cNvSpPr txBox="1">
                <a:spLocks/>
              </p:cNvSpPr>
              <p:nvPr/>
            </p:nvSpPr>
            <p:spPr>
              <a:xfrm>
                <a:off x="990600" y="1273175"/>
                <a:ext cx="1371600" cy="1165225"/>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zh-TW" altLang="en-US" sz="6000" b="1" dirty="0">
                    <a:solidFill>
                      <a:schemeClr val="bg1"/>
                    </a:solidFill>
                    <a:latin typeface="微軟正黑體" pitchFamily="34" charset="-120"/>
                    <a:ea typeface="微軟正黑體" pitchFamily="34" charset="-120"/>
                    <a:cs typeface="+mj-cs"/>
                  </a:rPr>
                  <a:t>教</a:t>
                </a:r>
                <a:endParaRPr kumimoji="0" lang="zh-TW" altLang="en-US" sz="6000" b="1" i="0" u="none" strike="noStrike" kern="1200" cap="none" spc="0" normalizeH="0" baseline="0" noProof="0" dirty="0">
                  <a:ln>
                    <a:noFill/>
                  </a:ln>
                  <a:solidFill>
                    <a:schemeClr val="bg1"/>
                  </a:solidFill>
                  <a:effectLst/>
                  <a:uLnTx/>
                  <a:uFillTx/>
                  <a:latin typeface="微軟正黑體" pitchFamily="34" charset="-120"/>
                  <a:ea typeface="微軟正黑體" pitchFamily="34" charset="-120"/>
                  <a:cs typeface="+mj-cs"/>
                </a:endParaRPr>
              </a:p>
            </p:txBody>
          </p:sp>
        </p:grpSp>
        <p:grpSp>
          <p:nvGrpSpPr>
            <p:cNvPr id="5" name="群組 15"/>
            <p:cNvGrpSpPr/>
            <p:nvPr/>
          </p:nvGrpSpPr>
          <p:grpSpPr>
            <a:xfrm>
              <a:off x="3810000" y="1425575"/>
              <a:ext cx="1371600" cy="1165225"/>
              <a:chOff x="990600" y="1273175"/>
              <a:chExt cx="1371600" cy="1165225"/>
            </a:xfrm>
          </p:grpSpPr>
          <p:sp>
            <p:nvSpPr>
              <p:cNvPr id="17" name="矩形 16"/>
              <p:cNvSpPr/>
              <p:nvPr/>
            </p:nvSpPr>
            <p:spPr>
              <a:xfrm>
                <a:off x="1219200" y="1371600"/>
                <a:ext cx="914400" cy="914400"/>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標題 1"/>
              <p:cNvSpPr txBox="1">
                <a:spLocks/>
              </p:cNvSpPr>
              <p:nvPr/>
            </p:nvSpPr>
            <p:spPr>
              <a:xfrm>
                <a:off x="990600" y="1273175"/>
                <a:ext cx="1371600" cy="1165225"/>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zh-TW" altLang="en-US" sz="6000" b="1" dirty="0">
                    <a:solidFill>
                      <a:schemeClr val="bg1"/>
                    </a:solidFill>
                    <a:latin typeface="微軟正黑體" pitchFamily="34" charset="-120"/>
                    <a:ea typeface="微軟正黑體" pitchFamily="34" charset="-120"/>
                    <a:cs typeface="+mj-cs"/>
                  </a:rPr>
                  <a:t>育</a:t>
                </a:r>
                <a:endParaRPr kumimoji="0" lang="zh-TW" altLang="en-US" sz="6000" b="1" i="0" u="none" strike="noStrike" kern="1200" cap="none" spc="0" normalizeH="0" baseline="0" noProof="0" dirty="0">
                  <a:ln>
                    <a:noFill/>
                  </a:ln>
                  <a:solidFill>
                    <a:schemeClr val="bg1"/>
                  </a:solidFill>
                  <a:effectLst/>
                  <a:uLnTx/>
                  <a:uFillTx/>
                  <a:latin typeface="微軟正黑體" pitchFamily="34" charset="-120"/>
                  <a:ea typeface="微軟正黑體" pitchFamily="34" charset="-120"/>
                  <a:cs typeface="+mj-cs"/>
                </a:endParaRPr>
              </a:p>
            </p:txBody>
          </p:sp>
        </p:grpSp>
      </p:grpSp>
      <p:sp>
        <p:nvSpPr>
          <p:cNvPr id="20" name="投影片編號版面配置區 19"/>
          <p:cNvSpPr>
            <a:spLocks noGrp="1"/>
          </p:cNvSpPr>
          <p:nvPr>
            <p:ph type="sldNum" sz="quarter" idx="12"/>
          </p:nvPr>
        </p:nvSpPr>
        <p:spPr/>
        <p:txBody>
          <a:bodyPr/>
          <a:lstStyle/>
          <a:p>
            <a:fld id="{23535D88-6DB4-4F60-B27F-A0ACECBD9C51}" type="slidenum">
              <a:rPr lang="zh-TW" altLang="en-US" smtClean="0"/>
              <a:pPr/>
              <a:t>9</a:t>
            </a:fld>
            <a:endParaRPr lang="zh-TW" altLang="en-US"/>
          </a:p>
        </p:txBody>
      </p:sp>
      <p:sp>
        <p:nvSpPr>
          <p:cNvPr id="21" name="標題 1"/>
          <p:cNvSpPr txBox="1">
            <a:spLocks/>
          </p:cNvSpPr>
          <p:nvPr/>
        </p:nvSpPr>
        <p:spPr>
          <a:xfrm>
            <a:off x="1420878" y="3073386"/>
            <a:ext cx="6740348" cy="1470025"/>
          </a:xfrm>
          <a:prstGeom prst="rect">
            <a:avLst/>
          </a:prstGeom>
        </p:spPr>
        <p:txBody>
          <a:bodyPr vert="horz" lIns="91440" tIns="45720" rIns="91440" bIns="45720" rtlCol="0" anchor="ctr">
            <a:noAutofit/>
          </a:bodyPr>
          <a:lstStyle/>
          <a:p>
            <a:pPr lvl="0" algn="r">
              <a:spcBef>
                <a:spcPct val="0"/>
              </a:spcBef>
              <a:defRPr/>
            </a:pPr>
            <a:r>
              <a:rPr kumimoji="0" lang="zh-TW" altLang="en-US" sz="5400" b="1" i="0" u="none" strike="noStrike" kern="1200" cap="none" spc="0" normalizeH="0" baseline="0" noProof="0" dirty="0">
                <a:ln>
                  <a:noFill/>
                </a:ln>
                <a:solidFill>
                  <a:srgbClr val="0070C0"/>
                </a:solidFill>
                <a:effectLst/>
                <a:uLnTx/>
                <a:uFillTx/>
                <a:latin typeface="微軟正黑體" pitchFamily="34" charset="-120"/>
                <a:ea typeface="微軟正黑體" pitchFamily="34" charset="-120"/>
                <a:cs typeface="+mj-cs"/>
              </a:rPr>
              <a:t>運算思維簡單說</a:t>
            </a:r>
          </a:p>
        </p:txBody>
      </p:sp>
      <p:sp>
        <p:nvSpPr>
          <p:cNvPr id="23" name="副標題 2"/>
          <p:cNvSpPr txBox="1">
            <a:spLocks/>
          </p:cNvSpPr>
          <p:nvPr/>
        </p:nvSpPr>
        <p:spPr>
          <a:xfrm>
            <a:off x="1223120" y="4953000"/>
            <a:ext cx="7920880" cy="19050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微軟正黑體" pitchFamily="34" charset="-120"/>
                <a:ea typeface="微軟正黑體" pitchFamily="34" charset="-120"/>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微軟正黑體" pitchFamily="34" charset="-120"/>
                <a:ea typeface="微軟正黑體" pitchFamily="34" charset="-120"/>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微軟正黑體" pitchFamily="34" charset="-120"/>
                <a:ea typeface="微軟正黑體" pitchFamily="34" charset="-120"/>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微軟正黑體" pitchFamily="34" charset="-120"/>
                <a:ea typeface="微軟正黑體" pitchFamily="34" charset="-120"/>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微軟正黑體" pitchFamily="34" charset="-120"/>
                <a:ea typeface="微軟正黑體" pitchFamily="34" charset="-120"/>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r"/>
            <a:r>
              <a:rPr lang="zh-TW" altLang="en-US" sz="2000" b="1" dirty="0">
                <a:solidFill>
                  <a:schemeClr val="tx1"/>
                </a:solidFill>
              </a:rPr>
              <a:t>中央輔導團科技領域輔導員</a:t>
            </a:r>
            <a:endParaRPr lang="en-US" altLang="zh-TW" sz="2000" b="1" dirty="0">
              <a:solidFill>
                <a:schemeClr val="tx1"/>
              </a:solidFill>
            </a:endParaRPr>
          </a:p>
          <a:p>
            <a:pPr algn="r"/>
            <a:r>
              <a:rPr lang="zh-TW" altLang="en-US" sz="2000" b="1" dirty="0">
                <a:solidFill>
                  <a:schemeClr val="tx1"/>
                </a:solidFill>
              </a:rPr>
              <a:t>北興科技中心</a:t>
            </a:r>
            <a:endParaRPr lang="en-US" altLang="zh-TW" sz="2000" b="1" dirty="0">
              <a:solidFill>
                <a:schemeClr val="tx1"/>
              </a:solidFill>
            </a:endParaRPr>
          </a:p>
          <a:p>
            <a:pPr algn="r"/>
            <a:r>
              <a:rPr lang="zh-TW" altLang="en-US" sz="2000" b="1" dirty="0">
                <a:solidFill>
                  <a:schemeClr val="tx1"/>
                </a:solidFill>
              </a:rPr>
              <a:t>楊心淵</a:t>
            </a:r>
            <a:endParaRPr lang="en-US" altLang="zh-TW" sz="2000" b="1" dirty="0">
              <a:solidFill>
                <a:schemeClr val="tx1"/>
              </a:solidFill>
            </a:endParaRPr>
          </a:p>
          <a:p>
            <a:pPr algn="r"/>
            <a:r>
              <a:rPr lang="en-US" altLang="zh-TW" sz="1600" b="1" dirty="0">
                <a:solidFill>
                  <a:schemeClr val="bg1">
                    <a:lumMod val="65000"/>
                  </a:schemeClr>
                </a:solidFill>
              </a:rPr>
              <a:t>Chiayi Pei Shin</a:t>
            </a:r>
          </a:p>
          <a:p>
            <a:pPr algn="r"/>
            <a:r>
              <a:rPr lang="en-US" altLang="zh-TW" sz="1600" b="1" dirty="0">
                <a:solidFill>
                  <a:schemeClr val="bg1">
                    <a:lumMod val="65000"/>
                  </a:schemeClr>
                </a:solidFill>
              </a:rPr>
              <a:t>Maker Education and Technology</a:t>
            </a:r>
            <a:r>
              <a:rPr lang="zh-TW" altLang="en-US" sz="1600" b="1" dirty="0">
                <a:solidFill>
                  <a:schemeClr val="bg1">
                    <a:lumMod val="65000"/>
                  </a:schemeClr>
                </a:solidFill>
              </a:rPr>
              <a:t> </a:t>
            </a:r>
            <a:r>
              <a:rPr lang="en-US" altLang="zh-TW" sz="1600" b="1" dirty="0">
                <a:solidFill>
                  <a:schemeClr val="bg1">
                    <a:lumMod val="65000"/>
                  </a:schemeClr>
                </a:solidFill>
              </a:rPr>
              <a:t>Center</a:t>
            </a:r>
            <a:endParaRPr lang="zh-TW" altLang="en-US" sz="1600" b="1" dirty="0">
              <a:solidFill>
                <a:schemeClr val="bg1">
                  <a:lumMod val="65000"/>
                </a:schemeClr>
              </a:solidFill>
            </a:endParaRPr>
          </a:p>
        </p:txBody>
      </p:sp>
    </p:spTree>
    <p:extLst>
      <p:ext uri="{BB962C8B-B14F-4D97-AF65-F5344CB8AC3E}">
        <p14:creationId xmlns:p14="http://schemas.microsoft.com/office/powerpoint/2010/main" val="754782117"/>
      </p:ext>
    </p:extLst>
  </p:cSld>
  <p:clrMapOvr>
    <a:masterClrMapping/>
  </p:clrMapOvr>
  <p:transition>
    <p:cut/>
  </p:transition>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18575</TotalTime>
  <Words>1503</Words>
  <Application>Microsoft Office PowerPoint</Application>
  <PresentationFormat>如螢幕大小 (4:3)</PresentationFormat>
  <Paragraphs>261</Paragraphs>
  <Slides>44</Slides>
  <Notes>12</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44</vt:i4>
      </vt:variant>
    </vt:vector>
  </HeadingPairs>
  <TitlesOfParts>
    <vt:vector size="52" baseType="lpstr">
      <vt:lpstr>王漢宗特黑體繁</vt:lpstr>
      <vt:lpstr>Microsoft JhengHei</vt:lpstr>
      <vt:lpstr>Microsoft JhengHei</vt:lpstr>
      <vt:lpstr>新細明體</vt:lpstr>
      <vt:lpstr>Arial</vt:lpstr>
      <vt:lpstr>Berlin Sans FB</vt:lpstr>
      <vt:lpstr>Calibri</vt:lpstr>
      <vt:lpstr>Office 佈景主題</vt:lpstr>
      <vt:lpstr>問題解決能力培養</vt:lpstr>
      <vt:lpstr>AlphaGO VS 智慧紙片</vt:lpstr>
      <vt:lpstr>我是一張有智慧的紙片</vt:lpstr>
      <vt:lpstr>PowerPoint 簡報</vt:lpstr>
      <vt:lpstr>PowerPoint 簡報</vt:lpstr>
      <vt:lpstr>工業4.0與物聯網</vt:lpstr>
      <vt:lpstr>孩子們的時代或被取代？</vt:lpstr>
      <vt:lpstr>我的工作會被電腦取代嗎？</vt:lpstr>
      <vt:lpstr>PowerPoint 簡報</vt:lpstr>
      <vt:lpstr>科技領域崛起</vt:lpstr>
      <vt:lpstr>資訊科技課程架構</vt:lpstr>
      <vt:lpstr>12年國教與運算思維</vt:lpstr>
      <vt:lpstr>Computational thinking</vt:lpstr>
      <vt:lpstr>抽象化 (Abstraction)</vt:lpstr>
      <vt:lpstr>抽象化</vt:lpstr>
      <vt:lpstr>捷運地圖</vt:lpstr>
      <vt:lpstr>你會怎麼分類？</vt:lpstr>
      <vt:lpstr>樣式辨識 (Pattern Recognition)</vt:lpstr>
      <vt:lpstr>樣式辨識-EX3</vt:lpstr>
      <vt:lpstr>費氏數列與黃金比例</vt:lpstr>
      <vt:lpstr>樣式辨識</vt:lpstr>
      <vt:lpstr>想想看，下一張應該是？</vt:lpstr>
      <vt:lpstr>拆解 (Decomposition)</vt:lpstr>
      <vt:lpstr>拆解</vt:lpstr>
      <vt:lpstr>彈左唱右、彈右唱左、雙手合彈</vt:lpstr>
      <vt:lpstr>醫學專業分科</vt:lpstr>
      <vt:lpstr>拆解</vt:lpstr>
      <vt:lpstr>拆解</vt:lpstr>
      <vt:lpstr>演算法 (Algorithm Design)</vt:lpstr>
      <vt:lpstr>演算法設計</vt:lpstr>
      <vt:lpstr>演算法特性</vt:lpstr>
      <vt:lpstr>演算法特性</vt:lpstr>
      <vt:lpstr>運算思維 問題解決能力培養</vt:lpstr>
      <vt:lpstr>運算思維學習的工具</vt:lpstr>
      <vt:lpstr>Second Language Coding</vt:lpstr>
      <vt:lpstr>PowerPoint 簡報</vt:lpstr>
      <vt:lpstr>PowerPoint 簡報</vt:lpstr>
      <vt:lpstr>PowerPoint 簡報</vt:lpstr>
      <vt:lpstr>PowerPoint 簡報</vt:lpstr>
      <vt:lpstr>PowerPoint 簡報</vt:lpstr>
      <vt:lpstr>Makecode Editor</vt:lpstr>
      <vt:lpstr>Web bit</vt:lpstr>
      <vt:lpstr>Arduino小車</vt:lpstr>
      <vt:lpstr>素養導向課程發展架構</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Younger Yang</dc:creator>
  <cp:lastModifiedBy>心淵 楊</cp:lastModifiedBy>
  <cp:revision>1290</cp:revision>
  <dcterms:created xsi:type="dcterms:W3CDTF">2016-06-24T09:50:55Z</dcterms:created>
  <dcterms:modified xsi:type="dcterms:W3CDTF">2021-04-12T07:03:06Z</dcterms:modified>
</cp:coreProperties>
</file>