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3" autoAdjust="0"/>
    <p:restoredTop sz="94660"/>
  </p:normalViewPr>
  <p:slideViewPr>
    <p:cSldViewPr snapToGrid="0">
      <p:cViewPr varScale="1">
        <p:scale>
          <a:sx n="47" d="100"/>
          <a:sy n="47" d="100"/>
        </p:scale>
        <p:origin x="58" y="9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46408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812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7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18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85318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329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122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10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14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219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75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EC7295D-F754-4DD2-AC34-5C31FC889898}" type="datetimeFigureOut">
              <a:rPr lang="zh-TW" altLang="en-US" smtClean="0"/>
              <a:t>2020/10/27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057F41C-6949-4558-800B-8B9DD76810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983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0860BF-5CEE-4B57-8E9D-FC2C29BD4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9114" y="1913467"/>
            <a:ext cx="7073771" cy="1515533"/>
          </a:xfrm>
        </p:spPr>
        <p:txBody>
          <a:bodyPr/>
          <a:lstStyle/>
          <a:p>
            <a:r>
              <a:rPr lang="zh-TW" altLang="en-US" dirty="0"/>
              <a:t>玩轉造型燈座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EB28E27-5EB4-433D-9316-5D69DA3CD8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實作注意事項</a:t>
            </a:r>
          </a:p>
        </p:txBody>
      </p:sp>
    </p:spTree>
    <p:extLst>
      <p:ext uri="{BB962C8B-B14F-4D97-AF65-F5344CB8AC3E}">
        <p14:creationId xmlns:p14="http://schemas.microsoft.com/office/powerpoint/2010/main" val="953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8E2EF7-FFDD-4C65-A01B-E9F7BF55F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砂帶機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FBE2EB-ED77-48C0-B7E5-35C7C8C81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679" y="1898759"/>
            <a:ext cx="4724400" cy="3581400"/>
          </a:xfrm>
        </p:spPr>
        <p:txBody>
          <a:bodyPr/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注意事項</a:t>
            </a:r>
            <a:endParaRPr lang="en-US" altLang="zh-TW" sz="3200" b="1" dirty="0">
              <a:solidFill>
                <a:srgbClr val="0070C0"/>
              </a:solidFill>
            </a:endParaRPr>
          </a:p>
          <a:p>
            <a:pPr marL="936000" indent="-4320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</a:rPr>
              <a:t>材料須倚靠導板，避免被擊飛。</a:t>
            </a:r>
            <a:endParaRPr lang="en-US" altLang="zh-TW" sz="3200" dirty="0">
              <a:latin typeface="微軟正黑體" panose="020B0604030504040204" pitchFamily="34" charset="-120"/>
            </a:endParaRPr>
          </a:p>
          <a:p>
            <a:pPr marL="936000" indent="-4320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</a:rPr>
              <a:t>手與砂帶保持距離。</a:t>
            </a:r>
          </a:p>
          <a:p>
            <a:endParaRPr lang="zh-TW" alt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62E189C-B96C-4BA0-9FD6-E145A0111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" r="4694"/>
          <a:stretch/>
        </p:blipFill>
        <p:spPr bwMode="auto">
          <a:xfrm>
            <a:off x="5921022" y="1557585"/>
            <a:ext cx="6121297" cy="426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65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D13A5D-54B0-43FF-B087-DA7BA0CC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生科教室安全須知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4160FA-560F-44F8-A721-5E0426BE5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843" y="1903789"/>
            <a:ext cx="10504714" cy="495421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zh-TW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未經老師同意，不得擅自進生科教室</a:t>
            </a: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，</a:t>
            </a:r>
            <a:r>
              <a:rPr lang="zh-TW" altLang="zh-TW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禁止攜帶食物及飲料。 </a:t>
            </a:r>
            <a:r>
              <a:rPr lang="en-US" altLang="zh-TW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教室內，嚴格禁止打鬧嬉戲、奔跑或喧嘩。 </a:t>
            </a:r>
            <a:r>
              <a:rPr lang="en-US" altLang="zh-TW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未經許可，不可擅自打開機器或使用任何手工具。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操作時應該注意服儀安全性</a:t>
            </a:r>
            <a:endParaRPr lang="en-US" altLang="zh-TW"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操作機器前需要先理解操作方法及安全須知，若有疑問請先詢問釐清。</a:t>
            </a:r>
            <a:endParaRPr lang="en-US" altLang="zh-TW"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機器操作中，切勿與他人交談嬉戲。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使用機器時，需站立於安全工作區域內。</a:t>
            </a:r>
            <a:endParaRPr lang="en-US" altLang="zh-TW"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1200" dirty="0"/>
          </a:p>
          <a:p>
            <a:pPr marL="0" indent="0">
              <a:buNone/>
            </a:pPr>
            <a:endParaRPr lang="zh-TW" altLang="zh-TW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5852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188C5D81-B543-4FA0-BACD-DCEE76D57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生科教室安全須知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DB176A-D17B-4B40-B1A0-3DF342A3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472" y="1907259"/>
            <a:ext cx="11141528" cy="495074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機器運轉中，勿清理、調整或維修，勿以身體使其停止。  </a:t>
            </a:r>
            <a:endParaRPr lang="en-US" altLang="zh-TW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任何時候要離開機器時，必須先將機器停止後方可離開。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若有任何意外發生、身體不適、因病服用任何藥物或工具異常、損壞時皆必須立刻停止作業，並向老師報告。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工作完成後工具歸位，環境打掃後方可離開教室。</a:t>
            </a:r>
            <a:endParaRPr lang="en-US" altLang="zh-TW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機器上不得留置工件以外物品，周圍隨時保持整潔。</a:t>
            </a:r>
            <a:endParaRPr lang="en-US" altLang="zh-TW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機器啟動前應先試運轉，查看有無異狀。</a:t>
            </a:r>
          </a:p>
          <a:p>
            <a:pPr marL="457200" indent="-457200">
              <a:buFont typeface="+mj-lt"/>
              <a:buAutoNum type="arabicPeriod" startAt="8"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8"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8"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96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1A65DA97-D313-4749-A30C-F9DF12A809BC}"/>
              </a:ext>
            </a:extLst>
          </p:cNvPr>
          <p:cNvGrpSpPr/>
          <p:nvPr/>
        </p:nvGrpSpPr>
        <p:grpSpPr>
          <a:xfrm>
            <a:off x="1510607" y="3300172"/>
            <a:ext cx="10530525" cy="2808065"/>
            <a:chOff x="1970727" y="3867143"/>
            <a:chExt cx="11000319" cy="290482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4071AD2-33FB-4982-8C56-137264A64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727" y="3867143"/>
              <a:ext cx="2971570" cy="2904824"/>
            </a:xfrm>
            <a:prstGeom prst="rect">
              <a:avLst/>
            </a:prstGeom>
          </p:spPr>
        </p:pic>
        <p:pic>
          <p:nvPicPr>
            <p:cNvPr id="9" name="Picture 3" descr="L:\編輯七部\584廖明利\00中科轉檔_備課素材庫(常設資料夾）\課本圖檔\2.生活科技\01生科2上課本jpg檔_109(1)\02-CH1\2-1-15B 拷貝.jpg">
              <a:extLst>
                <a:ext uri="{FF2B5EF4-FFF2-40B4-BE49-F238E27FC236}">
                  <a16:creationId xmlns:a16="http://schemas.microsoft.com/office/drawing/2014/main" id="{F1134F91-0294-4DD3-9EEF-3FB6BABA97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1673" y="4170565"/>
              <a:ext cx="3859373" cy="2431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E6D5DFC3-EC36-4C33-813A-663E108ACCB6}"/>
              </a:ext>
            </a:extLst>
          </p:cNvPr>
          <p:cNvSpPr/>
          <p:nvPr/>
        </p:nvSpPr>
        <p:spPr>
          <a:xfrm>
            <a:off x="2145130" y="2264508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0070C0"/>
                </a:solidFill>
                <a:ea typeface="微軟正黑體" panose="020B0604030504040204" pitchFamily="34" charset="-120"/>
              </a:rPr>
              <a:t>線鋸機</a:t>
            </a:r>
            <a:endParaRPr lang="zh-HK" altLang="en-US" sz="3600" b="1" dirty="0">
              <a:solidFill>
                <a:srgbClr val="0070C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DF48D3E-20A2-44AE-8037-BED4C2400FB9}"/>
              </a:ext>
            </a:extLst>
          </p:cNvPr>
          <p:cNvSpPr/>
          <p:nvPr/>
        </p:nvSpPr>
        <p:spPr>
          <a:xfrm>
            <a:off x="9406206" y="2264507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0070C0"/>
                </a:solidFill>
                <a:ea typeface="微軟正黑體" panose="020B0604030504040204" pitchFamily="34" charset="-120"/>
              </a:rPr>
              <a:t>砂帶機</a:t>
            </a:r>
            <a:endParaRPr lang="zh-HK" altLang="en-US" sz="3600" b="1" dirty="0">
              <a:solidFill>
                <a:srgbClr val="0070C0"/>
              </a:solidFill>
              <a:ea typeface="微軟正黑體" panose="020B0604030504040204" pitchFamily="34" charset="-120"/>
            </a:endParaRPr>
          </a:p>
        </p:txBody>
      </p:sp>
      <p:sp>
        <p:nvSpPr>
          <p:cNvPr id="22" name="標題 1">
            <a:extLst>
              <a:ext uri="{FF2B5EF4-FFF2-40B4-BE49-F238E27FC236}">
                <a16:creationId xmlns:a16="http://schemas.microsoft.com/office/drawing/2014/main" id="{6C1A0FBB-4693-49D9-B161-65ADD7881A6C}"/>
              </a:ext>
            </a:extLst>
          </p:cNvPr>
          <p:cNvSpPr txBox="1">
            <a:spLocks/>
          </p:cNvSpPr>
          <p:nvPr/>
        </p:nvSpPr>
        <p:spPr>
          <a:xfrm>
            <a:off x="1152804" y="293698"/>
            <a:ext cx="9938295" cy="83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rgbClr val="FF0000"/>
                </a:solidFill>
              </a:rPr>
              <a:t>電動加工機具</a:t>
            </a:r>
          </a:p>
        </p:txBody>
      </p:sp>
      <p:pic>
        <p:nvPicPr>
          <p:cNvPr id="25" name="Picture 4" descr="L:\編輯七部\584廖明利\00中科轉檔_備課素材庫(常設資料夾）\課本圖檔\2.生活科技\01生科2上課本jpg檔_109(1)\02-CH1\2-1-15A 拷貝.jpg">
            <a:extLst>
              <a:ext uri="{FF2B5EF4-FFF2-40B4-BE49-F238E27FC236}">
                <a16:creationId xmlns:a16="http://schemas.microsoft.com/office/drawing/2014/main" id="{C95720BB-3FF4-4149-8B76-BF9657579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617" y1="34896" x2="7617" y2="34896"/>
                        <a14:foregroundMark x1="10449" y1="34787" x2="10449" y2="34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196" y="3300172"/>
            <a:ext cx="2952159" cy="264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C168177-D5CE-4E9B-AFD1-561601A71950}"/>
              </a:ext>
            </a:extLst>
          </p:cNvPr>
          <p:cNvSpPr/>
          <p:nvPr/>
        </p:nvSpPr>
        <p:spPr>
          <a:xfrm>
            <a:off x="5726445" y="2264507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0070C0"/>
                </a:solidFill>
                <a:ea typeface="微軟正黑體" panose="020B0604030504040204" pitchFamily="34" charset="-120"/>
              </a:rPr>
              <a:t>圓盤機</a:t>
            </a:r>
            <a:endParaRPr lang="zh-HK" altLang="en-US" sz="3600" b="1" dirty="0">
              <a:solidFill>
                <a:srgbClr val="0070C0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360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F8E915-8BD2-47E2-A0EA-0B67C47A7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線鋸機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5642B9-2BD0-475C-BAE4-57C6D447D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4724400" cy="4038600"/>
          </a:xfrm>
        </p:spPr>
        <p:txBody>
          <a:bodyPr/>
          <a:lstStyle/>
          <a:p>
            <a:r>
              <a:rPr lang="zh-TW" altLang="en-US" sz="3200" dirty="0"/>
              <a:t>進行</a:t>
            </a:r>
            <a:r>
              <a:rPr lang="zh-TW" altLang="en-US" sz="3200" b="1" dirty="0">
                <a:solidFill>
                  <a:srgbClr val="0070C0"/>
                </a:solidFill>
              </a:rPr>
              <a:t>鋸切</a:t>
            </a:r>
            <a:r>
              <a:rPr lang="zh-TW" altLang="en-US" sz="3200" dirty="0"/>
              <a:t>加工，將工作物切斷。</a:t>
            </a:r>
            <a:endParaRPr lang="en-US" altLang="zh-TW" sz="3200" dirty="0"/>
          </a:p>
          <a:p>
            <a:r>
              <a:rPr lang="zh-TW" altLang="en-US" sz="3200" dirty="0"/>
              <a:t>藉由</a:t>
            </a:r>
            <a:r>
              <a:rPr lang="zh-TW" altLang="en-US" sz="3200" b="1" dirty="0">
                <a:solidFill>
                  <a:srgbClr val="0070C0"/>
                </a:solidFill>
              </a:rPr>
              <a:t>線鋸條</a:t>
            </a:r>
            <a:r>
              <a:rPr lang="zh-TW" altLang="en-US" sz="3200" dirty="0"/>
              <a:t>上的鋸齒刀鋒，不斷在材料上運動以達成切削作用。</a:t>
            </a:r>
            <a:endParaRPr lang="en-US" altLang="zh-TW" sz="3200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6A36DA-859D-4129-BF3D-8AFB45A3C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598" y1="8492" x2="12598" y2="8492"/>
                        <a14:backgroundMark x1="46680" y1="25275" x2="46680" y2="25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14" y="1125538"/>
            <a:ext cx="5501936" cy="537835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21E82BC-8DDF-4AAB-9966-796D152B416B}"/>
              </a:ext>
            </a:extLst>
          </p:cNvPr>
          <p:cNvSpPr/>
          <p:nvPr/>
        </p:nvSpPr>
        <p:spPr>
          <a:xfrm>
            <a:off x="11077914" y="1722821"/>
            <a:ext cx="5590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線鋸條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E166EB84-16FF-44AD-988B-1BEE530D9A92}"/>
              </a:ext>
            </a:extLst>
          </p:cNvPr>
          <p:cNvCxnSpPr>
            <a:cxnSpLocks/>
          </p:cNvCxnSpPr>
          <p:nvPr/>
        </p:nvCxnSpPr>
        <p:spPr>
          <a:xfrm>
            <a:off x="10269044" y="2997763"/>
            <a:ext cx="808870" cy="0"/>
          </a:xfrm>
          <a:prstGeom prst="line">
            <a:avLst/>
          </a:prstGeom>
          <a:ln w="38100" cap="rnd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05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298321-3021-41D4-9730-1CD875F4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4786"/>
          </a:xfrm>
        </p:spPr>
        <p:txBody>
          <a:bodyPr/>
          <a:lstStyle/>
          <a:p>
            <a:r>
              <a:rPr lang="zh-TW" altLang="en-US" dirty="0"/>
              <a:t>圓盤機、砂帶機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06C33C-35B2-4D85-BEDC-CC1D9C03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3722914" cy="3581400"/>
          </a:xfrm>
        </p:spPr>
        <p:txBody>
          <a:bodyPr/>
          <a:lstStyle/>
          <a:p>
            <a:r>
              <a:rPr lang="zh-TW" altLang="en-US" sz="3200" dirty="0"/>
              <a:t>進行</a:t>
            </a:r>
            <a:r>
              <a:rPr lang="zh-TW" altLang="en-US" sz="3200" b="1" dirty="0">
                <a:solidFill>
                  <a:srgbClr val="0070C0"/>
                </a:solidFill>
              </a:rPr>
              <a:t>砂磨</a:t>
            </a:r>
            <a:r>
              <a:rPr lang="zh-TW" altLang="en-US" sz="3200" dirty="0"/>
              <a:t>加工。</a:t>
            </a:r>
            <a:endParaRPr lang="en-US" altLang="zh-TW" sz="3200" dirty="0"/>
          </a:p>
          <a:p>
            <a:r>
              <a:rPr lang="zh-TW" altLang="en-US" sz="3200" dirty="0"/>
              <a:t>砂布上的研磨砂粒在材料上運動，造成切削作用。</a:t>
            </a:r>
            <a:endParaRPr lang="en-US" altLang="zh-TW" sz="3200" dirty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7648381-A5F5-47AA-BFC4-167100CDC90E}"/>
              </a:ext>
            </a:extLst>
          </p:cNvPr>
          <p:cNvGrpSpPr/>
          <p:nvPr/>
        </p:nvGrpSpPr>
        <p:grpSpPr>
          <a:xfrm>
            <a:off x="3513364" y="2400301"/>
            <a:ext cx="8678635" cy="4219538"/>
            <a:chOff x="3790950" y="2781721"/>
            <a:chExt cx="7815150" cy="3593188"/>
          </a:xfrm>
        </p:grpSpPr>
        <p:pic>
          <p:nvPicPr>
            <p:cNvPr id="9" name="Picture 3" descr="L:\編輯七部\584廖明利\00中科轉檔_備課素材庫(常設資料夾）\課本圖檔\2.生活科技\01生科2上課本jpg檔_109(1)\02-CH1\2-1-15B 拷貝.jpg">
              <a:extLst>
                <a:ext uri="{FF2B5EF4-FFF2-40B4-BE49-F238E27FC236}">
                  <a16:creationId xmlns:a16="http://schemas.microsoft.com/office/drawing/2014/main" id="{9905D141-1E20-4EAE-B6F2-D55CCD2568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950" y="3958189"/>
              <a:ext cx="3836310" cy="2416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L:\編輯七部\584廖明利\00中科轉檔_備課素材庫(常設資料夾）\課本圖檔\2.生活科技\01生科2上課本jpg檔_109(1)\02-CH1\2-1-15A 拷貝.jpg">
              <a:extLst>
                <a:ext uri="{FF2B5EF4-FFF2-40B4-BE49-F238E27FC236}">
                  <a16:creationId xmlns:a16="http://schemas.microsoft.com/office/drawing/2014/main" id="{36643102-ABD8-4D63-9DC9-7424F2FD04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8398" y1="34024" x2="8398" y2="34024"/>
                          <a14:foregroundMark x1="10449" y1="34569" x2="10449" y2="345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1470" y="3501802"/>
              <a:ext cx="3134630" cy="2806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F134E809-463B-4558-976A-81563222FDE0}"/>
                </a:ext>
              </a:extLst>
            </p:cNvPr>
            <p:cNvSpPr/>
            <p:nvPr/>
          </p:nvSpPr>
          <p:spPr>
            <a:xfrm>
              <a:off x="5807174" y="2781721"/>
              <a:ext cx="15696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ea typeface="微軟正黑體" panose="020B0604030504040204" pitchFamily="34" charset="-120"/>
                </a:rPr>
                <a:t>砂帶機</a:t>
              </a:r>
              <a:endParaRPr lang="zh-HK" altLang="en-US" sz="3600" b="1" dirty="0">
                <a:solidFill>
                  <a:srgbClr val="0070C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2B98BB4E-AA22-487C-AD46-158F4D6B6C3E}"/>
                </a:ext>
              </a:extLst>
            </p:cNvPr>
            <p:cNvSpPr/>
            <p:nvPr/>
          </p:nvSpPr>
          <p:spPr>
            <a:xfrm>
              <a:off x="8687494" y="2781722"/>
              <a:ext cx="15696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ea typeface="微軟正黑體" panose="020B0604030504040204" pitchFamily="34" charset="-120"/>
                </a:rPr>
                <a:t>圓盤機</a:t>
              </a:r>
              <a:endParaRPr lang="zh-HK" altLang="en-US" sz="3600" b="1" dirty="0">
                <a:solidFill>
                  <a:srgbClr val="0070C0"/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33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AD988B-8724-42D7-A769-4E05B9691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6429"/>
          </a:xfrm>
        </p:spPr>
        <p:txBody>
          <a:bodyPr/>
          <a:lstStyle/>
          <a:p>
            <a:r>
              <a:rPr lang="zh-TW" altLang="en-US" dirty="0"/>
              <a:t>圓盤機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E30E52-2B73-44E9-A3BD-51CC355AC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4724400" cy="3581400"/>
          </a:xfrm>
        </p:spPr>
        <p:txBody>
          <a:bodyPr/>
          <a:lstStyle/>
          <a:p>
            <a:r>
              <a:rPr lang="zh-TW" altLang="en-US" sz="3200" dirty="0"/>
              <a:t>馬達轉動</a:t>
            </a:r>
            <a:br>
              <a:rPr lang="en-US" altLang="zh-TW" sz="3200" dirty="0"/>
            </a:br>
            <a:r>
              <a:rPr lang="zh-TW" altLang="en-US" sz="3200" dirty="0"/>
              <a:t>→貼有砂布的圓盤轉動</a:t>
            </a:r>
            <a:endParaRPr lang="en-US" altLang="zh-TW" sz="3200" dirty="0"/>
          </a:p>
          <a:p>
            <a:r>
              <a:rPr lang="zh-TW" altLang="en-US" sz="3200" dirty="0"/>
              <a:t>圓盤以</a:t>
            </a:r>
            <a:r>
              <a:rPr lang="zh-TW" altLang="en-US" sz="3200" b="1" dirty="0">
                <a:solidFill>
                  <a:srgbClr val="0070C0"/>
                </a:solidFill>
              </a:rPr>
              <a:t>旋轉</a:t>
            </a:r>
            <a:r>
              <a:rPr lang="zh-TW" altLang="en-US" sz="3200" dirty="0"/>
              <a:t>的方式與材料作用，形成的切削軌跡是弧線。</a:t>
            </a:r>
            <a:endParaRPr lang="en-US" altLang="zh-TW" sz="3200" dirty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880049B-FB9F-4A67-B5A6-C2A676C092EB}"/>
              </a:ext>
            </a:extLst>
          </p:cNvPr>
          <p:cNvGrpSpPr/>
          <p:nvPr/>
        </p:nvGrpSpPr>
        <p:grpSpPr>
          <a:xfrm>
            <a:off x="7128409" y="2129086"/>
            <a:ext cx="4794609" cy="4293443"/>
            <a:chOff x="1558702" y="2133650"/>
            <a:chExt cx="6242050" cy="5589587"/>
          </a:xfrm>
        </p:grpSpPr>
        <p:pic>
          <p:nvPicPr>
            <p:cNvPr id="5" name="Picture 2" descr="D:\工作\109(1)2上備課素材庫\課習圖檔 - 美編轉\01生科2上課本jpg檔_109(1)\02-CH1\2-1-15A 拷貝.jpg">
              <a:extLst>
                <a:ext uri="{FF2B5EF4-FFF2-40B4-BE49-F238E27FC236}">
                  <a16:creationId xmlns:a16="http://schemas.microsoft.com/office/drawing/2014/main" id="{DEC4E4AB-3DDF-4671-B092-D588C00DC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8789" y1="33479" x2="8789" y2="33479"/>
                          <a14:foregroundMark x1="10254" y1="34460" x2="10254" y2="344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2133650"/>
              <a:ext cx="6242050" cy="558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弧形 5">
              <a:extLst>
                <a:ext uri="{FF2B5EF4-FFF2-40B4-BE49-F238E27FC236}">
                  <a16:creationId xmlns:a16="http://schemas.microsoft.com/office/drawing/2014/main" id="{0D811D19-8688-4609-A321-6D817CE5D079}"/>
                </a:ext>
              </a:extLst>
            </p:cNvPr>
            <p:cNvSpPr/>
            <p:nvPr/>
          </p:nvSpPr>
          <p:spPr>
            <a:xfrm>
              <a:off x="3142878" y="2637706"/>
              <a:ext cx="3035991" cy="3672408"/>
            </a:xfrm>
            <a:prstGeom prst="arc">
              <a:avLst>
                <a:gd name="adj1" fmla="val 10559439"/>
                <a:gd name="adj2" fmla="val 20808259"/>
              </a:avLst>
            </a:prstGeom>
            <a:ln w="57150" cap="rnd">
              <a:solidFill>
                <a:schemeClr val="accent6">
                  <a:lumMod val="75000"/>
                </a:schemeClr>
              </a:solidFill>
              <a:headEnd type="triangle" w="med" len="med"/>
              <a:tailEnd type="none" w="med" len="med"/>
            </a:ln>
            <a:scene3d>
              <a:camera prst="isometricOffAxis1Right">
                <a:rot lat="1200000" lon="2028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8964DC7-4A99-4E4E-9DF5-E3F09EAC9482}"/>
              </a:ext>
            </a:extLst>
          </p:cNvPr>
          <p:cNvGrpSpPr/>
          <p:nvPr/>
        </p:nvGrpSpPr>
        <p:grpSpPr>
          <a:xfrm rot="5400000">
            <a:off x="7500730" y="1528746"/>
            <a:ext cx="1099499" cy="1080120"/>
            <a:chOff x="6270870" y="1809614"/>
            <a:chExt cx="1099499" cy="108012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6E9DA28-F102-4D76-9213-F69E8E80FDC7}"/>
                </a:ext>
              </a:extLst>
            </p:cNvPr>
            <p:cNvSpPr/>
            <p:nvPr/>
          </p:nvSpPr>
          <p:spPr>
            <a:xfrm rot="16200000">
              <a:off x="6023198" y="2057286"/>
              <a:ext cx="108012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馬達</a:t>
              </a: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4F35D3B3-EB08-4A8C-81D2-1C86215508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5646" y="2349180"/>
              <a:ext cx="514723" cy="0"/>
            </a:xfrm>
            <a:prstGeom prst="line">
              <a:avLst/>
            </a:prstGeom>
            <a:ln w="38100" cap="rnd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05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23C1EC-B452-45E7-9DD2-C37171D34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圓盤機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97E3F4E-3055-42A6-8CED-D657F3D96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8299"/>
            <a:ext cx="4131129" cy="500743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注意事項</a:t>
            </a:r>
            <a:endParaRPr lang="en-US" altLang="zh-TW" sz="3200" b="1" dirty="0">
              <a:solidFill>
                <a:srgbClr val="0070C0"/>
              </a:solidFill>
            </a:endParaRPr>
          </a:p>
          <a:p>
            <a:pPr marL="936000" indent="-432000"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</a:rPr>
              <a:t>僅能使用圓盤左側（</a:t>
            </a:r>
            <a:r>
              <a:rPr lang="zh-TW" altLang="en-US" sz="3200" b="1" dirty="0">
                <a:solidFill>
                  <a:srgbClr val="0070C0"/>
                </a:solidFill>
              </a:rPr>
              <a:t>向下運動</a:t>
            </a:r>
            <a:r>
              <a:rPr lang="zh-TW" altLang="en-US" sz="3200" dirty="0">
                <a:latin typeface="微軟正黑體" panose="020B0604030504040204" pitchFamily="34" charset="-120"/>
              </a:rPr>
              <a:t>處）進行砂磨，避免工作物被擊飛。</a:t>
            </a:r>
            <a:endParaRPr lang="en-US" altLang="zh-TW" sz="3200" dirty="0">
              <a:latin typeface="微軟正黑體" panose="020B0604030504040204" pitchFamily="34" charset="-120"/>
            </a:endParaRPr>
          </a:p>
          <a:p>
            <a:pPr marL="936000" indent="-432000"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</a:rPr>
              <a:t>砂磨時，工作物要緊靠砂磨平臺。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8001DF2B-5C4C-4806-B50C-3E1A80FEE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r="16617"/>
          <a:stretch/>
        </p:blipFill>
        <p:spPr bwMode="auto">
          <a:xfrm>
            <a:off x="5867516" y="1164770"/>
            <a:ext cx="5996078" cy="500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95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B7CB3A-DEEE-4DE3-865D-C3423C3F2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砂帶機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66520C-2E1A-4477-96B1-EF87E6168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951514" cy="3581400"/>
          </a:xfrm>
        </p:spPr>
        <p:txBody>
          <a:bodyPr/>
          <a:lstStyle/>
          <a:p>
            <a:r>
              <a:rPr lang="zh-TW" altLang="en-US" sz="3200" dirty="0"/>
              <a:t>馬達轉動</a:t>
            </a:r>
            <a:br>
              <a:rPr lang="en-US" altLang="zh-TW" sz="3200" dirty="0"/>
            </a:br>
            <a:r>
              <a:rPr lang="zh-TW" altLang="en-US" sz="3200" dirty="0"/>
              <a:t>→砂帶轉動</a:t>
            </a:r>
            <a:endParaRPr lang="en-US" altLang="zh-TW" sz="3200" dirty="0"/>
          </a:p>
          <a:p>
            <a:r>
              <a:rPr lang="zh-TW" altLang="en-US" sz="3200" dirty="0"/>
              <a:t>砂布以直線運動方式與材料作用，形成的切削軌跡是直線。</a:t>
            </a:r>
            <a:endParaRPr lang="en-US" altLang="zh-TW" sz="3200" dirty="0"/>
          </a:p>
          <a:p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6172F3B-525C-4825-B0BD-07C2CA6A4AF6}"/>
              </a:ext>
            </a:extLst>
          </p:cNvPr>
          <p:cNvGrpSpPr/>
          <p:nvPr/>
        </p:nvGrpSpPr>
        <p:grpSpPr>
          <a:xfrm>
            <a:off x="5323114" y="1647378"/>
            <a:ext cx="6263458" cy="4524822"/>
            <a:chOff x="5231110" y="1485578"/>
            <a:chExt cx="6263458" cy="4524822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D4A5ACF2-65B3-4C2C-B0BF-5CC9E4A4F3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40885" y1="57702" x2="40885" y2="57702"/>
                          <a14:foregroundMark x1="33594" y1="75065" x2="33594" y2="75065"/>
                          <a14:foregroundMark x1="20313" y1="58355" x2="20313" y2="583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1110" y="1845618"/>
              <a:ext cx="6263458" cy="4164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6F4922DF-3896-444C-A127-3332112A93B9}"/>
                </a:ext>
              </a:extLst>
            </p:cNvPr>
            <p:cNvGrpSpPr/>
            <p:nvPr/>
          </p:nvGrpSpPr>
          <p:grpSpPr>
            <a:xfrm>
              <a:off x="9047534" y="1485578"/>
              <a:ext cx="1080120" cy="1156483"/>
              <a:chOff x="9047534" y="1485578"/>
              <a:chExt cx="1080120" cy="1156483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BC89E2A-6900-4BCE-86F4-D9320EFAD5C3}"/>
                  </a:ext>
                </a:extLst>
              </p:cNvPr>
              <p:cNvSpPr/>
              <p:nvPr/>
            </p:nvSpPr>
            <p:spPr>
              <a:xfrm>
                <a:off x="9047534" y="1485578"/>
                <a:ext cx="10801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3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馬達</a:t>
                </a:r>
              </a:p>
            </p:txBody>
          </p: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5506E78D-9CDA-45E5-8C6A-0ADCE92FC4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562257" y="2057286"/>
                <a:ext cx="1" cy="584775"/>
              </a:xfrm>
              <a:prstGeom prst="line">
                <a:avLst/>
              </a:prstGeom>
              <a:ln w="38100" cap="rnd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78730581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54</TotalTime>
  <Words>404</Words>
  <Application>Microsoft Office PowerPoint</Application>
  <PresentationFormat>寬螢幕</PresentationFormat>
  <Paragraphs>48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3" baseType="lpstr">
      <vt:lpstr>微軟正黑體</vt:lpstr>
      <vt:lpstr>Franklin Gothic Book</vt:lpstr>
      <vt:lpstr>裁剪</vt:lpstr>
      <vt:lpstr>玩轉造型燈座</vt:lpstr>
      <vt:lpstr>生科教室安全須知</vt:lpstr>
      <vt:lpstr>生科教室安全須知</vt:lpstr>
      <vt:lpstr>PowerPoint 簡報</vt:lpstr>
      <vt:lpstr>線鋸機</vt:lpstr>
      <vt:lpstr>圓盤機、砂帶機</vt:lpstr>
      <vt:lpstr>圓盤機</vt:lpstr>
      <vt:lpstr>圓盤機</vt:lpstr>
      <vt:lpstr>砂帶機</vt:lpstr>
      <vt:lpstr>砂帶機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玩轉造型燈座</dc:title>
  <dc:creator>user</dc:creator>
  <cp:lastModifiedBy>user</cp:lastModifiedBy>
  <cp:revision>8</cp:revision>
  <dcterms:created xsi:type="dcterms:W3CDTF">2020-10-27T09:11:09Z</dcterms:created>
  <dcterms:modified xsi:type="dcterms:W3CDTF">2020-10-27T13:45:56Z</dcterms:modified>
</cp:coreProperties>
</file>