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7" r:id="rId3"/>
    <p:sldId id="258" r:id="rId4"/>
    <p:sldId id="273" r:id="rId5"/>
    <p:sldId id="293" r:id="rId6"/>
    <p:sldId id="294" r:id="rId7"/>
    <p:sldId id="295" r:id="rId8"/>
    <p:sldId id="259" r:id="rId9"/>
    <p:sldId id="270" r:id="rId10"/>
    <p:sldId id="271" r:id="rId11"/>
    <p:sldId id="272" r:id="rId12"/>
    <p:sldId id="260" r:id="rId13"/>
    <p:sldId id="262" r:id="rId14"/>
    <p:sldId id="261" r:id="rId15"/>
    <p:sldId id="263" r:id="rId16"/>
    <p:sldId id="264" r:id="rId17"/>
    <p:sldId id="265" r:id="rId18"/>
    <p:sldId id="266" r:id="rId19"/>
    <p:sldId id="267" r:id="rId20"/>
    <p:sldId id="268" r:id="rId21"/>
    <p:sldId id="269" r:id="rId22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108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183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6F47F2-677F-43A8-9AA1-011515F6FBD0}" type="datetime1">
              <a:rPr lang="zh-TW" altLang="en-US" smtClean="0"/>
              <a:t>2021/6/4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20574F-A887-496E-9094-94266670F04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364437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11AE5C-BDFB-46AE-8A6E-95804AB8CC22}" type="datetime1">
              <a:rPr lang="zh-TW" altLang="en-US" smtClean="0"/>
              <a:t>2021/6/4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0677C3-2383-40B6-ADBA-832CD899A7B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177843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5C5AA-3E6E-4BED-B1B3-795A6F8C378E}" type="datetimeFigureOut">
              <a:rPr lang="zh-TW" altLang="en-US" smtClean="0"/>
              <a:t>2021/6/4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B4021-A2B7-4802-8E78-E5C28A2BF07F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6380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5C5AA-3E6E-4BED-B1B3-795A6F8C378E}" type="datetimeFigureOut">
              <a:rPr lang="zh-TW" altLang="en-US" smtClean="0"/>
              <a:t>2021/6/4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B4021-A2B7-4802-8E78-E5C28A2BF07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2173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5C5AA-3E6E-4BED-B1B3-795A6F8C378E}" type="datetimeFigureOut">
              <a:rPr lang="zh-TW" altLang="en-US" smtClean="0"/>
              <a:t>2021/6/4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B4021-A2B7-4802-8E78-E5C28A2BF07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8114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marL="0">
              <a:defRPr sz="6000"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5C5AA-3E6E-4BED-B1B3-795A6F8C378E}" type="datetimeFigureOut">
              <a:rPr lang="zh-TW" altLang="en-US" smtClean="0"/>
              <a:t>2021/6/4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B4021-A2B7-4802-8E78-E5C28A2BF07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4701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5C5AA-3E6E-4BED-B1B3-795A6F8C378E}" type="datetimeFigureOut">
              <a:rPr lang="zh-TW" altLang="en-US" smtClean="0"/>
              <a:t>2021/6/4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B4021-A2B7-4802-8E78-E5C28A2BF07F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1286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5C5AA-3E6E-4BED-B1B3-795A6F8C378E}" type="datetimeFigureOut">
              <a:rPr lang="zh-TW" altLang="en-US" smtClean="0"/>
              <a:t>2021/6/4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B4021-A2B7-4802-8E78-E5C28A2BF07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07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5C5AA-3E6E-4BED-B1B3-795A6F8C378E}" type="datetimeFigureOut">
              <a:rPr lang="zh-TW" altLang="en-US" smtClean="0"/>
              <a:t>2021/6/4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B4021-A2B7-4802-8E78-E5C28A2BF07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225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5C5AA-3E6E-4BED-B1B3-795A6F8C378E}" type="datetimeFigureOut">
              <a:rPr lang="zh-TW" altLang="en-US" smtClean="0"/>
              <a:t>2021/6/4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B4021-A2B7-4802-8E78-E5C28A2BF07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3863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5C5AA-3E6E-4BED-B1B3-795A6F8C378E}" type="datetimeFigureOut">
              <a:rPr lang="zh-TW" altLang="en-US" smtClean="0"/>
              <a:t>2021/6/4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B4021-A2B7-4802-8E78-E5C28A2BF07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5711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C35C5AA-3E6E-4BED-B1B3-795A6F8C378E}" type="datetimeFigureOut">
              <a:rPr lang="zh-TW" altLang="en-US" smtClean="0"/>
              <a:t>2021/6/4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A5B4021-A2B7-4802-8E78-E5C28A2BF07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7341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5C5AA-3E6E-4BED-B1B3-795A6F8C378E}" type="datetimeFigureOut">
              <a:rPr lang="zh-TW" altLang="en-US" smtClean="0"/>
              <a:t>2021/6/4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B4021-A2B7-4802-8E78-E5C28A2BF07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3545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C35C5AA-3E6E-4BED-B1B3-795A6F8C378E}" type="datetimeFigureOut">
              <a:rPr lang="zh-TW" altLang="en-US" smtClean="0"/>
              <a:t>2021/6/4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A5B4021-A2B7-4802-8E78-E5C28A2BF07F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7985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Liu_dV6-EE&amp;t=18s" TargetMode="External"/><Relationship Id="rId2" Type="http://schemas.openxmlformats.org/officeDocument/2006/relationships/hyperlink" Target="https://www.youtube.com/watch?v=2XIiZ165YeU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hyperlink" Target="https://www.youtube.com/watch?v=pzXQ0VBIfKo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TXRTQsK7o0" TargetMode="Externa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gn8MZXI0wc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qKHaf3d6uss" TargetMode="External"/><Relationship Id="rId5" Type="http://schemas.openxmlformats.org/officeDocument/2006/relationships/hyperlink" Target="https://www.youtube.com/watch?v=3H7v0ibVk-w" TargetMode="External"/><Relationship Id="rId4" Type="http://schemas.openxmlformats.org/officeDocument/2006/relationships/hyperlink" Target="https://www.youtube.com/watch?v=aL9nbyW_EFY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LdISDm2LkyI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oodmall.com.tw/shop/product/%e4%ba%8c%e5%90%88%e4%b8%80-%e6%b0%b4%e6%80%a7%e6%9c%a8%e5%99%a8%e5%a1%97%e6%96%99-5kg-%e5%b9%b3%e5%85%89/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" Target="slide1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4fICqIZkgTk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goe2QzMq5A&amp;list=PL9sgUlXa9j6kwST0gx5SMrhD8LaIl_5KH&amp;index=15" TargetMode="External"/><Relationship Id="rId2" Type="http://schemas.openxmlformats.org/officeDocument/2006/relationships/hyperlink" Target="https://www.youtube.com/watch?v=8EQ4KCEiXv8&amp;list=PL9sgUlXa9j6kwST0gx5SMrhD8LaIl_5KH&amp;index=16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ObCRaZTB8eU&amp;list=PLwliwifKvpe2ohzpy1N5iHPcbnUrBSyb7&amp;index=8" TargetMode="External"/><Relationship Id="rId4" Type="http://schemas.openxmlformats.org/officeDocument/2006/relationships/hyperlink" Target="https://www.youtube.com/watch?v=ZhFEev7yKP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創意小木盒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/>
              <a:t>科技</a:t>
            </a:r>
            <a:r>
              <a:rPr lang="zh-TW" altLang="en-US" dirty="0" smtClean="0"/>
              <a:t>領域</a:t>
            </a:r>
            <a:r>
              <a:rPr lang="en-US" altLang="zh-TW" dirty="0" smtClean="0"/>
              <a:t>-</a:t>
            </a:r>
            <a:r>
              <a:rPr lang="zh-TW" altLang="en-US" dirty="0" smtClean="0"/>
              <a:t>生活</a:t>
            </a:r>
            <a:r>
              <a:rPr lang="zh-TW" altLang="en-US" dirty="0"/>
              <a:t>科技</a:t>
            </a:r>
          </a:p>
        </p:txBody>
      </p:sp>
    </p:spTree>
    <p:extLst>
      <p:ext uri="{BB962C8B-B14F-4D97-AF65-F5344CB8AC3E}">
        <p14:creationId xmlns:p14="http://schemas.microsoft.com/office/powerpoint/2010/main" val="282778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工作安全規定</a:t>
            </a:r>
            <a:r>
              <a:rPr lang="en-US" altLang="zh-TW" dirty="0"/>
              <a:t>1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800" dirty="0"/>
              <a:t>1</a:t>
            </a:r>
            <a:r>
              <a:rPr lang="zh-TW" altLang="en-US" sz="2800" dirty="0"/>
              <a:t>、	操作工具機時務必遵守老師指示，切勿嬉戲玩鬧。。</a:t>
            </a:r>
          </a:p>
          <a:p>
            <a:r>
              <a:rPr lang="en-US" altLang="zh-TW" sz="2800" dirty="0"/>
              <a:t>2</a:t>
            </a:r>
            <a:r>
              <a:rPr lang="zh-TW" altLang="en-US" sz="2800" dirty="0"/>
              <a:t>、	未經老師允許切不可自行打開電源或自行操作。</a:t>
            </a:r>
          </a:p>
          <a:p>
            <a:r>
              <a:rPr lang="en-US" altLang="zh-TW" sz="2800" dirty="0"/>
              <a:t>3</a:t>
            </a:r>
            <a:r>
              <a:rPr lang="zh-TW" altLang="en-US" sz="2800" dirty="0"/>
              <a:t>、	工作時不可戴手套、衣袖應扣好、避免穿著寬大衣服。</a:t>
            </a:r>
          </a:p>
          <a:p>
            <a:r>
              <a:rPr lang="en-US" altLang="zh-TW" sz="2800" dirty="0"/>
              <a:t>4</a:t>
            </a:r>
            <a:r>
              <a:rPr lang="zh-TW" altLang="en-US" sz="2800" dirty="0"/>
              <a:t>、	頭髮過長者應將頭髮紮理整齊，前額瀏海過長應使用髮夾。</a:t>
            </a:r>
          </a:p>
          <a:p>
            <a:r>
              <a:rPr lang="en-US" altLang="zh-TW" sz="2800" dirty="0"/>
              <a:t>5</a:t>
            </a:r>
            <a:r>
              <a:rPr lang="zh-TW" altLang="en-US" sz="2800" dirty="0"/>
              <a:t>、	手上禁止配戴手環、手鍊等首飾。</a:t>
            </a:r>
          </a:p>
          <a:p>
            <a:r>
              <a:rPr lang="en-US" altLang="zh-TW" sz="2800" dirty="0"/>
              <a:t>6</a:t>
            </a:r>
            <a:r>
              <a:rPr lang="zh-TW" altLang="en-US" sz="2800" dirty="0"/>
              <a:t>、	鑽削中若發現異常的聲音，應立即停止操作，並報告老師。</a:t>
            </a:r>
          </a:p>
          <a:p>
            <a:r>
              <a:rPr lang="en-US" altLang="zh-TW" sz="2800" dirty="0"/>
              <a:t>7</a:t>
            </a:r>
            <a:r>
              <a:rPr lang="zh-TW" altLang="en-US" sz="2800" dirty="0"/>
              <a:t>、	無論鑽頭</a:t>
            </a:r>
            <a:r>
              <a:rPr lang="en-US" altLang="zh-TW" sz="2800" dirty="0"/>
              <a:t>(</a:t>
            </a:r>
            <a:r>
              <a:rPr lang="zh-TW" altLang="en-US" sz="2800" dirty="0"/>
              <a:t>線鋸</a:t>
            </a:r>
            <a:r>
              <a:rPr lang="en-US" altLang="zh-TW" sz="2800" dirty="0"/>
              <a:t>)</a:t>
            </a:r>
            <a:r>
              <a:rPr lang="zh-TW" altLang="en-US" sz="2800" dirty="0"/>
              <a:t>是否轉動皆不可將手伸入鑽削區。</a:t>
            </a:r>
          </a:p>
        </p:txBody>
      </p:sp>
    </p:spTree>
    <p:extLst>
      <p:ext uri="{BB962C8B-B14F-4D97-AF65-F5344CB8AC3E}">
        <p14:creationId xmlns:p14="http://schemas.microsoft.com/office/powerpoint/2010/main" val="356246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工作安全規定</a:t>
            </a:r>
            <a:r>
              <a:rPr lang="en-US" altLang="zh-TW" dirty="0"/>
              <a:t>2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zh-TW" sz="2800" dirty="0"/>
              <a:t>8</a:t>
            </a:r>
            <a:r>
              <a:rPr lang="zh-TW" altLang="en-US" sz="2800" dirty="0"/>
              <a:t>、	若遇緊急狀況應立即關閉電源，並馬上報告老師。</a:t>
            </a:r>
          </a:p>
          <a:p>
            <a:r>
              <a:rPr lang="en-US" altLang="zh-TW" sz="2800" dirty="0"/>
              <a:t>9</a:t>
            </a:r>
            <a:r>
              <a:rPr lang="zh-TW" altLang="en-US" sz="2800" dirty="0"/>
              <a:t>、	鑽孔時應先將鑽頭對準記號並規定位後再行開啟電源。</a:t>
            </a:r>
          </a:p>
          <a:p>
            <a:r>
              <a:rPr lang="en-US" altLang="zh-TW" sz="2800" dirty="0"/>
              <a:t>10</a:t>
            </a:r>
            <a:r>
              <a:rPr lang="zh-TW" altLang="en-US" sz="2800" dirty="0"/>
              <a:t>、	鑽孔工作進行時若需移動工作件時務必先將電源關閉。</a:t>
            </a:r>
          </a:p>
          <a:p>
            <a:r>
              <a:rPr lang="en-US" altLang="zh-TW" sz="2800" dirty="0"/>
              <a:t>11</a:t>
            </a:r>
            <a:r>
              <a:rPr lang="zh-TW" altLang="en-US" sz="2800" dirty="0"/>
              <a:t>、	鑽孔時應緩慢的將把手下壓，以達最佳的鑽削效果。</a:t>
            </a:r>
          </a:p>
          <a:p>
            <a:r>
              <a:rPr lang="en-US" altLang="zh-TW" sz="2800" dirty="0"/>
              <a:t>12</a:t>
            </a:r>
            <a:r>
              <a:rPr lang="zh-TW" altLang="en-US" sz="2800" dirty="0"/>
              <a:t>、	線鋸時，手不可在線鋸沿長線上，操作時，木材須向下壓住前進。</a:t>
            </a:r>
          </a:p>
          <a:p>
            <a:r>
              <a:rPr lang="en-US" altLang="zh-TW" sz="2800" dirty="0"/>
              <a:t>13</a:t>
            </a:r>
            <a:r>
              <a:rPr lang="zh-TW" altLang="en-US" sz="2800" dirty="0"/>
              <a:t>、	操作工具機時務必保持謹慎嚴肅的態度，以免造成傷害。</a:t>
            </a:r>
          </a:p>
          <a:p>
            <a:r>
              <a:rPr lang="en-US" altLang="zh-TW" sz="2800" dirty="0"/>
              <a:t>14</a:t>
            </a:r>
            <a:r>
              <a:rPr lang="zh-TW" altLang="en-US" sz="2800" dirty="0"/>
              <a:t>、	本規定未盡完善之部分由現場指導老師補充。</a:t>
            </a:r>
          </a:p>
        </p:txBody>
      </p:sp>
    </p:spTree>
    <p:extLst>
      <p:ext uri="{BB962C8B-B14F-4D97-AF65-F5344CB8AC3E}">
        <p14:creationId xmlns:p14="http://schemas.microsoft.com/office/powerpoint/2010/main" val="355299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手線鋸的使用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5400" dirty="0">
                <a:hlinkClick r:id="rId2"/>
              </a:rPr>
              <a:t>1.</a:t>
            </a:r>
            <a:r>
              <a:rPr lang="zh-TW" altLang="en-US" sz="5400" dirty="0">
                <a:hlinkClick r:id="rId2"/>
              </a:rPr>
              <a:t>用途構造</a:t>
            </a:r>
            <a:endParaRPr lang="en-US" altLang="zh-TW" sz="5400" dirty="0"/>
          </a:p>
          <a:p>
            <a:r>
              <a:rPr lang="en-US" altLang="zh-TW" sz="5400" dirty="0">
                <a:hlinkClick r:id="rId3"/>
              </a:rPr>
              <a:t>2.</a:t>
            </a:r>
            <a:r>
              <a:rPr lang="zh-TW" altLang="en-US" sz="5400" dirty="0">
                <a:hlinkClick r:id="rId3"/>
              </a:rPr>
              <a:t>裝卸鋸條</a:t>
            </a:r>
            <a:endParaRPr lang="en-US" altLang="zh-TW" sz="5400" dirty="0"/>
          </a:p>
          <a:p>
            <a:r>
              <a:rPr lang="en-US" altLang="zh-TW" sz="5400" dirty="0">
                <a:hlinkClick r:id="rId4"/>
              </a:rPr>
              <a:t>3.</a:t>
            </a:r>
            <a:r>
              <a:rPr lang="zh-TW" altLang="en-US" sz="5400" dirty="0">
                <a:hlinkClick r:id="rId4"/>
              </a:rPr>
              <a:t>操作使用</a:t>
            </a:r>
            <a:endParaRPr lang="zh-TW" altLang="en-US" sz="5400" dirty="0"/>
          </a:p>
        </p:txBody>
      </p:sp>
      <p:pic>
        <p:nvPicPr>
          <p:cNvPr id="3074" name="Picture 2" descr="弓形鋸- :::: 台北建成工具JCtool ::::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3180" y="2266739"/>
            <a:ext cx="4762500" cy="318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6115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線鋸機的使用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/>
              <a:t>1.</a:t>
            </a:r>
            <a:r>
              <a:rPr lang="zh-TW" altLang="en-US" sz="3200" dirty="0"/>
              <a:t>線鋸機操作安全</a:t>
            </a:r>
            <a:endParaRPr lang="en-US" altLang="zh-TW" sz="3200" dirty="0"/>
          </a:p>
          <a:p>
            <a:r>
              <a:rPr lang="en-US" altLang="zh-TW" sz="3200" dirty="0"/>
              <a:t>2.</a:t>
            </a:r>
            <a:r>
              <a:rPr lang="zh-TW" altLang="en-US" sz="3200" dirty="0"/>
              <a:t>線鋸條</a:t>
            </a:r>
            <a:r>
              <a:rPr lang="en-US" altLang="zh-TW" sz="3200" dirty="0"/>
              <a:t>(12T.18T)</a:t>
            </a:r>
            <a:r>
              <a:rPr lang="zh-TW" altLang="en-US" sz="3200" dirty="0"/>
              <a:t>代表意思</a:t>
            </a:r>
            <a:endParaRPr lang="en-US" altLang="zh-TW" sz="3200" dirty="0"/>
          </a:p>
          <a:p>
            <a:r>
              <a:rPr lang="en-US" altLang="zh-TW" sz="3200" dirty="0"/>
              <a:t>3.</a:t>
            </a:r>
            <a:r>
              <a:rPr lang="zh-TW" altLang="en-US" sz="3200" dirty="0"/>
              <a:t>線鋸條安裝</a:t>
            </a:r>
            <a:endParaRPr lang="en-US" altLang="zh-TW" sz="3200" dirty="0"/>
          </a:p>
          <a:p>
            <a:r>
              <a:rPr lang="en-US" altLang="zh-TW" sz="3200" dirty="0"/>
              <a:t>4.</a:t>
            </a:r>
            <a:r>
              <a:rPr lang="zh-TW" altLang="en-US" sz="3200" dirty="0"/>
              <a:t>鋸切時轉彎注意事項</a:t>
            </a:r>
          </a:p>
        </p:txBody>
      </p:sp>
      <p:pic>
        <p:nvPicPr>
          <p:cNvPr id="5122" name="Picture 2" descr="SS16SA – 力山電動工具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680" y="1957606"/>
            <a:ext cx="3810000" cy="3476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898634" y="4824248"/>
            <a:ext cx="53445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hlinkClick r:id="rId3"/>
              </a:rPr>
              <a:t>線鋸機使用方法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44235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砂紙的使用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97280" y="1845734"/>
            <a:ext cx="6359810" cy="4023360"/>
          </a:xfrm>
        </p:spPr>
        <p:txBody>
          <a:bodyPr>
            <a:normAutofit/>
          </a:bodyPr>
          <a:lstStyle/>
          <a:p>
            <a:r>
              <a:rPr lang="zh-TW" altLang="en-US" sz="3600" dirty="0"/>
              <a:t>號數：指每一平方英吋的網目數，如＃</a:t>
            </a:r>
            <a:r>
              <a:rPr lang="en-US" altLang="zh-TW" sz="3600" dirty="0"/>
              <a:t>100</a:t>
            </a:r>
            <a:r>
              <a:rPr lang="zh-TW" altLang="en-US" sz="3600" dirty="0"/>
              <a:t>砂紙就是在</a:t>
            </a:r>
            <a:r>
              <a:rPr lang="en-US" altLang="zh-TW" sz="3600" dirty="0"/>
              <a:t>1” x 1” </a:t>
            </a:r>
            <a:r>
              <a:rPr lang="zh-TW" altLang="en-US" sz="3600" dirty="0"/>
              <a:t>的面積裡，分佈了</a:t>
            </a:r>
            <a:r>
              <a:rPr lang="en-US" altLang="zh-TW" sz="3600" dirty="0"/>
              <a:t>100 x 100 </a:t>
            </a:r>
            <a:r>
              <a:rPr lang="zh-TW" altLang="en-US" sz="3600" dirty="0"/>
              <a:t>粒研磨顆粒</a:t>
            </a:r>
          </a:p>
        </p:txBody>
      </p:sp>
      <p:pic>
        <p:nvPicPr>
          <p:cNvPr id="4098" name="Picture 2" descr="日本白砂紙的價格推薦- 2021年3月| 比價比個夠Big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4828" y="1845734"/>
            <a:ext cx="3580852" cy="3580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898634" y="4824248"/>
            <a:ext cx="53445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hlinkClick r:id="rId3"/>
              </a:rPr>
              <a:t>【</a:t>
            </a:r>
            <a:r>
              <a:rPr lang="zh-TW" altLang="en-US" sz="2400" dirty="0">
                <a:hlinkClick r:id="rId3"/>
              </a:rPr>
              <a:t>超認真少年</a:t>
            </a:r>
            <a:r>
              <a:rPr lang="en-US" altLang="zh-TW" sz="2400" dirty="0">
                <a:hlinkClick r:id="rId3"/>
              </a:rPr>
              <a:t>】</a:t>
            </a:r>
            <a:r>
              <a:rPr lang="zh-TW" altLang="en-US" sz="2400" dirty="0">
                <a:hlinkClick r:id="rId3"/>
              </a:rPr>
              <a:t>砂紙怎麼用？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2185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砂帶機的使用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6146" name="Picture 2" descr="REXON B130A 1”桌上型砂帶機| 木百貨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829" y="1845734"/>
            <a:ext cx="2955072" cy="3276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BD46A – 力山電動工具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051" y="1845734"/>
            <a:ext cx="3810000" cy="3476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7310807" y="4937250"/>
            <a:ext cx="20649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hlinkClick r:id="rId4"/>
              </a:rPr>
              <a:t>砂帶機示範</a:t>
            </a:r>
            <a:r>
              <a:rPr lang="en-US" altLang="zh-TW" sz="2400" dirty="0">
                <a:hlinkClick r:id="rId4"/>
              </a:rPr>
              <a:t>(1)</a:t>
            </a:r>
            <a:endParaRPr lang="zh-TW" altLang="en-US" sz="2400" dirty="0"/>
          </a:p>
        </p:txBody>
      </p:sp>
      <p:sp>
        <p:nvSpPr>
          <p:cNvPr id="7" name="矩形 6"/>
          <p:cNvSpPr/>
          <p:nvPr/>
        </p:nvSpPr>
        <p:spPr>
          <a:xfrm>
            <a:off x="7310806" y="5428606"/>
            <a:ext cx="20649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hlinkClick r:id="rId5"/>
              </a:rPr>
              <a:t>砂帶機示範</a:t>
            </a:r>
            <a:r>
              <a:rPr lang="en-US" altLang="zh-TW" sz="2400" dirty="0">
                <a:hlinkClick r:id="rId5"/>
              </a:rPr>
              <a:t>(2)</a:t>
            </a:r>
            <a:endParaRPr lang="zh-TW" altLang="en-US" sz="2400" dirty="0"/>
          </a:p>
        </p:txBody>
      </p:sp>
      <p:sp>
        <p:nvSpPr>
          <p:cNvPr id="8" name="矩形 7"/>
          <p:cNvSpPr/>
          <p:nvPr/>
        </p:nvSpPr>
        <p:spPr>
          <a:xfrm>
            <a:off x="2256120" y="4966941"/>
            <a:ext cx="26468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hlinkClick r:id="rId6"/>
              </a:rPr>
              <a:t>砂磨機教學與操作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427225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鑽孔機的使用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97280" y="1845734"/>
            <a:ext cx="6911603" cy="4023360"/>
          </a:xfrm>
        </p:spPr>
        <p:txBody>
          <a:bodyPr>
            <a:normAutofit/>
          </a:bodyPr>
          <a:lstStyle/>
          <a:p>
            <a:r>
              <a:rPr lang="zh-TW" altLang="en-US" sz="3200" dirty="0"/>
              <a:t>結合鑽孔工具與線鋸工具，可做</a:t>
            </a:r>
            <a:endParaRPr lang="en-US" altLang="zh-TW" sz="3200" dirty="0"/>
          </a:p>
          <a:p>
            <a:r>
              <a:rPr lang="zh-TW" altLang="en-US" sz="3200" dirty="0"/>
              <a:t>鏤空</a:t>
            </a:r>
          </a:p>
        </p:txBody>
      </p:sp>
      <p:pic>
        <p:nvPicPr>
          <p:cNvPr id="7170" name="Picture 2" descr="力山REXON 桌上型鑽床DP8 適用小物件(夾頭可用1-13mm鑽尾) | 蝦皮購物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4292" y="1908796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8262781" y="1737360"/>
            <a:ext cx="20313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hlinkClick r:id="rId3"/>
              </a:rPr>
              <a:t>鑽床使用示範</a:t>
            </a:r>
            <a:endParaRPr lang="zh-TW" altLang="en-US" sz="24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2512" y="2957098"/>
            <a:ext cx="3871403" cy="2603916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1097280" y="5621224"/>
            <a:ext cx="56677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https://world.taobao.com/item/645252692921.htm?spm=a21wu.10013406-tw.taglist-content.3.6956f88bBZsJKR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9848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電燒筆的使用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97279" y="1845734"/>
            <a:ext cx="7116555" cy="4023360"/>
          </a:xfrm>
        </p:spPr>
        <p:txBody>
          <a:bodyPr>
            <a:noAutofit/>
          </a:bodyPr>
          <a:lstStyle/>
          <a:p>
            <a:r>
              <a:rPr lang="en-US" altLang="zh-TW" sz="2600" dirty="0"/>
              <a:t>1.</a:t>
            </a:r>
            <a:r>
              <a:rPr lang="zh-TW" altLang="en-US" sz="2600" dirty="0"/>
              <a:t>電燒文字或圖形</a:t>
            </a:r>
            <a:endParaRPr lang="en-US" altLang="zh-TW" sz="2600" dirty="0"/>
          </a:p>
          <a:p>
            <a:r>
              <a:rPr lang="zh-TW" altLang="en-US" sz="2600" dirty="0"/>
              <a:t>  可預先在木材上用鉛筆打草稿，順著木紋慢慢加熱燒出圖形，遇到逆紋時要減慢速度</a:t>
            </a:r>
            <a:endParaRPr lang="en-US" altLang="zh-TW" sz="2600" dirty="0"/>
          </a:p>
          <a:p>
            <a:endParaRPr lang="en-US" altLang="zh-TW" sz="2600" dirty="0"/>
          </a:p>
          <a:p>
            <a:r>
              <a:rPr lang="en-US" altLang="zh-TW" sz="2600" dirty="0"/>
              <a:t>2.</a:t>
            </a:r>
            <a:r>
              <a:rPr lang="zh-TW" altLang="en-US" sz="2600" dirty="0"/>
              <a:t>電烙圖案熱轉印</a:t>
            </a:r>
            <a:endParaRPr lang="en-US" altLang="zh-TW" sz="2600" dirty="0"/>
          </a:p>
          <a:p>
            <a:r>
              <a:rPr lang="zh-TW" altLang="en-US" sz="2600" dirty="0"/>
              <a:t>   在白紙上用鉛筆畫出圖形或用雷射印表機印出圖案</a:t>
            </a:r>
            <a:r>
              <a:rPr lang="en-US" altLang="zh-TW" sz="2600" dirty="0"/>
              <a:t>(</a:t>
            </a:r>
            <a:r>
              <a:rPr lang="zh-TW" altLang="en-US" sz="2600" dirty="0"/>
              <a:t>噴墨不行</a:t>
            </a:r>
            <a:r>
              <a:rPr lang="en-US" altLang="zh-TW" sz="2600" dirty="0"/>
              <a:t>)</a:t>
            </a:r>
            <a:r>
              <a:rPr lang="zh-TW" altLang="en-US" sz="2600" dirty="0"/>
              <a:t>，圖案要左右相反，將圖案貼近木材並在邊緣一側貼上膠帶，烙印時要快速小範圍移動，並約</a:t>
            </a:r>
            <a:r>
              <a:rPr lang="en-US" altLang="zh-TW" sz="2600" dirty="0"/>
              <a:t>5</a:t>
            </a:r>
            <a:r>
              <a:rPr lang="zh-TW" altLang="en-US" sz="2600" dirty="0"/>
              <a:t>秒鐘翻開散熱並確認烙印情形，以避免燒焦</a:t>
            </a:r>
          </a:p>
        </p:txBody>
      </p:sp>
      <p:pic>
        <p:nvPicPr>
          <p:cNvPr id="8194" name="Picture 2" descr="Pro'sKit 烙畫燒烙筆SI-132A | 寶工Pro'sKit官方網站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3834" y="2043339"/>
            <a:ext cx="3628149" cy="362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581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木工白膠的使用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800" dirty="0"/>
              <a:t>1.</a:t>
            </a:r>
            <a:r>
              <a:rPr lang="zh-TW" altLang="en-US" sz="2800" dirty="0"/>
              <a:t>傳統白膠</a:t>
            </a:r>
            <a:r>
              <a:rPr lang="en-US" altLang="zh-TW" sz="2800" dirty="0"/>
              <a:t>(</a:t>
            </a:r>
            <a:r>
              <a:rPr lang="zh-TW" altLang="en-US" sz="2800" dirty="0"/>
              <a:t>樹脂</a:t>
            </a:r>
            <a:r>
              <a:rPr lang="en-US" altLang="zh-TW" sz="2800" dirty="0"/>
              <a:t>)</a:t>
            </a:r>
            <a:r>
              <a:rPr lang="zh-TW" altLang="en-US" sz="2800" dirty="0"/>
              <a:t> </a:t>
            </a:r>
            <a:r>
              <a:rPr lang="en-US" altLang="zh-TW" sz="2800" dirty="0"/>
              <a:t>VS</a:t>
            </a:r>
            <a:r>
              <a:rPr lang="zh-TW" altLang="en-US" sz="2800" dirty="0"/>
              <a:t> 木工白膠</a:t>
            </a:r>
            <a:endParaRPr lang="en-US" altLang="zh-TW" sz="2800" dirty="0"/>
          </a:p>
          <a:p>
            <a:pPr marL="0" indent="0">
              <a:buNone/>
            </a:pPr>
            <a:r>
              <a:rPr lang="en-US" altLang="zh-TW" sz="2800" dirty="0"/>
              <a:t>2.</a:t>
            </a:r>
            <a:r>
              <a:rPr lang="zh-TW" altLang="en-US" sz="2800" dirty="0"/>
              <a:t>白膠使用方法</a:t>
            </a:r>
            <a:endParaRPr lang="en-US" altLang="zh-TW" sz="2800" dirty="0"/>
          </a:p>
          <a:p>
            <a:pPr marL="0" indent="0">
              <a:buNone/>
            </a:pPr>
            <a:r>
              <a:rPr lang="zh-TW" altLang="en-US" sz="2800" dirty="0"/>
              <a:t>  </a:t>
            </a:r>
            <a:r>
              <a:rPr lang="en-US" altLang="zh-TW" sz="2800" dirty="0"/>
              <a:t>(1)</a:t>
            </a:r>
            <a:r>
              <a:rPr lang="zh-TW" altLang="en-US" sz="2800" dirty="0"/>
              <a:t>接合面要乾淨</a:t>
            </a:r>
            <a:endParaRPr lang="en-US" altLang="zh-TW" sz="2800" dirty="0"/>
          </a:p>
          <a:p>
            <a:pPr marL="0" indent="0">
              <a:buNone/>
            </a:pPr>
            <a:r>
              <a:rPr lang="zh-TW" altLang="en-US" sz="2800" dirty="0"/>
              <a:t>  </a:t>
            </a:r>
            <a:r>
              <a:rPr lang="en-US" altLang="zh-TW" sz="2800" dirty="0"/>
              <a:t>(2)</a:t>
            </a:r>
            <a:r>
              <a:rPr lang="zh-TW" altLang="en-US" sz="2800" dirty="0"/>
              <a:t>兩面要塗薄白膠</a:t>
            </a:r>
            <a:endParaRPr lang="en-US" altLang="zh-TW" sz="2800" dirty="0"/>
          </a:p>
          <a:p>
            <a:pPr marL="0" indent="0">
              <a:buNone/>
            </a:pPr>
            <a:r>
              <a:rPr lang="zh-TW" altLang="en-US" sz="2800" dirty="0"/>
              <a:t>  </a:t>
            </a:r>
            <a:r>
              <a:rPr lang="en-US" altLang="zh-TW" sz="2800" dirty="0"/>
              <a:t>(3)</a:t>
            </a:r>
            <a:r>
              <a:rPr lang="zh-TW" altLang="en-US" sz="2800" dirty="0"/>
              <a:t>有溢膠要用濕抹布擦拭乾淨</a:t>
            </a:r>
            <a:endParaRPr lang="en-US" altLang="zh-TW" sz="2800" dirty="0"/>
          </a:p>
          <a:p>
            <a:pPr marL="0" indent="0">
              <a:buNone/>
            </a:pPr>
            <a:r>
              <a:rPr lang="zh-TW" altLang="en-US" sz="2800" dirty="0"/>
              <a:t> </a:t>
            </a:r>
          </a:p>
        </p:txBody>
      </p:sp>
      <p:pic>
        <p:nvPicPr>
          <p:cNvPr id="9218" name="Picture 2" descr="Titebond 太棒膠太棒2 太棒3 防水木工膠| 露天拍賣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037" y="1845734"/>
            <a:ext cx="3596618" cy="3596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7805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木工漆</a:t>
            </a:r>
            <a:r>
              <a:rPr lang="en-US" altLang="zh-TW" dirty="0"/>
              <a:t>1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97280" y="1845734"/>
            <a:ext cx="7810237" cy="4023360"/>
          </a:xfrm>
        </p:spPr>
        <p:txBody>
          <a:bodyPr>
            <a:noAutofit/>
          </a:bodyPr>
          <a:lstStyle/>
          <a:p>
            <a:r>
              <a:rPr lang="zh-TW" altLang="en-US" sz="2800" dirty="0"/>
              <a:t>加工表面處理</a:t>
            </a:r>
          </a:p>
          <a:p>
            <a:r>
              <a:rPr lang="zh-TW" altLang="en-US" sz="2800" dirty="0"/>
              <a:t>→表面使用</a:t>
            </a:r>
            <a:r>
              <a:rPr lang="en-US" altLang="zh-TW" sz="2800" dirty="0"/>
              <a:t>#150~240</a:t>
            </a:r>
            <a:r>
              <a:rPr lang="zh-TW" altLang="en-US" sz="2800" dirty="0"/>
              <a:t>粗砂紙 研磨整平表面</a:t>
            </a:r>
            <a:r>
              <a:rPr lang="en-US" altLang="zh-TW" sz="2800" dirty="0"/>
              <a:t>/</a:t>
            </a:r>
            <a:r>
              <a:rPr lang="zh-TW" altLang="en-US" sz="2800" dirty="0"/>
              <a:t>清除舊漆</a:t>
            </a:r>
            <a:r>
              <a:rPr lang="en-US" altLang="zh-TW" sz="2800" dirty="0"/>
              <a:t/>
            </a:r>
            <a:br>
              <a:rPr lang="en-US" altLang="zh-TW" sz="2800" dirty="0"/>
            </a:br>
            <a:endParaRPr lang="zh-TW" altLang="en-US" sz="2800" dirty="0"/>
          </a:p>
          <a:p>
            <a:r>
              <a:rPr lang="zh-TW" altLang="en-US" sz="2800" dirty="0"/>
              <a:t>第一道塗裝</a:t>
            </a:r>
            <a:r>
              <a:rPr lang="en-US" altLang="zh-TW" sz="2800" dirty="0"/>
              <a:t>(</a:t>
            </a:r>
            <a:r>
              <a:rPr lang="zh-TW" altLang="en-US" sz="2800" dirty="0"/>
              <a:t>底漆</a:t>
            </a:r>
            <a:r>
              <a:rPr lang="en-US" altLang="zh-TW" sz="2800" dirty="0"/>
              <a:t>)</a:t>
            </a:r>
            <a:r>
              <a:rPr lang="zh-TW" altLang="en-US" sz="2800" dirty="0"/>
              <a:t>去除纖毛、填補毛孔</a:t>
            </a:r>
          </a:p>
          <a:p>
            <a:r>
              <a:rPr lang="zh-TW" altLang="en-US" sz="2800" dirty="0"/>
              <a:t>→使用布</a:t>
            </a:r>
            <a:r>
              <a:rPr lang="en-US" altLang="zh-TW" sz="2800" dirty="0"/>
              <a:t>/</a:t>
            </a:r>
            <a:r>
              <a:rPr lang="zh-TW" altLang="en-US" sz="2800" dirty="0"/>
              <a:t>刷</a:t>
            </a:r>
            <a:r>
              <a:rPr lang="en-US" altLang="zh-TW" sz="2800" dirty="0"/>
              <a:t>/</a:t>
            </a:r>
            <a:r>
              <a:rPr lang="zh-TW" altLang="en-US" sz="2800" dirty="0"/>
              <a:t>噴槍均勻塗佈於材料表面，均勻濕潤不垂流即可</a:t>
            </a:r>
          </a:p>
          <a:p>
            <a:r>
              <a:rPr lang="zh-TW" altLang="en-US" sz="2800" dirty="0"/>
              <a:t>→放置數分鐘</a:t>
            </a:r>
            <a:r>
              <a:rPr lang="en-US" altLang="zh-TW" sz="2800" dirty="0"/>
              <a:t>(</a:t>
            </a:r>
            <a:r>
              <a:rPr lang="zh-TW" altLang="en-US" sz="2800" dirty="0"/>
              <a:t>視氣候狀況</a:t>
            </a:r>
            <a:r>
              <a:rPr lang="en-US" altLang="zh-TW" sz="2800" dirty="0"/>
              <a:t>)</a:t>
            </a:r>
            <a:r>
              <a:rPr lang="zh-TW" altLang="en-US" sz="2800" dirty="0"/>
              <a:t>至表面乾燥即可</a:t>
            </a:r>
          </a:p>
          <a:p>
            <a:r>
              <a:rPr lang="zh-TW" altLang="en-US" sz="2800" dirty="0"/>
              <a:t>→使用中粒度砂紙</a:t>
            </a:r>
            <a:r>
              <a:rPr lang="en-US" altLang="zh-TW" sz="2800" dirty="0"/>
              <a:t>(#240~320)</a:t>
            </a:r>
            <a:r>
              <a:rPr lang="zh-TW" altLang="en-US" sz="2800" dirty="0"/>
              <a:t>研磨均勻</a:t>
            </a:r>
          </a:p>
        </p:txBody>
      </p:sp>
      <p:pic>
        <p:nvPicPr>
          <p:cNvPr id="10242" name="Picture 2" descr="https://woodmall.com.tw/shop/wp-content/uploads/2020/09/5kg%E6%B0%B4%E6%80%A7%E6%BC%86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2621399"/>
            <a:ext cx="3657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字方塊 5">
            <a:hlinkClick r:id="rId3"/>
          </p:cNvPr>
          <p:cNvSpPr txBox="1"/>
          <p:nvPr/>
        </p:nvSpPr>
        <p:spPr>
          <a:xfrm>
            <a:off x="9264343" y="1810047"/>
            <a:ext cx="2197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資料來源：木百貨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71685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容器歷史</a:t>
            </a:r>
          </a:p>
        </p:txBody>
      </p:sp>
      <p:pic>
        <p:nvPicPr>
          <p:cNvPr id="1026" name="Picture 2" descr="https://upload.wikimedia.org/wikipedia/commons/thumb/a/a2/Pots_for_sale_in_Kenya.jpg/220px-Pots_for_sale_in_Keny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" y="2004902"/>
            <a:ext cx="2095500" cy="157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upload.wikimedia.org/wikipedia/commons/thumb/6/68/Little_world%2C_Aichi_prefecture_-_Main_exhibition_hall_-_Woven_basket_-_Maya_people_in_Mexico.jpg/220px-Little_world%2C_Aichi_prefecture_-_Main_exhibition_hall_-_Woven_basket_-_Maya_people_in_Mexic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927" y="2004902"/>
            <a:ext cx="209550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upload.wikimedia.org/wikipedia/commons/thumb/3/3a/MOVINGBOX.JPG/220px-MOVINGBOX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480" y="2004902"/>
            <a:ext cx="2095500" cy="157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蝦皮購物| 花得更少買得更好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7065" y="2004902"/>
            <a:ext cx="3405352" cy="3405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504495" y="5990896"/>
            <a:ext cx="5833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https://zh.wikipedia.org/wiki/%E5%AE%B9%E5%99%A8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6337736" y="5990896"/>
            <a:ext cx="5571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https://www.ruten.com.tw/item/show?21703139764261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079846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木工漆</a:t>
            </a:r>
            <a:r>
              <a:rPr lang="en-US" altLang="zh-TW" dirty="0"/>
              <a:t>2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zh-TW" altLang="en-US" sz="2800" dirty="0">
                <a:solidFill>
                  <a:schemeClr val="tx1"/>
                </a:solidFill>
              </a:rPr>
              <a:t>第二道塗裝</a:t>
            </a:r>
            <a:r>
              <a:rPr lang="en-US" altLang="zh-TW" sz="2800" dirty="0">
                <a:solidFill>
                  <a:schemeClr val="tx1"/>
                </a:solidFill>
              </a:rPr>
              <a:t>(</a:t>
            </a:r>
            <a:r>
              <a:rPr lang="zh-TW" altLang="en-US" sz="2800" dirty="0">
                <a:solidFill>
                  <a:schemeClr val="tx1"/>
                </a:solidFill>
              </a:rPr>
              <a:t>二度底漆</a:t>
            </a:r>
            <a:r>
              <a:rPr lang="en-US" altLang="zh-TW" sz="2800" dirty="0">
                <a:solidFill>
                  <a:schemeClr val="tx1"/>
                </a:solidFill>
              </a:rPr>
              <a:t>)</a:t>
            </a:r>
            <a:r>
              <a:rPr lang="zh-TW" altLang="en-US" sz="2800" dirty="0">
                <a:solidFill>
                  <a:schemeClr val="tx1"/>
                </a:solidFill>
              </a:rPr>
              <a:t>填補毛孔、光滑表面</a:t>
            </a:r>
          </a:p>
          <a:p>
            <a:r>
              <a:rPr lang="zh-TW" altLang="en-US" sz="2800" dirty="0">
                <a:solidFill>
                  <a:schemeClr val="tx1"/>
                </a:solidFill>
              </a:rPr>
              <a:t>→重複步驟</a:t>
            </a:r>
            <a:r>
              <a:rPr lang="en-US" altLang="zh-TW" sz="2800" dirty="0">
                <a:solidFill>
                  <a:schemeClr val="tx1"/>
                </a:solidFill>
              </a:rPr>
              <a:t>2</a:t>
            </a:r>
            <a:r>
              <a:rPr lang="zh-TW" altLang="en-US" sz="2800" dirty="0">
                <a:solidFill>
                  <a:schemeClr val="tx1"/>
                </a:solidFill>
              </a:rPr>
              <a:t>進行塗裝並待乾</a:t>
            </a:r>
          </a:p>
          <a:p>
            <a:r>
              <a:rPr lang="zh-TW" altLang="en-US" sz="2800" dirty="0">
                <a:solidFill>
                  <a:schemeClr val="tx1"/>
                </a:solidFill>
              </a:rPr>
              <a:t>→使用</a:t>
            </a:r>
            <a:r>
              <a:rPr lang="en-US" altLang="zh-TW" sz="2800" dirty="0">
                <a:solidFill>
                  <a:schemeClr val="tx1"/>
                </a:solidFill>
              </a:rPr>
              <a:t>#400~600</a:t>
            </a:r>
            <a:r>
              <a:rPr lang="zh-TW" altLang="en-US" sz="2800" dirty="0">
                <a:solidFill>
                  <a:schemeClr val="tx1"/>
                </a:solidFill>
              </a:rPr>
              <a:t>砂紙輕輕研磨表面，至光滑即可</a:t>
            </a:r>
          </a:p>
          <a:p>
            <a:endParaRPr lang="zh-TW" altLang="en-US" sz="2800" dirty="0">
              <a:solidFill>
                <a:schemeClr val="tx1"/>
              </a:solidFill>
            </a:endParaRPr>
          </a:p>
          <a:p>
            <a:r>
              <a:rPr lang="zh-TW" altLang="en-US" sz="2800" dirty="0">
                <a:solidFill>
                  <a:schemeClr val="tx1"/>
                </a:solidFill>
              </a:rPr>
              <a:t>第三道塗裝</a:t>
            </a:r>
            <a:r>
              <a:rPr lang="en-US" altLang="zh-TW" sz="2800" dirty="0">
                <a:solidFill>
                  <a:schemeClr val="tx1"/>
                </a:solidFill>
              </a:rPr>
              <a:t>(</a:t>
            </a:r>
            <a:r>
              <a:rPr lang="zh-TW" altLang="en-US" sz="2800" dirty="0">
                <a:solidFill>
                  <a:schemeClr val="tx1"/>
                </a:solidFill>
              </a:rPr>
              <a:t>表面漆</a:t>
            </a:r>
            <a:r>
              <a:rPr lang="en-US" altLang="zh-TW" sz="2800" dirty="0">
                <a:solidFill>
                  <a:schemeClr val="tx1"/>
                </a:solidFill>
              </a:rPr>
              <a:t>)</a:t>
            </a:r>
          </a:p>
          <a:p>
            <a:r>
              <a:rPr lang="en-US" altLang="zh-TW" sz="2800" dirty="0">
                <a:solidFill>
                  <a:schemeClr val="tx1"/>
                </a:solidFill>
              </a:rPr>
              <a:t>→</a:t>
            </a:r>
            <a:r>
              <a:rPr lang="zh-TW" altLang="en-US" sz="2800" dirty="0">
                <a:solidFill>
                  <a:schemeClr val="tx1"/>
                </a:solidFill>
              </a:rPr>
              <a:t>均勻塗佈後，待表面乾燥堅結</a:t>
            </a:r>
            <a:r>
              <a:rPr lang="en-US" altLang="zh-TW" sz="2800" dirty="0">
                <a:solidFill>
                  <a:schemeClr val="tx1"/>
                </a:solidFill>
              </a:rPr>
              <a:t>(</a:t>
            </a:r>
            <a:r>
              <a:rPr lang="zh-TW" altLang="en-US" sz="2800" dirty="0">
                <a:solidFill>
                  <a:schemeClr val="tx1"/>
                </a:solidFill>
              </a:rPr>
              <a:t>靜置半天</a:t>
            </a:r>
            <a:r>
              <a:rPr lang="en-US" altLang="zh-TW" sz="2800" dirty="0">
                <a:solidFill>
                  <a:schemeClr val="tx1"/>
                </a:solidFill>
              </a:rPr>
              <a:t>)</a:t>
            </a:r>
            <a:r>
              <a:rPr lang="zh-TW" altLang="en-US" sz="2800" dirty="0">
                <a:solidFill>
                  <a:schemeClr val="tx1"/>
                </a:solidFill>
              </a:rPr>
              <a:t>即具有長效保護木材效果</a:t>
            </a:r>
          </a:p>
        </p:txBody>
      </p:sp>
      <p:pic>
        <p:nvPicPr>
          <p:cNvPr id="5" name="Picture 2" descr="https://woodmall.com.tw/shop/wp-content/uploads/2020/09/5kg%E6%B0%B4%E6%80%A7%E6%BC%86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0" y="1281330"/>
            <a:ext cx="36576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4993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dirty="0"/>
              <a:t>完成</a:t>
            </a: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702" y="2068436"/>
            <a:ext cx="2801555" cy="4022725"/>
          </a:xfrm>
        </p:spPr>
      </p:pic>
    </p:spTree>
    <p:extLst>
      <p:ext uri="{BB962C8B-B14F-4D97-AF65-F5344CB8AC3E}">
        <p14:creationId xmlns:p14="http://schemas.microsoft.com/office/powerpoint/2010/main" val="127023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創意容器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503" y="2319228"/>
            <a:ext cx="4796009" cy="4022725"/>
          </a:xfr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766" y="2319228"/>
            <a:ext cx="4012552" cy="4012552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646386" y="6331780"/>
            <a:ext cx="6227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https://tw.creema.net/item/3550230/detail</a:t>
            </a:r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6495393" y="6341953"/>
            <a:ext cx="5491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/>
              <a:t>https://www.aliexpress.com/item/4001174390666.html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35187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8F6510E-04DD-4F82-B436-5F8D68720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識圖製圖</a:t>
            </a:r>
            <a:r>
              <a:rPr lang="en-US" altLang="zh-TW" dirty="0"/>
              <a:t>-</a:t>
            </a:r>
            <a:r>
              <a:rPr lang="zh-TW" altLang="en-US" dirty="0"/>
              <a:t>立體圖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64098EF-D06A-46A7-B83B-23FB8BAB74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55000"/>
              </a:spcBef>
            </a:pP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等角圖： </a:t>
            </a:r>
          </a:p>
          <a:p>
            <a:pPr>
              <a:spcBef>
                <a:spcPct val="55000"/>
              </a:spcBef>
            </a:pP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斜視圖： </a:t>
            </a:r>
          </a:p>
          <a:p>
            <a:pPr>
              <a:spcBef>
                <a:spcPct val="55000"/>
              </a:spcBef>
            </a:pP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透視圖：</a:t>
            </a: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  <a:hlinkClick r:id="rId2" action="ppaction://hlinksldjump"/>
              </a:rPr>
              <a:t> </a:t>
            </a:r>
            <a:endParaRPr lang="zh-TW" altLang="en-US" sz="4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spcBef>
                <a:spcPct val="55000"/>
              </a:spcBef>
            </a:pP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零件組合圖：</a:t>
            </a:r>
            <a:r>
              <a:rPr lang="zh-TW" altLang="en-US" sz="4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</a:p>
          <a:p>
            <a:endParaRPr lang="zh-TW" altLang="en-US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8E611D47-2B62-49BF-AB12-688C667ABC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5765" y="1845734"/>
            <a:ext cx="4148138" cy="441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728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ECE6C4D-2CE1-4B92-B095-1B49F44BD4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識圖製圖</a:t>
            </a:r>
            <a:r>
              <a:rPr lang="en-US" altLang="zh-TW" dirty="0"/>
              <a:t>-</a:t>
            </a:r>
            <a:r>
              <a:rPr lang="zh-TW" altLang="en-US" dirty="0"/>
              <a:t>等角圖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1E72495-AAB7-4D41-BB66-3DB4D707D4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5667504" cy="402336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物體的長、寬、深三軸所夾的角度皆為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120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度的立體圖，稱為等角圖。</a:t>
            </a:r>
          </a:p>
          <a:p>
            <a:pPr>
              <a:lnSpc>
                <a:spcPct val="90000"/>
              </a:lnSpc>
            </a:pP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等角圖是製造業中應用最為廣、使用率最高的表現方法。</a:t>
            </a:r>
          </a:p>
          <a:p>
            <a:pPr>
              <a:lnSpc>
                <a:spcPct val="90000"/>
              </a:lnSpc>
            </a:pP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用等角圖所表達的物體形狀，與我們所見實物最為相似。</a:t>
            </a:r>
          </a:p>
          <a:p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8DA187C1-90CE-4CC9-B0F5-DD2632F256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343458" y="1845734"/>
            <a:ext cx="3751262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01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AC8C9B-D64D-4952-AA50-D5F250723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識圖製圖</a:t>
            </a:r>
            <a:r>
              <a:rPr lang="en-US" altLang="zh-TW" dirty="0"/>
              <a:t>-</a:t>
            </a:r>
            <a:r>
              <a:rPr lang="zh-TW" altLang="en-US" dirty="0"/>
              <a:t>平面圖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788D76A-7C5C-40A7-BCBA-E7E5A180BE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55000"/>
              </a:spcBef>
            </a:pP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正投影多視圖： </a:t>
            </a:r>
          </a:p>
          <a:p>
            <a:pPr>
              <a:spcBef>
                <a:spcPct val="55000"/>
              </a:spcBef>
            </a:pP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展開圖： </a:t>
            </a:r>
          </a:p>
          <a:p>
            <a:pPr>
              <a:spcBef>
                <a:spcPct val="55000"/>
              </a:spcBef>
            </a:pP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室內配置圖：</a:t>
            </a:r>
            <a:r>
              <a:rPr lang="zh-TW" altLang="en-US" sz="4000" b="1" dirty="0">
                <a:latin typeface="華康少女文字W7(P)" pitchFamily="2" charset="-120"/>
                <a:ea typeface="華康少女文字W7(P)" pitchFamily="2" charset="-120"/>
              </a:rPr>
              <a:t> </a:t>
            </a:r>
          </a:p>
          <a:p>
            <a:pPr>
              <a:spcBef>
                <a:spcPct val="55000"/>
              </a:spcBef>
            </a:pPr>
            <a:r>
              <a:rPr lang="zh-TW" altLang="en-US" sz="4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電路圖：</a:t>
            </a:r>
          </a:p>
          <a:p>
            <a:pPr marL="0" indent="0">
              <a:buNone/>
            </a:pPr>
            <a:endParaRPr lang="zh-TW" altLang="en-US" sz="4000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B9000D7F-1DE8-40CA-99EF-20AB2A314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597" y="1845734"/>
            <a:ext cx="5700713" cy="439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177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4238E86-BD34-4709-A96E-B27D57DE4C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識圖製圖</a:t>
            </a:r>
            <a:r>
              <a:rPr lang="en-US" altLang="zh-TW" dirty="0" smtClean="0"/>
              <a:t>-</a:t>
            </a:r>
            <a:r>
              <a:rPr lang="zh-TW" altLang="en-US" dirty="0" smtClean="0"/>
              <a:t>正投影多視圖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A405C42-D02F-4332-AEF4-5D469958EE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5800670" cy="402336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假想物體被放在透明的方箱內，分別自箱子的六個面，觀察此物體的投影情形，由此畫出的圖，稱為「正投影多視圖」。</a:t>
            </a:r>
          </a:p>
          <a:p>
            <a:pPr>
              <a:lnSpc>
                <a:spcPct val="90000"/>
              </a:lnSpc>
            </a:pP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物體的正投影多視圖，分為前後左右俯仰視圖，實際上，只要適當選用兩、三個視圖就足以表達出物體的完整形狀。</a:t>
            </a:r>
          </a:p>
          <a:p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6AC74770-B926-4914-86D5-6A7F863FA3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36145" y="1845734"/>
            <a:ext cx="4740567" cy="3889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60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直角尺的使用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97280" y="1845734"/>
            <a:ext cx="6217920" cy="4023360"/>
          </a:xfrm>
        </p:spPr>
        <p:txBody>
          <a:bodyPr>
            <a:noAutofit/>
          </a:bodyPr>
          <a:lstStyle/>
          <a:p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使用前，應先檢查各工作面和邊緣是否被碰傷。角尺的長邊的左、右面和短邊的上、下面都是工件面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即內外直角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。將直尺工作面和被檢工作面擦凈</a:t>
            </a:r>
          </a:p>
          <a:p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使用時，將直角尺靠放在被測工件的工作面上，用光隙法鑑別工件的角度是否正確。注意輕拿、輕靠、輕放，防止變曲變形。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畫線時，將下緣靠緊材料後，可在尺規進行畫線。</a:t>
            </a:r>
          </a:p>
        </p:txBody>
      </p:sp>
      <p:pic>
        <p:nvPicPr>
          <p:cNvPr id="2050" name="Picture 2" descr="倉禾工具屋Cabinhous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1845734"/>
            <a:ext cx="4266149" cy="4266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6385035" y="1104807"/>
            <a:ext cx="49661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hlinkClick r:id="rId3"/>
              </a:rPr>
              <a:t>【</a:t>
            </a:r>
            <a:r>
              <a:rPr lang="zh-CN" altLang="en-US" sz="2400" dirty="0">
                <a:hlinkClick r:id="rId3"/>
              </a:rPr>
              <a:t>右满舵木工</a:t>
            </a:r>
            <a:r>
              <a:rPr lang="en-US" altLang="zh-CN" sz="2400" dirty="0">
                <a:hlinkClick r:id="rId3"/>
              </a:rPr>
              <a:t>】</a:t>
            </a:r>
            <a:r>
              <a:rPr lang="zh-CN" altLang="en-US" sz="2400" dirty="0">
                <a:hlinkClick r:id="rId3"/>
              </a:rPr>
              <a:t>木工工具 </a:t>
            </a:r>
            <a:r>
              <a:rPr lang="en-US" altLang="zh-CN" sz="2400" dirty="0">
                <a:hlinkClick r:id="rId3"/>
              </a:rPr>
              <a:t>--- </a:t>
            </a:r>
            <a:r>
              <a:rPr lang="zh-CN" altLang="en-US" sz="2400" dirty="0">
                <a:hlinkClick r:id="rId3"/>
              </a:rPr>
              <a:t>直角尺</a:t>
            </a:r>
            <a:endParaRPr lang="zh-CN" altLang="en-US" sz="2400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1304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工安事件新聞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3600" dirty="0">
                <a:hlinkClick r:id="rId2"/>
              </a:rPr>
              <a:t>操作機械未綁髮 女學生頭皮</a:t>
            </a:r>
            <a:r>
              <a:rPr lang="en-US" altLang="zh-TW" sz="3600" dirty="0">
                <a:hlinkClick r:id="rId2"/>
              </a:rPr>
              <a:t>10cm</a:t>
            </a:r>
            <a:r>
              <a:rPr lang="zh-TW" altLang="en-US" sz="3600" dirty="0">
                <a:hlinkClick r:id="rId2"/>
              </a:rPr>
              <a:t>撕裂傷 </a:t>
            </a:r>
            <a:endParaRPr lang="en-US" altLang="zh-TW" sz="3600" dirty="0"/>
          </a:p>
          <a:p>
            <a:r>
              <a:rPr lang="zh-TW" altLang="en-US" sz="3600" dirty="0">
                <a:hlinkClick r:id="rId3"/>
              </a:rPr>
              <a:t>馬尾鬆了險送命 女學生長髮捲進車床</a:t>
            </a:r>
            <a:endParaRPr lang="en-US" altLang="zh-TW" sz="3600" dirty="0"/>
          </a:p>
          <a:p>
            <a:r>
              <a:rPr lang="zh-TW" altLang="en-US" sz="3600" dirty="0">
                <a:hlinkClick r:id="rId4"/>
              </a:rPr>
              <a:t>鑽刀頭</a:t>
            </a:r>
            <a:r>
              <a:rPr lang="en-US" altLang="zh-TW" sz="3600" dirty="0">
                <a:hlinkClick r:id="rId4"/>
              </a:rPr>
              <a:t>-</a:t>
            </a:r>
            <a:r>
              <a:rPr lang="zh-TW" altLang="en-US" sz="3600" dirty="0">
                <a:hlinkClick r:id="rId4"/>
              </a:rPr>
              <a:t>絞肉</a:t>
            </a:r>
            <a:r>
              <a:rPr lang="en-US" altLang="zh-TW" sz="3600" dirty="0">
                <a:hlinkClick r:id="rId4"/>
              </a:rPr>
              <a:t>! </a:t>
            </a:r>
            <a:r>
              <a:rPr lang="zh-TW" altLang="en-US" sz="3600" dirty="0">
                <a:hlinkClick r:id="rId4"/>
              </a:rPr>
              <a:t>鐵工左臂被扭斷</a:t>
            </a:r>
            <a:endParaRPr lang="en-US" altLang="zh-TW" sz="3600" dirty="0"/>
          </a:p>
          <a:p>
            <a:r>
              <a:rPr lang="zh-TW" altLang="en-US" sz="3600" dirty="0">
                <a:hlinkClick r:id="rId5"/>
              </a:rPr>
              <a:t>手臂遭機具輾斷 男子神色鎮定</a:t>
            </a:r>
            <a:endParaRPr lang="en-US" altLang="zh-TW" sz="3600" dirty="0"/>
          </a:p>
        </p:txBody>
      </p:sp>
    </p:spTree>
    <p:extLst>
      <p:ext uri="{BB962C8B-B14F-4D97-AF65-F5344CB8AC3E}">
        <p14:creationId xmlns:p14="http://schemas.microsoft.com/office/powerpoint/2010/main" val="225198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回顧">
  <a:themeElements>
    <a:clrScheme name="回顧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回顧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回顧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451</TotalTime>
  <Words>1130</Words>
  <Application>Microsoft Office PowerPoint</Application>
  <PresentationFormat>寬螢幕</PresentationFormat>
  <Paragraphs>102</Paragraphs>
  <Slides>21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8" baseType="lpstr">
      <vt:lpstr>宋体</vt:lpstr>
      <vt:lpstr>華康少女文字W7(P)</vt:lpstr>
      <vt:lpstr>新細明體</vt:lpstr>
      <vt:lpstr>標楷體</vt:lpstr>
      <vt:lpstr>Calibri</vt:lpstr>
      <vt:lpstr>Calibri Light</vt:lpstr>
      <vt:lpstr>回顧</vt:lpstr>
      <vt:lpstr>創意小木盒</vt:lpstr>
      <vt:lpstr>容器歷史</vt:lpstr>
      <vt:lpstr>創意容器</vt:lpstr>
      <vt:lpstr>識圖製圖-立體圖</vt:lpstr>
      <vt:lpstr>識圖製圖-等角圖</vt:lpstr>
      <vt:lpstr>識圖製圖-平面圖</vt:lpstr>
      <vt:lpstr>識圖製圖-正投影多視圖</vt:lpstr>
      <vt:lpstr>直角尺的使用</vt:lpstr>
      <vt:lpstr>工安事件新聞</vt:lpstr>
      <vt:lpstr>工作安全規定1</vt:lpstr>
      <vt:lpstr>工作安全規定2</vt:lpstr>
      <vt:lpstr>手線鋸的使用</vt:lpstr>
      <vt:lpstr>線鋸機的使用</vt:lpstr>
      <vt:lpstr>砂紙的使用</vt:lpstr>
      <vt:lpstr>砂帶機的使用</vt:lpstr>
      <vt:lpstr>鑽孔機的使用</vt:lpstr>
      <vt:lpstr>電燒筆的使用</vt:lpstr>
      <vt:lpstr>木工白膠的使用</vt:lpstr>
      <vt:lpstr>木工漆1</vt:lpstr>
      <vt:lpstr>木工漆2</vt:lpstr>
      <vt:lpstr>完成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創意小木盒</dc:title>
  <dc:creator>Administrator</dc:creator>
  <cp:lastModifiedBy>Administrator</cp:lastModifiedBy>
  <cp:revision>30</cp:revision>
  <cp:lastPrinted>2021-03-16T00:29:48Z</cp:lastPrinted>
  <dcterms:created xsi:type="dcterms:W3CDTF">2021-03-11T00:45:33Z</dcterms:created>
  <dcterms:modified xsi:type="dcterms:W3CDTF">2021-06-04T09:17:32Z</dcterms:modified>
</cp:coreProperties>
</file>