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</p:sldIdLst>
  <p:sldSz cy="6858000" cx="12192000"/>
  <p:notesSz cx="6858000" cy="9144000"/>
  <p:embeddedFontLst>
    <p:embeddedFont>
      <p:font typeface="Century Gothic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55" roundtripDataSignature="AMtx7mgsVtI16ZMOvViBQEi9Fi0OFRTM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CenturyGothic-regular.fntdata"/><Relationship Id="rId50" Type="http://schemas.openxmlformats.org/officeDocument/2006/relationships/slide" Target="slides/slide46.xml"/><Relationship Id="rId53" Type="http://schemas.openxmlformats.org/officeDocument/2006/relationships/font" Target="fonts/CenturyGothic-italic.fntdata"/><Relationship Id="rId52" Type="http://schemas.openxmlformats.org/officeDocument/2006/relationships/font" Target="fonts/CenturyGothic-bold.fntdata"/><Relationship Id="rId11" Type="http://schemas.openxmlformats.org/officeDocument/2006/relationships/slide" Target="slides/slide7.xml"/><Relationship Id="rId55" Type="http://customschemas.google.com/relationships/presentationmetadata" Target="metadata"/><Relationship Id="rId10" Type="http://schemas.openxmlformats.org/officeDocument/2006/relationships/slide" Target="slides/slide6.xml"/><Relationship Id="rId54" Type="http://schemas.openxmlformats.org/officeDocument/2006/relationships/font" Target="fonts/CenturyGothic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df4a4588ab_0_1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df4a4588ab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df4a4588ab_1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df4a4588ab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df4a4588ab_1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df4a4588ab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df4a4588ab_1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df4a4588ab_1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df4a4588ab_1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df4a4588ab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df4a4588ab_0_2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df4a4588ab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df4a4588ab_1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df4a4588ab_1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df4a4588ab_1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df4a4588ab_1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df4a4588ab_1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df4a4588ab_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df4a4588ab_0_2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df4a4588ab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df4a4588ab_1_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df4a4588ab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df4a4588ab_0_1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df4a4588ab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df4a4588ab_1_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df4a4588ab_1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df4a4588ab_0_2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df4a4588ab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df4a4588ab_0_2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df4a4588ab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df4a4588ab_0_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df4a4588ab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df4a4588ab_0_2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df4a4588ab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df4a4588ab_0_2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df4a4588ab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df4a4588ab_0_3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df4a4588ab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df4a4588ab_0_2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df4a4588ab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df4a4588ab_0_2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df4a4588ab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df4a4588ab_0_2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df4a4588ab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df4a4588ab_0_2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df4a4588ab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df4a4588ab_0_2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df4a4588ab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df4a4588ab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df4a4588a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3"/>
          <p:cNvSpPr txBox="1"/>
          <p:nvPr>
            <p:ph type="ctrTitle"/>
          </p:nvPr>
        </p:nvSpPr>
        <p:spPr>
          <a:xfrm>
            <a:off x="684212" y="685799"/>
            <a:ext cx="80010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" type="subTitle"/>
          </p:nvPr>
        </p:nvSpPr>
        <p:spPr>
          <a:xfrm>
            <a:off x="684212" y="3843867"/>
            <a:ext cx="64008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rgbClr val="0F486F"/>
                </a:solidFill>
              </a:defRPr>
            </a:lvl1pPr>
            <a:lvl2pPr lvl="1" rtl="0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23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3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3" name="Google Shape;23;p23"/>
          <p:cNvCxnSpPr/>
          <p:nvPr/>
        </p:nvCxnSpPr>
        <p:spPr>
          <a:xfrm flipH="1">
            <a:off x="8228012" y="8467"/>
            <a:ext cx="3810000" cy="3810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23"/>
          <p:cNvCxnSpPr/>
          <p:nvPr/>
        </p:nvCxnSpPr>
        <p:spPr>
          <a:xfrm flipH="1">
            <a:off x="6108125" y="91545"/>
            <a:ext cx="6080700" cy="60807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" name="Google Shape;25;p23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" name="Google Shape;26;p23"/>
          <p:cNvCxnSpPr/>
          <p:nvPr/>
        </p:nvCxnSpPr>
        <p:spPr>
          <a:xfrm flipH="1">
            <a:off x="7335726" y="32278"/>
            <a:ext cx="4853100" cy="4853100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" name="Google Shape;27;p23"/>
          <p:cNvCxnSpPr/>
          <p:nvPr/>
        </p:nvCxnSpPr>
        <p:spPr>
          <a:xfrm flipH="1">
            <a:off x="7845425" y="609601"/>
            <a:ext cx="4343400" cy="4343400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全景圖片 (含輔助字幕)">
  <p:cSld name="全景圖片 (含輔助字幕)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2"/>
          <p:cNvSpPr txBox="1"/>
          <p:nvPr>
            <p:ph type="title"/>
          </p:nvPr>
        </p:nvSpPr>
        <p:spPr>
          <a:xfrm>
            <a:off x="684212" y="4487332"/>
            <a:ext cx="8534400" cy="15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2"/>
          <p:cNvSpPr/>
          <p:nvPr>
            <p:ph idx="2" type="pic"/>
          </p:nvPr>
        </p:nvSpPr>
        <p:spPr>
          <a:xfrm>
            <a:off x="685800" y="533400"/>
            <a:ext cx="10818900" cy="31242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2" name="Google Shape;82;p32"/>
          <p:cNvSpPr txBox="1"/>
          <p:nvPr>
            <p:ph idx="1" type="body"/>
          </p:nvPr>
        </p:nvSpPr>
        <p:spPr>
          <a:xfrm>
            <a:off x="914402" y="3843867"/>
            <a:ext cx="8304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83" name="Google Shape;83;p32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2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2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輔助字幕">
  <p:cSld name="標題與輔助字幕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3"/>
          <p:cNvSpPr txBox="1"/>
          <p:nvPr>
            <p:ph idx="1" type="body"/>
          </p:nvPr>
        </p:nvSpPr>
        <p:spPr>
          <a:xfrm>
            <a:off x="684212" y="4114800"/>
            <a:ext cx="8535900" cy="187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33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3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3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引述 (含輔助字幕)">
  <p:cSld name="引述 (含輔助字幕)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4"/>
          <p:cNvSpPr txBox="1"/>
          <p:nvPr>
            <p:ph type="title"/>
          </p:nvPr>
        </p:nvSpPr>
        <p:spPr>
          <a:xfrm>
            <a:off x="1141411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4"/>
          <p:cNvSpPr txBox="1"/>
          <p:nvPr>
            <p:ph idx="1" type="body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95" name="Google Shape;95;p34"/>
          <p:cNvSpPr txBox="1"/>
          <p:nvPr>
            <p:ph idx="2" type="body"/>
          </p:nvPr>
        </p:nvSpPr>
        <p:spPr>
          <a:xfrm>
            <a:off x="684213" y="4301067"/>
            <a:ext cx="85344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34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4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4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9" name="Google Shape;99;p34"/>
          <p:cNvSpPr txBox="1"/>
          <p:nvPr/>
        </p:nvSpPr>
        <p:spPr>
          <a:xfrm>
            <a:off x="531812" y="812222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00" name="Google Shape;100;p34"/>
          <p:cNvSpPr txBox="1"/>
          <p:nvPr/>
        </p:nvSpPr>
        <p:spPr>
          <a:xfrm>
            <a:off x="10285412" y="2768601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名片">
  <p:cSld name="名片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5"/>
          <p:cNvSpPr txBox="1"/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35"/>
          <p:cNvSpPr txBox="1"/>
          <p:nvPr>
            <p:ph idx="1" type="body"/>
          </p:nvPr>
        </p:nvSpPr>
        <p:spPr>
          <a:xfrm>
            <a:off x="684211" y="5132981"/>
            <a:ext cx="85359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" name="Google Shape;104;p35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35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5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引述名片">
  <p:cSld name="引述名片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6"/>
          <p:cNvSpPr txBox="1"/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6"/>
          <p:cNvSpPr txBox="1"/>
          <p:nvPr>
            <p:ph idx="1" type="body"/>
          </p:nvPr>
        </p:nvSpPr>
        <p:spPr>
          <a:xfrm>
            <a:off x="684212" y="3928534"/>
            <a:ext cx="8534400" cy="105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0" name="Google Shape;110;p36"/>
          <p:cNvSpPr txBox="1"/>
          <p:nvPr>
            <p:ph idx="2" type="body"/>
          </p:nvPr>
        </p:nvSpPr>
        <p:spPr>
          <a:xfrm>
            <a:off x="684211" y="4978400"/>
            <a:ext cx="85344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1" name="Google Shape;111;p36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6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6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4" name="Google Shape;114;p36"/>
          <p:cNvSpPr txBox="1"/>
          <p:nvPr/>
        </p:nvSpPr>
        <p:spPr>
          <a:xfrm>
            <a:off x="531812" y="812222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15" name="Google Shape;115;p36"/>
          <p:cNvSpPr txBox="1"/>
          <p:nvPr/>
        </p:nvSpPr>
        <p:spPr>
          <a:xfrm>
            <a:off x="10285412" y="2768601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是非題">
  <p:cSld name="是非題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7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7"/>
          <p:cNvSpPr txBox="1"/>
          <p:nvPr>
            <p:ph idx="1" type="body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9" name="Google Shape;119;p37"/>
          <p:cNvSpPr txBox="1"/>
          <p:nvPr>
            <p:ph idx="2" type="body"/>
          </p:nvPr>
        </p:nvSpPr>
        <p:spPr>
          <a:xfrm>
            <a:off x="684211" y="4766732"/>
            <a:ext cx="8534400" cy="12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0" name="Google Shape;120;p37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7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7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8"/>
          <p:cNvSpPr txBox="1"/>
          <p:nvPr>
            <p:ph type="title"/>
          </p:nvPr>
        </p:nvSpPr>
        <p:spPr>
          <a:xfrm>
            <a:off x="684212" y="4487332"/>
            <a:ext cx="8534400" cy="15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8"/>
          <p:cNvSpPr txBox="1"/>
          <p:nvPr>
            <p:ph idx="1" type="body"/>
          </p:nvPr>
        </p:nvSpPr>
        <p:spPr>
          <a:xfrm rot="5400000">
            <a:off x="3143762" y="-1773750"/>
            <a:ext cx="3615300" cy="8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rtl="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26" name="Google Shape;126;p38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8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9"/>
          <p:cNvSpPr txBox="1"/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9"/>
          <p:cNvSpPr txBox="1"/>
          <p:nvPr>
            <p:ph idx="1" type="body"/>
          </p:nvPr>
        </p:nvSpPr>
        <p:spPr>
          <a:xfrm rot="5400000">
            <a:off x="1943200" y="-571500"/>
            <a:ext cx="5308500" cy="78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rtl="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2" name="Google Shape;132;p39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9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9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內容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 txBox="1"/>
          <p:nvPr>
            <p:ph type="title"/>
          </p:nvPr>
        </p:nvSpPr>
        <p:spPr>
          <a:xfrm>
            <a:off x="684212" y="4487332"/>
            <a:ext cx="8534400" cy="15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4"/>
          <p:cNvSpPr txBox="1"/>
          <p:nvPr>
            <p:ph idx="1" type="body"/>
          </p:nvPr>
        </p:nvSpPr>
        <p:spPr>
          <a:xfrm>
            <a:off x="684212" y="685800"/>
            <a:ext cx="85344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rtl="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/>
          <p:nvPr>
            <p:ph type="title"/>
          </p:nvPr>
        </p:nvSpPr>
        <p:spPr>
          <a:xfrm>
            <a:off x="684211" y="2006600"/>
            <a:ext cx="8534400" cy="228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sz="36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" type="body"/>
          </p:nvPr>
        </p:nvSpPr>
        <p:spPr>
          <a:xfrm>
            <a:off x="684213" y="4495800"/>
            <a:ext cx="8534400" cy="14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25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個內容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type="title"/>
          </p:nvPr>
        </p:nvSpPr>
        <p:spPr>
          <a:xfrm>
            <a:off x="684212" y="4487332"/>
            <a:ext cx="8534400" cy="15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684211" y="685800"/>
            <a:ext cx="49377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rtl="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2" type="body"/>
          </p:nvPr>
        </p:nvSpPr>
        <p:spPr>
          <a:xfrm>
            <a:off x="5808133" y="685801"/>
            <a:ext cx="49344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rtl="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6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7"/>
          <p:cNvSpPr txBox="1"/>
          <p:nvPr>
            <p:ph type="title"/>
          </p:nvPr>
        </p:nvSpPr>
        <p:spPr>
          <a:xfrm>
            <a:off x="684212" y="4487332"/>
            <a:ext cx="8534400" cy="15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1" type="body"/>
          </p:nvPr>
        </p:nvSpPr>
        <p:spPr>
          <a:xfrm>
            <a:off x="972080" y="685800"/>
            <a:ext cx="46497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0" name="Google Shape;50;p27"/>
          <p:cNvSpPr txBox="1"/>
          <p:nvPr>
            <p:ph idx="2" type="body"/>
          </p:nvPr>
        </p:nvSpPr>
        <p:spPr>
          <a:xfrm>
            <a:off x="684211" y="1270529"/>
            <a:ext cx="4937700" cy="30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rtl="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3" type="body"/>
          </p:nvPr>
        </p:nvSpPr>
        <p:spPr>
          <a:xfrm>
            <a:off x="6079066" y="685800"/>
            <a:ext cx="46650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2" name="Google Shape;52;p27"/>
          <p:cNvSpPr txBox="1"/>
          <p:nvPr>
            <p:ph idx="4" type="body"/>
          </p:nvPr>
        </p:nvSpPr>
        <p:spPr>
          <a:xfrm>
            <a:off x="5806545" y="1262062"/>
            <a:ext cx="4929300" cy="30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rtl="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7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8"/>
          <p:cNvSpPr txBox="1"/>
          <p:nvPr>
            <p:ph type="title"/>
          </p:nvPr>
        </p:nvSpPr>
        <p:spPr>
          <a:xfrm>
            <a:off x="684212" y="4487332"/>
            <a:ext cx="8534400" cy="15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8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內容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/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 txBox="1"/>
          <p:nvPr>
            <p:ph idx="1" type="body"/>
          </p:nvPr>
        </p:nvSpPr>
        <p:spPr>
          <a:xfrm>
            <a:off x="684212" y="685800"/>
            <a:ext cx="5943600" cy="530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rtl="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rtl="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rtl="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68" name="Google Shape;68;p30"/>
          <p:cNvSpPr txBox="1"/>
          <p:nvPr>
            <p:ph idx="2" type="body"/>
          </p:nvPr>
        </p:nvSpPr>
        <p:spPr>
          <a:xfrm>
            <a:off x="7085012" y="2209799"/>
            <a:ext cx="3657600" cy="20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69" name="Google Shape;69;p30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圖片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/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/>
          <p:nvPr>
            <p:ph idx="2" type="pic"/>
          </p:nvPr>
        </p:nvSpPr>
        <p:spPr>
          <a:xfrm>
            <a:off x="989012" y="914400"/>
            <a:ext cx="3281100" cy="45720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5" name="Google Shape;75;p31"/>
          <p:cNvSpPr txBox="1"/>
          <p:nvPr>
            <p:ph idx="1" type="body"/>
          </p:nvPr>
        </p:nvSpPr>
        <p:spPr>
          <a:xfrm>
            <a:off x="4722812" y="2777066"/>
            <a:ext cx="6021300" cy="20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rtl="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rtl="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rtl="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rtl="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6" name="Google Shape;76;p31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1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19877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2"/>
          <p:cNvGrpSpPr/>
          <p:nvPr/>
        </p:nvGrpSpPr>
        <p:grpSpPr>
          <a:xfrm>
            <a:off x="9206826" y="2963333"/>
            <a:ext cx="2982002" cy="3209011"/>
            <a:chOff x="9206826" y="2963333"/>
            <a:chExt cx="2982002" cy="3209011"/>
          </a:xfrm>
        </p:grpSpPr>
        <p:cxnSp>
          <p:nvCxnSpPr>
            <p:cNvPr id="7" name="Google Shape;7;p22"/>
            <p:cNvCxnSpPr/>
            <p:nvPr/>
          </p:nvCxnSpPr>
          <p:spPr>
            <a:xfrm flipH="1">
              <a:off x="11275926" y="2963333"/>
              <a:ext cx="912900" cy="9129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22"/>
            <p:cNvCxnSpPr/>
            <p:nvPr/>
          </p:nvCxnSpPr>
          <p:spPr>
            <a:xfrm flipH="1">
              <a:off x="9206826" y="3190344"/>
              <a:ext cx="2982000" cy="2982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" name="Google Shape;9;p22"/>
            <p:cNvCxnSpPr/>
            <p:nvPr/>
          </p:nvCxnSpPr>
          <p:spPr>
            <a:xfrm flipH="1">
              <a:off x="10292226" y="3285067"/>
              <a:ext cx="1896600" cy="18966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" name="Google Shape;10;p22"/>
            <p:cNvCxnSpPr/>
            <p:nvPr/>
          </p:nvCxnSpPr>
          <p:spPr>
            <a:xfrm flipH="1">
              <a:off x="10443125" y="3131080"/>
              <a:ext cx="1745700" cy="17457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" name="Google Shape;11;p22"/>
            <p:cNvCxnSpPr/>
            <p:nvPr/>
          </p:nvCxnSpPr>
          <p:spPr>
            <a:xfrm flipH="1">
              <a:off x="10918927" y="3683001"/>
              <a:ext cx="1269900" cy="12699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2" name="Google Shape;12;p22"/>
          <p:cNvSpPr txBox="1"/>
          <p:nvPr>
            <p:ph type="title"/>
          </p:nvPr>
        </p:nvSpPr>
        <p:spPr>
          <a:xfrm>
            <a:off x="684212" y="4487332"/>
            <a:ext cx="8534400" cy="15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" type="body"/>
          </p:nvPr>
        </p:nvSpPr>
        <p:spPr>
          <a:xfrm>
            <a:off x="684212" y="685800"/>
            <a:ext cx="85344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0" type="dt"/>
          </p:nvPr>
        </p:nvSpPr>
        <p:spPr>
          <a:xfrm>
            <a:off x="9904412" y="6172200"/>
            <a:ext cx="160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22"/>
          <p:cNvSpPr txBox="1"/>
          <p:nvPr>
            <p:ph idx="11" type="ftr"/>
          </p:nvPr>
        </p:nvSpPr>
        <p:spPr>
          <a:xfrm>
            <a:off x="684212" y="6172200"/>
            <a:ext cx="7543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" name="Google Shape;16;p22"/>
          <p:cNvSpPr txBox="1"/>
          <p:nvPr>
            <p:ph idx="12" type="sldNum"/>
          </p:nvPr>
        </p:nvSpPr>
        <p:spPr>
          <a:xfrm>
            <a:off x="10363200" y="5578475"/>
            <a:ext cx="11421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.jpg"/><Relationship Id="rId4" Type="http://schemas.openxmlformats.org/officeDocument/2006/relationships/image" Target="../media/image1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jpg"/><Relationship Id="rId4" Type="http://schemas.openxmlformats.org/officeDocument/2006/relationships/image" Target="../media/image2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6.jpg"/><Relationship Id="rId4" Type="http://schemas.openxmlformats.org/officeDocument/2006/relationships/image" Target="../media/image20.jpg"/><Relationship Id="rId5" Type="http://schemas.openxmlformats.org/officeDocument/2006/relationships/image" Target="../media/image27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5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2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9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3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8.jpg"/><Relationship Id="rId4" Type="http://schemas.openxmlformats.org/officeDocument/2006/relationships/image" Target="../media/image30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2.jpg"/><Relationship Id="rId4" Type="http://schemas.openxmlformats.org/officeDocument/2006/relationships/image" Target="../media/image4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4.jpg"/><Relationship Id="rId4" Type="http://schemas.openxmlformats.org/officeDocument/2006/relationships/image" Target="../media/image31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3.jpg"/><Relationship Id="rId4" Type="http://schemas.openxmlformats.org/officeDocument/2006/relationships/image" Target="../media/image40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7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6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3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8.jpg"/><Relationship Id="rId4" Type="http://schemas.openxmlformats.org/officeDocument/2006/relationships/image" Target="../media/image39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df4a4588ab_0_197"/>
          <p:cNvSpPr txBox="1"/>
          <p:nvPr>
            <p:ph type="ctrTitle"/>
          </p:nvPr>
        </p:nvSpPr>
        <p:spPr>
          <a:xfrm>
            <a:off x="684212" y="685799"/>
            <a:ext cx="8001000" cy="2971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200"/>
              <a:t>用愛發電</a:t>
            </a:r>
            <a:endParaRPr sz="10200"/>
          </a:p>
        </p:txBody>
      </p:sp>
      <p:sp>
        <p:nvSpPr>
          <p:cNvPr id="140" name="Google Shape;140;gdf4a4588ab_0_197"/>
          <p:cNvSpPr txBox="1"/>
          <p:nvPr>
            <p:ph idx="1" type="subTitle"/>
          </p:nvPr>
        </p:nvSpPr>
        <p:spPr>
          <a:xfrm>
            <a:off x="684212" y="3843867"/>
            <a:ext cx="6400800" cy="194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89999" lvl="0" marL="0" rtl="0" algn="l">
              <a:lnSpc>
                <a:spcPct val="208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3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（長效型輪轉發電爆亮手電筒）</a:t>
            </a:r>
            <a:endParaRPr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gdf4a4588ab_1_4"/>
          <p:cNvPicPr preferRelativeResize="0"/>
          <p:nvPr/>
        </p:nvPicPr>
        <p:blipFill rotWithShape="1">
          <a:blip r:embed="rId3">
            <a:alphaModFix/>
          </a:blip>
          <a:srcRect b="5217" l="0" r="0" t="57651"/>
          <a:stretch/>
        </p:blipFill>
        <p:spPr>
          <a:xfrm>
            <a:off x="3115325" y="702837"/>
            <a:ext cx="8734875" cy="5452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df4a4588ab_1_4"/>
          <p:cNvSpPr txBox="1"/>
          <p:nvPr/>
        </p:nvSpPr>
        <p:spPr>
          <a:xfrm>
            <a:off x="531250" y="1109825"/>
            <a:ext cx="97863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latin typeface="Century Gothic"/>
                <a:ea typeface="Century Gothic"/>
                <a:cs typeface="Century Gothic"/>
                <a:sym typeface="Century Gothic"/>
              </a:rPr>
              <a:t>這是？</a:t>
            </a:r>
            <a:endParaRPr sz="6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gdf4a4588ab_1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9100" y="572000"/>
            <a:ext cx="7073875" cy="568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df4a4588ab_1_11"/>
          <p:cNvSpPr txBox="1"/>
          <p:nvPr/>
        </p:nvSpPr>
        <p:spPr>
          <a:xfrm>
            <a:off x="184950" y="53800"/>
            <a:ext cx="5229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0">
                <a:latin typeface="Century Gothic"/>
                <a:ea typeface="Century Gothic"/>
                <a:cs typeface="Century Gothic"/>
                <a:sym typeface="Century Gothic"/>
              </a:rPr>
              <a:t>＋-</a:t>
            </a:r>
            <a:endParaRPr sz="1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0">
                <a:latin typeface="Century Gothic"/>
                <a:ea typeface="Century Gothic"/>
                <a:cs typeface="Century Gothic"/>
                <a:sym typeface="Century Gothic"/>
              </a:rPr>
              <a:t>判別</a:t>
            </a:r>
            <a:endParaRPr sz="1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gdf4a4588ab_1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1123" y="314687"/>
            <a:ext cx="8001000" cy="6228627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df4a4588ab_1_18"/>
          <p:cNvSpPr txBox="1"/>
          <p:nvPr/>
        </p:nvSpPr>
        <p:spPr>
          <a:xfrm>
            <a:off x="184950" y="53800"/>
            <a:ext cx="5229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0">
                <a:latin typeface="Century Gothic"/>
                <a:ea typeface="Century Gothic"/>
                <a:cs typeface="Century Gothic"/>
                <a:sym typeface="Century Gothic"/>
              </a:rPr>
              <a:t>＋-</a:t>
            </a:r>
            <a:endParaRPr sz="1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0">
                <a:latin typeface="Century Gothic"/>
                <a:ea typeface="Century Gothic"/>
                <a:cs typeface="Century Gothic"/>
                <a:sym typeface="Century Gothic"/>
              </a:rPr>
              <a:t>判別</a:t>
            </a:r>
            <a:endParaRPr sz="1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df4a4588ab_1_25"/>
          <p:cNvSpPr txBox="1"/>
          <p:nvPr>
            <p:ph type="ctrTitle"/>
          </p:nvPr>
        </p:nvSpPr>
        <p:spPr>
          <a:xfrm>
            <a:off x="684212" y="685799"/>
            <a:ext cx="8001000" cy="2971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df4a4588ab_1_25"/>
          <p:cNvSpPr txBox="1"/>
          <p:nvPr>
            <p:ph idx="1" type="subTitle"/>
          </p:nvPr>
        </p:nvSpPr>
        <p:spPr>
          <a:xfrm>
            <a:off x="684212" y="3843867"/>
            <a:ext cx="6400800" cy="194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2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Google Shape;211;gdf4a4588ab_1_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963" y="636666"/>
            <a:ext cx="11292075" cy="5584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df4a4588ab_0_248"/>
          <p:cNvSpPr txBox="1"/>
          <p:nvPr>
            <p:ph type="ctrTitle"/>
          </p:nvPr>
        </p:nvSpPr>
        <p:spPr>
          <a:xfrm>
            <a:off x="962475" y="2878925"/>
            <a:ext cx="9715200" cy="1037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5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單元三    </a:t>
            </a:r>
            <a:endParaRPr sz="5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1665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整裝待發</a:t>
            </a:r>
            <a:endParaRPr sz="1665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df4a4588ab_1_36"/>
          <p:cNvSpPr/>
          <p:nvPr/>
        </p:nvSpPr>
        <p:spPr>
          <a:xfrm>
            <a:off x="400" y="1450"/>
            <a:ext cx="3263400" cy="68580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2" name="Google Shape;222;gdf4a4588ab_1_36"/>
          <p:cNvPicPr preferRelativeResize="0"/>
          <p:nvPr/>
        </p:nvPicPr>
        <p:blipFill rotWithShape="1">
          <a:blip r:embed="rId3">
            <a:alphaModFix/>
          </a:blip>
          <a:srcRect b="0" l="0" r="-1255" t="1351"/>
          <a:stretch/>
        </p:blipFill>
        <p:spPr>
          <a:xfrm>
            <a:off x="2405700" y="0"/>
            <a:ext cx="9786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df4a4588ab_1_36"/>
          <p:cNvSpPr txBox="1"/>
          <p:nvPr/>
        </p:nvSpPr>
        <p:spPr>
          <a:xfrm>
            <a:off x="281450" y="45325"/>
            <a:ext cx="9786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latin typeface="Century Gothic"/>
                <a:ea typeface="Century Gothic"/>
                <a:cs typeface="Century Gothic"/>
                <a:sym typeface="Century Gothic"/>
              </a:rPr>
              <a:t>所需材料</a:t>
            </a:r>
            <a:endParaRPr sz="8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gdf4a4588ab_1_43"/>
          <p:cNvPicPr preferRelativeResize="0"/>
          <p:nvPr/>
        </p:nvPicPr>
        <p:blipFill rotWithShape="1">
          <a:blip r:embed="rId3">
            <a:alphaModFix/>
          </a:blip>
          <a:srcRect b="0" l="15334" r="7451" t="0"/>
          <a:stretch/>
        </p:blipFill>
        <p:spPr>
          <a:xfrm>
            <a:off x="0" y="-24975"/>
            <a:ext cx="12192000" cy="688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df4a4588ab_1_43"/>
          <p:cNvSpPr txBox="1"/>
          <p:nvPr/>
        </p:nvSpPr>
        <p:spPr>
          <a:xfrm>
            <a:off x="8701550" y="5442000"/>
            <a:ext cx="3543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latin typeface="Century Gothic"/>
                <a:ea typeface="Century Gothic"/>
                <a:cs typeface="Century Gothic"/>
                <a:sym typeface="Century Gothic"/>
              </a:rPr>
              <a:t>爆炸圖</a:t>
            </a:r>
            <a:endParaRPr sz="8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gdf4a4588ab_1_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8535" y="152400"/>
            <a:ext cx="7733466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df4a4588ab_1_50"/>
          <p:cNvSpPr txBox="1"/>
          <p:nvPr/>
        </p:nvSpPr>
        <p:spPr>
          <a:xfrm>
            <a:off x="184950" y="53800"/>
            <a:ext cx="5229300" cy="44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0">
                <a:latin typeface="Century Gothic"/>
                <a:ea typeface="Century Gothic"/>
                <a:cs typeface="Century Gothic"/>
                <a:sym typeface="Century Gothic"/>
              </a:rPr>
              <a:t>尺寸</a:t>
            </a:r>
            <a:endParaRPr sz="1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0">
                <a:latin typeface="Century Gothic"/>
                <a:ea typeface="Century Gothic"/>
                <a:cs typeface="Century Gothic"/>
                <a:sym typeface="Century Gothic"/>
              </a:rPr>
              <a:t>標示</a:t>
            </a:r>
            <a:endParaRPr sz="1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f4a4588ab_0_252"/>
          <p:cNvSpPr txBox="1"/>
          <p:nvPr>
            <p:ph type="ctrTitle"/>
          </p:nvPr>
        </p:nvSpPr>
        <p:spPr>
          <a:xfrm>
            <a:off x="962475" y="2878925"/>
            <a:ext cx="9715200" cy="1037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5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單元四    </a:t>
            </a:r>
            <a:endParaRPr sz="5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1665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軟焊恰恰</a:t>
            </a:r>
            <a:endParaRPr sz="1665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gdf4a4588ab_1_57"/>
          <p:cNvPicPr preferRelativeResize="0"/>
          <p:nvPr/>
        </p:nvPicPr>
        <p:blipFill rotWithShape="1">
          <a:blip r:embed="rId3">
            <a:alphaModFix/>
          </a:blip>
          <a:srcRect b="6987" l="10130" r="8759" t="12787"/>
          <a:stretch/>
        </p:blipFill>
        <p:spPr>
          <a:xfrm>
            <a:off x="5196250" y="1425325"/>
            <a:ext cx="6995750" cy="5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df4a4588ab_1_57"/>
          <p:cNvSpPr txBox="1"/>
          <p:nvPr/>
        </p:nvSpPr>
        <p:spPr>
          <a:xfrm>
            <a:off x="184950" y="892000"/>
            <a:ext cx="52293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0">
                <a:latin typeface="Century Gothic"/>
                <a:ea typeface="Century Gothic"/>
                <a:cs typeface="Century Gothic"/>
                <a:sym typeface="Century Gothic"/>
              </a:rPr>
              <a:t>這是？</a:t>
            </a:r>
            <a:endParaRPr sz="1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df4a4588ab_0_191"/>
          <p:cNvPicPr preferRelativeResize="0"/>
          <p:nvPr/>
        </p:nvPicPr>
        <p:blipFill rotWithShape="1">
          <a:blip r:embed="rId3">
            <a:alphaModFix/>
          </a:blip>
          <a:srcRect b="669" l="0" r="0" t="895"/>
          <a:stretch/>
        </p:blipFill>
        <p:spPr>
          <a:xfrm>
            <a:off x="0" y="0"/>
            <a:ext cx="12191998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gdf4a4588ab_1_68"/>
          <p:cNvPicPr preferRelativeResize="0"/>
          <p:nvPr/>
        </p:nvPicPr>
        <p:blipFill rotWithShape="1">
          <a:blip r:embed="rId3">
            <a:alphaModFix/>
          </a:blip>
          <a:srcRect b="9485" l="51976" r="5648" t="29198"/>
          <a:stretch/>
        </p:blipFill>
        <p:spPr>
          <a:xfrm>
            <a:off x="85796" y="0"/>
            <a:ext cx="1210620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df4a4588ab_0_272"/>
          <p:cNvSpPr txBox="1"/>
          <p:nvPr/>
        </p:nvSpPr>
        <p:spPr>
          <a:xfrm>
            <a:off x="738550" y="587125"/>
            <a:ext cx="52800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000">
                <a:latin typeface="Century Gothic"/>
                <a:ea typeface="Century Gothic"/>
                <a:cs typeface="Century Gothic"/>
                <a:sym typeface="Century Gothic"/>
              </a:rPr>
              <a:t>烙鐵口訣</a:t>
            </a:r>
            <a:endParaRPr sz="7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7" name="Google Shape;257;gdf4a4588ab_0_272"/>
          <p:cNvSpPr txBox="1"/>
          <p:nvPr/>
        </p:nvSpPr>
        <p:spPr>
          <a:xfrm>
            <a:off x="90850" y="1849225"/>
            <a:ext cx="119826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300">
                <a:latin typeface="Century Gothic"/>
                <a:ea typeface="Century Gothic"/>
                <a:cs typeface="Century Gothic"/>
                <a:sym typeface="Century Gothic"/>
              </a:rPr>
              <a:t> 右. 左. 左. 右</a:t>
            </a:r>
            <a:endParaRPr sz="153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8" name="Google Shape;258;gdf4a4588ab_0_272"/>
          <p:cNvSpPr txBox="1"/>
          <p:nvPr/>
        </p:nvSpPr>
        <p:spPr>
          <a:xfrm>
            <a:off x="586150" y="4682875"/>
            <a:ext cx="274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烙鐵</a:t>
            </a:r>
            <a:r>
              <a:rPr lang="zh-TW" sz="6000">
                <a:solidFill>
                  <a:srgbClr val="FF99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進</a:t>
            </a:r>
            <a:endParaRPr sz="6000">
              <a:solidFill>
                <a:srgbClr val="FF99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9" name="Google Shape;259;gdf4a4588ab_0_272"/>
          <p:cNvSpPr txBox="1"/>
          <p:nvPr/>
        </p:nvSpPr>
        <p:spPr>
          <a:xfrm>
            <a:off x="3786550" y="4682875"/>
            <a:ext cx="274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銲錫</a:t>
            </a:r>
            <a:r>
              <a:rPr lang="zh-TW" sz="6000">
                <a:solidFill>
                  <a:srgbClr val="FF99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進</a:t>
            </a:r>
            <a:endParaRPr sz="6000">
              <a:solidFill>
                <a:srgbClr val="FF99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0" name="Google Shape;260;gdf4a4588ab_0_272"/>
          <p:cNvSpPr txBox="1"/>
          <p:nvPr/>
        </p:nvSpPr>
        <p:spPr>
          <a:xfrm>
            <a:off x="6682150" y="4682875"/>
            <a:ext cx="274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銲錫</a:t>
            </a:r>
            <a:r>
              <a:rPr lang="zh-TW" sz="6000">
                <a:solidFill>
                  <a:srgbClr val="FF99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出</a:t>
            </a:r>
            <a:endParaRPr sz="6000">
              <a:solidFill>
                <a:srgbClr val="FF99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1" name="Google Shape;261;gdf4a4588ab_0_272"/>
          <p:cNvSpPr txBox="1"/>
          <p:nvPr/>
        </p:nvSpPr>
        <p:spPr>
          <a:xfrm>
            <a:off x="9577750" y="4682875"/>
            <a:ext cx="274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烙鐵</a:t>
            </a:r>
            <a:r>
              <a:rPr lang="zh-TW" sz="6000">
                <a:solidFill>
                  <a:srgbClr val="FF99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出</a:t>
            </a:r>
            <a:endParaRPr sz="6000">
              <a:solidFill>
                <a:srgbClr val="FF99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df4a4588ab_0_283"/>
          <p:cNvSpPr txBox="1"/>
          <p:nvPr>
            <p:ph type="ctrTitle"/>
          </p:nvPr>
        </p:nvSpPr>
        <p:spPr>
          <a:xfrm>
            <a:off x="684212" y="685799"/>
            <a:ext cx="8001000" cy="2971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600"/>
              <a:t>實作時間</a:t>
            </a:r>
            <a:endParaRPr sz="9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/>
              <a:t>計時25分鐘</a:t>
            </a:r>
            <a:endParaRPr sz="96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df4a4588ab_0_288"/>
          <p:cNvSpPr txBox="1"/>
          <p:nvPr>
            <p:ph type="ctrTitle"/>
          </p:nvPr>
        </p:nvSpPr>
        <p:spPr>
          <a:xfrm>
            <a:off x="684212" y="1066799"/>
            <a:ext cx="8001000" cy="2971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600"/>
              <a:t>課後評量</a:t>
            </a:r>
            <a:br>
              <a:rPr lang="zh-TW" sz="9600"/>
            </a:br>
            <a:r>
              <a:rPr lang="zh-TW"/>
              <a:t>計時15分鐘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df4a4588ab_0_260"/>
          <p:cNvSpPr txBox="1"/>
          <p:nvPr>
            <p:ph type="ctrTitle"/>
          </p:nvPr>
        </p:nvSpPr>
        <p:spPr>
          <a:xfrm>
            <a:off x="962475" y="2878925"/>
            <a:ext cx="9715200" cy="1037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5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單元四    </a:t>
            </a:r>
            <a:endParaRPr sz="5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1665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心手合一</a:t>
            </a:r>
            <a:endParaRPr sz="1665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gdf4a4588ab_0_292"/>
          <p:cNvPicPr preferRelativeResize="0"/>
          <p:nvPr/>
        </p:nvPicPr>
        <p:blipFill rotWithShape="1">
          <a:blip r:embed="rId3">
            <a:alphaModFix/>
          </a:blip>
          <a:srcRect b="5727" l="6775" r="7350" t="17189"/>
          <a:stretch/>
        </p:blipFill>
        <p:spPr>
          <a:xfrm>
            <a:off x="5148656" y="0"/>
            <a:ext cx="704334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df4a4588ab_0_292"/>
          <p:cNvSpPr/>
          <p:nvPr/>
        </p:nvSpPr>
        <p:spPr>
          <a:xfrm>
            <a:off x="71800" y="0"/>
            <a:ext cx="5067300" cy="6835800"/>
          </a:xfrm>
          <a:prstGeom prst="rect">
            <a:avLst/>
          </a:prstGeom>
          <a:solidFill>
            <a:srgbClr val="FFFF00"/>
          </a:solidFill>
          <a:ln cap="flat" cmpd="sng" w="2286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gdf4a4588ab_0_292"/>
          <p:cNvSpPr txBox="1"/>
          <p:nvPr/>
        </p:nvSpPr>
        <p:spPr>
          <a:xfrm>
            <a:off x="1786300" y="892150"/>
            <a:ext cx="1638300" cy="51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latin typeface="Century Gothic"/>
                <a:ea typeface="Century Gothic"/>
                <a:cs typeface="Century Gothic"/>
                <a:sym typeface="Century Gothic"/>
              </a:rPr>
              <a:t>安</a:t>
            </a:r>
            <a:endParaRPr sz="8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latin typeface="Century Gothic"/>
                <a:ea typeface="Century Gothic"/>
                <a:cs typeface="Century Gothic"/>
                <a:sym typeface="Century Gothic"/>
              </a:rPr>
              <a:t>全</a:t>
            </a:r>
            <a:endParaRPr sz="8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latin typeface="Century Gothic"/>
                <a:ea typeface="Century Gothic"/>
                <a:cs typeface="Century Gothic"/>
                <a:sym typeface="Century Gothic"/>
              </a:rPr>
              <a:t>規</a:t>
            </a:r>
            <a:endParaRPr sz="8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latin typeface="Century Gothic"/>
                <a:ea typeface="Century Gothic"/>
                <a:cs typeface="Century Gothic"/>
                <a:sym typeface="Century Gothic"/>
              </a:rPr>
              <a:t>定</a:t>
            </a:r>
            <a:endParaRPr sz="8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"/>
          <p:cNvSpPr txBox="1"/>
          <p:nvPr>
            <p:ph type="ctrTitle"/>
          </p:nvPr>
        </p:nvSpPr>
        <p:spPr>
          <a:xfrm>
            <a:off x="684212" y="685799"/>
            <a:ext cx="80010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289" name="Google Shape;289;p1"/>
          <p:cNvSpPr txBox="1"/>
          <p:nvPr>
            <p:ph idx="1" type="subTitle"/>
          </p:nvPr>
        </p:nvSpPr>
        <p:spPr>
          <a:xfrm>
            <a:off x="684212" y="3843867"/>
            <a:ext cx="64008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</p:txBody>
      </p:sp>
      <p:pic>
        <p:nvPicPr>
          <p:cNvPr id="290" name="Google Shape;290;p1"/>
          <p:cNvPicPr preferRelativeResize="0"/>
          <p:nvPr/>
        </p:nvPicPr>
        <p:blipFill rotWithShape="1">
          <a:blip r:embed="rId3">
            <a:alphaModFix/>
          </a:blip>
          <a:srcRect b="0" l="8095" r="15881" t="303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96" name="Google Shape;296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302" l="11120" r="13413" t="249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302" name="Google Shape;302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7475" l="14310" r="15641" t="4372"/>
          <a:stretch/>
        </p:blipFill>
        <p:spPr>
          <a:xfrm>
            <a:off x="0" y="0"/>
            <a:ext cx="11815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6985" l="0" r="0" t="23891"/>
          <a:stretch/>
        </p:blipFill>
        <p:spPr>
          <a:xfrm>
            <a:off x="0" y="1746250"/>
            <a:ext cx="12179697" cy="3365500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8" name="Google Shape;308;p4"/>
          <p:cNvSpPr/>
          <p:nvPr/>
        </p:nvSpPr>
        <p:spPr>
          <a:xfrm>
            <a:off x="4339000" y="98725"/>
            <a:ext cx="5676900" cy="1132500"/>
          </a:xfrm>
          <a:prstGeom prst="wedgeRoundRectCallout">
            <a:avLst>
              <a:gd fmla="val -47200" name="adj1"/>
              <a:gd fmla="val 212041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鑽孔，直徑7mm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09" name="Google Shape;309;p4"/>
          <p:cNvSpPr/>
          <p:nvPr/>
        </p:nvSpPr>
        <p:spPr>
          <a:xfrm>
            <a:off x="2781442" y="5095586"/>
            <a:ext cx="5406594" cy="1132609"/>
          </a:xfrm>
          <a:prstGeom prst="wedgeRoundRectCallout">
            <a:avLst>
              <a:gd fmla="val -21878" name="adj1"/>
              <a:gd fmla="val -190712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鑽凹洞，直徑7mm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10" name="Google Shape;310;p4"/>
          <p:cNvSpPr/>
          <p:nvPr/>
        </p:nvSpPr>
        <p:spPr>
          <a:xfrm>
            <a:off x="7554191" y="2164483"/>
            <a:ext cx="4530293" cy="2322849"/>
          </a:xfrm>
          <a:prstGeom prst="wedgeRoundRectCallout">
            <a:avLst>
              <a:gd fmla="val -80229" name="adj1"/>
              <a:gd fmla="val -12704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鑽孔，直徑3mm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兩孔間距16mm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11" name="Google Shape;311;p4"/>
          <p:cNvSpPr/>
          <p:nvPr/>
        </p:nvSpPr>
        <p:spPr>
          <a:xfrm>
            <a:off x="0" y="0"/>
            <a:ext cx="41484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後蓋板加工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df4a4588ab_0_300"/>
          <p:cNvSpPr/>
          <p:nvPr/>
        </p:nvSpPr>
        <p:spPr>
          <a:xfrm>
            <a:off x="14650" y="-41300"/>
            <a:ext cx="12192000" cy="68580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df4a4588ab_0_300"/>
          <p:cNvSpPr txBox="1"/>
          <p:nvPr/>
        </p:nvSpPr>
        <p:spPr>
          <a:xfrm>
            <a:off x="2243500" y="2054200"/>
            <a:ext cx="9372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晚上沒有電要怎麼辦？</a:t>
            </a:r>
            <a:endParaRPr sz="6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5"/>
          <p:cNvPicPr preferRelativeResize="0"/>
          <p:nvPr/>
        </p:nvPicPr>
        <p:blipFill rotWithShape="1">
          <a:blip r:embed="rId3">
            <a:alphaModFix/>
          </a:blip>
          <a:srcRect b="12620" l="15549" r="15550" t="17700"/>
          <a:stretch/>
        </p:blipFill>
        <p:spPr>
          <a:xfrm>
            <a:off x="218208" y="1392382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17" name="Google Shape;317;p5"/>
          <p:cNvPicPr preferRelativeResize="0"/>
          <p:nvPr/>
        </p:nvPicPr>
        <p:blipFill rotWithShape="1">
          <a:blip r:embed="rId4">
            <a:alphaModFix/>
          </a:blip>
          <a:srcRect b="0" l="559" r="558" t="0"/>
          <a:stretch/>
        </p:blipFill>
        <p:spPr>
          <a:xfrm>
            <a:off x="6238011" y="460664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8" name="Google Shape;318;p5"/>
          <p:cNvSpPr/>
          <p:nvPr/>
        </p:nvSpPr>
        <p:spPr>
          <a:xfrm>
            <a:off x="6096000" y="4167712"/>
            <a:ext cx="5344391" cy="1297906"/>
          </a:xfrm>
          <a:prstGeom prst="wedgeRoundRectCallout">
            <a:avLst>
              <a:gd fmla="val 5981" name="adj1"/>
              <a:gd fmla="val -167794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在凹洞處上熱熔膠</a:t>
            </a:r>
            <a:endParaRPr/>
          </a:p>
        </p:txBody>
      </p:sp>
      <p:sp>
        <p:nvSpPr>
          <p:cNvPr id="319" name="Google Shape;319;p5"/>
          <p:cNvSpPr/>
          <p:nvPr/>
        </p:nvSpPr>
        <p:spPr>
          <a:xfrm>
            <a:off x="0" y="0"/>
            <a:ext cx="69297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2-1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馬達與後蓋板加工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6"/>
          <p:cNvPicPr preferRelativeResize="0"/>
          <p:nvPr/>
        </p:nvPicPr>
        <p:blipFill rotWithShape="1">
          <a:blip r:embed="rId3">
            <a:alphaModFix/>
          </a:blip>
          <a:srcRect b="0" l="559" r="558" t="0"/>
          <a:stretch/>
        </p:blipFill>
        <p:spPr>
          <a:xfrm>
            <a:off x="225136" y="1835979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5" name="Google Shape;325;p6"/>
          <p:cNvPicPr preferRelativeResize="0"/>
          <p:nvPr/>
        </p:nvPicPr>
        <p:blipFill rotWithShape="1">
          <a:blip r:embed="rId4">
            <a:alphaModFix/>
          </a:blip>
          <a:srcRect b="0" l="559" r="558" t="0"/>
          <a:stretch/>
        </p:blipFill>
        <p:spPr>
          <a:xfrm>
            <a:off x="6366163" y="357258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6" name="Google Shape;326;p6"/>
          <p:cNvSpPr/>
          <p:nvPr/>
        </p:nvSpPr>
        <p:spPr>
          <a:xfrm>
            <a:off x="6096000" y="4167712"/>
            <a:ext cx="5344391" cy="1297906"/>
          </a:xfrm>
          <a:prstGeom prst="wedgeRoundRectCallout">
            <a:avLst>
              <a:gd fmla="val 5981" name="adj1"/>
              <a:gd fmla="val -167794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用束帶固定</a:t>
            </a:r>
            <a:endParaRPr/>
          </a:p>
        </p:txBody>
      </p:sp>
      <p:sp>
        <p:nvSpPr>
          <p:cNvPr id="327" name="Google Shape;327;p6"/>
          <p:cNvSpPr/>
          <p:nvPr/>
        </p:nvSpPr>
        <p:spPr>
          <a:xfrm>
            <a:off x="0" y="0"/>
            <a:ext cx="66822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2-2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馬達與後蓋板加工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8380" l="19033" r="25020" t="20722"/>
          <a:stretch/>
        </p:blipFill>
        <p:spPr>
          <a:xfrm>
            <a:off x="1797627" y="1716040"/>
            <a:ext cx="7294419" cy="4466288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3" name="Google Shape;333;p7"/>
          <p:cNvSpPr/>
          <p:nvPr/>
        </p:nvSpPr>
        <p:spPr>
          <a:xfrm>
            <a:off x="0" y="0"/>
            <a:ext cx="50949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3-1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上蓋板加工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4" name="Google Shape;334;p7"/>
          <p:cNvSpPr/>
          <p:nvPr/>
        </p:nvSpPr>
        <p:spPr>
          <a:xfrm>
            <a:off x="1565707" y="4535151"/>
            <a:ext cx="5094866" cy="2322849"/>
          </a:xfrm>
          <a:prstGeom prst="wedgeRoundRectCallout">
            <a:avLst>
              <a:gd fmla="val 43624" name="adj1"/>
              <a:gd fmla="val -84726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鑽孔，直徑1.5mm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兩孔間距4mm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35" name="Google Shape;335;p7"/>
          <p:cNvSpPr/>
          <p:nvPr/>
        </p:nvSpPr>
        <p:spPr>
          <a:xfrm>
            <a:off x="5631150" y="168611"/>
            <a:ext cx="5591031" cy="2322849"/>
          </a:xfrm>
          <a:prstGeom prst="wedgeRoundRectCallout">
            <a:avLst>
              <a:gd fmla="val -71430" name="adj1"/>
              <a:gd fmla="val 71395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畫2個圓，直徑6mm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兩圓心間距16mm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5303" l="10787" r="27445" t="12361"/>
          <a:stretch/>
        </p:blipFill>
        <p:spPr>
          <a:xfrm>
            <a:off x="317729" y="1616507"/>
            <a:ext cx="4552524" cy="2584353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41" name="Google Shape;341;p8"/>
          <p:cNvSpPr/>
          <p:nvPr/>
        </p:nvSpPr>
        <p:spPr>
          <a:xfrm>
            <a:off x="0" y="0"/>
            <a:ext cx="55773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4-1 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LED燈加工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42" name="Google Shape;342;p8"/>
          <p:cNvPicPr preferRelativeResize="0"/>
          <p:nvPr/>
        </p:nvPicPr>
        <p:blipFill rotWithShape="1">
          <a:blip r:embed="rId4">
            <a:alphaModFix/>
          </a:blip>
          <a:srcRect b="12593" l="24388" r="29488" t="13939"/>
          <a:stretch/>
        </p:blipFill>
        <p:spPr>
          <a:xfrm>
            <a:off x="7321749" y="93518"/>
            <a:ext cx="4727072" cy="4235377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3" name="Google Shape;343;p8"/>
          <p:cNvPicPr preferRelativeResize="0"/>
          <p:nvPr/>
        </p:nvPicPr>
        <p:blipFill rotWithShape="1">
          <a:blip r:embed="rId5">
            <a:alphaModFix/>
          </a:blip>
          <a:srcRect b="12591" l="33908" r="21420" t="18030"/>
          <a:stretch/>
        </p:blipFill>
        <p:spPr>
          <a:xfrm>
            <a:off x="4759502" y="2721647"/>
            <a:ext cx="4727072" cy="4129471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44" name="Google Shape;344;p8"/>
          <p:cNvSpPr/>
          <p:nvPr/>
        </p:nvSpPr>
        <p:spPr>
          <a:xfrm>
            <a:off x="941718" y="4805073"/>
            <a:ext cx="3304546" cy="1617685"/>
          </a:xfrm>
          <a:prstGeom prst="wedgeRoundRectCallout">
            <a:avLst>
              <a:gd fmla="val 86526" name="adj1"/>
              <a:gd fmla="val -71513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長腳在上</a:t>
            </a:r>
            <a:b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短腳在下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9"/>
          <p:cNvPicPr preferRelativeResize="0"/>
          <p:nvPr/>
        </p:nvPicPr>
        <p:blipFill rotWithShape="1">
          <a:blip r:embed="rId3">
            <a:alphaModFix/>
          </a:blip>
          <a:srcRect b="15756" l="18920" r="21506" t="5972"/>
          <a:stretch/>
        </p:blipFill>
        <p:spPr>
          <a:xfrm>
            <a:off x="4125200" y="777850"/>
            <a:ext cx="7636523" cy="5643723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50" name="Google Shape;350;p9"/>
          <p:cNvSpPr/>
          <p:nvPr/>
        </p:nvSpPr>
        <p:spPr>
          <a:xfrm>
            <a:off x="1047822" y="4098732"/>
            <a:ext cx="5094866" cy="2322849"/>
          </a:xfrm>
          <a:prstGeom prst="wedgeRoundRectCallout">
            <a:avLst>
              <a:gd fmla="val 73196" name="adj1"/>
              <a:gd fmla="val -66832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熱熔膠固定LED燈</a:t>
            </a:r>
            <a:endParaRPr/>
          </a:p>
        </p:txBody>
      </p:sp>
      <p:sp>
        <p:nvSpPr>
          <p:cNvPr id="351" name="Google Shape;351;p9"/>
          <p:cNvSpPr/>
          <p:nvPr/>
        </p:nvSpPr>
        <p:spPr>
          <a:xfrm>
            <a:off x="0" y="0"/>
            <a:ext cx="50949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4-2  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LED燈加工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10"/>
          <p:cNvPicPr preferRelativeResize="0"/>
          <p:nvPr/>
        </p:nvPicPr>
        <p:blipFill rotWithShape="1">
          <a:blip r:embed="rId3">
            <a:alphaModFix/>
          </a:blip>
          <a:srcRect b="0" l="14641" r="14641" t="0"/>
          <a:stretch/>
        </p:blipFill>
        <p:spPr>
          <a:xfrm>
            <a:off x="4125190" y="347321"/>
            <a:ext cx="7636525" cy="6074260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57" name="Google Shape;357;p10"/>
          <p:cNvSpPr/>
          <p:nvPr/>
        </p:nvSpPr>
        <p:spPr>
          <a:xfrm>
            <a:off x="430285" y="3751118"/>
            <a:ext cx="10018496" cy="2940627"/>
          </a:xfrm>
          <a:prstGeom prst="wedgeRoundRectCallout">
            <a:avLst>
              <a:gd fmla="val 31460" name="adj1"/>
              <a:gd fmla="val -80185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焊接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左長腳向右折與右長腳相接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右短腳向左折與左短腳相接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58" name="Google Shape;358;p10"/>
          <p:cNvSpPr/>
          <p:nvPr/>
        </p:nvSpPr>
        <p:spPr>
          <a:xfrm>
            <a:off x="0" y="0"/>
            <a:ext cx="53676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4-3  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LED燈加工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1"/>
          <p:cNvSpPr/>
          <p:nvPr/>
        </p:nvSpPr>
        <p:spPr>
          <a:xfrm>
            <a:off x="0" y="0"/>
            <a:ext cx="45675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5-1 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電容加工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4" name="Google Shape;364;p11"/>
          <p:cNvPicPr preferRelativeResize="0"/>
          <p:nvPr/>
        </p:nvPicPr>
        <p:blipFill rotWithShape="1">
          <a:blip r:embed="rId3">
            <a:alphaModFix/>
          </a:blip>
          <a:srcRect b="16763" l="14641" r="28008" t="0"/>
          <a:stretch/>
        </p:blipFill>
        <p:spPr>
          <a:xfrm>
            <a:off x="4925290" y="191456"/>
            <a:ext cx="7160289" cy="5845661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65" name="Google Shape;365;p11"/>
          <p:cNvSpPr/>
          <p:nvPr/>
        </p:nvSpPr>
        <p:spPr>
          <a:xfrm>
            <a:off x="191300" y="4530425"/>
            <a:ext cx="8891100" cy="2229600"/>
          </a:xfrm>
          <a:prstGeom prst="wedgeRoundRectCallout">
            <a:avLst>
              <a:gd fmla="val 38596" name="adj1"/>
              <a:gd fmla="val -91928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焊接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電容長腳與LED燈右長腳相接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電容短腳與LED燈左短腳相接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2"/>
          <p:cNvSpPr/>
          <p:nvPr/>
        </p:nvSpPr>
        <p:spPr>
          <a:xfrm>
            <a:off x="0" y="0"/>
            <a:ext cx="43008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6-1 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導線加工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71" name="Google Shape;371;p12"/>
          <p:cNvPicPr preferRelativeResize="0"/>
          <p:nvPr/>
        </p:nvPicPr>
        <p:blipFill rotWithShape="1">
          <a:blip r:embed="rId3">
            <a:alphaModFix/>
          </a:blip>
          <a:srcRect b="0" l="15549" r="15550" t="0"/>
          <a:stretch/>
        </p:blipFill>
        <p:spPr>
          <a:xfrm>
            <a:off x="4925290" y="191456"/>
            <a:ext cx="7160289" cy="5845661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72" name="Google Shape;372;p12"/>
          <p:cNvSpPr/>
          <p:nvPr/>
        </p:nvSpPr>
        <p:spPr>
          <a:xfrm>
            <a:off x="191300" y="4530425"/>
            <a:ext cx="8891100" cy="2229600"/>
          </a:xfrm>
          <a:prstGeom prst="wedgeRoundRectCallout">
            <a:avLst>
              <a:gd fmla="val 33700" name="adj1"/>
              <a:gd fmla="val -84471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焊接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紅色導線與LED燈右長腳相接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白色導線與LED燈左短腳相接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13"/>
          <p:cNvPicPr preferRelativeResize="0"/>
          <p:nvPr/>
        </p:nvPicPr>
        <p:blipFill rotWithShape="1">
          <a:blip r:embed="rId3">
            <a:alphaModFix/>
          </a:blip>
          <a:srcRect b="0" l="559" r="558" t="0"/>
          <a:stretch/>
        </p:blipFill>
        <p:spPr>
          <a:xfrm>
            <a:off x="225136" y="1835979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8" name="Google Shape;378;p13"/>
          <p:cNvPicPr preferRelativeResize="0"/>
          <p:nvPr/>
        </p:nvPicPr>
        <p:blipFill rotWithShape="1">
          <a:blip r:embed="rId4">
            <a:alphaModFix/>
          </a:blip>
          <a:srcRect b="0" l="559" r="558" t="0"/>
          <a:stretch/>
        </p:blipFill>
        <p:spPr>
          <a:xfrm>
            <a:off x="6366163" y="357258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79" name="Google Shape;379;p13"/>
          <p:cNvSpPr/>
          <p:nvPr/>
        </p:nvSpPr>
        <p:spPr>
          <a:xfrm>
            <a:off x="6203372" y="3907940"/>
            <a:ext cx="5344391" cy="1297906"/>
          </a:xfrm>
          <a:prstGeom prst="wedgeRoundRectCallout">
            <a:avLst>
              <a:gd fmla="val -75873" name="adj1"/>
              <a:gd fmla="val -62117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用熱熔膠固定</a:t>
            </a:r>
            <a:endParaRPr/>
          </a:p>
        </p:txBody>
      </p:sp>
      <p:sp>
        <p:nvSpPr>
          <p:cNvPr id="380" name="Google Shape;380;p13"/>
          <p:cNvSpPr/>
          <p:nvPr/>
        </p:nvSpPr>
        <p:spPr>
          <a:xfrm>
            <a:off x="429489" y="5205846"/>
            <a:ext cx="5344391" cy="1297906"/>
          </a:xfrm>
          <a:prstGeom prst="wedgeRoundRectCallout">
            <a:avLst>
              <a:gd fmla="val -15018" name="adj1"/>
              <a:gd fmla="val -172599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紅白導線延接縫處用熱熔膠固定</a:t>
            </a:r>
            <a:endParaRPr/>
          </a:p>
        </p:txBody>
      </p:sp>
      <p:sp>
        <p:nvSpPr>
          <p:cNvPr id="381" name="Google Shape;381;p13"/>
          <p:cNvSpPr/>
          <p:nvPr/>
        </p:nvSpPr>
        <p:spPr>
          <a:xfrm>
            <a:off x="0" y="0"/>
            <a:ext cx="73107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7-1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上蓋板與後蓋板加工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14"/>
          <p:cNvPicPr preferRelativeResize="0"/>
          <p:nvPr/>
        </p:nvPicPr>
        <p:blipFill rotWithShape="1">
          <a:blip r:embed="rId3">
            <a:alphaModFix/>
          </a:blip>
          <a:srcRect b="0" l="559" r="558" t="0"/>
          <a:stretch/>
        </p:blipFill>
        <p:spPr>
          <a:xfrm>
            <a:off x="225136" y="1835979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87" name="Google Shape;387;p14"/>
          <p:cNvPicPr preferRelativeResize="0"/>
          <p:nvPr/>
        </p:nvPicPr>
        <p:blipFill rotWithShape="1">
          <a:blip r:embed="rId4">
            <a:alphaModFix/>
          </a:blip>
          <a:srcRect b="0" l="559" r="558" t="0"/>
          <a:stretch/>
        </p:blipFill>
        <p:spPr>
          <a:xfrm>
            <a:off x="6366165" y="959931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88" name="Google Shape;388;p14"/>
          <p:cNvSpPr/>
          <p:nvPr/>
        </p:nvSpPr>
        <p:spPr>
          <a:xfrm>
            <a:off x="6366165" y="5022021"/>
            <a:ext cx="5344391" cy="1297906"/>
          </a:xfrm>
          <a:prstGeom prst="wedgeRoundRectCallout">
            <a:avLst>
              <a:gd fmla="val 9480" name="adj1"/>
              <a:gd fmla="val -181405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用熱熔膠固定</a:t>
            </a:r>
            <a:endParaRPr/>
          </a:p>
        </p:txBody>
      </p:sp>
      <p:sp>
        <p:nvSpPr>
          <p:cNvPr id="389" name="Google Shape;389;p14"/>
          <p:cNvSpPr/>
          <p:nvPr/>
        </p:nvSpPr>
        <p:spPr>
          <a:xfrm>
            <a:off x="0" y="0"/>
            <a:ext cx="82824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8-1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電池盒與按鈕開關加工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df4a4588ab_0_244"/>
          <p:cNvSpPr txBox="1"/>
          <p:nvPr>
            <p:ph type="ctrTitle"/>
          </p:nvPr>
        </p:nvSpPr>
        <p:spPr>
          <a:xfrm>
            <a:off x="962475" y="2878925"/>
            <a:ext cx="9715200" cy="1037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5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單元二    </a:t>
            </a:r>
            <a:endParaRPr sz="5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1665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轉轉發現電</a:t>
            </a:r>
            <a:endParaRPr sz="1665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5"/>
          <p:cNvSpPr/>
          <p:nvPr/>
        </p:nvSpPr>
        <p:spPr>
          <a:xfrm>
            <a:off x="0" y="0"/>
            <a:ext cx="78441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9-1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紅色導線與按鈕開關加工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95" name="Google Shape;395;p15"/>
          <p:cNvPicPr preferRelativeResize="0"/>
          <p:nvPr/>
        </p:nvPicPr>
        <p:blipFill rotWithShape="1">
          <a:blip r:embed="rId3">
            <a:alphaModFix/>
          </a:blip>
          <a:srcRect b="0" l="559" r="558" t="0"/>
          <a:stretch/>
        </p:blipFill>
        <p:spPr>
          <a:xfrm>
            <a:off x="225136" y="1835979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96" name="Google Shape;396;p15"/>
          <p:cNvPicPr preferRelativeResize="0"/>
          <p:nvPr/>
        </p:nvPicPr>
        <p:blipFill rotWithShape="1">
          <a:blip r:embed="rId4">
            <a:alphaModFix/>
          </a:blip>
          <a:srcRect b="0" l="559" r="558" t="0"/>
          <a:stretch/>
        </p:blipFill>
        <p:spPr>
          <a:xfrm>
            <a:off x="6366165" y="1835979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97" name="Google Shape;397;p15"/>
          <p:cNvSpPr/>
          <p:nvPr/>
        </p:nvSpPr>
        <p:spPr>
          <a:xfrm>
            <a:off x="2763983" y="4861441"/>
            <a:ext cx="3332018" cy="1297906"/>
          </a:xfrm>
          <a:prstGeom prst="wedgeRoundRectCallout">
            <a:avLst>
              <a:gd fmla="val -24200" name="adj1"/>
              <a:gd fmla="val -123762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焊接固定</a:t>
            </a:r>
            <a:endParaRPr/>
          </a:p>
        </p:txBody>
      </p:sp>
      <p:sp>
        <p:nvSpPr>
          <p:cNvPr id="398" name="Google Shape;398;p15"/>
          <p:cNvSpPr/>
          <p:nvPr/>
        </p:nvSpPr>
        <p:spPr>
          <a:xfrm>
            <a:off x="7095260" y="4879011"/>
            <a:ext cx="3332018" cy="1297906"/>
          </a:xfrm>
          <a:prstGeom prst="wedgeRoundRectCallout">
            <a:avLst>
              <a:gd fmla="val -12973" name="adj1"/>
              <a:gd fmla="val -120560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焊接固定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6"/>
          <p:cNvSpPr/>
          <p:nvPr/>
        </p:nvSpPr>
        <p:spPr>
          <a:xfrm>
            <a:off x="-1" y="0"/>
            <a:ext cx="7367156" cy="1330036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10-1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電池盒與底板加工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04" name="Google Shape;404;p16"/>
          <p:cNvPicPr preferRelativeResize="0"/>
          <p:nvPr/>
        </p:nvPicPr>
        <p:blipFill rotWithShape="1">
          <a:blip r:embed="rId3">
            <a:alphaModFix/>
          </a:blip>
          <a:srcRect b="0" l="559" r="558" t="0"/>
          <a:stretch/>
        </p:blipFill>
        <p:spPr>
          <a:xfrm>
            <a:off x="225136" y="1835979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05" name="Google Shape;405;p16"/>
          <p:cNvPicPr preferRelativeResize="0"/>
          <p:nvPr/>
        </p:nvPicPr>
        <p:blipFill rotWithShape="1">
          <a:blip r:embed="rId4">
            <a:alphaModFix/>
          </a:blip>
          <a:srcRect b="0" l="559" r="558" t="0"/>
          <a:stretch/>
        </p:blipFill>
        <p:spPr>
          <a:xfrm>
            <a:off x="6366165" y="1835979"/>
            <a:ext cx="5600701" cy="318604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6" name="Google Shape;406;p16"/>
          <p:cNvSpPr/>
          <p:nvPr/>
        </p:nvSpPr>
        <p:spPr>
          <a:xfrm>
            <a:off x="2130138" y="5339422"/>
            <a:ext cx="3332018" cy="1297906"/>
          </a:xfrm>
          <a:prstGeom prst="wedgeRoundRectCallout">
            <a:avLst>
              <a:gd fmla="val -24200" name="adj1"/>
              <a:gd fmla="val -123762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上熱熔膠</a:t>
            </a:r>
            <a:endParaRPr/>
          </a:p>
        </p:txBody>
      </p:sp>
      <p:sp>
        <p:nvSpPr>
          <p:cNvPr id="407" name="Google Shape;407;p16"/>
          <p:cNvSpPr/>
          <p:nvPr/>
        </p:nvSpPr>
        <p:spPr>
          <a:xfrm>
            <a:off x="7105651" y="5242693"/>
            <a:ext cx="3332018" cy="1297906"/>
          </a:xfrm>
          <a:prstGeom prst="wedgeRoundRectCallout">
            <a:avLst>
              <a:gd fmla="val -12973" name="adj1"/>
              <a:gd fmla="val -120560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固定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7"/>
          <p:cNvSpPr/>
          <p:nvPr/>
        </p:nvSpPr>
        <p:spPr>
          <a:xfrm>
            <a:off x="-1" y="0"/>
            <a:ext cx="7367156" cy="1330036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11-1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電池盒與後蓋板加工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13" name="Google Shape;413;p17"/>
          <p:cNvPicPr preferRelativeResize="0"/>
          <p:nvPr/>
        </p:nvPicPr>
        <p:blipFill rotWithShape="1">
          <a:blip r:embed="rId3">
            <a:alphaModFix/>
          </a:blip>
          <a:srcRect b="0" l="559" r="558" t="0"/>
          <a:stretch/>
        </p:blipFill>
        <p:spPr>
          <a:xfrm>
            <a:off x="1222663" y="1545034"/>
            <a:ext cx="8243455" cy="4689412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4" name="Google Shape;414;p17"/>
          <p:cNvSpPr/>
          <p:nvPr/>
        </p:nvSpPr>
        <p:spPr>
          <a:xfrm>
            <a:off x="8375074" y="5422549"/>
            <a:ext cx="3332018" cy="1297906"/>
          </a:xfrm>
          <a:prstGeom prst="wedgeRoundRectCallout">
            <a:avLst>
              <a:gd fmla="val -107776" name="adj1"/>
              <a:gd fmla="val -94140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上熱熔膠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8"/>
          <p:cNvSpPr/>
          <p:nvPr/>
        </p:nvSpPr>
        <p:spPr>
          <a:xfrm>
            <a:off x="0" y="0"/>
            <a:ext cx="99300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12-1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馬達、二極體與紅色導線加工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20" name="Google Shape;420;p18"/>
          <p:cNvPicPr preferRelativeResize="0"/>
          <p:nvPr/>
        </p:nvPicPr>
        <p:blipFill rotWithShape="1">
          <a:blip r:embed="rId3">
            <a:alphaModFix/>
          </a:blip>
          <a:srcRect b="0" l="559" r="558" t="0"/>
          <a:stretch/>
        </p:blipFill>
        <p:spPr>
          <a:xfrm>
            <a:off x="225136" y="1835978"/>
            <a:ext cx="8129155" cy="4624391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1" name="Google Shape;421;p18"/>
          <p:cNvSpPr/>
          <p:nvPr/>
        </p:nvSpPr>
        <p:spPr>
          <a:xfrm>
            <a:off x="6023264" y="1536349"/>
            <a:ext cx="5870863" cy="1809524"/>
          </a:xfrm>
          <a:prstGeom prst="wedgeRoundRectCallout">
            <a:avLst>
              <a:gd fmla="val -76174" name="adj1"/>
              <a:gd fmla="val 73145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焊接固定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二極體銀色環朝右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22" name="Google Shape;422;p18"/>
          <p:cNvSpPr/>
          <p:nvPr/>
        </p:nvSpPr>
        <p:spPr>
          <a:xfrm>
            <a:off x="6044046" y="4530436"/>
            <a:ext cx="6147954" cy="2229561"/>
          </a:xfrm>
          <a:prstGeom prst="wedgeRoundRectCallout">
            <a:avLst>
              <a:gd fmla="val -58939" name="adj1"/>
              <a:gd fmla="val -38747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焊接固定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二條紅色導線與二極體銀色環導線相接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9"/>
          <p:cNvSpPr/>
          <p:nvPr/>
        </p:nvSpPr>
        <p:spPr>
          <a:xfrm>
            <a:off x="-1" y="0"/>
            <a:ext cx="8520546" cy="1330036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13-1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馬達與黑、白色導線加工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28" name="Google Shape;428;p19"/>
          <p:cNvPicPr preferRelativeResize="0"/>
          <p:nvPr/>
        </p:nvPicPr>
        <p:blipFill rotWithShape="1">
          <a:blip r:embed="rId3">
            <a:alphaModFix/>
          </a:blip>
          <a:srcRect b="0" l="559" r="558" t="0"/>
          <a:stretch/>
        </p:blipFill>
        <p:spPr>
          <a:xfrm>
            <a:off x="225136" y="1835978"/>
            <a:ext cx="8129155" cy="4624391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9" name="Google Shape;429;p19"/>
          <p:cNvSpPr/>
          <p:nvPr/>
        </p:nvSpPr>
        <p:spPr>
          <a:xfrm>
            <a:off x="6792192" y="4288231"/>
            <a:ext cx="4107872" cy="1509895"/>
          </a:xfrm>
          <a:prstGeom prst="wedgeRoundRectCallout">
            <a:avLst>
              <a:gd fmla="val -99193" name="adj1"/>
              <a:gd fmla="val -65181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焊接固定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0"/>
          <p:cNvSpPr/>
          <p:nvPr/>
        </p:nvSpPr>
        <p:spPr>
          <a:xfrm>
            <a:off x="0" y="0"/>
            <a:ext cx="46947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14-1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測試與校正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35" name="Google Shape;435;p20"/>
          <p:cNvPicPr preferRelativeResize="0"/>
          <p:nvPr/>
        </p:nvPicPr>
        <p:blipFill rotWithShape="1">
          <a:blip r:embed="rId3">
            <a:alphaModFix/>
          </a:blip>
          <a:srcRect b="0" l="559" r="558" t="0"/>
          <a:stretch/>
        </p:blipFill>
        <p:spPr>
          <a:xfrm>
            <a:off x="112792" y="1485901"/>
            <a:ext cx="5858517" cy="3332705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6" name="Google Shape;436;p20"/>
          <p:cNvSpPr/>
          <p:nvPr/>
        </p:nvSpPr>
        <p:spPr>
          <a:xfrm>
            <a:off x="5430980" y="163042"/>
            <a:ext cx="5344391" cy="1509895"/>
          </a:xfrm>
          <a:prstGeom prst="wedgeRoundRectCallout">
            <a:avLst>
              <a:gd fmla="val -53725" name="adj1"/>
              <a:gd fmla="val 91038" name="adj2"/>
              <a:gd fmla="val 16667" name="adj3"/>
            </a:avLst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接上AAA電池測試</a:t>
            </a:r>
            <a:endParaRPr b="0" i="0" sz="4800" u="none" cap="none" strike="noStrike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437" name="Google Shape;437;p20"/>
          <p:cNvPicPr preferRelativeResize="0"/>
          <p:nvPr/>
        </p:nvPicPr>
        <p:blipFill rotWithShape="1">
          <a:blip r:embed="rId4">
            <a:alphaModFix/>
          </a:blip>
          <a:srcRect b="0" l="559" r="9237" t="0"/>
          <a:stretch/>
        </p:blipFill>
        <p:spPr>
          <a:xfrm>
            <a:off x="5335342" y="2454886"/>
            <a:ext cx="6666158" cy="4156944"/>
          </a:xfrm>
          <a:prstGeom prst="rect">
            <a:avLst/>
          </a:prstGeom>
          <a:noFill/>
          <a:ln cap="flat" cmpd="sng" w="1143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7714" y="489951"/>
            <a:ext cx="8490730" cy="6368049"/>
          </a:xfrm>
          <a:prstGeom prst="rect">
            <a:avLst/>
          </a:prstGeom>
          <a:noFill/>
          <a:ln cap="rnd" cmpd="sng" w="1524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43" name="Google Shape;443;p21"/>
          <p:cNvSpPr/>
          <p:nvPr/>
        </p:nvSpPr>
        <p:spPr>
          <a:xfrm>
            <a:off x="0" y="0"/>
            <a:ext cx="4260000" cy="1329900"/>
          </a:xfrm>
          <a:prstGeom prst="snip2DiagRect">
            <a:avLst>
              <a:gd fmla="val 0" name="adj1"/>
              <a:gd fmla="val 16667" name="adj2"/>
            </a:avLst>
          </a:prstGeom>
          <a:gradFill>
            <a:gsLst>
              <a:gs pos="0">
                <a:srgbClr val="D92BE1"/>
              </a:gs>
              <a:gs pos="100000">
                <a:srgbClr val="8C0B6E"/>
              </a:gs>
            </a:gsLst>
            <a:lin ang="5400000" scaled="0"/>
          </a:gradFill>
          <a:ln>
            <a:noFill/>
          </a:ln>
          <a:effectLst>
            <a:outerShdw blurRad="50800" rotWithShape="0" dir="5400000" dist="38100">
              <a:srgbClr val="000000">
                <a:alpha val="4588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15-1</a:t>
            </a:r>
            <a:r>
              <a:rPr b="0" i="0" lang="zh-TW" sz="4800" u="none" cap="none" strike="noStrik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組裝完成</a:t>
            </a:r>
            <a:endParaRPr b="0" i="0" sz="4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gdf4a4588ab_0_207"/>
          <p:cNvPicPr preferRelativeResize="0"/>
          <p:nvPr/>
        </p:nvPicPr>
        <p:blipFill rotWithShape="1">
          <a:blip r:embed="rId3">
            <a:alphaModFix/>
          </a:blip>
          <a:srcRect b="11584" l="32253" r="12175" t="266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gdf4a4588ab_0_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443930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df4a4588ab_0_214"/>
          <p:cNvSpPr/>
          <p:nvPr/>
        </p:nvSpPr>
        <p:spPr>
          <a:xfrm>
            <a:off x="400" y="4455450"/>
            <a:ext cx="12192000" cy="240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df4a4588ab_0_214"/>
          <p:cNvSpPr txBox="1"/>
          <p:nvPr/>
        </p:nvSpPr>
        <p:spPr>
          <a:xfrm>
            <a:off x="739325" y="4570125"/>
            <a:ext cx="104226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0">
                <a:latin typeface="Century Gothic"/>
                <a:ea typeface="Century Gothic"/>
                <a:cs typeface="Century Gothic"/>
                <a:sym typeface="Century Gothic"/>
              </a:rPr>
              <a:t>直流馬達構造</a:t>
            </a:r>
            <a:endParaRPr sz="1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df4a4588ab_0_233"/>
          <p:cNvSpPr/>
          <p:nvPr/>
        </p:nvSpPr>
        <p:spPr>
          <a:xfrm>
            <a:off x="400" y="4570125"/>
            <a:ext cx="12192000" cy="22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gdf4a4588ab_0_233"/>
          <p:cNvPicPr preferRelativeResize="0"/>
          <p:nvPr/>
        </p:nvPicPr>
        <p:blipFill rotWithShape="1">
          <a:blip r:embed="rId3">
            <a:alphaModFix/>
          </a:blip>
          <a:srcRect b="0" l="4894" r="10866" t="0"/>
          <a:stretch/>
        </p:blipFill>
        <p:spPr>
          <a:xfrm>
            <a:off x="400" y="0"/>
            <a:ext cx="5229300" cy="457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df4a4588ab_0_2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9700" y="-36663"/>
            <a:ext cx="6962690" cy="693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df4a4588ab_0_233"/>
          <p:cNvSpPr txBox="1"/>
          <p:nvPr/>
        </p:nvSpPr>
        <p:spPr>
          <a:xfrm>
            <a:off x="184950" y="4625800"/>
            <a:ext cx="52293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0">
                <a:latin typeface="Century Gothic"/>
                <a:ea typeface="Century Gothic"/>
                <a:cs typeface="Century Gothic"/>
                <a:sym typeface="Century Gothic"/>
              </a:rPr>
              <a:t>功用？</a:t>
            </a:r>
            <a:endParaRPr sz="1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df4a4588ab_0_223"/>
          <p:cNvSpPr txBox="1"/>
          <p:nvPr>
            <p:ph type="ctrTitle"/>
          </p:nvPr>
        </p:nvSpPr>
        <p:spPr>
          <a:xfrm>
            <a:off x="684197" y="685800"/>
            <a:ext cx="9948300" cy="2971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766"/>
              <a:t>有獎徵答</a:t>
            </a:r>
            <a:endParaRPr sz="12766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900"/>
              <a:t>知道答案的請舉手</a:t>
            </a:r>
            <a:endParaRPr sz="89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df4a4588ab_1_0"/>
          <p:cNvSpPr txBox="1"/>
          <p:nvPr>
            <p:ph type="ctrTitle"/>
          </p:nvPr>
        </p:nvSpPr>
        <p:spPr>
          <a:xfrm>
            <a:off x="962475" y="2878925"/>
            <a:ext cx="9715200" cy="1037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5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單元二    </a:t>
            </a:r>
            <a:endParaRPr sz="5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zh-TW" sz="1665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正負之間</a:t>
            </a:r>
            <a:endParaRPr sz="166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切割線">
  <a:themeElements>
    <a:clrScheme name="切割線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2020-12-06T17:44:06Z</dcterms:created>
  <dc:creator>正國 謝</dc:creator>
</cp:coreProperties>
</file>