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79"/>
  </p:notesMasterIdLst>
  <p:handoutMasterIdLst>
    <p:handoutMasterId r:id="rId80"/>
  </p:handoutMasterIdLst>
  <p:sldIdLst>
    <p:sldId id="256" r:id="rId2"/>
    <p:sldId id="410" r:id="rId3"/>
    <p:sldId id="373" r:id="rId4"/>
    <p:sldId id="418" r:id="rId5"/>
    <p:sldId id="280" r:id="rId6"/>
    <p:sldId id="281" r:id="rId7"/>
    <p:sldId id="366" r:id="rId8"/>
    <p:sldId id="343" r:id="rId9"/>
    <p:sldId id="412" r:id="rId10"/>
    <p:sldId id="411" r:id="rId11"/>
    <p:sldId id="375" r:id="rId12"/>
    <p:sldId id="377" r:id="rId13"/>
    <p:sldId id="369" r:id="rId14"/>
    <p:sldId id="370" r:id="rId15"/>
    <p:sldId id="409" r:id="rId16"/>
    <p:sldId id="287" r:id="rId17"/>
    <p:sldId id="288" r:id="rId18"/>
    <p:sldId id="371" r:id="rId19"/>
    <p:sldId id="374" r:id="rId20"/>
    <p:sldId id="408" r:id="rId21"/>
    <p:sldId id="284" r:id="rId22"/>
    <p:sldId id="367" r:id="rId23"/>
    <p:sldId id="417" r:id="rId24"/>
    <p:sldId id="372" r:id="rId25"/>
    <p:sldId id="385" r:id="rId26"/>
    <p:sldId id="386" r:id="rId27"/>
    <p:sldId id="413" r:id="rId28"/>
    <p:sldId id="414" r:id="rId29"/>
    <p:sldId id="415" r:id="rId30"/>
    <p:sldId id="388" r:id="rId31"/>
    <p:sldId id="389" r:id="rId32"/>
    <p:sldId id="276" r:id="rId33"/>
    <p:sldId id="278" r:id="rId34"/>
    <p:sldId id="277" r:id="rId35"/>
    <p:sldId id="283" r:id="rId36"/>
    <p:sldId id="308" r:id="rId37"/>
    <p:sldId id="344" r:id="rId38"/>
    <p:sldId id="404" r:id="rId39"/>
    <p:sldId id="406" r:id="rId40"/>
    <p:sldId id="407" r:id="rId41"/>
    <p:sldId id="382" r:id="rId42"/>
    <p:sldId id="300" r:id="rId43"/>
    <p:sldId id="257" r:id="rId44"/>
    <p:sldId id="259" r:id="rId45"/>
    <p:sldId id="264" r:id="rId46"/>
    <p:sldId id="265" r:id="rId47"/>
    <p:sldId id="301" r:id="rId48"/>
    <p:sldId id="302" r:id="rId49"/>
    <p:sldId id="266" r:id="rId50"/>
    <p:sldId id="258" r:id="rId51"/>
    <p:sldId id="303" r:id="rId52"/>
    <p:sldId id="304" r:id="rId53"/>
    <p:sldId id="305" r:id="rId54"/>
    <p:sldId id="260" r:id="rId55"/>
    <p:sldId id="285" r:id="rId56"/>
    <p:sldId id="286" r:id="rId57"/>
    <p:sldId id="329" r:id="rId58"/>
    <p:sldId id="338" r:id="rId59"/>
    <p:sldId id="339" r:id="rId60"/>
    <p:sldId id="340" r:id="rId61"/>
    <p:sldId id="341" r:id="rId62"/>
    <p:sldId id="342" r:id="rId63"/>
    <p:sldId id="378" r:id="rId64"/>
    <p:sldId id="379" r:id="rId65"/>
    <p:sldId id="380" r:id="rId66"/>
    <p:sldId id="394" r:id="rId67"/>
    <p:sldId id="395" r:id="rId68"/>
    <p:sldId id="397" r:id="rId69"/>
    <p:sldId id="398" r:id="rId70"/>
    <p:sldId id="399" r:id="rId71"/>
    <p:sldId id="391" r:id="rId72"/>
    <p:sldId id="393" r:id="rId73"/>
    <p:sldId id="392" r:id="rId74"/>
    <p:sldId id="400" r:id="rId75"/>
    <p:sldId id="401" r:id="rId76"/>
    <p:sldId id="402" r:id="rId77"/>
    <p:sldId id="384" r:id="rId78"/>
  </p:sldIdLst>
  <p:sldSz cx="9144000" cy="6858000" type="screen4x3"/>
  <p:notesSz cx="6858000" cy="9144000"/>
  <p:defaultTextStyle>
    <a:defPPr>
      <a:defRPr lang="zh-TW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anose="020B0604030504040204" pitchFamily="34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anose="020B0604030504040204" pitchFamily="34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anose="020B0604030504040204" pitchFamily="34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anose="020B0604030504040204" pitchFamily="34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anose="020B0604030504040204" pitchFamily="34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kumimoj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anose="020B0604030504040204" pitchFamily="34" charset="0"/>
        <a:ea typeface="新細明體" panose="02020500000000000000" pitchFamily="18" charset="-120"/>
        <a:cs typeface="+mn-cs"/>
      </a:defRPr>
    </a:lvl6pPr>
    <a:lvl7pPr marL="2743200" algn="l" defTabSz="914400" rtl="0" eaLnBrk="1" latinLnBrk="0" hangingPunct="1">
      <a:defRPr kumimoj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anose="020B0604030504040204" pitchFamily="34" charset="0"/>
        <a:ea typeface="新細明體" panose="02020500000000000000" pitchFamily="18" charset="-120"/>
        <a:cs typeface="+mn-cs"/>
      </a:defRPr>
    </a:lvl7pPr>
    <a:lvl8pPr marL="3200400" algn="l" defTabSz="914400" rtl="0" eaLnBrk="1" latinLnBrk="0" hangingPunct="1">
      <a:defRPr kumimoj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anose="020B0604030504040204" pitchFamily="34" charset="0"/>
        <a:ea typeface="新細明體" panose="02020500000000000000" pitchFamily="18" charset="-120"/>
        <a:cs typeface="+mn-cs"/>
      </a:defRPr>
    </a:lvl8pPr>
    <a:lvl9pPr marL="3657600" algn="l" defTabSz="914400" rtl="0" eaLnBrk="1" latinLnBrk="0" hangingPunct="1">
      <a:defRPr kumimoji="1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ahoma" panose="020B0604030504040204" pitchFamily="34" charset="0"/>
        <a:ea typeface="新細明體" panose="02020500000000000000" pitchFamily="18" charset="-120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00066"/>
    <a:srgbClr val="FF3300"/>
    <a:srgbClr val="660066"/>
    <a:srgbClr val="3333FF"/>
    <a:srgbClr val="841A4F"/>
    <a:srgbClr val="4B3E66"/>
    <a:srgbClr val="B80C3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008" autoAdjust="0"/>
    <p:restoredTop sz="85665" autoAdjust="0"/>
  </p:normalViewPr>
  <p:slideViewPr>
    <p:cSldViewPr>
      <p:cViewPr varScale="1">
        <p:scale>
          <a:sx n="47" d="100"/>
          <a:sy n="47" d="100"/>
        </p:scale>
        <p:origin x="-96" y="-53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  <p:sld r:id="rId8" collapse="1"/>
      <p:sld r:id="rId9" collapse="1"/>
      <p:sld r:id="rId10" collapse="1"/>
      <p:sld r:id="rId11" collapse="1"/>
      <p:sld r:id="rId12" collapse="1"/>
      <p:sld r:id="rId13" collapse="1"/>
      <p:sld r:id="rId14" collapse="1"/>
      <p:sld r:id="rId15" collapse="1"/>
      <p:sld r:id="rId16" collapse="1"/>
      <p:sld r:id="rId17" collapse="1"/>
      <p:sld r:id="rId18" collapse="1"/>
      <p:sld r:id="rId19" collapse="1"/>
      <p:sld r:id="rId20" collapse="1"/>
      <p:sld r:id="rId21" collapse="1"/>
      <p:sld r:id="rId22" collapse="1"/>
      <p:sld r:id="rId23" collapse="1"/>
      <p:sld r:id="rId24" collapse="1"/>
      <p:sld r:id="rId25" collapse="1"/>
      <p:sld r:id="rId26" collapse="1"/>
      <p:sld r:id="rId27" collapse="1"/>
      <p:sld r:id="rId28" collapse="1"/>
      <p:sld r:id="rId29" collapse="1"/>
      <p:sld r:id="rId30" collapse="1"/>
      <p:sld r:id="rId31" collapse="1"/>
      <p:sld r:id="rId32" collapse="1"/>
      <p:sld r:id="rId33" collapse="1"/>
      <p:sld r:id="rId34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_rels/viewProps.xml.rels><?xml version="1.0" encoding="UTF-8" standalone="yes"?>
<Relationships xmlns="http://schemas.openxmlformats.org/package/2006/relationships"><Relationship Id="rId8" Type="http://schemas.openxmlformats.org/officeDocument/2006/relationships/slide" Target="slides/slide24.xml"/><Relationship Id="rId13" Type="http://schemas.openxmlformats.org/officeDocument/2006/relationships/slide" Target="slides/slide36.xml"/><Relationship Id="rId18" Type="http://schemas.openxmlformats.org/officeDocument/2006/relationships/slide" Target="slides/slide46.xml"/><Relationship Id="rId26" Type="http://schemas.openxmlformats.org/officeDocument/2006/relationships/slide" Target="slides/slide54.xml"/><Relationship Id="rId3" Type="http://schemas.openxmlformats.org/officeDocument/2006/relationships/slide" Target="slides/slide6.xml"/><Relationship Id="rId21" Type="http://schemas.openxmlformats.org/officeDocument/2006/relationships/slide" Target="slides/slide49.xml"/><Relationship Id="rId34" Type="http://schemas.openxmlformats.org/officeDocument/2006/relationships/slide" Target="slides/slide62.xml"/><Relationship Id="rId7" Type="http://schemas.openxmlformats.org/officeDocument/2006/relationships/slide" Target="slides/slide17.xml"/><Relationship Id="rId12" Type="http://schemas.openxmlformats.org/officeDocument/2006/relationships/slide" Target="slides/slide35.xml"/><Relationship Id="rId17" Type="http://schemas.openxmlformats.org/officeDocument/2006/relationships/slide" Target="slides/slide45.xml"/><Relationship Id="rId25" Type="http://schemas.openxmlformats.org/officeDocument/2006/relationships/slide" Target="slides/slide53.xml"/><Relationship Id="rId33" Type="http://schemas.openxmlformats.org/officeDocument/2006/relationships/slide" Target="slides/slide61.xml"/><Relationship Id="rId2" Type="http://schemas.openxmlformats.org/officeDocument/2006/relationships/slide" Target="slides/slide5.xml"/><Relationship Id="rId16" Type="http://schemas.openxmlformats.org/officeDocument/2006/relationships/slide" Target="slides/slide44.xml"/><Relationship Id="rId20" Type="http://schemas.openxmlformats.org/officeDocument/2006/relationships/slide" Target="slides/slide48.xml"/><Relationship Id="rId29" Type="http://schemas.openxmlformats.org/officeDocument/2006/relationships/slide" Target="slides/slide57.xml"/><Relationship Id="rId1" Type="http://schemas.openxmlformats.org/officeDocument/2006/relationships/slide" Target="slides/slide1.xml"/><Relationship Id="rId6" Type="http://schemas.openxmlformats.org/officeDocument/2006/relationships/slide" Target="slides/slide16.xml"/><Relationship Id="rId11" Type="http://schemas.openxmlformats.org/officeDocument/2006/relationships/slide" Target="slides/slide34.xml"/><Relationship Id="rId24" Type="http://schemas.openxmlformats.org/officeDocument/2006/relationships/slide" Target="slides/slide52.xml"/><Relationship Id="rId32" Type="http://schemas.openxmlformats.org/officeDocument/2006/relationships/slide" Target="slides/slide60.xml"/><Relationship Id="rId5" Type="http://schemas.openxmlformats.org/officeDocument/2006/relationships/slide" Target="slides/slide13.xml"/><Relationship Id="rId15" Type="http://schemas.openxmlformats.org/officeDocument/2006/relationships/slide" Target="slides/slide43.xml"/><Relationship Id="rId23" Type="http://schemas.openxmlformats.org/officeDocument/2006/relationships/slide" Target="slides/slide51.xml"/><Relationship Id="rId28" Type="http://schemas.openxmlformats.org/officeDocument/2006/relationships/slide" Target="slides/slide56.xml"/><Relationship Id="rId10" Type="http://schemas.openxmlformats.org/officeDocument/2006/relationships/slide" Target="slides/slide33.xml"/><Relationship Id="rId19" Type="http://schemas.openxmlformats.org/officeDocument/2006/relationships/slide" Target="slides/slide47.xml"/><Relationship Id="rId31" Type="http://schemas.openxmlformats.org/officeDocument/2006/relationships/slide" Target="slides/slide59.xml"/><Relationship Id="rId4" Type="http://schemas.openxmlformats.org/officeDocument/2006/relationships/slide" Target="slides/slide8.xml"/><Relationship Id="rId9" Type="http://schemas.openxmlformats.org/officeDocument/2006/relationships/slide" Target="slides/slide32.xml"/><Relationship Id="rId14" Type="http://schemas.openxmlformats.org/officeDocument/2006/relationships/slide" Target="slides/slide37.xml"/><Relationship Id="rId22" Type="http://schemas.openxmlformats.org/officeDocument/2006/relationships/slide" Target="slides/slide50.xml"/><Relationship Id="rId27" Type="http://schemas.openxmlformats.org/officeDocument/2006/relationships/slide" Target="slides/slide55.xml"/><Relationship Id="rId30" Type="http://schemas.openxmlformats.org/officeDocument/2006/relationships/slide" Target="slides/slide5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Times New Roman" panose="02020603050405020304" pitchFamily="18" charset="0"/>
              </a:defRPr>
            </a:lvl1pPr>
          </a:lstStyle>
          <a:p>
            <a:endParaRPr lang="en-US" altLang="zh-TW"/>
          </a:p>
        </p:txBody>
      </p:sp>
      <p:sp>
        <p:nvSpPr>
          <p:cNvPr id="1423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Times New Roman" panose="02020603050405020304" pitchFamily="18" charset="0"/>
              </a:defRPr>
            </a:lvl1pPr>
          </a:lstStyle>
          <a:p>
            <a:endParaRPr lang="en-US" altLang="zh-TW"/>
          </a:p>
        </p:txBody>
      </p:sp>
      <p:sp>
        <p:nvSpPr>
          <p:cNvPr id="1423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Times New Roman" panose="02020603050405020304" pitchFamily="18" charset="0"/>
              </a:defRPr>
            </a:lvl1pPr>
          </a:lstStyle>
          <a:p>
            <a:endParaRPr lang="en-US" altLang="zh-TW"/>
          </a:p>
        </p:txBody>
      </p:sp>
      <p:sp>
        <p:nvSpPr>
          <p:cNvPr id="1423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Times New Roman" panose="02020603050405020304" pitchFamily="18" charset="0"/>
              </a:defRPr>
            </a:lvl1pPr>
          </a:lstStyle>
          <a:p>
            <a:fld id="{30004C4E-CEAE-4A04-853D-01A2E9AAC2C4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594783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Times New Roman" panose="02020603050405020304" pitchFamily="18" charset="0"/>
              </a:defRPr>
            </a:lvl1pPr>
          </a:lstStyle>
          <a:p>
            <a:endParaRPr lang="en-US" altLang="zh-TW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Times New Roman" panose="02020603050405020304" pitchFamily="18" charset="0"/>
              </a:defRPr>
            </a:lvl1pPr>
          </a:lstStyle>
          <a:p>
            <a:endParaRPr lang="en-US" altLang="zh-TW"/>
          </a:p>
        </p:txBody>
      </p:sp>
      <p:sp>
        <p:nvSpPr>
          <p:cNvPr id="10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Times New Roman" panose="02020603050405020304" pitchFamily="18" charset="0"/>
              </a:defRPr>
            </a:lvl1pPr>
          </a:lstStyle>
          <a:p>
            <a:endParaRPr lang="en-US" altLang="zh-TW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Times New Roman" panose="02020603050405020304" pitchFamily="18" charset="0"/>
              </a:defRPr>
            </a:lvl1pPr>
          </a:lstStyle>
          <a:p>
            <a:fld id="{CA37D2A9-5FF9-4318-84CB-4D054CEC9A6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9336069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新細明體" panose="02020500000000000000" pitchFamily="18" charset="-12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4CA717-4AC0-41B0-848B-ABF25AA5FE51}" type="slidenum">
              <a:rPr lang="en-US" altLang="zh-TW"/>
              <a:pPr/>
              <a:t>1</a:t>
            </a:fld>
            <a:endParaRPr lang="en-US" altLang="zh-TW"/>
          </a:p>
        </p:txBody>
      </p:sp>
      <p:sp>
        <p:nvSpPr>
          <p:cNvPr id="178178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817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13287209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7"/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1pPr>
            <a:lvl2pPr marL="742950" indent="-285750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2pPr>
            <a:lvl3pPr marL="1143000" indent="-228600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3pPr>
            <a:lvl4pPr marL="1600200" indent="-228600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4pPr>
            <a:lvl5pPr marL="2057400" indent="-228600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9pPr>
          </a:lstStyle>
          <a:p>
            <a:pPr algn="r" eaLnBrk="1" hangingPunct="1"/>
            <a:fld id="{6A186117-E28E-48CC-B7F6-BC3988E71EB9}" type="slidenum">
              <a:rPr lang="en-US" altLang="zh-TW" sz="1200">
                <a:solidFill>
                  <a:schemeClr val="tx1"/>
                </a:solidFill>
                <a:latin typeface="Times New Roman" pitchFamily="18" charset="0"/>
              </a:rPr>
              <a:pPr algn="r" eaLnBrk="1" hangingPunct="1"/>
              <a:t>4</a:t>
            </a:fld>
            <a:endParaRPr lang="en-US" altLang="zh-TW" sz="1200">
              <a:solidFill>
                <a:schemeClr val="tx1"/>
              </a:solidFill>
              <a:latin typeface="Times New Roman" pitchFamily="18" charset="0"/>
            </a:endParaRPr>
          </a:p>
        </p:txBody>
      </p:sp>
      <p:sp>
        <p:nvSpPr>
          <p:cNvPr id="363523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TW" altLang="zh-TW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FBADDF-A9FC-4E33-A63D-3EB1B4CF7D52}" type="slidenum">
              <a:rPr lang="en-US" altLang="zh-TW"/>
              <a:pPr/>
              <a:t>43</a:t>
            </a:fld>
            <a:endParaRPr lang="en-US" altLang="zh-TW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石夫曲，蘇文慶編，鄭翠蘋唱，實驗國樂團演奏  </a:t>
            </a:r>
            <a:r>
              <a:rPr lang="en-US" altLang="zh-TW"/>
              <a:t>1989.12.31</a:t>
            </a:r>
          </a:p>
          <a:p>
            <a:r>
              <a:rPr lang="en-US" altLang="zh-TW"/>
              <a:t>《</a:t>
            </a:r>
            <a:r>
              <a:rPr lang="zh-TW" altLang="en-US"/>
              <a:t>詩經．北風</a:t>
            </a:r>
            <a:r>
              <a:rPr lang="en-US" altLang="zh-TW"/>
              <a:t>》︰</a:t>
            </a:r>
            <a:r>
              <a:rPr lang="zh-TW" altLang="en-US"/>
              <a:t>「死生契闊，與子成說，執子之手</a:t>
            </a:r>
            <a:r>
              <a:rPr lang="en-US" altLang="zh-TW"/>
              <a:t>︰『</a:t>
            </a:r>
            <a:r>
              <a:rPr lang="zh-TW" altLang="en-US"/>
              <a:t>與子偕老</a:t>
            </a:r>
            <a:r>
              <a:rPr lang="en-US" altLang="zh-TW"/>
              <a:t>』</a:t>
            </a:r>
            <a:r>
              <a:rPr lang="zh-TW" altLang="en-US"/>
              <a:t>。」</a:t>
            </a:r>
          </a:p>
        </p:txBody>
      </p:sp>
    </p:spTree>
    <p:extLst>
      <p:ext uri="{BB962C8B-B14F-4D97-AF65-F5344CB8AC3E}">
        <p14:creationId xmlns:p14="http://schemas.microsoft.com/office/powerpoint/2010/main" val="8772771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351333-89E0-4B78-B70C-4BCE34903E5D}" type="slidenum">
              <a:rPr lang="en-US" altLang="zh-TW"/>
              <a:pPr/>
              <a:t>44</a:t>
            </a:fld>
            <a:endParaRPr lang="en-US" altLang="zh-TW"/>
          </a:p>
        </p:txBody>
      </p:sp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zh-TW" altLang="en-US">
                <a:solidFill>
                  <a:srgbClr val="008040"/>
                </a:solidFill>
                <a:ea typeface="標楷體" panose="03000509000000000000" pitchFamily="65" charset="-120"/>
              </a:rPr>
              <a:t>華山畿</a:t>
            </a:r>
            <a:endParaRPr lang="zh-TW" altLang="en-US"/>
          </a:p>
          <a:p>
            <a:r>
              <a:rPr lang="zh-TW" altLang="en-US">
                <a:solidFill>
                  <a:srgbClr val="008040"/>
                </a:solidFill>
              </a:rPr>
              <a:t>樂曲名。南朝陳釋智匠</a:t>
            </a:r>
            <a:r>
              <a:rPr lang="en-US" altLang="zh-TW">
                <a:solidFill>
                  <a:srgbClr val="008040"/>
                </a:solidFill>
              </a:rPr>
              <a:t>《</a:t>
            </a:r>
            <a:r>
              <a:rPr lang="zh-TW" altLang="en-US">
                <a:solidFill>
                  <a:srgbClr val="008040"/>
                </a:solidFill>
              </a:rPr>
              <a:t>古今樂錄</a:t>
            </a:r>
            <a:r>
              <a:rPr lang="en-US" altLang="zh-TW">
                <a:solidFill>
                  <a:srgbClr val="008040"/>
                </a:solidFill>
              </a:rPr>
              <a:t>》(</a:t>
            </a:r>
            <a:r>
              <a:rPr lang="zh-TW" altLang="en-US">
                <a:solidFill>
                  <a:srgbClr val="008040"/>
                </a:solidFill>
              </a:rPr>
              <a:t>清黃奭輯</a:t>
            </a:r>
            <a:r>
              <a:rPr lang="en-US" altLang="zh-TW">
                <a:solidFill>
                  <a:srgbClr val="008040"/>
                </a:solidFill>
              </a:rPr>
              <a:t>)</a:t>
            </a:r>
            <a:r>
              <a:rPr lang="zh-TW" altLang="en-US">
                <a:solidFill>
                  <a:srgbClr val="008040"/>
                </a:solidFill>
              </a:rPr>
              <a:t>：「</a:t>
            </a:r>
            <a:r>
              <a:rPr lang="en-US" altLang="zh-TW">
                <a:solidFill>
                  <a:srgbClr val="008040"/>
                </a:solidFill>
              </a:rPr>
              <a:t>《</a:t>
            </a:r>
            <a:r>
              <a:rPr lang="zh-TW" altLang="en-US">
                <a:solidFill>
                  <a:srgbClr val="008040"/>
                </a:solidFill>
              </a:rPr>
              <a:t>華山畿</a:t>
            </a:r>
            <a:r>
              <a:rPr lang="en-US" altLang="zh-TW">
                <a:solidFill>
                  <a:srgbClr val="008040"/>
                </a:solidFill>
              </a:rPr>
              <a:t>》</a:t>
            </a:r>
            <a:r>
              <a:rPr lang="zh-TW" altLang="en-US">
                <a:solidFill>
                  <a:srgbClr val="008040"/>
                </a:solidFill>
              </a:rPr>
              <a:t>者，宋少帝時南徐一士子從華山畿往雲陽，見客舍有女子，年十八九，悅之無因，遂感心疾。母問其故，具以啟母。母為至華山尋訪，見女具說，</a:t>
            </a:r>
            <a:r>
              <a:rPr lang="en-US" altLang="zh-TW">
                <a:solidFill>
                  <a:srgbClr val="008040"/>
                </a:solidFill>
              </a:rPr>
              <a:t>(</a:t>
            </a:r>
            <a:r>
              <a:rPr lang="zh-TW" altLang="en-US">
                <a:solidFill>
                  <a:srgbClr val="008040"/>
                </a:solidFill>
              </a:rPr>
              <a:t>女</a:t>
            </a:r>
            <a:r>
              <a:rPr lang="en-US" altLang="zh-TW">
                <a:solidFill>
                  <a:srgbClr val="008040"/>
                </a:solidFill>
              </a:rPr>
              <a:t>)</a:t>
            </a:r>
            <a:r>
              <a:rPr lang="zh-TW" altLang="en-US">
                <a:solidFill>
                  <a:srgbClr val="008040"/>
                </a:solidFill>
              </a:rPr>
              <a:t>聞感之，因脫蔽膝，令母密置其席下，臥之當已。少日果差。忽見蔽膝而抱持，遂吞食而死。氣欲絕，謂母曰：</a:t>
            </a:r>
            <a:r>
              <a:rPr lang="en-US" altLang="zh-TW">
                <a:solidFill>
                  <a:srgbClr val="008040"/>
                </a:solidFill>
              </a:rPr>
              <a:t>『</a:t>
            </a:r>
            <a:r>
              <a:rPr lang="zh-TW" altLang="en-US">
                <a:solidFill>
                  <a:srgbClr val="008040"/>
                </a:solidFill>
              </a:rPr>
              <a:t>葬時車戊從華山過。</a:t>
            </a:r>
            <a:r>
              <a:rPr lang="en-US" altLang="zh-TW">
                <a:solidFill>
                  <a:srgbClr val="008040"/>
                </a:solidFill>
              </a:rPr>
              <a:t>』</a:t>
            </a:r>
            <a:r>
              <a:rPr lang="zh-TW" altLang="en-US">
                <a:solidFill>
                  <a:srgbClr val="008040"/>
                </a:solidFill>
              </a:rPr>
              <a:t>母從其意。此至女門，牛不肯前，打拍不動。女曰：</a:t>
            </a:r>
            <a:r>
              <a:rPr lang="en-US" altLang="zh-TW">
                <a:solidFill>
                  <a:srgbClr val="008040"/>
                </a:solidFill>
              </a:rPr>
              <a:t>『</a:t>
            </a:r>
            <a:r>
              <a:rPr lang="zh-TW" altLang="en-US">
                <a:solidFill>
                  <a:srgbClr val="008040"/>
                </a:solidFill>
              </a:rPr>
              <a:t>且待須臾。</a:t>
            </a:r>
            <a:r>
              <a:rPr lang="en-US" altLang="zh-TW">
                <a:solidFill>
                  <a:srgbClr val="008040"/>
                </a:solidFill>
              </a:rPr>
              <a:t>』</a:t>
            </a:r>
            <a:r>
              <a:rPr lang="zh-TW" altLang="en-US">
                <a:solidFill>
                  <a:srgbClr val="008040"/>
                </a:solidFill>
              </a:rPr>
              <a:t>妝點沐浴既而出，歌曰：</a:t>
            </a:r>
            <a:r>
              <a:rPr lang="en-US" altLang="zh-TW">
                <a:solidFill>
                  <a:srgbClr val="008040"/>
                </a:solidFill>
              </a:rPr>
              <a:t>『</a:t>
            </a:r>
            <a:r>
              <a:rPr lang="zh-TW" altLang="en-US">
                <a:solidFill>
                  <a:srgbClr val="008040"/>
                </a:solidFill>
              </a:rPr>
              <a:t>華山畿！君既為儂死，獨活為誰施？歡若見憐時，棺木為儂開！</a:t>
            </a:r>
            <a:r>
              <a:rPr lang="en-US" altLang="zh-TW">
                <a:solidFill>
                  <a:srgbClr val="008040"/>
                </a:solidFill>
              </a:rPr>
              <a:t>』</a:t>
            </a:r>
            <a:r>
              <a:rPr lang="zh-TW" altLang="en-US">
                <a:solidFill>
                  <a:srgbClr val="008040"/>
                </a:solidFill>
              </a:rPr>
              <a:t>棺應聲開。遂入棺。家人叩打，無如之何。乃合葬，呼曰神女冢。」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222903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ECBEB3E-3571-46A2-AE9D-5BB5D4D9300D}" type="slidenum">
              <a:rPr lang="en-US" altLang="zh-TW"/>
              <a:pPr/>
              <a:t>48</a:t>
            </a:fld>
            <a:endParaRPr lang="en-US" altLang="zh-TW"/>
          </a:p>
        </p:txBody>
      </p:sp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/>
          </a:p>
        </p:txBody>
      </p:sp>
    </p:spTree>
    <p:extLst>
      <p:ext uri="{BB962C8B-B14F-4D97-AF65-F5344CB8AC3E}">
        <p14:creationId xmlns:p14="http://schemas.microsoft.com/office/powerpoint/2010/main" val="40826131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848C2BE-E948-42D1-B526-6B25F46D960E}" type="slidenum">
              <a:rPr lang="en-US" altLang="zh-TW"/>
              <a:pPr/>
              <a:t>49</a:t>
            </a:fld>
            <a:endParaRPr lang="en-US" altLang="zh-TW"/>
          </a:p>
        </p:txBody>
      </p:sp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>
                <a:solidFill>
                  <a:srgbClr val="000080"/>
                </a:solidFill>
              </a:rPr>
              <a:t>這是一首寫棄婦的詩。全篇是棄婦和故夫偶爾重逢時的一番簡短對話。棄婦向故夫打聽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“</a:t>
            </a:r>
            <a:r>
              <a:rPr lang="zh-TW" altLang="en-US">
                <a:solidFill>
                  <a:srgbClr val="000080"/>
                </a:solidFill>
              </a:rPr>
              <a:t>新人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”</a:t>
            </a:r>
            <a:r>
              <a:rPr lang="zh-TW" altLang="en-US">
                <a:solidFill>
                  <a:srgbClr val="000080"/>
                </a:solidFill>
              </a:rPr>
              <a:t>的情況：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“</a:t>
            </a:r>
            <a:r>
              <a:rPr lang="zh-TW" altLang="en-US">
                <a:solidFill>
                  <a:srgbClr val="000080"/>
                </a:solidFill>
              </a:rPr>
              <a:t>新人複何如？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”</a:t>
            </a:r>
            <a:r>
              <a:rPr lang="zh-TW" altLang="en-US">
                <a:solidFill>
                  <a:srgbClr val="000080"/>
                </a:solidFill>
              </a:rPr>
              <a:t>一個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“</a:t>
            </a:r>
            <a:r>
              <a:rPr lang="zh-TW" altLang="en-US">
                <a:solidFill>
                  <a:srgbClr val="000080"/>
                </a:solidFill>
              </a:rPr>
              <a:t>複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”</a:t>
            </a:r>
            <a:r>
              <a:rPr lang="zh-TW" altLang="en-US">
                <a:solidFill>
                  <a:srgbClr val="000080"/>
                </a:solidFill>
              </a:rPr>
              <a:t>字用得意味深長，既透露出棄婦心中的無限委屈怨恨，又帶著一絲本能的妒意。 故夫則回答：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“</a:t>
            </a:r>
            <a:r>
              <a:rPr lang="zh-TW" altLang="en-US">
                <a:solidFill>
                  <a:srgbClr val="000080"/>
                </a:solidFill>
              </a:rPr>
              <a:t>容顔不如你，手腳更不如你麻利。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”</a:t>
            </a:r>
            <a:r>
              <a:rPr lang="zh-TW" altLang="en-US">
                <a:solidFill>
                  <a:srgbClr val="000080"/>
                </a:solidFill>
              </a:rPr>
              <a:t>棄婦則冷冷地刺了他一句：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“</a:t>
            </a:r>
            <a:r>
              <a:rPr lang="zh-TW" altLang="en-US">
                <a:solidFill>
                  <a:srgbClr val="000080"/>
                </a:solidFill>
              </a:rPr>
              <a:t>新人從門　入，故人從閤去。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”</a:t>
            </a:r>
            <a:r>
              <a:rPr lang="zh-TW" altLang="en-US">
                <a:solidFill>
                  <a:srgbClr val="000080"/>
                </a:solidFill>
              </a:rPr>
              <a:t>心懷愧意的故夫急於表白，於是得出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“</a:t>
            </a:r>
            <a:r>
              <a:rPr lang="zh-TW" altLang="en-US">
                <a:solidFill>
                  <a:srgbClr val="000080"/>
                </a:solidFill>
              </a:rPr>
              <a:t>新人不如故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”</a:t>
            </a:r>
            <a:r>
              <a:rPr lang="zh-TW" altLang="en-US">
                <a:solidFill>
                  <a:srgbClr val="000080"/>
                </a:solidFill>
              </a:rPr>
              <a:t>的結論。這首詩的本意是詠唱棄婦不幸命運的，卻不從正面寫棄婦的哀怨委屈，反而寫故夫的念舊。作者沒有做任何正面的說明和譴責，但是故夫的念舊使讀者瞭解到棄婦是一個美麗勤勞的女子，她的被棄是完全無辜的，她的命運決定於　丈夫一時的好惡。至於那位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“</a:t>
            </a:r>
            <a:r>
              <a:rPr lang="zh-TW" altLang="en-US">
                <a:solidFill>
                  <a:srgbClr val="000080"/>
                </a:solidFill>
              </a:rPr>
              <a:t>新人</a:t>
            </a:r>
            <a:r>
              <a:rPr lang="zh-TW" altLang="en-US">
                <a:solidFill>
                  <a:srgbClr val="000080"/>
                </a:solidFill>
                <a:latin typeface="Arial" panose="020B0604020202020204" pitchFamily="34" charset="0"/>
              </a:rPr>
              <a:t>”</a:t>
            </a:r>
            <a:r>
              <a:rPr lang="zh-TW" altLang="en-US">
                <a:solidFill>
                  <a:srgbClr val="000080"/>
                </a:solidFill>
              </a:rPr>
              <a:t>的命運也就不難猜測了。</a:t>
            </a:r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344292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DC855C-A47E-43AC-8063-D64C2273FCBD}" type="slidenum">
              <a:rPr lang="en-US" altLang="zh-TW"/>
              <a:pPr/>
              <a:t>51</a:t>
            </a:fld>
            <a:endParaRPr lang="en-US" altLang="zh-TW"/>
          </a:p>
        </p:txBody>
      </p:sp>
      <p:sp>
        <p:nvSpPr>
          <p:cNvPr id="216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1000"/>
              <a:t>詩經．衛風．竹竿：</a:t>
            </a:r>
            <a:br>
              <a:rPr lang="zh-TW" altLang="en-US" sz="1000"/>
            </a:br>
            <a:r>
              <a:rPr lang="zh-TW" altLang="en-US" sz="1000"/>
              <a:t>　　籊籊竹竿，以釣于淇。</a:t>
            </a:r>
          </a:p>
          <a:p>
            <a:pPr>
              <a:lnSpc>
                <a:spcPct val="90000"/>
              </a:lnSpc>
            </a:pPr>
            <a:r>
              <a:rPr lang="zh-TW" altLang="en-US" sz="1000"/>
              <a:t>　　竹竿何嫋嫋一句，網路上雖說取自詩經此篇的意象，釋意卻有不同，</a:t>
            </a:r>
            <a:br>
              <a:rPr lang="zh-TW" altLang="en-US" sz="1000"/>
            </a:br>
            <a:r>
              <a:rPr lang="zh-TW" altLang="en-US" sz="1000"/>
              <a:t>　　嫋嫋為輕搖不定的樣子，而籊籊的意思卻是長銳之貌。</a:t>
            </a:r>
          </a:p>
          <a:p>
            <a:pPr>
              <a:lnSpc>
                <a:spcPct val="90000"/>
              </a:lnSpc>
            </a:pPr>
            <a:r>
              <a:rPr lang="zh-TW" altLang="en-US" sz="1000"/>
              <a:t>　　衛風竹竿一篇，旨在以一位男子的身份，</a:t>
            </a:r>
            <a:br>
              <a:rPr lang="zh-TW" altLang="en-US" sz="1000"/>
            </a:br>
            <a:r>
              <a:rPr lang="zh-TW" altLang="en-US" sz="1000"/>
              <a:t>　　表達出心中喜愛的女子，遠嫁他人，而自己仍對她思念不已，</a:t>
            </a:r>
            <a:br>
              <a:rPr lang="zh-TW" altLang="en-US" sz="1000"/>
            </a:br>
            <a:r>
              <a:rPr lang="zh-TW" altLang="en-US" sz="1000"/>
              <a:t>　　於是出遊解悶，作詩抒懷。</a:t>
            </a:r>
          </a:p>
          <a:p>
            <a:pPr>
              <a:lnSpc>
                <a:spcPct val="90000"/>
              </a:lnSpc>
            </a:pPr>
            <a:r>
              <a:rPr lang="zh-TW" altLang="en-US" sz="1000"/>
              <a:t>　　中國歌謠裡釣魚（或竹竿與魚）的意象常是男女求偶的象徵隱語。</a:t>
            </a:r>
          </a:p>
          <a:p>
            <a:pPr>
              <a:lnSpc>
                <a:spcPct val="90000"/>
              </a:lnSpc>
            </a:pPr>
            <a:r>
              <a:rPr lang="zh-TW" altLang="en-US" sz="1000"/>
              <a:t>　　與其說是詩經，倒是可將白頭吟與曹丕的釣竿行放在一起來看看。</a:t>
            </a:r>
            <a:br>
              <a:rPr lang="zh-TW" altLang="en-US" sz="1000"/>
            </a:br>
            <a:r>
              <a:rPr lang="zh-TW" altLang="en-US" sz="1000"/>
              <a:t>　　釣竿行原文如下：</a:t>
            </a:r>
            <a:br>
              <a:rPr lang="zh-TW" altLang="en-US" sz="1000"/>
            </a:br>
            <a:r>
              <a:rPr lang="zh-TW" altLang="en-US" sz="1000"/>
              <a:t>　　東越河濟水，遙望大海崖，</a:t>
            </a:r>
            <a:br>
              <a:rPr lang="zh-TW" altLang="en-US" sz="1000"/>
            </a:br>
            <a:r>
              <a:rPr lang="zh-TW" altLang="en-US" sz="1000"/>
              <a:t>　　釣竿何珊珊，魚尾何簁簁，</a:t>
            </a:r>
            <a:br>
              <a:rPr lang="zh-TW" altLang="en-US" sz="1000"/>
            </a:br>
            <a:r>
              <a:rPr lang="zh-TW" altLang="en-US" sz="1000"/>
              <a:t>　　行路之好者，芳餌欲何為？</a:t>
            </a:r>
          </a:p>
          <a:p>
            <a:pPr>
              <a:lnSpc>
                <a:spcPct val="90000"/>
              </a:lnSpc>
            </a:pPr>
            <a:r>
              <a:rPr lang="zh-TW" altLang="en-US" sz="1000"/>
              <a:t>　　釣竿行完成時間雖晚於白頭吟，</a:t>
            </a:r>
            <a:br>
              <a:rPr lang="zh-TW" altLang="en-US" sz="1000"/>
            </a:br>
            <a:r>
              <a:rPr lang="zh-TW" altLang="en-US" sz="1000"/>
              <a:t>　　不過，「釣竿何珊珊，魚尾何簁簁」這句，與白頭吟句極為相似，</a:t>
            </a:r>
            <a:br>
              <a:rPr lang="zh-TW" altLang="en-US" sz="1000"/>
            </a:br>
            <a:r>
              <a:rPr lang="zh-TW" altLang="en-US" sz="1000"/>
              <a:t>　　想來應是曹丕引白頭吟句無誤，</a:t>
            </a:r>
            <a:br>
              <a:rPr lang="zh-TW" altLang="en-US" sz="1000"/>
            </a:br>
            <a:r>
              <a:rPr lang="zh-TW" altLang="en-US" sz="1000"/>
              <a:t>　　由此可證釣魚（或竹竿與魚）的意象，所在多有。</a:t>
            </a:r>
          </a:p>
          <a:p>
            <a:pPr>
              <a:lnSpc>
                <a:spcPct val="90000"/>
              </a:lnSpc>
            </a:pPr>
            <a:r>
              <a:rPr lang="zh-TW" altLang="en-US" sz="1000"/>
              <a:t>　　而簁字本意為竹製的篩子，用於分離精粗。</a:t>
            </a:r>
            <a:br>
              <a:rPr lang="zh-TW" altLang="en-US" sz="1000"/>
            </a:br>
            <a:r>
              <a:rPr lang="zh-TW" altLang="en-US" sz="1000"/>
              <a:t>　　又有搖動置於篩內之物，使精粗分離的意思。</a:t>
            </a:r>
            <a:br>
              <a:rPr lang="zh-TW" altLang="en-US" sz="1000"/>
            </a:br>
            <a:r>
              <a:rPr lang="zh-TW" altLang="en-US" sz="1000"/>
              <a:t>　　引其搖動之意。</a:t>
            </a:r>
          </a:p>
          <a:p>
            <a:pPr>
              <a:lnSpc>
                <a:spcPct val="90000"/>
              </a:lnSpc>
            </a:pPr>
            <a:r>
              <a:rPr lang="zh-TW" altLang="en-US" sz="1000"/>
              <a:t>　　綜合所述，竹竿與魚尾的相互擺動，是暗喻男女之間的和諧相處，</a:t>
            </a:r>
            <a:br>
              <a:rPr lang="zh-TW" altLang="en-US" sz="1000"/>
            </a:br>
            <a:r>
              <a:rPr lang="zh-TW" altLang="en-US" sz="1000"/>
              <a:t>　　並非直指釣魚之事，否則只指釣魚，放在這首情歌裡，未免突兀。</a:t>
            </a:r>
            <a:endParaRPr lang="zh-TW" altLang="en-US" sz="1000" b="1"/>
          </a:p>
          <a:p>
            <a:pPr>
              <a:lnSpc>
                <a:spcPct val="90000"/>
              </a:lnSpc>
            </a:pPr>
            <a:r>
              <a:rPr lang="zh-TW" altLang="en-US" sz="1000" b="1"/>
              <a:t>這首</a:t>
            </a:r>
            <a:r>
              <a:rPr lang="en-US" altLang="zh-TW" sz="1000" b="1"/>
              <a:t>《</a:t>
            </a:r>
            <a:r>
              <a:rPr lang="zh-TW" altLang="en-US" sz="1000" b="1"/>
              <a:t>白頭吟</a:t>
            </a:r>
            <a:r>
              <a:rPr lang="en-US" altLang="zh-TW" sz="1000" b="1"/>
              <a:t>》</a:t>
            </a:r>
            <a:r>
              <a:rPr lang="zh-TW" altLang="en-US" sz="1000" b="1"/>
              <a:t>，是</a:t>
            </a:r>
            <a:r>
              <a:rPr lang="zh-TW" altLang="en-US" sz="1000" b="1" u="sng"/>
              <a:t>文君</a:t>
            </a:r>
            <a:r>
              <a:rPr lang="zh-TW" altLang="en-US" sz="1000" b="1"/>
              <a:t>在得知</a:t>
            </a:r>
            <a:r>
              <a:rPr lang="zh-TW" altLang="en-US" sz="1000" b="1" u="sng"/>
              <a:t>相如</a:t>
            </a:r>
            <a:r>
              <a:rPr lang="zh-TW" altLang="en-US" sz="1000" b="1"/>
              <a:t>欲納妾後，寫給</a:t>
            </a:r>
            <a:r>
              <a:rPr lang="zh-TW" altLang="en-US" sz="1000" b="1" u="sng"/>
              <a:t>相如</a:t>
            </a:r>
            <a:r>
              <a:rPr lang="zh-TW" altLang="en-US" sz="1000" b="1"/>
              <a:t>的詩，表達了她對丈夫的愛怨，雖然欲絕離但又依戀的複雜情感，言辭淒婉，真誠感人！</a:t>
            </a:r>
          </a:p>
        </p:txBody>
      </p:sp>
    </p:spTree>
    <p:extLst>
      <p:ext uri="{BB962C8B-B14F-4D97-AF65-F5344CB8AC3E}">
        <p14:creationId xmlns:p14="http://schemas.microsoft.com/office/powerpoint/2010/main" val="4135380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21E530-4853-4253-9C90-3A13568A7EAC}" type="slidenum">
              <a:rPr lang="en-US" altLang="zh-TW"/>
              <a:pPr/>
              <a:t>58</a:t>
            </a:fld>
            <a:endParaRPr lang="en-US" altLang="zh-TW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/>
              <a:t>如</a:t>
            </a:r>
            <a:r>
              <a:rPr lang="en-US" altLang="zh-TW"/>
              <a:t>〈</a:t>
            </a:r>
            <a:r>
              <a:rPr lang="zh-TW" altLang="en-US"/>
              <a:t>作蠶絲</a:t>
            </a:r>
            <a:r>
              <a:rPr lang="en-US" altLang="zh-TW"/>
              <a:t>〉</a:t>
            </a:r>
            <a:r>
              <a:rPr lang="zh-TW" altLang="en-US"/>
              <a:t>：「春蠶不應老，晝夜常懷絲。何惜微軀盡，纏綿自有時。」藉寂寞的春蠶，自吐情思，愛中帶怨，纏綿悱惻，寫出愛的強度。 </a:t>
            </a:r>
          </a:p>
          <a:p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476845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A53E73-69B2-4574-9049-5FC176EA4699}" type="slidenum">
              <a:rPr lang="en-US" altLang="zh-TW"/>
              <a:pPr/>
              <a:t>59</a:t>
            </a:fld>
            <a:endParaRPr lang="en-US" altLang="zh-TW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TW" sz="1400">
                <a:ea typeface="標楷體" panose="03000509000000000000" pitchFamily="65" charset="-120"/>
              </a:rPr>
              <a:t>〈</a:t>
            </a:r>
            <a:r>
              <a:rPr lang="zh-TW" altLang="en-US" sz="1400">
                <a:ea typeface="標楷體" panose="03000509000000000000" pitchFamily="65" charset="-120"/>
              </a:rPr>
              <a:t>折楊柳枝歌</a:t>
            </a:r>
            <a:r>
              <a:rPr lang="en-US" altLang="zh-TW" sz="1400">
                <a:ea typeface="標楷體" panose="03000509000000000000" pitchFamily="65" charset="-120"/>
              </a:rPr>
              <a:t>〉</a:t>
            </a:r>
            <a:r>
              <a:rPr lang="zh-TW" altLang="en-US" sz="1400">
                <a:ea typeface="標楷體" panose="03000509000000000000" pitchFamily="65" charset="-120"/>
              </a:rPr>
              <a:t>：「阿婆不嫁女，那得孫兒抱</a:t>
            </a:r>
            <a:r>
              <a:rPr lang="en-US" altLang="zh-TW" sz="1400">
                <a:latin typeface="Arial" panose="020B0604020202020204" pitchFamily="34" charset="0"/>
                <a:ea typeface="標楷體" panose="03000509000000000000" pitchFamily="65" charset="-120"/>
              </a:rPr>
              <a:t>…</a:t>
            </a:r>
            <a:r>
              <a:rPr lang="zh-TW" altLang="en-US" sz="1400">
                <a:ea typeface="標楷體" panose="03000509000000000000" pitchFamily="65" charset="-120"/>
              </a:rPr>
              <a:t>阿婆許嫁女，今年無消息」可說完全採取主動的方式。不像南方女子仍要作一番曲折。</a:t>
            </a:r>
          </a:p>
        </p:txBody>
      </p:sp>
    </p:spTree>
    <p:extLst>
      <p:ext uri="{BB962C8B-B14F-4D97-AF65-F5344CB8AC3E}">
        <p14:creationId xmlns:p14="http://schemas.microsoft.com/office/powerpoint/2010/main" val="18001180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2A00477-5D4E-4802-B020-E0DA76E8F85A}" type="slidenum">
              <a:rPr lang="en-US" altLang="zh-TW"/>
              <a:pPr/>
              <a:t>60</a:t>
            </a:fld>
            <a:endParaRPr lang="en-US" altLang="zh-TW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 sz="1400"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4418922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C136020-D774-4977-A3D9-79F80FEE59A3}" type="slidenum">
              <a:rPr lang="en-US" altLang="zh-TW"/>
              <a:pPr/>
              <a:t>61</a:t>
            </a:fld>
            <a:endParaRPr lang="en-US" altLang="zh-TW"/>
          </a:p>
        </p:txBody>
      </p:sp>
      <p:sp>
        <p:nvSpPr>
          <p:cNvPr id="13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50000"/>
              </a:spcBef>
            </a:pPr>
            <a:endParaRPr lang="zh-TW" altLang="zh-TW" sz="1400"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7852741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4777BA1-588A-4082-9802-9159C84C21A5}" type="slidenum">
              <a:rPr lang="en-US" altLang="zh-TW"/>
              <a:pPr/>
              <a:t>67</a:t>
            </a:fld>
            <a:endParaRPr lang="en-US" altLang="zh-TW"/>
          </a:p>
        </p:txBody>
      </p:sp>
      <p:sp>
        <p:nvSpPr>
          <p:cNvPr id="253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3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altLang="zh-TW" sz="1400" b="1"/>
              <a:t/>
            </a:r>
            <a:br>
              <a:rPr lang="en-US" altLang="zh-TW" sz="1400" b="1"/>
            </a:br>
            <a:r>
              <a:rPr lang="zh-TW" altLang="en-US" sz="1400"/>
              <a:t>這是一首文人學習民歌的優秀作品，也是借古諷今的傑作。它字面上是譴責西漢權貴霍光的家奴，實際上是揭露東漢以竇憲 為首的權貴，縱容家奴為非作歹的惡行。</a:t>
            </a:r>
            <a:br>
              <a:rPr lang="zh-TW" altLang="en-US" sz="1400"/>
            </a:br>
            <a:r>
              <a:rPr lang="zh-TW" altLang="en-US" sz="1400"/>
              <a:t/>
            </a:r>
            <a:br>
              <a:rPr lang="zh-TW" altLang="en-US" sz="1400"/>
            </a:br>
            <a:r>
              <a:rPr lang="zh-TW" altLang="en-US" sz="1400" b="1"/>
              <a:t>一幕短劇</a:t>
            </a:r>
            <a:r>
              <a:rPr lang="zh-TW" altLang="en-US" sz="1400"/>
              <a:t/>
            </a:r>
            <a:br>
              <a:rPr lang="zh-TW" altLang="en-US" sz="1400"/>
            </a:br>
            <a:r>
              <a:rPr lang="zh-TW" altLang="en-US" sz="1400"/>
              <a:t>這首詩像一幕短劇，雖然只有兩個人物，但劇情完整，曲 折有致，引人入勝。「霍家奴」見到美麗的胡姬，垂涎三尺，扭捏作態，求酒、求肴、贈鏡，步步緊逼，乃至動手動腳，想趁繫銅鏡之機，侮辱胡姬，並進而佔有她。胡姬則始而驚，繼而忍，終於奮起反抗，怒斥豪奴，這短劇也就在高潮中落幕。至此，胡姬維護人格尊嚴、敢於反抗權貴的形象，以及豪奴仗勢欺人、妄圖強佔民女的醜惡嘴臉，都表現得淋漓盡致。</a:t>
            </a:r>
            <a:br>
              <a:rPr lang="zh-TW" altLang="en-US" sz="1400"/>
            </a:br>
            <a:r>
              <a:rPr lang="zh-TW" altLang="en-US" sz="1400"/>
              <a:t/>
            </a:r>
            <a:br>
              <a:rPr lang="zh-TW" altLang="en-US" sz="1400"/>
            </a:br>
            <a:r>
              <a:rPr lang="zh-TW" altLang="en-US" sz="1400" b="1"/>
              <a:t>藝術手法</a:t>
            </a:r>
            <a:r>
              <a:rPr lang="zh-TW" altLang="en-US" sz="1400"/>
              <a:t/>
            </a:r>
            <a:br>
              <a:rPr lang="zh-TW" altLang="en-US" sz="1400"/>
            </a:br>
            <a:r>
              <a:rPr lang="zh-TW" altLang="en-US" sz="1400"/>
              <a:t>本詩善於運用襯托、對比手法，使人物形象更加生動。從「長裾連理帶」到「兩鬟千萬餘」，連用八句描寫胡姬衣服、首飾、髮鬟之美，以外在美烘托她的心靈美；而「銀鞍」、「翠蓋」的外表顯赫，則是為了反襯豪奴的醜惡靈魂。　　　　　　　　　　　　　　　　　　　　　　</a:t>
            </a:r>
            <a:r>
              <a:rPr lang="en-US" altLang="zh-TW" sz="1400" b="1"/>
              <a:t>&gt;&gt;《</a:t>
            </a:r>
            <a:r>
              <a:rPr lang="zh-TW" altLang="en-US" sz="1400" b="1"/>
              <a:t>羽林郎</a:t>
            </a:r>
            <a:r>
              <a:rPr lang="en-US" altLang="zh-TW" sz="1400" b="1"/>
              <a:t>》</a:t>
            </a:r>
            <a:r>
              <a:rPr lang="zh-TW" altLang="en-US" sz="1400" b="1"/>
              <a:t>導讀</a:t>
            </a:r>
            <a:r>
              <a:rPr lang="zh-TW" altLang="en-US" sz="1400"/>
              <a:t/>
            </a:r>
            <a:br>
              <a:rPr lang="zh-TW" altLang="en-US" sz="1400"/>
            </a:br>
            <a:endParaRPr lang="zh-TW" altLang="en-US" sz="1400"/>
          </a:p>
        </p:txBody>
      </p:sp>
    </p:spTree>
    <p:extLst>
      <p:ext uri="{BB962C8B-B14F-4D97-AF65-F5344CB8AC3E}">
        <p14:creationId xmlns:p14="http://schemas.microsoft.com/office/powerpoint/2010/main" val="3341368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09" name="Rectangle 153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 sz="5400"/>
            </a:lvl1pPr>
          </a:lstStyle>
          <a:p>
            <a:pPr lvl="0"/>
            <a:r>
              <a:rPr lang="zh-TW" altLang="en-US" noProof="0" smtClean="0"/>
              <a:t>按一下以編輯母片標題樣式</a:t>
            </a:r>
          </a:p>
        </p:txBody>
      </p:sp>
      <p:sp>
        <p:nvSpPr>
          <p:cNvPr id="198810" name="Rectangle 154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pPr lvl="0"/>
            <a:r>
              <a:rPr lang="zh-TW" altLang="en-US" noProof="0" smtClean="0"/>
              <a:t>按一下以編輯母片副標題樣式</a:t>
            </a:r>
          </a:p>
        </p:txBody>
      </p:sp>
      <p:sp>
        <p:nvSpPr>
          <p:cNvPr id="198811" name="Rectangle 155"/>
          <p:cNvSpPr>
            <a:spLocks noGrp="1" noChangeArrowheads="1"/>
          </p:cNvSpPr>
          <p:nvPr>
            <p:ph type="dt" sz="quarter" idx="2"/>
          </p:nvPr>
        </p:nvSpPr>
        <p:spPr>
          <a:xfrm>
            <a:off x="3048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endParaRPr lang="en-US" altLang="zh-TW"/>
          </a:p>
        </p:txBody>
      </p:sp>
      <p:sp>
        <p:nvSpPr>
          <p:cNvPr id="198812" name="Rectangle 156"/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endParaRPr lang="en-US" altLang="zh-TW"/>
          </a:p>
        </p:txBody>
      </p:sp>
      <p:sp>
        <p:nvSpPr>
          <p:cNvPr id="198813" name="Rectangle 157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2286000" cy="457200"/>
          </a:xfrm>
        </p:spPr>
        <p:txBody>
          <a:bodyPr/>
          <a:lstStyle>
            <a:lvl1pPr>
              <a:defRPr>
                <a:effectLst>
                  <a:outerShdw blurRad="38100" dist="38100" dir="2700000" algn="tl">
                    <a:srgbClr val="FFFFFF"/>
                  </a:outerShdw>
                </a:effectLst>
                <a:latin typeface="+mn-lt"/>
              </a:defRPr>
            </a:lvl1pPr>
          </a:lstStyle>
          <a:p>
            <a:fld id="{5F8BFA67-9630-467C-8BA1-23DB3815C9A2}" type="slidenum">
              <a:rPr lang="en-US" altLang="zh-TW"/>
              <a:pPr/>
              <a:t>‹#›</a:t>
            </a:fld>
            <a:endParaRPr lang="en-US" altLang="zh-TW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00206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600" b="1">
                <a:solidFill>
                  <a:srgbClr val="000000"/>
                </a:solidFill>
              </a:defRPr>
            </a:lvl1pPr>
            <a:lvl2pPr>
              <a:defRPr sz="3600" b="1">
                <a:solidFill>
                  <a:srgbClr val="000000"/>
                </a:solidFill>
              </a:defRPr>
            </a:lvl2pPr>
            <a:lvl3pPr>
              <a:defRPr sz="3600" b="1"/>
            </a:lvl3pPr>
            <a:lvl4pPr>
              <a:defRPr sz="3600" b="1"/>
            </a:lvl4pPr>
            <a:lvl5pPr>
              <a:defRPr sz="3600" b="1"/>
            </a:lvl5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1BDD56B-673F-4A1A-9F0A-B2D2AFDFBA4E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2009431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13BEA93-FB25-4DC0-B11D-0685D3C1BD2A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8286134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>
            <a:lvl1pPr>
              <a:defRPr sz="3600" b="1">
                <a:solidFill>
                  <a:srgbClr val="000066"/>
                </a:solidFill>
              </a:defRPr>
            </a:lvl1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>
            <a:lvl1pPr>
              <a:defRPr sz="3600" b="1">
                <a:solidFill>
                  <a:srgbClr val="000066"/>
                </a:solidFill>
              </a:defRPr>
            </a:lvl1pPr>
          </a:lstStyle>
          <a:p>
            <a:pPr lvl="0"/>
            <a:r>
              <a:rPr lang="zh-TW" altLang="en-US" dirty="0" smtClean="0"/>
              <a:t>按一下以編輯母片文字樣式</a:t>
            </a:r>
          </a:p>
          <a:p>
            <a:pPr lvl="1"/>
            <a:r>
              <a:rPr lang="zh-TW" altLang="en-US" dirty="0" smtClean="0"/>
              <a:t>第二層</a:t>
            </a:r>
          </a:p>
          <a:p>
            <a:pPr lvl="2"/>
            <a:r>
              <a:rPr lang="zh-TW" altLang="en-US" dirty="0" smtClean="0"/>
              <a:t>第三層</a:t>
            </a:r>
          </a:p>
          <a:p>
            <a:pPr lvl="3"/>
            <a:r>
              <a:rPr lang="zh-TW" altLang="en-US" dirty="0" smtClean="0"/>
              <a:t>第四層</a:t>
            </a:r>
          </a:p>
          <a:p>
            <a:pPr lvl="4"/>
            <a:r>
              <a:rPr lang="zh-TW" altLang="en-US" dirty="0" smtClean="0"/>
              <a:t>第五層</a:t>
            </a:r>
            <a:endParaRPr lang="zh-TW" altLang="en-US" dirty="0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94A2C8C-8111-453A-B683-76A2F7832085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387785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D57D26-C17C-4FF8-B55B-70C221247AED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8965085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  <a:effectLst/>
              </a:defRPr>
            </a:lvl1pPr>
          </a:lstStyle>
          <a:p>
            <a:r>
              <a:rPr lang="zh-TW" altLang="en-US" dirty="0" smtClean="0"/>
              <a:t>按一下以編輯母片標題樣式</a:t>
            </a:r>
            <a:endParaRPr lang="zh-TW" altLang="en-US" dirty="0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1E04FB-7FFB-4FA1-824D-E2878A186AB1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704721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2825C7-674B-49DB-BA07-CB2FCD8A1120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4025438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B3C3DB-1348-4806-BD00-6070BE79DB6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6341177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479C60-830C-437D-897D-AE9B72A1D2A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89238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F4453CB-34FB-4EFC-8463-AAE8C02F8276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638484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707188" y="228600"/>
            <a:ext cx="2135187" cy="587057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301625" y="228600"/>
            <a:ext cx="6253163" cy="587057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E1A33B-C2A9-44D1-9ADB-D3E29F1679B9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22404602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標題及表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表格版面配置區 2"/>
          <p:cNvSpPr>
            <a:spLocks noGrp="1"/>
          </p:cNvSpPr>
          <p:nvPr>
            <p:ph type="tbl" idx="1"/>
          </p:nvPr>
        </p:nvSpPr>
        <p:spPr>
          <a:xfrm>
            <a:off x="301625" y="1600200"/>
            <a:ext cx="8540750" cy="4498975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A7809D26-96FD-4F9E-BD16-37321F6091F3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13174383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標題，文字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40750" cy="1143000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sz="half" idx="1"/>
          </p:nvPr>
        </p:nvSpPr>
        <p:spPr>
          <a:xfrm>
            <a:off x="301625" y="1600200"/>
            <a:ext cx="4194175" cy="44989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194175" cy="4498975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>
          <a:xfrm>
            <a:off x="301625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 altLang="zh-TW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289175" cy="476250"/>
          </a:xfrm>
        </p:spPr>
        <p:txBody>
          <a:bodyPr/>
          <a:lstStyle>
            <a:lvl1pPr>
              <a:defRPr/>
            </a:lvl1pPr>
          </a:lstStyle>
          <a:p>
            <a:fld id="{71C47F09-06D0-48BA-B710-9B4FB7FE7CF8}" type="slidenum">
              <a:rPr lang="en-US" altLang="zh-TW"/>
              <a:pPr/>
              <a:t>‹#›</a:t>
            </a:fld>
            <a:endParaRPr lang="en-US" altLang="zh-TW"/>
          </a:p>
        </p:txBody>
      </p:sp>
    </p:spTree>
    <p:extLst>
      <p:ext uri="{BB962C8B-B14F-4D97-AF65-F5344CB8AC3E}">
        <p14:creationId xmlns:p14="http://schemas.microsoft.com/office/powerpoint/2010/main" val="3781825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785" name="Rectangle 15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301625" y="228600"/>
            <a:ext cx="8540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按一下以編輯母片標題樣式</a:t>
            </a:r>
          </a:p>
        </p:txBody>
      </p:sp>
      <p:sp>
        <p:nvSpPr>
          <p:cNvPr id="197786" name="Rectangle 15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1625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000">
                <a:effectLst/>
                <a:latin typeface="Arial" panose="020B0604020202020204" pitchFamily="34" charset="0"/>
              </a:defRPr>
            </a:lvl1pPr>
          </a:lstStyle>
          <a:p>
            <a:endParaRPr lang="en-US" altLang="zh-TW"/>
          </a:p>
        </p:txBody>
      </p:sp>
      <p:sp>
        <p:nvSpPr>
          <p:cNvPr id="197787" name="Rectangle 15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0" sz="1000">
                <a:effectLst/>
                <a:latin typeface="Arial" panose="020B0604020202020204" pitchFamily="34" charset="0"/>
              </a:defRPr>
            </a:lvl1pPr>
          </a:lstStyle>
          <a:p>
            <a:endParaRPr lang="en-US" altLang="zh-TW"/>
          </a:p>
        </p:txBody>
      </p:sp>
      <p:sp>
        <p:nvSpPr>
          <p:cNvPr id="197788" name="Rectangle 15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28917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000">
                <a:effectLst/>
                <a:latin typeface="Arial" panose="020B0604020202020204" pitchFamily="34" charset="0"/>
              </a:defRPr>
            </a:lvl1pPr>
          </a:lstStyle>
          <a:p>
            <a:fld id="{4E503707-D887-4776-9EDB-EB9F4AD9D7F8}" type="slidenum">
              <a:rPr lang="en-US" altLang="zh-TW"/>
              <a:pPr/>
              <a:t>‹#›</a:t>
            </a:fld>
            <a:endParaRPr lang="en-US" altLang="zh-TW"/>
          </a:p>
        </p:txBody>
      </p:sp>
      <p:sp>
        <p:nvSpPr>
          <p:cNvPr id="197789" name="Rectangle 157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301625" y="1600200"/>
            <a:ext cx="8540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TW" altLang="en-US" smtClean="0"/>
              <a:t>按一下以編輯母片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  <p:sldLayoutId id="2147483666" r:id="rId13"/>
  </p:sldLayoutIdLst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anose="020B0604030504040204" pitchFamily="34" charset="0"/>
          <a:ea typeface="新細明體" panose="02020500000000000000" pitchFamily="18" charset="-12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kumimoji="1" sz="32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kumimoji="1" sz="28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kumimoji="1" sz="24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§"/>
        <a:defRPr kumimoji="1" sz="20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Arial" panose="020B0604020202020204" pitchFamily="34" charset="0"/>
        <a:buChar char="►"/>
        <a:defRPr kumimoji="1" sz="2000" kern="1200">
          <a:solidFill>
            <a:schemeClr val="tx1"/>
          </a:solidFill>
          <a:effectLst>
            <a:outerShdw blurRad="38100" dist="38100" dir="2700000" algn="tl">
              <a:srgbClr val="FFFFFF"/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5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iculture.net/0405/html/0405sitemap.html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&#23380;&#38592;&#26481;&#21335;&#39131;.ppt" TargetMode="External"/><Relationship Id="rId2" Type="http://schemas.openxmlformats.org/officeDocument/2006/relationships/hyperlink" Target="http://www.chiculture.net/0405/html/0405sitemap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slide" Target="slide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&#23380;&#38592;&#26481;&#21335;&#39131;.ppt" TargetMode="External"/><Relationship Id="rId2" Type="http://schemas.openxmlformats.org/officeDocument/2006/relationships/hyperlink" Target="http://www.chiculture.net/0405/html/0405sitemap.html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slide" Target="slide51.xml"/><Relationship Id="rId3" Type="http://schemas.openxmlformats.org/officeDocument/2006/relationships/slide" Target="slide44.xml"/><Relationship Id="rId7" Type="http://schemas.openxmlformats.org/officeDocument/2006/relationships/slide" Target="slide50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6" Type="http://schemas.openxmlformats.org/officeDocument/2006/relationships/slide" Target="slide49.xml"/><Relationship Id="rId11" Type="http://schemas.openxmlformats.org/officeDocument/2006/relationships/slide" Target="slide56.xml"/><Relationship Id="rId5" Type="http://schemas.openxmlformats.org/officeDocument/2006/relationships/slide" Target="slide48.xml"/><Relationship Id="rId10" Type="http://schemas.openxmlformats.org/officeDocument/2006/relationships/slide" Target="slide54.xml"/><Relationship Id="rId4" Type="http://schemas.openxmlformats.org/officeDocument/2006/relationships/slide" Target="slide47.xml"/><Relationship Id="rId9" Type="http://schemas.openxmlformats.org/officeDocument/2006/relationships/slide" Target="slide5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D:\&#39640;&#20013;&#22283;&#25991;\powerpoint\&#38476;&#19978;&#26705;\&#28450;&#27138;&#24220;&#35433;&#65294;&#19978;&#37034;.mp3" TargetMode="External"/><Relationship Id="rId6" Type="http://schemas.openxmlformats.org/officeDocument/2006/relationships/image" Target="../media/image5.gif"/><Relationship Id="rId5" Type="http://schemas.openxmlformats.org/officeDocument/2006/relationships/slide" Target="slide62.xml"/><Relationship Id="rId4" Type="http://schemas.openxmlformats.org/officeDocument/2006/relationships/image" Target="../media/image4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62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37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hyperlink" Target="&#23380;&#38592;&#26481;&#21335;&#39131;.ppt" TargetMode="Externa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hiculture.net/0405/html/0405sitemap.html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sz="9600">
                <a:latin typeface="標楷體" panose="03000509000000000000" pitchFamily="65" charset="-120"/>
                <a:ea typeface="標楷體" panose="03000509000000000000" pitchFamily="65" charset="-120"/>
              </a:rPr>
              <a:t>樂 府 詩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Rectangle 2"/>
          <p:cNvSpPr>
            <a:spLocks noChangeArrowheads="1"/>
          </p:cNvSpPr>
          <p:nvPr/>
        </p:nvSpPr>
        <p:spPr bwMode="auto">
          <a:xfrm>
            <a:off x="0" y="76200"/>
            <a:ext cx="91440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4800" b="1" dirty="0">
                <a:solidFill>
                  <a:srgbClr val="00206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樂府釋題</a:t>
            </a:r>
          </a:p>
        </p:txBody>
      </p:sp>
      <p:sp>
        <p:nvSpPr>
          <p:cNvPr id="243715" name="Rectangle 3"/>
          <p:cNvSpPr>
            <a:spLocks noChangeArrowheads="1"/>
          </p:cNvSpPr>
          <p:nvPr/>
        </p:nvSpPr>
        <p:spPr bwMode="auto">
          <a:xfrm>
            <a:off x="381000" y="990600"/>
            <a:ext cx="8534400" cy="563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3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kumimoji="1" sz="28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4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b="1">
                <a:effectLst/>
              </a:rPr>
              <a:t>「樂府」是</a:t>
            </a:r>
            <a:r>
              <a:rPr lang="zh-TW" altLang="en-US" b="1">
                <a:solidFill>
                  <a:srgbClr val="CC3300"/>
                </a:solidFill>
                <a:effectLst/>
              </a:rPr>
              <a:t>官</a:t>
            </a:r>
            <a:r>
              <a:rPr lang="zh-TW" altLang="en-US" b="1">
                <a:effectLst/>
              </a:rPr>
              <a:t>名稱，秦漢初就有樂府。</a:t>
            </a:r>
          </a:p>
          <a:p>
            <a:endParaRPr lang="zh-TW" altLang="en-US" b="1">
              <a:effectLst/>
            </a:endParaRPr>
          </a:p>
          <a:p>
            <a:r>
              <a:rPr lang="zh-TW" altLang="en-US" b="1">
                <a:solidFill>
                  <a:srgbClr val="CC3300"/>
                </a:solidFill>
                <a:effectLst/>
              </a:rPr>
              <a:t>漢武帝</a:t>
            </a:r>
            <a:r>
              <a:rPr lang="zh-TW" altLang="en-US" b="1">
                <a:effectLst/>
              </a:rPr>
              <a:t>時定郊祀禮儀，立</a:t>
            </a:r>
            <a:r>
              <a:rPr lang="zh-TW" altLang="en-US" b="1">
                <a:solidFill>
                  <a:srgbClr val="CC3300"/>
                </a:solidFill>
                <a:effectLst/>
              </a:rPr>
              <a:t>樂府官署</a:t>
            </a:r>
            <a:r>
              <a:rPr lang="zh-TW" altLang="en-US" b="1">
                <a:effectLst/>
              </a:rPr>
              <a:t>，「采詩夜誦，有秦、楚、趙、代之謳」（</a:t>
            </a:r>
            <a:r>
              <a:rPr lang="en-US" altLang="zh-TW" b="1">
                <a:effectLst/>
              </a:rPr>
              <a:t>《</a:t>
            </a:r>
            <a:r>
              <a:rPr lang="zh-TW" altLang="en-US" b="1">
                <a:effectLst/>
              </a:rPr>
              <a:t>漢書</a:t>
            </a:r>
            <a:r>
              <a:rPr lang="en-US" altLang="zh-TW" b="1">
                <a:effectLst/>
                <a:latin typeface="Arial" panose="020B0604020202020204" pitchFamily="34" charset="0"/>
              </a:rPr>
              <a:t>‧</a:t>
            </a:r>
            <a:r>
              <a:rPr lang="zh-TW" altLang="en-US" b="1">
                <a:effectLst/>
              </a:rPr>
              <a:t>禮樂志</a:t>
            </a:r>
            <a:r>
              <a:rPr lang="en-US" altLang="zh-TW" b="1">
                <a:effectLst/>
              </a:rPr>
              <a:t>》</a:t>
            </a:r>
            <a:r>
              <a:rPr lang="zh-TW" altLang="en-US" b="1">
                <a:effectLst/>
              </a:rPr>
              <a:t>），進一步擴大樂府的規模和職能，不僅為文人創作的詩製譜配樂，並且兼收各地歌謠。</a:t>
            </a:r>
          </a:p>
          <a:p>
            <a:endParaRPr lang="zh-TW" altLang="en-US" b="1">
              <a:effectLst/>
            </a:endParaRPr>
          </a:p>
          <a:p>
            <a:r>
              <a:rPr lang="zh-TW" altLang="en-US" b="1">
                <a:effectLst/>
              </a:rPr>
              <a:t>後來</a:t>
            </a:r>
            <a:r>
              <a:rPr lang="zh-TW" altLang="en-US" b="1">
                <a:solidFill>
                  <a:srgbClr val="CC3300"/>
                </a:solidFill>
                <a:effectLst/>
              </a:rPr>
              <a:t>漢</a:t>
            </a:r>
            <a:r>
              <a:rPr lang="zh-TW" altLang="en-US" b="1">
                <a:effectLst/>
              </a:rPr>
              <a:t>人把和過樂的樂府歌辭稱為「</a:t>
            </a:r>
            <a:r>
              <a:rPr lang="zh-TW" altLang="en-US" b="1">
                <a:solidFill>
                  <a:srgbClr val="CC3300"/>
                </a:solidFill>
                <a:effectLst/>
              </a:rPr>
              <a:t>歌詩</a:t>
            </a:r>
            <a:r>
              <a:rPr lang="zh-TW" altLang="en-US" b="1">
                <a:effectLst/>
              </a:rPr>
              <a:t>」，</a:t>
            </a:r>
            <a:r>
              <a:rPr lang="zh-TW" altLang="en-US" b="1">
                <a:solidFill>
                  <a:srgbClr val="CC3300"/>
                </a:solidFill>
                <a:effectLst/>
              </a:rPr>
              <a:t>六朝</a:t>
            </a:r>
            <a:r>
              <a:rPr lang="zh-TW" altLang="en-US" b="1">
                <a:effectLst/>
              </a:rPr>
              <a:t>人稱「</a:t>
            </a:r>
            <a:r>
              <a:rPr lang="zh-TW" altLang="en-US" b="1">
                <a:solidFill>
                  <a:srgbClr val="CC3300"/>
                </a:solidFill>
                <a:effectLst/>
              </a:rPr>
              <a:t>樂府</a:t>
            </a:r>
            <a:r>
              <a:rPr lang="zh-TW" altLang="en-US" b="1">
                <a:effectLst/>
              </a:rPr>
              <a:t>」，此後樂府由音樂官署名變為詩體名稱。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00206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樂府</a:t>
            </a:r>
          </a:p>
        </p:txBody>
      </p:sp>
      <p:sp>
        <p:nvSpPr>
          <p:cNvPr id="2007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0"/>
            <a:ext cx="8842375" cy="4498975"/>
          </a:xfrm>
        </p:spPr>
        <p:txBody>
          <a:bodyPr/>
          <a:lstStyle/>
          <a:p>
            <a:r>
              <a:rPr lang="zh-TW" altLang="en-US" sz="48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采集民間歌謠及文人詩辭，被之管弦以入樂。</a:t>
            </a:r>
          </a:p>
          <a:p>
            <a:r>
              <a:rPr lang="zh-TW" altLang="en-US" sz="48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由官署之義而為詩歌之體裁。</a:t>
            </a:r>
          </a:p>
          <a:p>
            <a:r>
              <a:rPr lang="zh-TW" altLang="en-US" sz="48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簡稱「樂府」。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Text Box 4"/>
          <p:cNvSpPr txBox="1">
            <a:spLocks noChangeArrowheads="1"/>
          </p:cNvSpPr>
          <p:nvPr/>
        </p:nvSpPr>
        <p:spPr bwMode="auto">
          <a:xfrm>
            <a:off x="2268538" y="1484313"/>
            <a:ext cx="5832475" cy="3725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5613" indent="-455613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1pPr>
            <a:lvl2pPr marL="742950" indent="-285750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2pPr>
            <a:lvl3pPr marL="1143000" indent="-228600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3pPr>
            <a:lvl4pPr marL="1600200" indent="-228600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4pPr>
            <a:lvl5pPr marL="2057400" indent="-228600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rPr>
              <a:t>句子有長短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rPr>
              <a:t>可換韻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rPr>
              <a:t>不限平仄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rPr>
              <a:t>格式有一定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rPr>
              <a:t>以歌為主，辭因歌曲而變化</a:t>
            </a:r>
          </a:p>
          <a:p>
            <a:pPr eaLnBrk="1" hangingPunct="1">
              <a:spcBef>
                <a:spcPct val="50000"/>
              </a:spcBef>
              <a:buFontTx/>
              <a:buAutoNum type="arabicPeriod"/>
            </a:pPr>
            <a:r>
              <a:rPr lang="zh-TW" altLang="en-US" dirty="0">
                <a:solidFill>
                  <a:schemeClr val="tx1"/>
                </a:solidFill>
                <a:latin typeface="Times New Roman" pitchFamily="18" charset="0"/>
                <a:ea typeface="標楷體" pitchFamily="65" charset="-120"/>
              </a:rPr>
              <a:t>多採自民間，內容廣泛</a:t>
            </a:r>
            <a:r>
              <a:rPr lang="zh-TW" altLang="en-US" dirty="0">
                <a:solidFill>
                  <a:schemeClr val="tx1"/>
                </a:solidFill>
                <a:latin typeface="標楷體" pitchFamily="65" charset="-120"/>
                <a:ea typeface="標楷體" pitchFamily="65" charset="-120"/>
              </a:rPr>
              <a:t>  </a:t>
            </a:r>
            <a:endParaRPr lang="zh-TW" altLang="en-US" dirty="0">
              <a:solidFill>
                <a:schemeClr val="tx1"/>
              </a:solidFill>
              <a:latin typeface="Times New Roman" pitchFamily="18" charset="0"/>
              <a:ea typeface="標楷體" pitchFamily="65" charset="-120"/>
            </a:endParaRPr>
          </a:p>
        </p:txBody>
      </p:sp>
      <p:sp>
        <p:nvSpPr>
          <p:cNvPr id="362499" name="Text Box 5"/>
          <p:cNvSpPr txBox="1">
            <a:spLocks noChangeArrowheads="1"/>
          </p:cNvSpPr>
          <p:nvPr/>
        </p:nvSpPr>
        <p:spPr bwMode="auto">
          <a:xfrm>
            <a:off x="3419475" y="404813"/>
            <a:ext cx="26543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1pPr>
            <a:lvl2pPr marL="742950" indent="-285750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2pPr>
            <a:lvl3pPr marL="1143000" indent="-228600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3pPr>
            <a:lvl4pPr marL="1600200" indent="-228600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4pPr>
            <a:lvl5pPr marL="2057400" indent="-228600" defTabSz="912813" eaLnBrk="0" hangingPunct="0"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5pPr>
            <a:lvl6pPr marL="25146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6pPr>
            <a:lvl7pPr marL="29718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7pPr>
            <a:lvl8pPr marL="34290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8pPr>
            <a:lvl9pPr marL="3886200" indent="-228600" defTabSz="912813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FFFF00"/>
                </a:solidFill>
                <a:latin typeface="Garamond" pitchFamily="18" charset="0"/>
                <a:ea typeface="新細明體" pitchFamily="18" charset="-12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zh-TW" altLang="en-US" sz="3200">
                <a:solidFill>
                  <a:srgbClr val="C00000"/>
                </a:solidFill>
                <a:latin typeface="Times New Roman" pitchFamily="18" charset="0"/>
                <a:ea typeface="標楷體" pitchFamily="65" charset="-120"/>
              </a:rPr>
              <a:t>樂府詩的特色</a:t>
            </a:r>
          </a:p>
        </p:txBody>
      </p:sp>
    </p:spTree>
    <p:extLst>
      <p:ext uri="{BB962C8B-B14F-4D97-AF65-F5344CB8AC3E}">
        <p14:creationId xmlns:p14="http://schemas.microsoft.com/office/powerpoint/2010/main" val="164726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00206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你熟悉的樂府詩</a:t>
            </a:r>
          </a:p>
        </p:txBody>
      </p:sp>
      <p:sp>
        <p:nvSpPr>
          <p:cNvPr id="3686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漢朝民歌</a:t>
            </a:r>
            <a:r>
              <a:rPr lang="en-US" altLang="zh-TW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sz="3600" b="1" u="sng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江南曲</a:t>
            </a:r>
            <a: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江南可採蓮，蓮葉何田田。</a:t>
            </a:r>
            <a:b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魚戲蓮葉間。</a:t>
            </a:r>
            <a:b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魚戲蓮葉東，魚戲蓮葉西，</a:t>
            </a:r>
            <a:b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魚戲蓮葉南，魚戲蓮葉北。</a:t>
            </a:r>
          </a:p>
          <a:p>
            <a:endParaRPr lang="zh-TW" altLang="en-US" sz="3600" b="1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北朝民歌</a:t>
            </a:r>
            <a:r>
              <a:rPr lang="en-US" altLang="zh-TW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sz="3600" b="1" u="sng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木蘭辭</a:t>
            </a:r>
          </a:p>
        </p:txBody>
      </p:sp>
      <p:pic>
        <p:nvPicPr>
          <p:cNvPr id="3687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25" y="3068638"/>
            <a:ext cx="2333625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solidFill>
                  <a:srgbClr val="002060"/>
                </a:solidFill>
                <a:effectLst/>
                <a:latin typeface="微軟正黑體" panose="020B0604030504040204" pitchFamily="34" charset="-120"/>
                <a:ea typeface="微軟正黑體" panose="020B0604030504040204" pitchFamily="34" charset="-120"/>
              </a:rPr>
              <a:t>樂府詩  極短篇</a:t>
            </a:r>
          </a:p>
        </p:txBody>
      </p:sp>
      <p:sp>
        <p:nvSpPr>
          <p:cNvPr id="39939" name="Rectangle 1027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0"/>
            <a:ext cx="8540750" cy="5069160"/>
          </a:xfrm>
        </p:spPr>
        <p:txBody>
          <a:bodyPr/>
          <a:lstStyle/>
          <a:p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漢朝樂府</a:t>
            </a:r>
            <a:r>
              <a:rPr lang="en-US" altLang="zh-TW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sz="3600" b="1" u="sng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箜篌引</a:t>
            </a: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b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3600" b="1" dirty="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ctr">
              <a:buFont typeface="Arial" panose="020B0604020202020204" pitchFamily="34" charset="0"/>
              <a:buNone/>
            </a:pPr>
            <a:r>
              <a:rPr lang="zh-TW" altLang="en-US" sz="48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公無渡河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TW" altLang="en-US" sz="48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公竟渡河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TW" altLang="en-US" sz="48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墮河而死</a:t>
            </a:r>
          </a:p>
          <a:p>
            <a:pPr algn="ctr">
              <a:buFont typeface="Arial" panose="020B0604020202020204" pitchFamily="34" charset="0"/>
              <a:buNone/>
            </a:pPr>
            <a:r>
              <a:rPr lang="zh-TW" altLang="en-US" sz="48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當奈公何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066800" y="228600"/>
            <a:ext cx="7772400" cy="1143000"/>
          </a:xfrm>
        </p:spPr>
        <p:txBody>
          <a:bodyPr/>
          <a:lstStyle/>
          <a:p>
            <a:r>
              <a:rPr lang="zh-TW" altLang="en-US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中國歷代詩歌</a:t>
            </a:r>
          </a:p>
        </p:txBody>
      </p:sp>
      <p:graphicFrame>
        <p:nvGraphicFramePr>
          <p:cNvPr id="172076" name="Group 44"/>
          <p:cNvGraphicFramePr>
            <a:graphicFrameLocks noGrp="1"/>
          </p:cNvGraphicFramePr>
          <p:nvPr>
            <p:ph type="tbl" idx="1"/>
          </p:nvPr>
        </p:nvGraphicFramePr>
        <p:xfrm>
          <a:off x="381000" y="1600200"/>
          <a:ext cx="8485188" cy="4594225"/>
        </p:xfrm>
        <a:graphic>
          <a:graphicData uri="http://schemas.openxmlformats.org/drawingml/2006/table">
            <a:tbl>
              <a:tblPr/>
              <a:tblGrid>
                <a:gridCol w="3581400"/>
                <a:gridCol w="1676400"/>
                <a:gridCol w="3227388"/>
              </a:tblGrid>
              <a:tr h="6445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周．詩經（北方）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可入樂</a:t>
                      </a:r>
                      <a:r>
                        <a:rPr kumimoji="1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，多四言體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60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漢魏六朝</a:t>
                      </a:r>
                      <a:r>
                        <a:rPr kumimoji="1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．樂府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可入樂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漢代詩歌雙葩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57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0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漢魏六朝</a:t>
                      </a:r>
                      <a:r>
                        <a:rPr kumimoji="1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．古詩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不入樂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唐詩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近體詩不入樂</a:t>
                      </a:r>
                      <a:endParaRPr kumimoji="1" lang="zh-TW" altLang="en-US" sz="3200" b="0" i="0" u="none" strike="noStrike" cap="none" normalizeH="0" baseline="0" smtClean="0">
                        <a:ln>
                          <a:noFill/>
                        </a:ln>
                        <a:solidFill>
                          <a:srgbClr val="3333FF"/>
                        </a:solidFill>
                        <a:effectLst/>
                        <a:latin typeface="Tahom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宋詞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可入樂</a:t>
                      </a:r>
                      <a:r>
                        <a:rPr kumimoji="1" lang="zh-TW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，也可稱樂府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604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元曲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可入樂</a:t>
                      </a:r>
                      <a:r>
                        <a:rPr kumimoji="1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，也可稱樂府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657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現代詩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不入樂，重意象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辭賦類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</a:p>
        </p:txBody>
      </p:sp>
      <p:sp>
        <p:nvSpPr>
          <p:cNvPr id="140291" name="Rectangle 1027"/>
          <p:cNvSpPr>
            <a:spLocks noGrp="1" noRot="1" noChangeArrowheads="1"/>
          </p:cNvSpPr>
          <p:nvPr>
            <p:ph type="body" idx="1"/>
          </p:nvPr>
        </p:nvSpPr>
        <p:spPr>
          <a:xfrm>
            <a:off x="519113" y="1598613"/>
            <a:ext cx="7516812" cy="44862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endParaRPr lang="en-US" altLang="zh-TW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周．楚辭（南方）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多「兮」字體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漢．  賦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</a:rPr>
              <a:t>★延伸學習</a:t>
            </a:r>
            <a:r>
              <a:rPr lang="en-US" altLang="zh-TW" b="1" dirty="0"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b="1" dirty="0"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sldjump"/>
              </a:rPr>
              <a:t>中國詩歌的合樂傳統</a:t>
            </a:r>
            <a:endParaRPr lang="zh-TW" altLang="en-US" b="1" dirty="0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98438"/>
            <a:ext cx="9144000" cy="1143000"/>
          </a:xfrm>
        </p:spPr>
        <p:txBody>
          <a:bodyPr/>
          <a:lstStyle/>
          <a:p>
            <a:r>
              <a:rPr lang="zh-TW" altLang="en-US" sz="4800">
                <a:solidFill>
                  <a:srgbClr val="3333FF"/>
                </a:solidFill>
              </a:rPr>
              <a:t>樂府來源</a:t>
            </a:r>
          </a:p>
        </p:txBody>
      </p:sp>
      <p:sp>
        <p:nvSpPr>
          <p:cNvPr id="2457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752600"/>
            <a:ext cx="8610600" cy="4556125"/>
          </a:xfrm>
        </p:spPr>
        <p:txBody>
          <a:bodyPr/>
          <a:lstStyle/>
          <a:p>
            <a:r>
              <a:rPr lang="zh-TW" altLang="en-US" b="1">
                <a:effectLst/>
              </a:rPr>
              <a:t>樂府的來源： 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effectLst/>
                <a:latin typeface="Times New Roman" panose="02020603050405020304" pitchFamily="18" charset="0"/>
              </a:rPr>
              <a:t>（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1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）採自</a:t>
            </a: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民間的詩歌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（作者佚名） </a:t>
            </a:r>
            <a:br>
              <a:rPr lang="zh-TW" altLang="en-US" b="1">
                <a:effectLst/>
                <a:latin typeface="Times New Roman" panose="02020603050405020304" pitchFamily="18" charset="0"/>
              </a:rPr>
            </a:br>
            <a:r>
              <a:rPr lang="zh-TW" altLang="en-US" b="1">
                <a:effectLst/>
                <a:latin typeface="Times New Roman" panose="02020603050405020304" pitchFamily="18" charset="0"/>
              </a:rPr>
              <a:t>　　如：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〈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飲馬長城窟行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〉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Times New Roman" panose="02020603050405020304" pitchFamily="18" charset="0"/>
              </a:rPr>
              <a:t>         〈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江南可採蓮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〉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　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b="1">
              <a:effectLst/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effectLst/>
                <a:latin typeface="Times New Roman" panose="02020603050405020304" pitchFamily="18" charset="0"/>
              </a:rPr>
              <a:t>（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2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）</a:t>
            </a: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士人仿作入樂府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（略有可知其作者） </a:t>
            </a:r>
            <a:br>
              <a:rPr lang="zh-TW" altLang="en-US" b="1">
                <a:effectLst/>
                <a:latin typeface="Times New Roman" panose="02020603050405020304" pitchFamily="18" charset="0"/>
              </a:rPr>
            </a:br>
            <a:r>
              <a:rPr lang="zh-TW" altLang="en-US" b="1">
                <a:effectLst/>
                <a:latin typeface="Times New Roman" panose="02020603050405020304" pitchFamily="18" charset="0"/>
              </a:rPr>
              <a:t>　　如：魏陳琳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〈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飲馬長城窟行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〉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Times New Roman" panose="02020603050405020304" pitchFamily="18" charset="0"/>
              </a:rPr>
              <a:t>        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唐李白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〈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長干行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b="1">
                <a:solidFill>
                  <a:srgbClr val="3333FF"/>
                </a:solidFill>
                <a:effectLst/>
                <a:latin typeface="Times New Roman" panose="02020603050405020304" pitchFamily="18" charset="0"/>
              </a:rPr>
              <a:t>漢以後樂府發展</a:t>
            </a:r>
          </a:p>
        </p:txBody>
      </p:sp>
      <p:sp>
        <p:nvSpPr>
          <p:cNvPr id="2447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288" y="1143000"/>
            <a:ext cx="8520112" cy="5453063"/>
          </a:xfrm>
        </p:spPr>
        <p:txBody>
          <a:bodyPr/>
          <a:lstStyle/>
          <a:p>
            <a:pPr marL="381000" indent="-381000">
              <a:buFontTx/>
              <a:buAutoNum type="arabicPeriod"/>
            </a:pPr>
            <a:r>
              <a:rPr lang="zh-TW" altLang="en-US" b="1">
                <a:effectLst/>
                <a:latin typeface="Times New Roman" panose="02020603050405020304" pitchFamily="18" charset="0"/>
              </a:rPr>
              <a:t>兩漢、六朝樂府所採集創作的樂歌，皆稱「樂府詩」，簡稱「樂府」。</a:t>
            </a:r>
          </a:p>
          <a:p>
            <a:pPr marL="381000" indent="-381000">
              <a:buFontTx/>
              <a:buAutoNum type="arabicPeriod"/>
            </a:pP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魏晉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以後，</a:t>
            </a: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作家按照樂府舊譜創造新辭入樂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的詩，或</a:t>
            </a: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沿用舊題而不入樂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的詩，也稱為「樂府」。</a:t>
            </a:r>
          </a:p>
          <a:p>
            <a:pPr marL="381000" indent="-381000">
              <a:buFontTx/>
              <a:buAutoNum type="arabicPeriod"/>
            </a:pP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唐代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，</a:t>
            </a: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繼承古樂府精神另立新題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的詩，也稱為「樂府」，或稱「新樂府」。</a:t>
            </a:r>
          </a:p>
          <a:p>
            <a:pPr marL="381000" indent="-381000">
              <a:buFontTx/>
              <a:buAutoNum type="arabicPeriod"/>
            </a:pPr>
            <a:r>
              <a:rPr lang="zh-TW" altLang="en-US" b="1">
                <a:effectLst/>
                <a:latin typeface="Times New Roman" panose="02020603050405020304" pitchFamily="18" charset="0"/>
              </a:rPr>
              <a:t>宋元以後又有稱「詞」、「曲」為樂府者，如蘇軾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《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東坡樂府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》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、張養浩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《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小山樂府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》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、馬致遠的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《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東籬樂府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》 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 b="1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廣義樂府詩</a:t>
            </a:r>
          </a:p>
        </p:txBody>
      </p:sp>
      <p:sp>
        <p:nvSpPr>
          <p:cNvPr id="20275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合樂的詩：</a:t>
            </a:r>
          </a:p>
          <a:p>
            <a:pPr lvl="1">
              <a:lnSpc>
                <a:spcPct val="90000"/>
              </a:lnSpc>
            </a:pPr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如：</a:t>
            </a:r>
            <a:r>
              <a:rPr lang="zh-TW" altLang="en-US" sz="4000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樂府詩</a:t>
            </a:r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、唐詩、宋詞、元曲</a:t>
            </a:r>
          </a:p>
          <a:p>
            <a:pPr lvl="1">
              <a:lnSpc>
                <a:spcPct val="90000"/>
              </a:lnSpc>
              <a:buFont typeface="Wingdings" panose="05000000000000000000" pitchFamily="2" charset="2"/>
              <a:buNone/>
            </a:pPr>
            <a:endParaRPr lang="zh-TW" altLang="en-US" sz="4000" b="1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</a:pPr>
            <a:r>
              <a:rPr lang="zh-TW" altLang="en-US" sz="4000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不合樂，但用樂府題的擬作。</a:t>
            </a:r>
          </a:p>
          <a:p>
            <a:pPr lvl="1">
              <a:lnSpc>
                <a:spcPct val="90000"/>
              </a:lnSpc>
            </a:pPr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如：琵琶行、長恨歌。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>
                <a:solidFill>
                  <a:srgbClr val="3333FF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以「樂府」為名的作品集</a:t>
            </a:r>
          </a:p>
        </p:txBody>
      </p:sp>
      <p:sp>
        <p:nvSpPr>
          <p:cNvPr id="20480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600200"/>
            <a:ext cx="8686800" cy="4525963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zh-TW" altLang="en-US" sz="4000" b="1">
                <a:solidFill>
                  <a:srgbClr val="B80C3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東坡樂府：蘇東坡的「宋詞」</a:t>
            </a:r>
          </a:p>
          <a:p>
            <a:pPr>
              <a:lnSpc>
                <a:spcPct val="150000"/>
              </a:lnSpc>
            </a:pPr>
            <a:r>
              <a:rPr lang="zh-TW" altLang="en-US" sz="4000" b="1">
                <a:solidFill>
                  <a:srgbClr val="00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東籬樂府：馬致遠的「元曲」</a:t>
            </a:r>
          </a:p>
          <a:p>
            <a:pPr>
              <a:lnSpc>
                <a:spcPct val="150000"/>
              </a:lnSpc>
            </a:pPr>
            <a:r>
              <a:rPr lang="zh-TW" altLang="en-US" sz="4000" b="1">
                <a:solidFill>
                  <a:srgbClr val="66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小山樂府：張可久的「元曲」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11188" y="0"/>
            <a:ext cx="7921625" cy="1223963"/>
          </a:xfrm>
        </p:spPr>
        <p:txBody>
          <a:bodyPr/>
          <a:lstStyle/>
          <a:p>
            <a:r>
              <a:rPr lang="zh-TW" altLang="en-US" b="1">
                <a:solidFill>
                  <a:srgbClr val="EAFEE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樂府詩的起源</a:t>
            </a:r>
            <a:r>
              <a:rPr lang="en-US" altLang="zh-TW" b="1">
                <a:solidFill>
                  <a:srgbClr val="EAFEE6"/>
                </a:solidFill>
                <a:latin typeface="Arial" panose="020B0604020202020204" pitchFamily="34" charset="0"/>
                <a:ea typeface="標楷體" panose="03000509000000000000" pitchFamily="65" charset="-120"/>
              </a:rPr>
              <a:t>—</a:t>
            </a:r>
            <a:r>
              <a:rPr lang="zh-TW" altLang="en-US" b="1">
                <a:solidFill>
                  <a:srgbClr val="EAFEE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漢代「樂府」</a:t>
            </a:r>
          </a:p>
        </p:txBody>
      </p:sp>
      <p:sp>
        <p:nvSpPr>
          <p:cNvPr id="1904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3400" y="1557338"/>
            <a:ext cx="8610600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4000" b="1">
                <a:solidFill>
                  <a:srgbClr val="841A4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漢武帝</a:t>
            </a:r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時創設樂府官署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       以</a:t>
            </a:r>
            <a:r>
              <a:rPr lang="zh-TW" altLang="en-US" sz="4000" b="1">
                <a:solidFill>
                  <a:srgbClr val="841A4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李延年</a:t>
            </a:r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為協律都尉。</a:t>
            </a:r>
          </a:p>
          <a:p>
            <a:pPr>
              <a:lnSpc>
                <a:spcPct val="90000"/>
              </a:lnSpc>
            </a:pPr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任務：</a:t>
            </a:r>
            <a:r>
              <a:rPr lang="zh-TW" altLang="en-US" sz="4000" b="1">
                <a:solidFill>
                  <a:srgbClr val="841A4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採集民間歌謠（采風）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TW" altLang="en-US" sz="4000" b="1">
                <a:solidFill>
                  <a:srgbClr val="841A4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       製作國家典禮音樂</a:t>
            </a:r>
            <a:br>
              <a:rPr lang="zh-TW" altLang="en-US" sz="4000" b="1">
                <a:solidFill>
                  <a:srgbClr val="841A4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4000" b="1">
              <a:solidFill>
                <a:srgbClr val="841A4F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lnSpc>
                <a:spcPct val="90000"/>
              </a:lnSpc>
              <a:buFont typeface="Wingdings" panose="05000000000000000000" pitchFamily="2" charset="2"/>
              <a:buChar char="Ø"/>
            </a:pPr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感於哀樂，緣事而發，亦可以</a:t>
            </a:r>
            <a:r>
              <a:rPr lang="zh-TW" altLang="en-US" sz="4000" b="1">
                <a:solidFill>
                  <a:srgbClr val="841A4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觀風俗，知厚薄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04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0467" grpId="0" build="p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66800" y="762000"/>
            <a:ext cx="6019800" cy="1143000"/>
          </a:xfrm>
        </p:spPr>
        <p:txBody>
          <a:bodyPr/>
          <a:lstStyle/>
          <a:p>
            <a:r>
              <a:rPr lang="zh-TW" altLang="en-US">
                <a:solidFill>
                  <a:srgbClr val="000066"/>
                </a:solidFill>
                <a:ea typeface="標楷體" panose="03000509000000000000" pitchFamily="65" charset="-120"/>
              </a:rPr>
              <a:t>樂府與樂府詩</a:t>
            </a:r>
          </a:p>
        </p:txBody>
      </p:sp>
      <p:sp>
        <p:nvSpPr>
          <p:cNvPr id="19149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827088" y="2060575"/>
            <a:ext cx="7489825" cy="3889375"/>
          </a:xfrm>
        </p:spPr>
        <p:txBody>
          <a:bodyPr/>
          <a:lstStyle/>
          <a:p>
            <a:pPr algn="l">
              <a:lnSpc>
                <a:spcPct val="150000"/>
              </a:lnSpc>
            </a:pPr>
            <a:r>
              <a:rPr lang="zh-TW" altLang="en-US" sz="3600" b="1">
                <a:solidFill>
                  <a:srgbClr val="841A4F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秦</a:t>
            </a:r>
            <a:r>
              <a:rPr lang="zh-TW" altLang="en-US" sz="3600" b="1" u="sng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樂府</a:t>
            </a:r>
            <a:r>
              <a:rPr lang="zh-TW" altLang="en-US" sz="3600" b="1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：官名</a:t>
            </a:r>
            <a:endParaRPr lang="zh-TW" altLang="en-US" sz="3600" b="1">
              <a:solidFill>
                <a:schemeClr val="hlink"/>
              </a:solidFill>
              <a:effectLst/>
              <a:latin typeface="細明體" panose="02020509000000000000" pitchFamily="49" charset="-120"/>
              <a:ea typeface="細明體" panose="02020509000000000000" pitchFamily="49" charset="-120"/>
            </a:endParaRPr>
          </a:p>
          <a:p>
            <a:pPr algn="l">
              <a:lnSpc>
                <a:spcPct val="150000"/>
              </a:lnSpc>
            </a:pPr>
            <a:r>
              <a:rPr lang="zh-TW" altLang="en-US" sz="3600" b="1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漢代</a:t>
            </a:r>
            <a:r>
              <a:rPr lang="zh-TW" altLang="en-US" sz="3600" b="1" u="sng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樂府</a:t>
            </a:r>
            <a:r>
              <a:rPr lang="zh-TW" altLang="en-US" sz="3600" b="1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：「官署」名稱</a:t>
            </a:r>
            <a:br>
              <a:rPr lang="zh-TW" altLang="en-US" sz="3600" b="1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</a:br>
            <a:r>
              <a:rPr lang="zh-TW" altLang="en-US" sz="3600" b="1">
                <a:solidFill>
                  <a:srgbClr val="841A4F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齊梁</a:t>
            </a:r>
            <a:r>
              <a:rPr lang="zh-TW" altLang="en-US" sz="3600" b="1" u="sng">
                <a:solidFill>
                  <a:srgbClr val="841A4F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樂府</a:t>
            </a:r>
            <a:r>
              <a:rPr lang="zh-TW" altLang="en-US" sz="3600" b="1">
                <a:solidFill>
                  <a:srgbClr val="841A4F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：「詩歌體裁」專稱</a:t>
            </a:r>
          </a:p>
          <a:p>
            <a:pPr algn="l"/>
            <a:r>
              <a:rPr lang="zh-TW" altLang="en-US"/>
              <a:t>           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1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14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91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1490" grpId="0" build="p" autoUpdateAnimBg="0"/>
      <p:bldP spid="191491" grpId="0" build="p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25413"/>
            <a:ext cx="9144000" cy="1143000"/>
          </a:xfrm>
        </p:spPr>
        <p:txBody>
          <a:bodyPr/>
          <a:lstStyle/>
          <a:p>
            <a:r>
              <a:rPr lang="zh-TW" altLang="en-US" sz="4800" b="1" dirty="0">
                <a:solidFill>
                  <a:srgbClr val="000066"/>
                </a:solidFill>
              </a:rPr>
              <a:t>漢樂府內容</a:t>
            </a:r>
          </a:p>
        </p:txBody>
      </p:sp>
      <p:sp>
        <p:nvSpPr>
          <p:cNvPr id="24269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152400" y="1447800"/>
            <a:ext cx="8839200" cy="4894263"/>
          </a:xfrm>
        </p:spPr>
        <p:txBody>
          <a:bodyPr/>
          <a:lstStyle/>
          <a:p>
            <a:r>
              <a:rPr lang="zh-TW" altLang="en-US" b="1" dirty="0">
                <a:solidFill>
                  <a:srgbClr val="CC3300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漢樂府的兩大內容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一</a:t>
            </a:r>
            <a:r>
              <a:rPr lang="zh-TW" altLang="en-US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、</a:t>
            </a:r>
            <a:r>
              <a:rPr lang="zh-TW" altLang="en-US" b="1" dirty="0">
                <a:solidFill>
                  <a:srgbClr val="CC3300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敘事詩</a:t>
            </a: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：側重</a:t>
            </a:r>
            <a:r>
              <a:rPr lang="zh-TW" altLang="en-US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社會現實的直接描述，反映</a:t>
            </a: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人 民</a:t>
            </a:r>
            <a:r>
              <a:rPr lang="zh-TW" altLang="en-US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生活，如</a:t>
            </a:r>
            <a:r>
              <a:rPr lang="en-US" altLang="zh-TW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〈</a:t>
            </a:r>
            <a:r>
              <a:rPr lang="zh-TW" altLang="en-US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羽林郎</a:t>
            </a:r>
            <a:r>
              <a:rPr lang="en-US" altLang="zh-TW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〉</a:t>
            </a: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、</a:t>
            </a:r>
            <a:r>
              <a:rPr lang="en-US" altLang="zh-TW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〈</a:t>
            </a: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陌上桑</a:t>
            </a:r>
            <a:r>
              <a:rPr lang="en-US" altLang="zh-TW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〉</a:t>
            </a: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、</a:t>
            </a:r>
            <a:r>
              <a:rPr lang="en-US" altLang="zh-TW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〈</a:t>
            </a: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東門行</a:t>
            </a:r>
            <a:r>
              <a:rPr lang="en-US" altLang="zh-TW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〉</a:t>
            </a: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、</a:t>
            </a:r>
            <a:r>
              <a:rPr lang="en-US" altLang="zh-TW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〈</a:t>
            </a: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孔雀東南 </a:t>
            </a:r>
            <a:r>
              <a:rPr lang="zh-TW" altLang="en-US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飛</a:t>
            </a:r>
            <a:r>
              <a:rPr lang="en-US" altLang="zh-TW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〉</a:t>
            </a:r>
            <a:r>
              <a:rPr lang="zh-TW" altLang="en-US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、</a:t>
            </a:r>
            <a:r>
              <a:rPr lang="en-US" altLang="zh-TW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〈</a:t>
            </a:r>
            <a:r>
              <a:rPr lang="zh-TW" altLang="en-US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上山采蘼蕪</a:t>
            </a:r>
            <a:r>
              <a:rPr lang="en-US" altLang="zh-TW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〉</a:t>
            </a:r>
            <a:r>
              <a:rPr lang="zh-TW" altLang="en-US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等。</a:t>
            </a:r>
          </a:p>
          <a:p>
            <a:pPr lvl="1">
              <a:buFont typeface="Arial" panose="020B0604020202020204" pitchFamily="34" charset="0"/>
              <a:buNone/>
            </a:pP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二</a:t>
            </a:r>
            <a:r>
              <a:rPr lang="zh-TW" altLang="en-US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、</a:t>
            </a:r>
            <a:r>
              <a:rPr lang="zh-TW" altLang="en-US" b="1" dirty="0">
                <a:solidFill>
                  <a:srgbClr val="CC3300"/>
                </a:solidFill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抒情詩</a:t>
            </a: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：側重</a:t>
            </a:r>
            <a:r>
              <a:rPr lang="zh-TW" altLang="en-US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直抒個人情懷，或表現</a:t>
            </a: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及時行樂</a:t>
            </a:r>
            <a:r>
              <a:rPr lang="zh-TW" altLang="en-US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思想，或寫禍福無常，或求仙</a:t>
            </a:r>
            <a:r>
              <a:rPr lang="zh-TW" altLang="en-US" b="1" dirty="0" smtClean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思想</a:t>
            </a:r>
            <a:r>
              <a:rPr lang="zh-TW" altLang="en-US" b="1" dirty="0">
                <a:effectLst/>
                <a:latin typeface="細明體" panose="02020509000000000000" pitchFamily="49" charset="-120"/>
                <a:ea typeface="細明體" panose="02020509000000000000" pitchFamily="49" charset="-120"/>
              </a:rPr>
              <a:t>，或表現遊子、思婦的別思。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樂府詩的類別</a:t>
            </a:r>
          </a:p>
        </p:txBody>
      </p:sp>
      <p:graphicFrame>
        <p:nvGraphicFramePr>
          <p:cNvPr id="46109" name="Group 29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85247719"/>
              </p:ext>
            </p:extLst>
          </p:nvPr>
        </p:nvGraphicFramePr>
        <p:xfrm>
          <a:off x="395288" y="1628775"/>
          <a:ext cx="8447087" cy="4681728"/>
        </p:xfrm>
        <a:graphic>
          <a:graphicData uri="http://schemas.openxmlformats.org/drawingml/2006/table">
            <a:tbl>
              <a:tblPr/>
              <a:tblGrid>
                <a:gridCol w="2276475"/>
                <a:gridCol w="6170612"/>
              </a:tblGrid>
              <a:tr h="1119188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可入樂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樂府採集演唱的歌曲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漢、南北朝</a:t>
                      </a: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民間歌辭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440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貴族</a:t>
                      </a: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文人歌辭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41388"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不入樂</a:t>
                      </a:r>
                      <a:r>
                        <a:rPr kumimoji="1" lang="en-US" altLang="zh-TW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︰</a:t>
                      </a:r>
                      <a:r>
                        <a:rPr kumimoji="1" lang="zh-TW" alt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文人用樂府題的創作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舊題</a:t>
                      </a: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樂府詩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123950"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新題樂府詩</a:t>
                      </a: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不用樂府舊題，採樂府精神、手法創作，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6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6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43000" y="304800"/>
            <a:ext cx="7772400" cy="1143000"/>
          </a:xfrm>
        </p:spPr>
        <p:txBody>
          <a:bodyPr/>
          <a:lstStyle/>
          <a:p>
            <a:r>
              <a:rPr lang="zh-TW" altLang="en-US" b="1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樂府詩、古詩 盛行年代比較</a:t>
            </a:r>
          </a:p>
        </p:txBody>
      </p:sp>
      <p:sp>
        <p:nvSpPr>
          <p:cNvPr id="471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8313" y="1628775"/>
            <a:ext cx="8675687" cy="4953000"/>
          </a:xfrm>
        </p:spPr>
        <p:txBody>
          <a:bodyPr/>
          <a:lstStyle/>
          <a:p>
            <a:r>
              <a:rPr lang="zh-TW" altLang="en-US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樂府詩</a:t>
            </a:r>
            <a:r>
              <a:rPr lang="en-US" altLang="zh-TW" b="1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</a:p>
          <a:p>
            <a:pPr marL="400050" lvl="1" indent="0">
              <a:buNone/>
            </a:pPr>
            <a:r>
              <a:rPr lang="en-US" altLang="zh-TW" b="1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1</a:t>
            </a:r>
            <a:r>
              <a:rPr lang="en-US" altLang="zh-TW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產生於西漢</a:t>
            </a:r>
            <a:br>
              <a:rPr lang="zh-TW" altLang="en-US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發達於南北朝（如木蘭辭、吳歌、西曲）</a:t>
            </a:r>
            <a:br>
              <a:rPr lang="zh-TW" altLang="en-US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3.</a:t>
            </a:r>
            <a:r>
              <a:rPr lang="zh-TW" altLang="en-US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沒落於隋唐</a:t>
            </a:r>
          </a:p>
          <a:p>
            <a:r>
              <a:rPr lang="zh-TW" altLang="en-US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變調於中唐</a:t>
            </a:r>
            <a:r>
              <a:rPr lang="en-US" altLang="zh-TW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--</a:t>
            </a:r>
            <a:r>
              <a:rPr lang="zh-TW" altLang="en-US" b="1" dirty="0">
                <a:solidFill>
                  <a:srgbClr val="00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元稹</a:t>
            </a:r>
            <a:r>
              <a:rPr lang="en-US" altLang="zh-TW" b="1" dirty="0">
                <a:solidFill>
                  <a:srgbClr val="00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.</a:t>
            </a:r>
            <a:r>
              <a:rPr lang="zh-TW" altLang="en-US" b="1" dirty="0">
                <a:solidFill>
                  <a:srgbClr val="00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白居易</a:t>
            </a:r>
            <a:r>
              <a:rPr lang="zh-TW" altLang="en-US" b="1" dirty="0" smtClean="0">
                <a:solidFill>
                  <a:srgbClr val="00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的新</a:t>
            </a:r>
            <a:r>
              <a:rPr lang="zh-TW" altLang="en-US" b="1" dirty="0">
                <a:solidFill>
                  <a:srgbClr val="00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樂府運動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古詩</a:t>
            </a:r>
            <a:r>
              <a:rPr lang="en-US" altLang="zh-TW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br>
              <a:rPr lang="en-US" altLang="zh-TW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 dirty="0">
                <a:solidFill>
                  <a:srgbClr val="00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成熟於東漢（古詩十九首）</a:t>
            </a:r>
            <a:br>
              <a:rPr lang="zh-TW" altLang="en-US" b="1" dirty="0">
                <a:solidFill>
                  <a:srgbClr val="00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 dirty="0">
                <a:solidFill>
                  <a:srgbClr val="00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發達於魏晉（如曹氏父子、建安文人）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042988" y="0"/>
            <a:ext cx="6019800" cy="1143000"/>
          </a:xfrm>
        </p:spPr>
        <p:txBody>
          <a:bodyPr/>
          <a:lstStyle/>
          <a:p>
            <a:r>
              <a:rPr lang="zh-TW" altLang="en-US">
                <a:solidFill>
                  <a:srgbClr val="000066"/>
                </a:solidFill>
                <a:ea typeface="標楷體" panose="03000509000000000000" pitchFamily="65" charset="-120"/>
              </a:rPr>
              <a:t>樂府詩的特色</a:t>
            </a:r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23850" y="1341438"/>
            <a:ext cx="8424863" cy="4941887"/>
          </a:xfrm>
        </p:spPr>
        <p:txBody>
          <a:bodyPr anchor="ctr"/>
          <a:lstStyle/>
          <a:p>
            <a:pPr marL="609600" indent="-609600" algn="l">
              <a:buFont typeface="Arial" panose="020B0604020202020204" pitchFamily="34" charset="0"/>
              <a:buAutoNum type="arabicPeriod"/>
            </a:pPr>
            <a:r>
              <a:rPr lang="zh-TW" altLang="en-US" b="1">
                <a:solidFill>
                  <a:srgbClr val="000000"/>
                </a:solidFill>
                <a:effectLst/>
              </a:rPr>
              <a:t>句子有長短句數、字數不限（多為長短句）</a:t>
            </a:r>
          </a:p>
          <a:p>
            <a:pPr marL="609600" indent="-609600" algn="l">
              <a:buFont typeface="Arial" panose="020B0604020202020204" pitchFamily="34" charset="0"/>
              <a:buAutoNum type="arabicPeriod"/>
            </a:pPr>
            <a:r>
              <a:rPr lang="zh-TW" altLang="en-US" b="1">
                <a:solidFill>
                  <a:srgbClr val="000000"/>
                </a:solidFill>
                <a:effectLst/>
              </a:rPr>
              <a:t>可換韻</a:t>
            </a:r>
          </a:p>
          <a:p>
            <a:pPr marL="609600" indent="-609600" algn="l">
              <a:buFont typeface="Arial" panose="020B0604020202020204" pitchFamily="34" charset="0"/>
              <a:buAutoNum type="arabicPeriod"/>
            </a:pPr>
            <a:r>
              <a:rPr lang="zh-TW" altLang="en-US" b="1">
                <a:solidFill>
                  <a:srgbClr val="000000"/>
                </a:solidFill>
                <a:effectLst/>
              </a:rPr>
              <a:t>不限平仄</a:t>
            </a:r>
          </a:p>
          <a:p>
            <a:pPr marL="609600" indent="-609600" algn="l">
              <a:buFont typeface="Arial" panose="020B0604020202020204" pitchFamily="34" charset="0"/>
              <a:buAutoNum type="arabicPeriod"/>
            </a:pPr>
            <a:r>
              <a:rPr lang="zh-TW" altLang="en-US" b="1">
                <a:solidFill>
                  <a:srgbClr val="000000"/>
                </a:solidFill>
                <a:effectLst/>
              </a:rPr>
              <a:t>多採自民間</a:t>
            </a:r>
            <a:r>
              <a:rPr lang="en-US" altLang="zh-TW" b="1">
                <a:solidFill>
                  <a:srgbClr val="000000"/>
                </a:solidFill>
                <a:effectLst/>
              </a:rPr>
              <a:t>,</a:t>
            </a:r>
            <a:r>
              <a:rPr lang="zh-TW" altLang="en-US" b="1">
                <a:solidFill>
                  <a:srgbClr val="000000"/>
                </a:solidFill>
                <a:effectLst/>
              </a:rPr>
              <a:t>內容廣泛多為敘事，反映時代</a:t>
            </a:r>
          </a:p>
          <a:p>
            <a:pPr marL="609600" indent="-609600" algn="l">
              <a:buFont typeface="Arial" panose="020B0604020202020204" pitchFamily="34" charset="0"/>
              <a:buAutoNum type="arabicPeriod"/>
            </a:pPr>
            <a:r>
              <a:rPr lang="zh-TW" altLang="en-US" b="1">
                <a:solidFill>
                  <a:srgbClr val="000000"/>
                </a:solidFill>
                <a:effectLst/>
              </a:rPr>
              <a:t>歌、行、曲、吟、辭、謠、引、操等，皆為樂府詩體名稱。</a:t>
            </a:r>
          </a:p>
          <a:p>
            <a:pPr marL="609600" indent="-609600" algn="l">
              <a:buFont typeface="Arial" panose="020B0604020202020204" pitchFamily="34" charset="0"/>
              <a:buAutoNum type="arabicPeriod"/>
            </a:pPr>
            <a:r>
              <a:rPr lang="zh-TW" altLang="en-US" b="1">
                <a:solidFill>
                  <a:srgbClr val="000000"/>
                </a:solidFill>
                <a:effectLst/>
              </a:rPr>
              <a:t>風格貴遒勁</a:t>
            </a:r>
            <a:r>
              <a:rPr lang="zh-TW" altLang="en-US" sz="2800">
                <a:solidFill>
                  <a:srgbClr val="000000"/>
                </a:solidFill>
              </a:rPr>
              <a:t>             </a:t>
            </a: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2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25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925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925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25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925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925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925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514" grpId="0" build="p" autoUpdateAnimBg="0"/>
      <p:bldP spid="192515" grpId="0" build="p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南北朝樂府</a:t>
            </a:r>
          </a:p>
        </p:txBody>
      </p:sp>
      <p:sp>
        <p:nvSpPr>
          <p:cNvPr id="20173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48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南朝：</a:t>
            </a:r>
            <a:r>
              <a:rPr lang="zh-TW" altLang="en-US" sz="4800" b="1">
                <a:solidFill>
                  <a:srgbClr val="FF33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婉轉多情</a:t>
            </a:r>
          </a:p>
          <a:p>
            <a:pPr lvl="1"/>
            <a:r>
              <a:rPr lang="zh-TW" altLang="en-US" sz="48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如：孔雀東南飛</a:t>
            </a:r>
          </a:p>
          <a:p>
            <a:pPr lvl="1">
              <a:buFont typeface="Wingdings" panose="05000000000000000000" pitchFamily="2" charset="2"/>
              <a:buNone/>
            </a:pPr>
            <a:endParaRPr lang="zh-TW" altLang="en-US" sz="4800" b="1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48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北朝：</a:t>
            </a:r>
            <a:r>
              <a:rPr lang="zh-TW" altLang="en-US" sz="4800" b="1">
                <a:solidFill>
                  <a:srgbClr val="FF33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樸實雄渾</a:t>
            </a:r>
          </a:p>
          <a:p>
            <a:pPr lvl="1"/>
            <a:r>
              <a:rPr lang="zh-TW" altLang="en-US" sz="48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如：木蘭辭　敕勒歌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ChangeArrowheads="1"/>
          </p:cNvSpPr>
          <p:nvPr/>
        </p:nvSpPr>
        <p:spPr bwMode="auto">
          <a:xfrm>
            <a:off x="0" y="198438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zh-TW" altLang="en-US" sz="4800" b="1">
                <a:solidFill>
                  <a:srgbClr val="000066"/>
                </a:solidFill>
                <a:latin typeface="Times New Roman" panose="02020603050405020304" pitchFamily="18" charset="0"/>
              </a:rPr>
              <a:t>唐樂府</a:t>
            </a:r>
          </a:p>
        </p:txBody>
      </p:sp>
      <p:sp>
        <p:nvSpPr>
          <p:cNvPr id="241667" name="Rectangle 3"/>
          <p:cNvSpPr>
            <a:spLocks noChangeArrowheads="1"/>
          </p:cNvSpPr>
          <p:nvPr/>
        </p:nvSpPr>
        <p:spPr bwMode="auto">
          <a:xfrm>
            <a:off x="990600" y="1676400"/>
            <a:ext cx="80010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3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kumimoji="1" sz="28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4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TW" b="1" dirty="0">
                <a:effectLst/>
                <a:latin typeface="Times New Roman" panose="02020603050405020304" pitchFamily="18" charset="0"/>
              </a:rPr>
              <a:t>1.</a:t>
            </a:r>
            <a:r>
              <a:rPr lang="zh-TW" altLang="en-US" b="1" dirty="0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不入樂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sz="800" b="1" dirty="0">
              <a:solidFill>
                <a:srgbClr val="CC3300"/>
              </a:solidFill>
              <a:effectLst/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TW" b="1" dirty="0">
                <a:effectLst/>
                <a:latin typeface="Times New Roman" panose="02020603050405020304" pitchFamily="18" charset="0"/>
              </a:rPr>
              <a:t>2.</a:t>
            </a:r>
            <a:r>
              <a:rPr lang="zh-TW" altLang="en-US" b="1" dirty="0">
                <a:effectLst/>
                <a:latin typeface="Times New Roman" panose="02020603050405020304" pitchFamily="18" charset="0"/>
              </a:rPr>
              <a:t>採</a:t>
            </a:r>
            <a:r>
              <a:rPr lang="zh-TW" altLang="en-US" b="1" dirty="0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樂府舊題</a:t>
            </a:r>
            <a:r>
              <a:rPr lang="zh-TW" altLang="en-US" b="1" dirty="0">
                <a:effectLst/>
                <a:latin typeface="Times New Roman" panose="02020603050405020304" pitchFamily="18" charset="0"/>
              </a:rPr>
              <a:t>創作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sz="800" b="1" dirty="0">
              <a:effectLst/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TW" b="1" dirty="0">
                <a:effectLst/>
                <a:latin typeface="Times New Roman" panose="02020603050405020304" pitchFamily="18" charset="0"/>
              </a:rPr>
              <a:t>3.</a:t>
            </a:r>
            <a:r>
              <a:rPr lang="zh-TW" altLang="en-US" b="1" dirty="0">
                <a:effectLst/>
                <a:latin typeface="Times New Roman" panose="02020603050405020304" pitchFamily="18" charset="0"/>
              </a:rPr>
              <a:t>不用樂府舊題，採樂府精神、手法創作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sz="800" b="1" dirty="0">
              <a:effectLst/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TW" b="1" dirty="0">
                <a:effectLst/>
                <a:latin typeface="Times New Roman" panose="02020603050405020304" pitchFamily="18" charset="0"/>
              </a:rPr>
              <a:t>4.</a:t>
            </a:r>
            <a:r>
              <a:rPr lang="zh-TW" altLang="en-US" b="1" dirty="0">
                <a:effectLst/>
                <a:latin typeface="Times New Roman" panose="02020603050405020304" pitchFamily="18" charset="0"/>
              </a:rPr>
              <a:t>中唐元稹、白居易有「</a:t>
            </a:r>
            <a:r>
              <a:rPr lang="zh-TW" altLang="en-US" b="1" dirty="0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新樂府</a:t>
            </a:r>
            <a:r>
              <a:rPr lang="zh-TW" altLang="en-US" b="1" dirty="0">
                <a:effectLst/>
                <a:latin typeface="Times New Roman" panose="02020603050405020304" pitchFamily="18" charset="0"/>
              </a:rPr>
              <a:t>」運動</a:t>
            </a:r>
            <a:br>
              <a:rPr lang="zh-TW" altLang="en-US" b="1" dirty="0">
                <a:effectLst/>
                <a:latin typeface="Times New Roman" panose="02020603050405020304" pitchFamily="18" charset="0"/>
              </a:rPr>
            </a:br>
            <a:r>
              <a:rPr lang="zh-TW" altLang="en-US" b="1" dirty="0" smtClean="0">
                <a:effectLst/>
                <a:latin typeface="Times New Roman" panose="02020603050405020304" pitchFamily="18" charset="0"/>
              </a:rPr>
              <a:t>（</a:t>
            </a:r>
            <a:r>
              <a:rPr lang="zh-TW" altLang="en-US" b="1" dirty="0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詩歌合為事而作</a:t>
            </a:r>
            <a:r>
              <a:rPr lang="zh-TW" altLang="en-US" b="1" dirty="0">
                <a:effectLst/>
                <a:latin typeface="Times New Roman" panose="02020603050405020304" pitchFamily="18" charset="0"/>
              </a:rPr>
              <a:t>）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539750" y="0"/>
            <a:ext cx="7772400" cy="1143000"/>
          </a:xfrm>
        </p:spPr>
        <p:txBody>
          <a:bodyPr/>
          <a:lstStyle/>
          <a:p>
            <a:r>
              <a:rPr lang="zh-TW" altLang="en-US" sz="4000" b="1">
                <a:solidFill>
                  <a:schemeClr val="tx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樂府詩與古詩之內容、風格比較</a:t>
            </a:r>
          </a:p>
        </p:txBody>
      </p:sp>
      <p:graphicFrame>
        <p:nvGraphicFramePr>
          <p:cNvPr id="43093" name="Group 110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0569299"/>
              </p:ext>
            </p:extLst>
          </p:nvPr>
        </p:nvGraphicFramePr>
        <p:xfrm>
          <a:off x="251520" y="1143000"/>
          <a:ext cx="8748712" cy="5111751"/>
        </p:xfrm>
        <a:graphic>
          <a:graphicData uri="http://schemas.openxmlformats.org/drawingml/2006/table">
            <a:tbl>
              <a:tblPr/>
              <a:tblGrid>
                <a:gridCol w="1968500"/>
                <a:gridCol w="3498850"/>
                <a:gridCol w="3281362"/>
              </a:tblGrid>
              <a:tr h="981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endParaRPr kumimoji="1" lang="zh-TW" altLang="zh-TW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標楷體" panose="03000509000000000000" pitchFamily="65" charset="-120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樂府詩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41A4F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古詩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9826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內容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多敘事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41A4F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喜言情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10699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風格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貴遒勁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41A4F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尚溫雅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9810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作者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FF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多民間作品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841A4F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多士大夫之作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</a:tr>
              <a:tr h="10969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地位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漢代詩歌文學之雙葩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547813" y="0"/>
            <a:ext cx="7315200" cy="1143000"/>
          </a:xfrm>
        </p:spPr>
        <p:txBody>
          <a:bodyPr/>
          <a:lstStyle/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樂府詩、古詩比較</a:t>
            </a:r>
          </a:p>
        </p:txBody>
      </p:sp>
      <p:graphicFrame>
        <p:nvGraphicFramePr>
          <p:cNvPr id="188501" name="Group 8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329015"/>
              </p:ext>
            </p:extLst>
          </p:nvPr>
        </p:nvGraphicFramePr>
        <p:xfrm>
          <a:off x="468313" y="1125538"/>
          <a:ext cx="8382000" cy="5562093"/>
        </p:xfrm>
        <a:graphic>
          <a:graphicData uri="http://schemas.openxmlformats.org/drawingml/2006/table">
            <a:tbl>
              <a:tblPr/>
              <a:tblGrid>
                <a:gridCol w="1811337"/>
                <a:gridCol w="3390900"/>
                <a:gridCol w="3179763"/>
              </a:tblGrid>
              <a:tr h="6477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名稱</a:t>
                      </a:r>
                      <a:endParaRPr kumimoji="1" lang="zh-TW" altLang="en-US" sz="3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漢武帝設立樂府宮署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相對於近體詩而言</a:t>
                      </a:r>
                      <a:endParaRPr kumimoji="1" lang="zh-TW" altLang="en-US" sz="3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anose="020B0604030504040204" pitchFamily="34" charset="0"/>
                        <a:ea typeface="標楷體" panose="03000509000000000000" pitchFamily="65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334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音樂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入樂可歌</a:t>
                      </a:r>
                      <a:endParaRPr kumimoji="1" lang="zh-TW" alt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ahoma" panose="020B0604030504040204" pitchFamily="34" charset="0"/>
                        <a:ea typeface="新細明體" panose="02020500000000000000" pitchFamily="18" charset="-12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不可入樂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36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字數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雜言、</a:t>
                      </a:r>
                      <a:r>
                        <a:rPr kumimoji="1" lang="zh-TW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新細明體" panose="02020500000000000000" pitchFamily="18" charset="-120"/>
                        </a:rPr>
                        <a:t>多長短句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四、五、七言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</a:tr>
              <a:tr h="738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句數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自由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7381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平仄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順口即可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7366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對仗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不須，但可見對偶句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  <a:tr h="98901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標楷體" panose="03000509000000000000" pitchFamily="65" charset="-120"/>
                        </a:rPr>
                        <a:t>押韻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以偶數句用韻為通例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3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標楷體" panose="03000509000000000000" pitchFamily="65" charset="-120"/>
                          <a:ea typeface="標楷體" panose="03000509000000000000" pitchFamily="65" charset="-120"/>
                        </a:rPr>
                        <a:t>可轉韻、平仄通押、鄰韻通押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800" b="1">
                <a:latin typeface="Times New Roman" panose="02020603050405020304" pitchFamily="18" charset="0"/>
              </a:rPr>
              <a:t>古詩</a:t>
            </a:r>
            <a:r>
              <a:rPr lang="en-US" altLang="zh-TW" sz="4800" b="1">
                <a:latin typeface="Times New Roman" panose="02020603050405020304" pitchFamily="18" charset="0"/>
              </a:rPr>
              <a:t>V.S</a:t>
            </a:r>
            <a:r>
              <a:rPr lang="zh-TW" altLang="en-US" sz="4800" b="1">
                <a:latin typeface="Times New Roman" panose="02020603050405020304" pitchFamily="18" charset="0"/>
              </a:rPr>
              <a:t>樂府詩</a:t>
            </a:r>
          </a:p>
        </p:txBody>
      </p:sp>
      <p:graphicFrame>
        <p:nvGraphicFramePr>
          <p:cNvPr id="251907" name="Group 3"/>
          <p:cNvGraphicFramePr>
            <a:graphicFrameLocks noGrp="1"/>
          </p:cNvGraphicFramePr>
          <p:nvPr/>
        </p:nvGraphicFramePr>
        <p:xfrm>
          <a:off x="228600" y="1143000"/>
          <a:ext cx="8736013" cy="5289550"/>
        </p:xfrm>
        <a:graphic>
          <a:graphicData uri="http://schemas.openxmlformats.org/drawingml/2006/table">
            <a:tbl>
              <a:tblPr/>
              <a:tblGrid>
                <a:gridCol w="582613"/>
                <a:gridCol w="947737"/>
                <a:gridCol w="1598613"/>
                <a:gridCol w="1238250"/>
                <a:gridCol w="1236662"/>
                <a:gridCol w="947738"/>
                <a:gridCol w="2184400"/>
              </a:tblGrid>
              <a:tr h="10191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endParaRPr kumimoji="1" lang="en-US" altLang="zh-TW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en-US" altLang="zh-TW" sz="2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 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2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作者 </a:t>
                      </a:r>
                      <a:endParaRPr kumimoji="1" lang="zh-TW" altLang="en-US" sz="2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句法 </a:t>
                      </a: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合樂 </a:t>
                      </a: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風格 </a:t>
                      </a: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內容 </a:t>
                      </a: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格式 </a:t>
                      </a: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00">
                        <a:alpha val="50000"/>
                      </a:srgbClr>
                    </a:solidFill>
                  </a:tcPr>
                </a:tc>
              </a:tr>
              <a:tr h="182880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古詩</a:t>
                      </a: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/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多為士大夫作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581025" algn="l"/>
                          <a:tab pos="1163638" algn="l"/>
                          <a:tab pos="1744663" algn="l"/>
                          <a:tab pos="2327275" algn="l"/>
                          <a:tab pos="2908300" algn="l"/>
                          <a:tab pos="3489325" algn="l"/>
                          <a:tab pos="4071938" algn="l"/>
                          <a:tab pos="4652963" algn="l"/>
                          <a:tab pos="5235575" algn="l"/>
                          <a:tab pos="5816600" algn="l"/>
                          <a:tab pos="6397625" algn="l"/>
                          <a:tab pos="6980238" algn="l"/>
                          <a:tab pos="7561263" algn="l"/>
                          <a:tab pos="8143875" algn="l"/>
                          <a:tab pos="8724900" algn="l"/>
                          <a:tab pos="9305925" algn="l"/>
                        </a:tabLst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581025" algn="l"/>
                          <a:tab pos="1163638" algn="l"/>
                          <a:tab pos="1744663" algn="l"/>
                          <a:tab pos="2327275" algn="l"/>
                          <a:tab pos="2908300" algn="l"/>
                          <a:tab pos="3489325" algn="l"/>
                          <a:tab pos="4071938" algn="l"/>
                          <a:tab pos="4652963" algn="l"/>
                          <a:tab pos="5235575" algn="l"/>
                          <a:tab pos="5816600" algn="l"/>
                          <a:tab pos="6397625" algn="l"/>
                          <a:tab pos="6980238" algn="l"/>
                          <a:tab pos="7561263" algn="l"/>
                          <a:tab pos="8143875" algn="l"/>
                          <a:tab pos="8724900" algn="l"/>
                          <a:tab pos="9305925" algn="l"/>
                        </a:tabLst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581025" algn="l"/>
                          <a:tab pos="1163638" algn="l"/>
                          <a:tab pos="1744663" algn="l"/>
                          <a:tab pos="2327275" algn="l"/>
                          <a:tab pos="2908300" algn="l"/>
                          <a:tab pos="3489325" algn="l"/>
                          <a:tab pos="4071938" algn="l"/>
                          <a:tab pos="4652963" algn="l"/>
                          <a:tab pos="5235575" algn="l"/>
                          <a:tab pos="5816600" algn="l"/>
                          <a:tab pos="6397625" algn="l"/>
                          <a:tab pos="6980238" algn="l"/>
                          <a:tab pos="7561263" algn="l"/>
                          <a:tab pos="8143875" algn="l"/>
                          <a:tab pos="8724900" algn="l"/>
                          <a:tab pos="9305925" algn="l"/>
                        </a:tabLst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581025" algn="l"/>
                          <a:tab pos="1163638" algn="l"/>
                          <a:tab pos="1744663" algn="l"/>
                          <a:tab pos="2327275" algn="l"/>
                          <a:tab pos="2908300" algn="l"/>
                          <a:tab pos="3489325" algn="l"/>
                          <a:tab pos="4071938" algn="l"/>
                          <a:tab pos="4652963" algn="l"/>
                          <a:tab pos="5235575" algn="l"/>
                          <a:tab pos="5816600" algn="l"/>
                          <a:tab pos="6397625" algn="l"/>
                          <a:tab pos="6980238" algn="l"/>
                          <a:tab pos="7561263" algn="l"/>
                          <a:tab pos="8143875" algn="l"/>
                          <a:tab pos="8724900" algn="l"/>
                          <a:tab pos="9305925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581025" algn="l"/>
                          <a:tab pos="1163638" algn="l"/>
                          <a:tab pos="1744663" algn="l"/>
                          <a:tab pos="2327275" algn="l"/>
                          <a:tab pos="2908300" algn="l"/>
                          <a:tab pos="3489325" algn="l"/>
                          <a:tab pos="4071938" algn="l"/>
                          <a:tab pos="4652963" algn="l"/>
                          <a:tab pos="5235575" algn="l"/>
                          <a:tab pos="5816600" algn="l"/>
                          <a:tab pos="6397625" algn="l"/>
                          <a:tab pos="6980238" algn="l"/>
                          <a:tab pos="7561263" algn="l"/>
                          <a:tab pos="8143875" algn="l"/>
                          <a:tab pos="8724900" algn="l"/>
                          <a:tab pos="9305925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581025" algn="l"/>
                          <a:tab pos="1163638" algn="l"/>
                          <a:tab pos="1744663" algn="l"/>
                          <a:tab pos="2327275" algn="l"/>
                          <a:tab pos="2908300" algn="l"/>
                          <a:tab pos="3489325" algn="l"/>
                          <a:tab pos="4071938" algn="l"/>
                          <a:tab pos="4652963" algn="l"/>
                          <a:tab pos="5235575" algn="l"/>
                          <a:tab pos="5816600" algn="l"/>
                          <a:tab pos="6397625" algn="l"/>
                          <a:tab pos="6980238" algn="l"/>
                          <a:tab pos="7561263" algn="l"/>
                          <a:tab pos="8143875" algn="l"/>
                          <a:tab pos="8724900" algn="l"/>
                          <a:tab pos="9305925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581025" algn="l"/>
                          <a:tab pos="1163638" algn="l"/>
                          <a:tab pos="1744663" algn="l"/>
                          <a:tab pos="2327275" algn="l"/>
                          <a:tab pos="2908300" algn="l"/>
                          <a:tab pos="3489325" algn="l"/>
                          <a:tab pos="4071938" algn="l"/>
                          <a:tab pos="4652963" algn="l"/>
                          <a:tab pos="5235575" algn="l"/>
                          <a:tab pos="5816600" algn="l"/>
                          <a:tab pos="6397625" algn="l"/>
                          <a:tab pos="6980238" algn="l"/>
                          <a:tab pos="7561263" algn="l"/>
                          <a:tab pos="8143875" algn="l"/>
                          <a:tab pos="8724900" algn="l"/>
                          <a:tab pos="9305925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581025" algn="l"/>
                          <a:tab pos="1163638" algn="l"/>
                          <a:tab pos="1744663" algn="l"/>
                          <a:tab pos="2327275" algn="l"/>
                          <a:tab pos="2908300" algn="l"/>
                          <a:tab pos="3489325" algn="l"/>
                          <a:tab pos="4071938" algn="l"/>
                          <a:tab pos="4652963" algn="l"/>
                          <a:tab pos="5235575" algn="l"/>
                          <a:tab pos="5816600" algn="l"/>
                          <a:tab pos="6397625" algn="l"/>
                          <a:tab pos="6980238" algn="l"/>
                          <a:tab pos="7561263" algn="l"/>
                          <a:tab pos="8143875" algn="l"/>
                          <a:tab pos="8724900" algn="l"/>
                          <a:tab pos="9305925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581025" algn="l"/>
                          <a:tab pos="1163638" algn="l"/>
                          <a:tab pos="1744663" algn="l"/>
                          <a:tab pos="2327275" algn="l"/>
                          <a:tab pos="2908300" algn="l"/>
                          <a:tab pos="3489325" algn="l"/>
                          <a:tab pos="4071938" algn="l"/>
                          <a:tab pos="4652963" algn="l"/>
                          <a:tab pos="5235575" algn="l"/>
                          <a:tab pos="5816600" algn="l"/>
                          <a:tab pos="6397625" algn="l"/>
                          <a:tab pos="6980238" algn="l"/>
                          <a:tab pos="7561263" algn="l"/>
                          <a:tab pos="8143875" algn="l"/>
                          <a:tab pos="8724900" algn="l"/>
                          <a:tab pos="9305925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581025" algn="l"/>
                          <a:tab pos="1163638" algn="l"/>
                          <a:tab pos="1744663" algn="l"/>
                          <a:tab pos="2327275" algn="l"/>
                          <a:tab pos="2908300" algn="l"/>
                          <a:tab pos="3489325" algn="l"/>
                          <a:tab pos="4071938" algn="l"/>
                          <a:tab pos="4652963" algn="l"/>
                          <a:tab pos="5235575" algn="l"/>
                          <a:tab pos="5816600" algn="l"/>
                          <a:tab pos="6397625" algn="l"/>
                          <a:tab pos="6980238" algn="l"/>
                          <a:tab pos="7561263" algn="l"/>
                          <a:tab pos="8143875" algn="l"/>
                          <a:tab pos="8724900" algn="l"/>
                          <a:tab pos="9305925" algn="l"/>
                        </a:tabLst>
                      </a:pP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句法整齊多五七言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徒誦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不可歌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尚溫雅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言情為主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1.</a:t>
                      </a: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不限字數句數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2.</a:t>
                      </a: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不求平仄、押韻、對仗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en-US" altLang="zh-TW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3.</a:t>
                      </a: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皆可換韻，形式自由。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</a:tr>
              <a:tr h="244157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zh-TW" altLang="en-US" sz="2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樂府詩</a:t>
                      </a:r>
                      <a:endParaRPr kumimoji="1" lang="zh-TW" altLang="en-US" sz="2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anose="02020603050405020304" pitchFamily="18" charset="0"/>
                        <a:ea typeface="新細明體" panose="02020500000000000000" pitchFamily="18" charset="-12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>
                        <a:alpha val="50000"/>
                      </a:srgb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多為民間作品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多長短句以五言較突出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可歌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可入樂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zh-TW" altLang="en-US" sz="2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貴遒勁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8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 sz="24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 sz="200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folHlink"/>
                        </a:buClr>
                        <a:buFont typeface="Wingdings" panose="05000000000000000000" pitchFamily="2" charset="2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tabLst>
                          <a:tab pos="304800" algn="l"/>
                        </a:tabLst>
                        <a:defRPr kumimoji="1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ahoma" panose="020B0604030504040204" pitchFamily="34" charset="0"/>
                          <a:ea typeface="新細明體" panose="02020500000000000000" pitchFamily="18" charset="-12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Arial" panose="020B0604020202020204" pitchFamily="34" charset="0"/>
                        <a:buNone/>
                        <a:tabLst>
                          <a:tab pos="304800" algn="l"/>
                        </a:tabLst>
                      </a:pPr>
                      <a:r>
                        <a:rPr kumimoji="1" lang="zh-TW" altLang="en-US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anose="02020603050405020304" pitchFamily="18" charset="0"/>
                          <a:ea typeface="新細明體" panose="02020500000000000000" pitchFamily="18" charset="-120"/>
                        </a:rPr>
                        <a:t>敘事為主 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5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51942" name="Picture 38" descr="回目次">
            <a:hlinkClick r:id="" action="ppaction://noaction"/>
          </p:cNvPr>
          <p:cNvPicPr>
            <a:picLocks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4988" y="6492875"/>
            <a:ext cx="989012" cy="3603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492500" y="476250"/>
            <a:ext cx="5257800" cy="1008063"/>
          </a:xfrm>
        </p:spPr>
        <p:txBody>
          <a:bodyPr/>
          <a:lstStyle/>
          <a:p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分辨 樂府詩＆古詩</a:t>
            </a:r>
          </a:p>
        </p:txBody>
      </p:sp>
      <p:sp>
        <p:nvSpPr>
          <p:cNvPr id="1945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288" y="2060575"/>
            <a:ext cx="8180387" cy="3889375"/>
          </a:xfrm>
        </p:spPr>
        <p:txBody>
          <a:bodyPr/>
          <a:lstStyle/>
          <a:p>
            <a:pPr>
              <a:spcBef>
                <a:spcPct val="35000"/>
              </a:spcBef>
            </a:pPr>
            <a: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樂府詩常以</a:t>
            </a:r>
            <a:br>
              <a:rPr lang="zh-TW" altLang="en-US" sz="4000" b="1" dirty="0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b="1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TW" altLang="en-US" sz="4000" b="1" dirty="0">
                <a:solidFill>
                  <a:srgbClr val="00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歌、行、弄、吟、唱、辭、怨、 曲、 謠、 操、 引、 調</a:t>
            </a:r>
            <a:r>
              <a:rPr lang="zh-TW" altLang="en-US" sz="4000" b="1" dirty="0">
                <a:solidFill>
                  <a:srgbClr val="00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」為題</a:t>
            </a:r>
          </a:p>
          <a:p>
            <a:endParaRPr lang="zh-TW" altLang="en-US" sz="3600" b="1" dirty="0">
              <a:solidFill>
                <a:srgbClr val="000066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古詩與樂府詩之間有模糊地帶</a:t>
            </a:r>
          </a:p>
        </p:txBody>
      </p:sp>
      <p:sp>
        <p:nvSpPr>
          <p:cNvPr id="194564" name="WordArt 4"/>
          <p:cNvSpPr>
            <a:spLocks noChangeArrowheads="1" noChangeShapeType="1" noTextEdit="1"/>
          </p:cNvSpPr>
          <p:nvPr/>
        </p:nvSpPr>
        <p:spPr bwMode="auto">
          <a:xfrm rot="-815829">
            <a:off x="611188" y="549275"/>
            <a:ext cx="2592387" cy="720725"/>
          </a:xfrm>
          <a:prstGeom prst="rect">
            <a:avLst/>
          </a:prstGeom>
        </p:spPr>
        <p:txBody>
          <a:bodyPr wrap="none" fromWordArt="1">
            <a:prstTxWarp prst="textCurveDown">
              <a:avLst>
                <a:gd name="adj" fmla="val 0"/>
              </a:avLst>
            </a:prstTxWarp>
          </a:bodyPr>
          <a:lstStyle/>
          <a:p>
            <a:pPr algn="ctr"/>
            <a:r>
              <a:rPr lang="zh-TW" altLang="en-US" sz="3600" b="1" kern="10" dirty="0">
                <a:ln w="12700">
                  <a:solidFill>
                    <a:srgbClr val="00FFFF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新細明體" panose="02020500000000000000" pitchFamily="18" charset="-120"/>
              </a:rPr>
              <a:t>樂府與古詩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45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4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6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603250" y="0"/>
            <a:ext cx="8540750" cy="1143000"/>
          </a:xfrm>
        </p:spPr>
        <p:txBody>
          <a:bodyPr/>
          <a:lstStyle/>
          <a:p>
            <a:r>
              <a:rPr lang="zh-TW" altLang="en-US" sz="4000" b="1">
                <a:solidFill>
                  <a:schemeClr val="tx1"/>
                </a:solidFill>
                <a:effectLst/>
              </a:rPr>
              <a:t>漢樂府的藝術手法：</a:t>
            </a:r>
            <a:r>
              <a:rPr lang="zh-TW" altLang="en-US" sz="4000" b="1">
                <a:solidFill>
                  <a:srgbClr val="3333FF"/>
                </a:solidFill>
                <a:effectLst/>
              </a:rPr>
              <a:t>熟練的敘事技巧</a:t>
            </a:r>
          </a:p>
        </p:txBody>
      </p:sp>
      <p:sp>
        <p:nvSpPr>
          <p:cNvPr id="2181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125538"/>
            <a:ext cx="8569325" cy="5732462"/>
          </a:xfrm>
        </p:spPr>
        <p:txBody>
          <a:bodyPr/>
          <a:lstStyle/>
          <a:p>
            <a:r>
              <a:rPr lang="zh-TW" altLang="en-US" sz="2800" b="1">
                <a:effectLst/>
              </a:rPr>
              <a:t>漢樂府詩的敘事技巧，表現在下列三個方面：</a:t>
            </a:r>
            <a:br>
              <a:rPr lang="zh-TW" altLang="en-US" sz="2800" b="1">
                <a:effectLst/>
              </a:rPr>
            </a:br>
            <a:r>
              <a:rPr lang="en-US" altLang="zh-TW" sz="2800" b="1">
                <a:effectLst/>
              </a:rPr>
              <a:t>1</a:t>
            </a:r>
            <a:r>
              <a:rPr lang="en-US" altLang="zh-TW" sz="2800" b="1">
                <a:solidFill>
                  <a:srgbClr val="FF3300"/>
                </a:solidFill>
                <a:effectLst/>
              </a:rPr>
              <a:t>.</a:t>
            </a:r>
            <a:r>
              <a:rPr lang="zh-TW" altLang="en-US" sz="2800" b="1">
                <a:solidFill>
                  <a:srgbClr val="FF3300"/>
                </a:solidFill>
                <a:effectLst/>
              </a:rPr>
              <a:t>故事完整，</a:t>
            </a:r>
            <a:r>
              <a:rPr lang="zh-TW" altLang="en-US" sz="2800" b="1">
                <a:effectLst/>
              </a:rPr>
              <a:t>情節曲折：如</a:t>
            </a:r>
            <a:r>
              <a:rPr lang="en-US" altLang="zh-TW" sz="2800" b="1">
                <a:effectLst/>
              </a:rPr>
              <a:t>《</a:t>
            </a:r>
            <a:r>
              <a:rPr lang="zh-TW" altLang="en-US" sz="2800" b="1">
                <a:effectLst/>
              </a:rPr>
              <a:t>孔雀東南飛</a:t>
            </a:r>
            <a:r>
              <a:rPr lang="en-US" altLang="zh-TW" sz="2800" b="1">
                <a:effectLst/>
              </a:rPr>
              <a:t>》</a:t>
            </a:r>
            <a:r>
              <a:rPr lang="zh-TW" altLang="en-US" sz="2800" b="1">
                <a:effectLst/>
              </a:rPr>
              <a:t>寫劉蘭芝被休棄、焦仲卿求情、夫妻告別、蘭芝被遣返娘家、縣令求婚、太守求婚、被迫改嫁、夫妻訣別、雙雙殉情，跌</a:t>
            </a:r>
            <a:r>
              <a:rPr lang="zh-TW" altLang="en-US" sz="2800" b="1">
                <a:effectLst/>
                <a:hlinkClick r:id="rId2"/>
              </a:rPr>
              <a:t>宕</a:t>
            </a:r>
            <a:r>
              <a:rPr lang="zh-TW" altLang="en-US" sz="2800" b="1">
                <a:effectLst/>
              </a:rPr>
              <a:t> 起伏，波瀾橫生。</a:t>
            </a:r>
          </a:p>
          <a:p>
            <a:r>
              <a:rPr lang="en-US" altLang="zh-TW" sz="2800" b="1">
                <a:effectLst/>
              </a:rPr>
              <a:t>2.</a:t>
            </a:r>
            <a:r>
              <a:rPr lang="zh-TW" altLang="en-US" sz="2800" b="1">
                <a:solidFill>
                  <a:srgbClr val="FF3300"/>
                </a:solidFill>
                <a:effectLst/>
              </a:rPr>
              <a:t>詳略有致</a:t>
            </a:r>
            <a:r>
              <a:rPr lang="zh-TW" altLang="en-US" sz="2800" b="1">
                <a:effectLst/>
              </a:rPr>
              <a:t>：如</a:t>
            </a:r>
            <a:r>
              <a:rPr lang="en-US" altLang="zh-TW" sz="2800" b="1">
                <a:effectLst/>
              </a:rPr>
              <a:t>《</a:t>
            </a:r>
            <a:r>
              <a:rPr lang="zh-TW" altLang="en-US" sz="2800" b="1">
                <a:effectLst/>
              </a:rPr>
              <a:t>十五從軍征</a:t>
            </a:r>
            <a:r>
              <a:rPr lang="en-US" altLang="zh-TW" sz="2800" b="1">
                <a:effectLst/>
              </a:rPr>
              <a:t>》</a:t>
            </a:r>
            <a:r>
              <a:rPr lang="zh-TW" altLang="en-US" sz="2800" b="1">
                <a:effectLst/>
              </a:rPr>
              <a:t>僅以開頭「十五從軍征，八十始得歸」兩句，交代一個老兵六十五年的經歷；然後用十四句的篇幅，詳細描寫他歸家後所看到的淒慘景象。</a:t>
            </a:r>
            <a:br>
              <a:rPr lang="zh-TW" altLang="en-US" sz="2800" b="1">
                <a:effectLst/>
              </a:rPr>
            </a:br>
            <a:r>
              <a:rPr lang="en-US" altLang="zh-TW" sz="2800" b="1">
                <a:effectLst/>
              </a:rPr>
              <a:t>3.</a:t>
            </a:r>
            <a:r>
              <a:rPr lang="zh-TW" altLang="en-US" sz="2800" b="1">
                <a:solidFill>
                  <a:srgbClr val="FF3300"/>
                </a:solidFill>
                <a:effectLst/>
              </a:rPr>
              <a:t>擅長細節描寫</a:t>
            </a:r>
            <a:r>
              <a:rPr lang="zh-TW" altLang="en-US" sz="2800" b="1">
                <a:effectLst/>
              </a:rPr>
              <a:t>：細節描寫在敘事詩中具有重要作用，既可使情節更豐滿，又可使人物更生動。如</a:t>
            </a:r>
            <a:r>
              <a:rPr lang="en-US" altLang="zh-TW" sz="2800" b="1">
                <a:effectLst/>
              </a:rPr>
              <a:t>《</a:t>
            </a:r>
            <a:r>
              <a:rPr lang="zh-TW" altLang="en-US" sz="2800" b="1">
                <a:effectLst/>
              </a:rPr>
              <a:t>陌上桑</a:t>
            </a:r>
            <a:r>
              <a:rPr lang="en-US" altLang="zh-TW" sz="2800" b="1">
                <a:effectLst/>
              </a:rPr>
              <a:t>》</a:t>
            </a:r>
            <a:r>
              <a:rPr lang="zh-TW" altLang="en-US" sz="2800" b="1">
                <a:effectLst/>
              </a:rPr>
              <a:t>、</a:t>
            </a:r>
            <a:r>
              <a:rPr lang="en-US" altLang="zh-TW" sz="2800" b="1">
                <a:effectLst/>
              </a:rPr>
              <a:t>《</a:t>
            </a:r>
            <a:r>
              <a:rPr lang="zh-TW" altLang="en-US" sz="2800" b="1">
                <a:effectLst/>
              </a:rPr>
              <a:t>孤兒行</a:t>
            </a:r>
            <a:r>
              <a:rPr lang="en-US" altLang="zh-TW" sz="2800" b="1">
                <a:effectLst/>
              </a:rPr>
              <a:t>》</a:t>
            </a:r>
            <a:r>
              <a:rPr lang="zh-TW" altLang="en-US" sz="2800" b="1">
                <a:effectLst/>
              </a:rPr>
              <a:t>、</a:t>
            </a:r>
            <a:r>
              <a:rPr lang="en-US" altLang="zh-TW" sz="2800" b="1">
                <a:effectLst/>
              </a:rPr>
              <a:t>《</a:t>
            </a:r>
            <a:r>
              <a:rPr lang="zh-TW" altLang="en-US" sz="2800" b="1">
                <a:effectLst/>
              </a:rPr>
              <a:t>豔歌行</a:t>
            </a:r>
            <a:r>
              <a:rPr lang="en-US" altLang="zh-TW" sz="2800" b="1">
                <a:effectLst/>
              </a:rPr>
              <a:t>》</a:t>
            </a:r>
            <a:r>
              <a:rPr lang="zh-TW" altLang="en-US" sz="2800" b="1">
                <a:effectLst/>
              </a:rPr>
              <a:t>中，都有很精彩的細節描寫。</a:t>
            </a:r>
            <a:endParaRPr lang="zh-TW" altLang="en-US" sz="28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0"/>
            <a:ext cx="8540750" cy="1143000"/>
          </a:xfrm>
        </p:spPr>
        <p:txBody>
          <a:bodyPr/>
          <a:lstStyle/>
          <a:p>
            <a:r>
              <a:rPr lang="zh-TW" altLang="en-US" sz="4000" b="1">
                <a:solidFill>
                  <a:schemeClr val="tx1"/>
                </a:solidFill>
                <a:effectLst/>
              </a:rPr>
              <a:t>漢樂府的藝術手法：</a:t>
            </a:r>
            <a:r>
              <a:rPr lang="zh-TW" altLang="en-US" sz="4000" b="1">
                <a:solidFill>
                  <a:srgbClr val="3333FF"/>
                </a:solidFill>
                <a:effectLst/>
              </a:rPr>
              <a:t>生動的人物形象</a:t>
            </a:r>
          </a:p>
        </p:txBody>
      </p:sp>
      <p:sp>
        <p:nvSpPr>
          <p:cNvPr id="2191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196975"/>
            <a:ext cx="9144000" cy="5661025"/>
          </a:xfrm>
        </p:spPr>
        <p:txBody>
          <a:bodyPr/>
          <a:lstStyle/>
          <a:p>
            <a:pPr marL="609600" indent="-609600"/>
            <a:r>
              <a:rPr lang="zh-TW" altLang="en-US" sz="2400" b="1">
                <a:solidFill>
                  <a:srgbClr val="FF3300"/>
                </a:solidFill>
                <a:effectLst/>
              </a:rPr>
              <a:t>人物畫廊</a:t>
            </a:r>
            <a:r>
              <a:rPr lang="zh-TW" altLang="en-US" sz="2400">
                <a:solidFill>
                  <a:srgbClr val="FF3300"/>
                </a:solidFill>
                <a:effectLst/>
              </a:rPr>
              <a:t/>
            </a:r>
            <a:br>
              <a:rPr lang="zh-TW" altLang="en-US" sz="2400">
                <a:solidFill>
                  <a:srgbClr val="FF3300"/>
                </a:solidFill>
                <a:effectLst/>
              </a:rPr>
            </a:br>
            <a:r>
              <a:rPr lang="zh-TW" altLang="en-US" sz="2400">
                <a:effectLst/>
              </a:rPr>
              <a:t>漢樂府塑造了許多生動的人物形象，如堅貞剛烈的劉蘭芝，忠厚柔韌的焦仲卿，專斷的焦母；無恥的太守，美麗機智的羅敷</a:t>
            </a:r>
            <a:r>
              <a:rPr lang="en-US" altLang="zh-TW" sz="2400">
                <a:effectLst/>
                <a:latin typeface="Arial" panose="020B0604020202020204" pitchFamily="34" charset="0"/>
              </a:rPr>
              <a:t>…</a:t>
            </a:r>
            <a:r>
              <a:rPr lang="en-US" altLang="zh-TW" sz="2400">
                <a:effectLst/>
              </a:rPr>
              <a:t>..</a:t>
            </a:r>
            <a:r>
              <a:rPr lang="zh-TW" altLang="en-US" sz="2400">
                <a:effectLst/>
              </a:rPr>
              <a:t>等等，無不個性鮮明，神情畢肖。這些形象，構成了漢代不同階層、不同身份、不同性格的人物畫廊，展現當時社會眾生相與生活實況。 </a:t>
            </a:r>
            <a:br>
              <a:rPr lang="zh-TW" altLang="en-US" sz="2400">
                <a:effectLst/>
              </a:rPr>
            </a:br>
            <a:endParaRPr lang="zh-TW" altLang="en-US" sz="2400">
              <a:effectLst/>
            </a:endParaRPr>
          </a:p>
          <a:p>
            <a:pPr marL="609600" indent="-609600"/>
            <a:r>
              <a:rPr lang="zh-TW" altLang="en-US" sz="2400" b="1">
                <a:solidFill>
                  <a:srgbClr val="FF3300"/>
                </a:solidFill>
                <a:effectLst/>
              </a:rPr>
              <a:t>突出人物形象的藝術手法</a:t>
            </a:r>
            <a:r>
              <a:rPr lang="zh-TW" altLang="en-US" sz="2400">
                <a:effectLst/>
              </a:rPr>
              <a:t/>
            </a:r>
            <a:br>
              <a:rPr lang="zh-TW" altLang="en-US" sz="2400">
                <a:effectLst/>
              </a:rPr>
            </a:br>
            <a:r>
              <a:rPr lang="zh-TW" altLang="en-US" sz="2400">
                <a:effectLst/>
              </a:rPr>
              <a:t>漢樂府善於將人物放在激烈的矛盾衝突之中，</a:t>
            </a:r>
            <a:r>
              <a:rPr lang="zh-TW" altLang="en-US" sz="2400">
                <a:solidFill>
                  <a:srgbClr val="3333FF"/>
                </a:solidFill>
                <a:effectLst/>
              </a:rPr>
              <a:t>通過人物自身的動作和語言，展現他們各自的性格與心態；</a:t>
            </a:r>
            <a:r>
              <a:rPr lang="zh-TW" altLang="en-US" sz="2400">
                <a:effectLst/>
              </a:rPr>
              <a:t>又擅長運用細節描寫、陪襯烘托等藝術手法，使人物形象更加豐滿和突出。漢樂府人物塑造的成就，為中國詩歌發展作出了重大貢獻，為後世詩人積累了豐富的創作經驗。</a:t>
            </a:r>
            <a:r>
              <a:rPr lang="zh-TW" altLang="en-US" sz="1800">
                <a:effectLst/>
              </a:rPr>
              <a:t> 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0"/>
            <a:ext cx="8540750" cy="1143000"/>
          </a:xfrm>
        </p:spPr>
        <p:txBody>
          <a:bodyPr/>
          <a:lstStyle/>
          <a:p>
            <a:r>
              <a:rPr lang="zh-TW" altLang="en-US" sz="4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漢樂府的藝術手法：</a:t>
            </a:r>
            <a:r>
              <a:rPr lang="zh-TW" altLang="en-US" sz="4000">
                <a:solidFill>
                  <a:srgbClr val="3333FF"/>
                </a:solidFill>
              </a:rPr>
              <a:t>精選生活的鏡頭</a:t>
            </a:r>
          </a:p>
        </p:txBody>
      </p:sp>
      <p:sp>
        <p:nvSpPr>
          <p:cNvPr id="2478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025525"/>
            <a:ext cx="8893175" cy="5832475"/>
          </a:xfrm>
        </p:spPr>
        <p:txBody>
          <a:bodyPr/>
          <a:lstStyle/>
          <a:p>
            <a:r>
              <a:rPr lang="zh-TW" altLang="en-US" sz="2800" b="1">
                <a:solidFill>
                  <a:srgbClr val="B80C31"/>
                </a:solidFill>
                <a:effectLst/>
              </a:rPr>
              <a:t>殘酷的戰場鏡頭</a:t>
            </a:r>
            <a:br>
              <a:rPr lang="zh-TW" altLang="en-US" sz="2800" b="1">
                <a:solidFill>
                  <a:srgbClr val="B80C31"/>
                </a:solidFill>
                <a:effectLst/>
              </a:rPr>
            </a:br>
            <a:r>
              <a:rPr lang="en-US" altLang="zh-TW" sz="2800" b="1">
                <a:effectLst/>
              </a:rPr>
              <a:t>《</a:t>
            </a:r>
            <a:r>
              <a:rPr lang="zh-TW" altLang="en-US" sz="2800" b="1">
                <a:effectLst/>
              </a:rPr>
              <a:t>戰城南</a:t>
            </a:r>
            <a:r>
              <a:rPr lang="en-US" altLang="zh-TW" sz="2800" b="1">
                <a:effectLst/>
              </a:rPr>
              <a:t>》</a:t>
            </a:r>
            <a:r>
              <a:rPr lang="zh-TW" altLang="en-US" sz="2800" b="1">
                <a:effectLst/>
              </a:rPr>
              <a:t>中「戰城南，死郭北，野死不葬烏可食。」和「梟騎戰鬥死，</a:t>
            </a:r>
            <a:r>
              <a:rPr lang="zh-TW" altLang="en-US" sz="2800" b="1">
                <a:effectLst/>
                <a:hlinkClick r:id="rId2"/>
              </a:rPr>
              <a:t>駑</a:t>
            </a:r>
            <a:r>
              <a:rPr lang="zh-TW" altLang="en-US" sz="2800" b="1">
                <a:effectLst/>
              </a:rPr>
              <a:t> 馬徘徊鳴。」戰場到處是死屍，無人安葬，烏鴉隨意啄食腐爛的屍體；驍勇的駿馬都戰死了，只剩下一些笨拙的駑馬在徘徊哀鳴。這兩個鏡頭，充分暴露了戰爭的殘酷和戰爭帶來的災難。</a:t>
            </a:r>
          </a:p>
          <a:p>
            <a:r>
              <a:rPr lang="zh-TW" altLang="en-US" sz="2800" b="1">
                <a:solidFill>
                  <a:srgbClr val="B80C31"/>
                </a:solidFill>
                <a:effectLst/>
              </a:rPr>
              <a:t>家破人亡的鏡頭</a:t>
            </a:r>
            <a:br>
              <a:rPr lang="zh-TW" altLang="en-US" sz="2800" b="1">
                <a:solidFill>
                  <a:srgbClr val="B80C31"/>
                </a:solidFill>
                <a:effectLst/>
              </a:rPr>
            </a:br>
            <a:r>
              <a:rPr lang="en-US" altLang="zh-TW" sz="2800" b="1">
                <a:effectLst/>
              </a:rPr>
              <a:t>《</a:t>
            </a:r>
            <a:r>
              <a:rPr lang="zh-TW" altLang="en-US" sz="2800" b="1">
                <a:effectLst/>
              </a:rPr>
              <a:t>十五從軍征</a:t>
            </a:r>
            <a:r>
              <a:rPr lang="en-US" altLang="zh-TW" sz="2800" b="1">
                <a:effectLst/>
              </a:rPr>
              <a:t>》</a:t>
            </a:r>
            <a:r>
              <a:rPr lang="zh-TW" altLang="en-US" sz="2800" b="1">
                <a:effectLst/>
              </a:rPr>
              <a:t>寫一個老兵回到故鄉，他日思夜想的「家」究竟是什麼樣子呢？「遙看是君家，松柏</a:t>
            </a:r>
            <a:r>
              <a:rPr lang="zh-TW" altLang="en-US" sz="2800" b="1">
                <a:effectLst/>
                <a:hlinkClick r:id="rId3" action="ppaction://hlinkpres?slideindex=1&amp;slidetitle="/>
              </a:rPr>
              <a:t>塚</a:t>
            </a:r>
            <a:r>
              <a:rPr lang="zh-TW" altLang="en-US" sz="2800" b="1">
                <a:effectLst/>
              </a:rPr>
              <a:t> 累累。兔從狗</a:t>
            </a:r>
            <a:r>
              <a:rPr lang="zh-TW" altLang="en-US" sz="2800" b="1">
                <a:effectLst/>
                <a:hlinkClick r:id="rId2"/>
              </a:rPr>
              <a:t>竇</a:t>
            </a:r>
            <a:r>
              <a:rPr lang="zh-TW" altLang="en-US" sz="2800" b="1">
                <a:effectLst/>
              </a:rPr>
              <a:t> 入，</a:t>
            </a:r>
            <a:r>
              <a:rPr lang="zh-TW" altLang="en-US" sz="2800" b="1">
                <a:effectLst/>
                <a:hlinkClick r:id="rId2"/>
              </a:rPr>
              <a:t>雉</a:t>
            </a:r>
            <a:r>
              <a:rPr lang="zh-TW" altLang="en-US" sz="2800" b="1">
                <a:effectLst/>
              </a:rPr>
              <a:t> 從梁上飛。中庭生</a:t>
            </a:r>
            <a:r>
              <a:rPr lang="zh-TW" altLang="en-US" sz="2800" b="1">
                <a:effectLst/>
                <a:hlinkClick r:id="rId3" action="ppaction://hlinkpres?slideindex=1&amp;slidetitle="/>
              </a:rPr>
              <a:t>旅穀</a:t>
            </a:r>
            <a:r>
              <a:rPr lang="zh-TW" altLang="en-US" sz="2800" b="1">
                <a:effectLst/>
              </a:rPr>
              <a:t> ，井上生</a:t>
            </a:r>
            <a:r>
              <a:rPr lang="zh-TW" altLang="en-US" sz="2800" b="1">
                <a:effectLst/>
                <a:hlinkClick r:id="rId4" action="ppaction://hlinksldjump"/>
              </a:rPr>
              <a:t>旅葵</a:t>
            </a:r>
            <a:r>
              <a:rPr lang="zh-TW" altLang="en-US" sz="2800" b="1">
                <a:effectLst/>
              </a:rPr>
              <a:t> 。」這五個鏡頭，展現出一幅親人死絕、滿目荒涼的淒慘景象，反映出兵役帶給人民的苦難。</a:t>
            </a:r>
            <a:r>
              <a:rPr lang="zh-TW" altLang="en-US" sz="2800">
                <a:effectLst/>
              </a:rPr>
              <a:t> 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0"/>
            <a:ext cx="8540750" cy="1143000"/>
          </a:xfrm>
        </p:spPr>
        <p:txBody>
          <a:bodyPr/>
          <a:lstStyle/>
          <a:p>
            <a:r>
              <a:rPr lang="zh-TW" altLang="en-US" sz="4000" b="1">
                <a:solidFill>
                  <a:schemeClr val="tx1"/>
                </a:solidFill>
                <a:effectLst/>
              </a:rPr>
              <a:t>漢樂府的藝術手法：</a:t>
            </a:r>
            <a:r>
              <a:rPr lang="zh-TW" altLang="en-US" sz="4000" b="1">
                <a:solidFill>
                  <a:srgbClr val="3333FF"/>
                </a:solidFill>
                <a:effectLst/>
              </a:rPr>
              <a:t>精選生活的鏡頭</a:t>
            </a:r>
          </a:p>
        </p:txBody>
      </p:sp>
      <p:sp>
        <p:nvSpPr>
          <p:cNvPr id="2488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025525"/>
            <a:ext cx="8893175" cy="5832475"/>
          </a:xfrm>
        </p:spPr>
        <p:txBody>
          <a:bodyPr/>
          <a:lstStyle/>
          <a:p>
            <a:endParaRPr lang="en-US" altLang="zh-TW" b="1">
              <a:effectLst/>
            </a:endParaRPr>
          </a:p>
          <a:p>
            <a:r>
              <a:rPr lang="zh-TW" altLang="en-US" b="1">
                <a:solidFill>
                  <a:srgbClr val="FF3300"/>
                </a:solidFill>
                <a:effectLst/>
              </a:rPr>
              <a:t>新鮮事物的鏡頭</a:t>
            </a:r>
            <a:br>
              <a:rPr lang="zh-TW" altLang="en-US" b="1">
                <a:solidFill>
                  <a:srgbClr val="FF3300"/>
                </a:solidFill>
                <a:effectLst/>
              </a:rPr>
            </a:br>
            <a:r>
              <a:rPr lang="zh-TW" altLang="en-US">
                <a:effectLst/>
              </a:rPr>
              <a:t>自從絲綢之路開通之後，西域的物品源源不斷地傳入中原，漢樂府把它們攝入鏡頭，表現出對外來新鮮事物的敏感，如</a:t>
            </a:r>
            <a:r>
              <a:rPr lang="en-US" altLang="zh-TW">
                <a:effectLst/>
              </a:rPr>
              <a:t>《</a:t>
            </a:r>
            <a:r>
              <a:rPr lang="zh-TW" altLang="en-US">
                <a:effectLst/>
              </a:rPr>
              <a:t>天馬歌</a:t>
            </a:r>
            <a:r>
              <a:rPr lang="en-US" altLang="zh-TW">
                <a:effectLst/>
              </a:rPr>
              <a:t>》</a:t>
            </a:r>
            <a:r>
              <a:rPr lang="zh-TW" altLang="en-US">
                <a:effectLst/>
              </a:rPr>
              <a:t>中的汗血馬，</a:t>
            </a:r>
            <a:r>
              <a:rPr lang="en-US" altLang="zh-TW">
                <a:effectLst/>
              </a:rPr>
              <a:t>《</a:t>
            </a:r>
            <a:r>
              <a:rPr lang="zh-TW" altLang="en-US">
                <a:effectLst/>
                <a:hlinkClick r:id="rId2" action="ppaction://hlinksldjump"/>
              </a:rPr>
              <a:t>蜨</a:t>
            </a:r>
            <a:r>
              <a:rPr lang="zh-TW" altLang="en-US">
                <a:effectLst/>
              </a:rPr>
              <a:t> 蝶行</a:t>
            </a:r>
            <a:r>
              <a:rPr lang="en-US" altLang="zh-TW">
                <a:effectLst/>
              </a:rPr>
              <a:t>》</a:t>
            </a:r>
            <a:r>
              <a:rPr lang="zh-TW" altLang="en-US">
                <a:effectLst/>
              </a:rPr>
              <a:t>中的</a:t>
            </a:r>
            <a:r>
              <a:rPr lang="zh-TW" altLang="en-US">
                <a:effectLst/>
                <a:hlinkClick r:id=""/>
              </a:rPr>
              <a:t>苜蓿</a:t>
            </a:r>
            <a:r>
              <a:rPr lang="zh-TW" altLang="en-US">
                <a:effectLst/>
              </a:rPr>
              <a:t> 等等。 </a:t>
            </a:r>
          </a:p>
          <a:p>
            <a:endParaRPr lang="en-US" altLang="zh-TW">
              <a:effectLst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漢樂府的藝術手法：</a:t>
            </a:r>
            <a:r>
              <a:rPr lang="zh-TW" altLang="en-US" sz="4000">
                <a:solidFill>
                  <a:srgbClr val="3333FF"/>
                </a:solidFill>
                <a:effectLst/>
              </a:rPr>
              <a:t>質樸清新的語言</a:t>
            </a:r>
          </a:p>
        </p:txBody>
      </p:sp>
      <p:sp>
        <p:nvSpPr>
          <p:cNvPr id="2498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412875"/>
            <a:ext cx="8540750" cy="4786313"/>
          </a:xfrm>
        </p:spPr>
        <p:txBody>
          <a:bodyPr/>
          <a:lstStyle/>
          <a:p>
            <a:r>
              <a:rPr lang="zh-TW" alt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質樸清新的語言</a:t>
            </a:r>
            <a:r>
              <a:rPr lang="zh-TW" altLang="en-US" b="1">
                <a:effectLst/>
              </a:rPr>
              <a:t>漢樂府來自民間質樸自然、新鮮活潑、無比豐富的，明人胡應麟說：漢樂府「質而不</a:t>
            </a:r>
            <a:r>
              <a:rPr lang="zh-TW" altLang="en-US" b="1">
                <a:effectLst/>
                <a:hlinkClick r:id=""/>
              </a:rPr>
              <a:t>俚</a:t>
            </a:r>
            <a:r>
              <a:rPr lang="zh-TW" altLang="en-US" b="1">
                <a:effectLst/>
              </a:rPr>
              <a:t> ，淺而能深，近而能遠，天下至文，靡以過之。」（</a:t>
            </a:r>
            <a:r>
              <a:rPr lang="en-US" altLang="zh-TW" b="1">
                <a:effectLst/>
              </a:rPr>
              <a:t>《</a:t>
            </a:r>
            <a:r>
              <a:rPr lang="zh-TW" altLang="en-US" b="1">
                <a:effectLst/>
              </a:rPr>
              <a:t>詩藪</a:t>
            </a:r>
            <a:r>
              <a:rPr lang="en-US" altLang="zh-TW" b="1">
                <a:effectLst/>
              </a:rPr>
              <a:t>》</a:t>
            </a:r>
            <a:r>
              <a:rPr lang="zh-TW" altLang="en-US" b="1">
                <a:effectLst/>
              </a:rPr>
              <a:t>卷一）</a:t>
            </a:r>
          </a:p>
          <a:p>
            <a:r>
              <a:rPr lang="zh-TW" altLang="en-US" b="1">
                <a:solidFill>
                  <a:srgbClr val="FF3300"/>
                </a:solidFill>
                <a:effectLst/>
              </a:rPr>
              <a:t>簡煉的敘事語言</a:t>
            </a:r>
            <a:br>
              <a:rPr lang="zh-TW" altLang="en-US" b="1">
                <a:solidFill>
                  <a:srgbClr val="FF3300"/>
                </a:solidFill>
                <a:effectLst/>
              </a:rPr>
            </a:br>
            <a:r>
              <a:rPr lang="zh-TW" altLang="en-US" b="1">
                <a:effectLst/>
              </a:rPr>
              <a:t>漢樂府敘事，語言極洗煉，如</a:t>
            </a:r>
            <a:r>
              <a:rPr lang="en-US" altLang="zh-TW" b="1">
                <a:effectLst/>
              </a:rPr>
              <a:t>《</a:t>
            </a:r>
            <a:r>
              <a:rPr lang="zh-TW" altLang="en-US" b="1">
                <a:effectLst/>
              </a:rPr>
              <a:t>東門行</a:t>
            </a:r>
            <a:r>
              <a:rPr lang="en-US" altLang="zh-TW" b="1">
                <a:effectLst/>
              </a:rPr>
              <a:t>》</a:t>
            </a:r>
            <a:r>
              <a:rPr lang="zh-TW" altLang="en-US" b="1">
                <a:effectLst/>
              </a:rPr>
              <a:t>：「出東門，不顧歸。來入門，悵欲悲。」僅僅十二個字，就寫出一個男子鋌而走險、義無反顧，卻又不放心愛妻與幼子，去而復歸、滿腔悲酸的過程和心態。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/>
              <a:t>漢樂府的藝術手法：</a:t>
            </a:r>
            <a:r>
              <a:rPr lang="zh-TW" altLang="en-US" sz="4000">
                <a:effectLst/>
              </a:rPr>
              <a:t>質樸清新的語言</a:t>
            </a:r>
          </a:p>
        </p:txBody>
      </p:sp>
      <p:sp>
        <p:nvSpPr>
          <p:cNvPr id="22118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268413"/>
            <a:ext cx="8613775" cy="493077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zh-TW" altLang="en-US" b="1">
                <a:solidFill>
                  <a:srgbClr val="FF3300"/>
                </a:solidFill>
                <a:effectLst/>
              </a:rPr>
              <a:t>充滿感情的描寫</a:t>
            </a:r>
            <a:br>
              <a:rPr lang="zh-TW" altLang="en-US" b="1">
                <a:solidFill>
                  <a:srgbClr val="FF3300"/>
                </a:solidFill>
                <a:effectLst/>
              </a:rPr>
            </a:br>
            <a:r>
              <a:rPr lang="zh-TW" altLang="en-US" b="1">
                <a:effectLst/>
              </a:rPr>
              <a:t>漢樂府的描寫，極富感情色彩，如</a:t>
            </a:r>
            <a:r>
              <a:rPr lang="en-US" altLang="zh-TW" b="1">
                <a:effectLst/>
              </a:rPr>
              <a:t>《</a:t>
            </a:r>
            <a:r>
              <a:rPr lang="zh-TW" altLang="en-US" b="1">
                <a:effectLst/>
              </a:rPr>
              <a:t>孔雀東南飛</a:t>
            </a:r>
            <a:r>
              <a:rPr lang="en-US" altLang="zh-TW" b="1">
                <a:effectLst/>
              </a:rPr>
              <a:t>》</a:t>
            </a:r>
            <a:r>
              <a:rPr lang="zh-TW" altLang="en-US" b="1">
                <a:effectLst/>
              </a:rPr>
              <a:t>描寫劉蘭芝與焦仲卿告別：「舉手長勞勞，二情同依依。」</a:t>
            </a:r>
          </a:p>
          <a:p>
            <a:pPr>
              <a:lnSpc>
                <a:spcPct val="80000"/>
              </a:lnSpc>
            </a:pPr>
            <a:endParaRPr lang="zh-TW" altLang="en-US" b="1">
              <a:effectLst/>
            </a:endParaRPr>
          </a:p>
          <a:p>
            <a:pPr>
              <a:lnSpc>
                <a:spcPct val="80000"/>
              </a:lnSpc>
            </a:pPr>
            <a:r>
              <a:rPr lang="zh-TW" altLang="en-US" b="1">
                <a:solidFill>
                  <a:srgbClr val="FF3300"/>
                </a:solidFill>
                <a:effectLst/>
              </a:rPr>
              <a:t>精彩的人物對話</a:t>
            </a:r>
            <a:br>
              <a:rPr lang="zh-TW" altLang="en-US" b="1">
                <a:solidFill>
                  <a:srgbClr val="FF3300"/>
                </a:solidFill>
                <a:effectLst/>
              </a:rPr>
            </a:br>
            <a:r>
              <a:rPr lang="zh-TW" altLang="en-US" b="1">
                <a:effectLst/>
              </a:rPr>
              <a:t>漢樂府的人物對話最為精彩，如焦仲卿為劉蘭芝求情時，焦母大怒道：「小子無所畏，何敢助婦語！」橫蠻的口吻，惟妙惟肖。又如</a:t>
            </a:r>
            <a:r>
              <a:rPr lang="en-US" altLang="zh-TW" b="1">
                <a:effectLst/>
              </a:rPr>
              <a:t>《</a:t>
            </a:r>
            <a:r>
              <a:rPr lang="zh-TW" altLang="en-US" b="1">
                <a:effectLst/>
              </a:rPr>
              <a:t>孤兒行</a:t>
            </a:r>
            <a:r>
              <a:rPr lang="en-US" altLang="zh-TW" b="1">
                <a:effectLst/>
              </a:rPr>
              <a:t>》</a:t>
            </a:r>
            <a:r>
              <a:rPr lang="zh-TW" altLang="en-US" b="1">
                <a:effectLst/>
              </a:rPr>
              <a:t>中眾人哄搶瓜車，孤兒求情說：「願還我蒂，兄與嫂嚴。」道盡兄嫂對孤兒的虐待，話語卻十分含蓄。 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23850" y="0"/>
            <a:ext cx="8540750" cy="1143000"/>
          </a:xfrm>
        </p:spPr>
        <p:txBody>
          <a:bodyPr/>
          <a:lstStyle/>
          <a:p>
            <a:r>
              <a:rPr lang="zh-TW" altLang="en-US" sz="4000" b="1">
                <a:solidFill>
                  <a:schemeClr val="tx1"/>
                </a:solidFill>
                <a:effectLst/>
              </a:rPr>
              <a:t>漢樂府的藝術手法</a:t>
            </a:r>
            <a:r>
              <a:rPr lang="zh-TW" altLang="en-US" sz="4000" b="1">
                <a:effectLst/>
              </a:rPr>
              <a:t>：</a:t>
            </a:r>
            <a:r>
              <a:rPr lang="zh-TW" altLang="en-US" sz="4000" b="1">
                <a:solidFill>
                  <a:srgbClr val="3333FF"/>
                </a:solidFill>
                <a:effectLst/>
              </a:rPr>
              <a:t>奇妙的寓言詩</a:t>
            </a:r>
          </a:p>
        </p:txBody>
      </p:sp>
      <p:sp>
        <p:nvSpPr>
          <p:cNvPr id="2222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125538"/>
            <a:ext cx="9144000" cy="57324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3000" b="1">
                <a:solidFill>
                  <a:srgbClr val="FF3300"/>
                </a:solidFill>
                <a:effectLst/>
              </a:rPr>
              <a:t>寓言詩數量大增</a:t>
            </a:r>
            <a:br>
              <a:rPr lang="zh-TW" altLang="en-US" sz="3000" b="1">
                <a:solidFill>
                  <a:srgbClr val="FF3300"/>
                </a:solidFill>
                <a:effectLst/>
              </a:rPr>
            </a:br>
            <a:r>
              <a:rPr lang="zh-TW" altLang="en-US" sz="3000" b="1">
                <a:effectLst/>
              </a:rPr>
              <a:t>漢樂府中卻有</a:t>
            </a:r>
            <a:r>
              <a:rPr lang="en-US" altLang="zh-TW" sz="3000" b="1">
                <a:effectLst/>
              </a:rPr>
              <a:t>《</a:t>
            </a:r>
            <a:r>
              <a:rPr lang="zh-TW" altLang="en-US" sz="3000" b="1">
                <a:effectLst/>
              </a:rPr>
              <a:t>雉子斑</a:t>
            </a:r>
            <a:r>
              <a:rPr lang="en-US" altLang="zh-TW" sz="3000" b="1">
                <a:effectLst/>
              </a:rPr>
              <a:t>》</a:t>
            </a:r>
            <a:r>
              <a:rPr lang="zh-TW" altLang="en-US" sz="3000" b="1">
                <a:effectLst/>
              </a:rPr>
              <a:t>、</a:t>
            </a:r>
            <a:r>
              <a:rPr lang="en-US" altLang="zh-TW" sz="3000" b="1">
                <a:effectLst/>
              </a:rPr>
              <a:t>《</a:t>
            </a:r>
            <a:r>
              <a:rPr lang="zh-TW" altLang="en-US" sz="3000" b="1">
                <a:effectLst/>
              </a:rPr>
              <a:t>烏生</a:t>
            </a:r>
            <a:r>
              <a:rPr lang="en-US" altLang="zh-TW" sz="3000" b="1">
                <a:effectLst/>
              </a:rPr>
              <a:t>》</a:t>
            </a:r>
            <a:r>
              <a:rPr lang="zh-TW" altLang="en-US" sz="3000" b="1">
                <a:effectLst/>
              </a:rPr>
              <a:t>、</a:t>
            </a:r>
            <a:r>
              <a:rPr lang="en-US" altLang="zh-TW" sz="3000" b="1">
                <a:effectLst/>
              </a:rPr>
              <a:t>《</a:t>
            </a:r>
            <a:r>
              <a:rPr lang="zh-TW" altLang="en-US" sz="3000" b="1">
                <a:effectLst/>
              </a:rPr>
              <a:t>枯魚過河泣</a:t>
            </a:r>
            <a:r>
              <a:rPr lang="en-US" altLang="zh-TW" sz="3000" b="1">
                <a:effectLst/>
              </a:rPr>
              <a:t>》</a:t>
            </a:r>
            <a:r>
              <a:rPr lang="zh-TW" altLang="en-US" sz="3000" b="1">
                <a:effectLst/>
              </a:rPr>
              <a:t>、</a:t>
            </a:r>
            <a:r>
              <a:rPr lang="en-US" altLang="zh-TW" sz="3000" b="1">
                <a:effectLst/>
              </a:rPr>
              <a:t>《</a:t>
            </a:r>
            <a:r>
              <a:rPr lang="zh-TW" altLang="en-US" sz="3000" b="1">
                <a:effectLst/>
              </a:rPr>
              <a:t>豔歌何嘗行</a:t>
            </a:r>
            <a:r>
              <a:rPr lang="en-US" altLang="zh-TW" sz="3000" b="1">
                <a:effectLst/>
              </a:rPr>
              <a:t>》</a:t>
            </a:r>
            <a:r>
              <a:rPr lang="zh-TW" altLang="en-US" sz="3000" b="1">
                <a:effectLst/>
              </a:rPr>
              <a:t>、</a:t>
            </a:r>
            <a:r>
              <a:rPr lang="en-US" altLang="zh-TW" sz="3000" b="1">
                <a:effectLst/>
              </a:rPr>
              <a:t>《</a:t>
            </a:r>
            <a:r>
              <a:rPr lang="zh-TW" altLang="en-US" sz="3000" b="1">
                <a:effectLst/>
                <a:hlinkClick r:id="rId2"/>
              </a:rPr>
              <a:t>蜨</a:t>
            </a:r>
            <a:r>
              <a:rPr lang="zh-TW" altLang="en-US" sz="3000" b="1">
                <a:effectLst/>
              </a:rPr>
              <a:t> 蝶行</a:t>
            </a:r>
            <a:r>
              <a:rPr lang="en-US" altLang="zh-TW" sz="3000" b="1">
                <a:effectLst/>
              </a:rPr>
              <a:t>》</a:t>
            </a:r>
            <a:r>
              <a:rPr lang="zh-TW" altLang="en-US" sz="3000" b="1">
                <a:effectLst/>
              </a:rPr>
              <a:t>、</a:t>
            </a:r>
            <a:r>
              <a:rPr lang="en-US" altLang="zh-TW" sz="3000" b="1">
                <a:effectLst/>
              </a:rPr>
              <a:t>《</a:t>
            </a:r>
            <a:r>
              <a:rPr lang="zh-TW" altLang="en-US" sz="3000" b="1">
                <a:effectLst/>
              </a:rPr>
              <a:t>豫章行</a:t>
            </a:r>
            <a:r>
              <a:rPr lang="en-US" altLang="zh-TW" sz="3000" b="1">
                <a:effectLst/>
              </a:rPr>
              <a:t>》</a:t>
            </a:r>
            <a:r>
              <a:rPr lang="zh-TW" altLang="en-US" sz="3000" b="1">
                <a:effectLst/>
              </a:rPr>
              <a:t>、</a:t>
            </a:r>
            <a:r>
              <a:rPr lang="en-US" altLang="zh-TW" sz="3000" b="1">
                <a:effectLst/>
              </a:rPr>
              <a:t>《</a:t>
            </a:r>
            <a:r>
              <a:rPr lang="zh-TW" altLang="en-US" sz="3000" b="1">
                <a:effectLst/>
              </a:rPr>
              <a:t>南山石崔嵬</a:t>
            </a:r>
            <a:r>
              <a:rPr lang="en-US" altLang="zh-TW" sz="3000" b="1">
                <a:effectLst/>
              </a:rPr>
              <a:t>》</a:t>
            </a:r>
            <a:r>
              <a:rPr lang="zh-TW" altLang="en-US" sz="3000" b="1">
                <a:effectLst/>
              </a:rPr>
              <a:t>、</a:t>
            </a:r>
            <a:r>
              <a:rPr lang="en-US" altLang="zh-TW" sz="3000" b="1">
                <a:effectLst/>
              </a:rPr>
              <a:t>《</a:t>
            </a:r>
            <a:r>
              <a:rPr lang="zh-TW" altLang="en-US" sz="3000" b="1">
                <a:effectLst/>
              </a:rPr>
              <a:t>董嬌饒</a:t>
            </a:r>
            <a:r>
              <a:rPr lang="en-US" altLang="zh-TW" sz="3000" b="1">
                <a:effectLst/>
              </a:rPr>
              <a:t>》</a:t>
            </a:r>
            <a:r>
              <a:rPr lang="zh-TW" altLang="en-US" sz="3000" b="1">
                <a:effectLst/>
              </a:rPr>
              <a:t>等寓言詩，數量大增。這些作品的思想內容，多是假託動植物的自述或與人的對話，揭露當時社會充滿各種危機，表現受迫害者的生存環境和憂傷心理。 </a:t>
            </a:r>
          </a:p>
          <a:p>
            <a:pPr>
              <a:lnSpc>
                <a:spcPct val="85000"/>
              </a:lnSpc>
            </a:pPr>
            <a:r>
              <a:rPr lang="zh-TW" altLang="en-US" sz="3000" b="1">
                <a:solidFill>
                  <a:srgbClr val="FF3300"/>
                </a:solidFill>
                <a:effectLst/>
              </a:rPr>
              <a:t>想像力豐富</a:t>
            </a:r>
            <a:br>
              <a:rPr lang="zh-TW" altLang="en-US" sz="3000" b="1">
                <a:solidFill>
                  <a:srgbClr val="FF3300"/>
                </a:solidFill>
                <a:effectLst/>
              </a:rPr>
            </a:br>
            <a:r>
              <a:rPr lang="zh-TW" altLang="en-US" sz="3000" b="1">
                <a:effectLst/>
              </a:rPr>
              <a:t>如</a:t>
            </a:r>
            <a:r>
              <a:rPr lang="en-US" altLang="zh-TW" sz="3000" b="1">
                <a:effectLst/>
              </a:rPr>
              <a:t>《</a:t>
            </a:r>
            <a:r>
              <a:rPr lang="zh-TW" altLang="en-US" sz="3000" b="1">
                <a:effectLst/>
              </a:rPr>
              <a:t>枯魚過河泣</a:t>
            </a:r>
            <a:r>
              <a:rPr lang="en-US" altLang="zh-TW" sz="3000" b="1">
                <a:effectLst/>
              </a:rPr>
              <a:t>》</a:t>
            </a:r>
            <a:r>
              <a:rPr lang="zh-TW" altLang="en-US" sz="3000" b="1">
                <a:effectLst/>
              </a:rPr>
              <a:t>：「枯魚過河泣，何時悔復及！作書與</a:t>
            </a:r>
            <a:r>
              <a:rPr lang="zh-TW" altLang="en-US" sz="3000" b="1">
                <a:effectLst/>
                <a:hlinkClick r:id="rId3" action="ppaction://hlinkpres?slideindex=1&amp;slidetitle="/>
              </a:rPr>
              <a:t>魴鱮</a:t>
            </a:r>
            <a:r>
              <a:rPr lang="zh-TW" altLang="en-US" sz="3000" b="1">
                <a:effectLst/>
              </a:rPr>
              <a:t> ，相教慎出入。」死了的乾魚還能哭，而且還會寫信，警告夥伴們千萬小心謹慎。這可真是匪夷所思了。</a:t>
            </a:r>
            <a:r>
              <a:rPr lang="zh-TW" altLang="en-US">
                <a:effectLst/>
              </a:rPr>
              <a:t/>
            </a:r>
            <a:br>
              <a:rPr lang="zh-TW" altLang="en-US">
                <a:effectLst/>
              </a:rPr>
            </a:br>
            <a:endParaRPr lang="zh-TW" altLang="en-US">
              <a:effectLst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1026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樂府詩→古詩</a:t>
            </a:r>
          </a:p>
        </p:txBody>
      </p:sp>
      <p:sp>
        <p:nvSpPr>
          <p:cNvPr id="32771" name="Rectangle 1027"/>
          <p:cNvSpPr>
            <a:spLocks noGrp="1" noRot="1" noChangeArrowheads="1"/>
          </p:cNvSpPr>
          <p:nvPr>
            <p:ph type="body" idx="1"/>
          </p:nvPr>
        </p:nvSpPr>
        <p:spPr>
          <a:xfrm>
            <a:off x="609600" y="1981200"/>
            <a:ext cx="8534400" cy="4114800"/>
          </a:xfrm>
        </p:spPr>
        <p:txBody>
          <a:bodyPr/>
          <a:lstStyle/>
          <a:p>
            <a:pPr algn="ctr">
              <a:lnSpc>
                <a:spcPct val="90000"/>
              </a:lnSpc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TW" altLang="en-US" sz="4000" u="sng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西門行</a:t>
            </a:r>
            <a:r>
              <a:rPr lang="zh-TW" altLang="en-US" sz="3600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   漢樂府詩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出西門，步念之，今日不作樂，當待何時？（一解）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夫為樂，為樂當及時。何能坐愁怫鬱，當復待來茲。（二解）</a:t>
            </a:r>
          </a:p>
          <a:p>
            <a:pPr>
              <a:lnSpc>
                <a:spcPct val="90000"/>
              </a:lnSpc>
              <a:spcBef>
                <a:spcPct val="50000"/>
              </a:spcBef>
            </a:pP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飲醇酒，炙肥牛，請呼心所歡，可用解憂愁。（三解）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827088" y="836613"/>
            <a:ext cx="8012112" cy="5106987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人生不滿百，常懷千歲憂，晝短而夜長，何不秉燭遊。（四解）</a:t>
            </a:r>
          </a:p>
          <a:p>
            <a:pPr>
              <a:spcBef>
                <a:spcPct val="50000"/>
              </a:spcBef>
            </a:pP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自非仙人王子喬，計會壽命難與期。</a:t>
            </a:r>
            <a:b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自非仙人王子喬，計會壽命難與期</a:t>
            </a:r>
            <a:r>
              <a:rPr lang="zh-TW" altLang="en-US" sz="3600">
                <a:solidFill>
                  <a:schemeClr val="accent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br>
              <a:rPr lang="zh-TW" altLang="en-US" sz="3600">
                <a:solidFill>
                  <a:schemeClr val="accent1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（五解）</a:t>
            </a:r>
          </a:p>
          <a:p>
            <a:pPr>
              <a:spcBef>
                <a:spcPct val="50000"/>
              </a:spcBef>
            </a:pP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人壽非金石，年命安可期，貪財愛惜費，但為後世嗤。（六解）</a:t>
            </a:r>
          </a:p>
          <a:p>
            <a:endParaRPr lang="zh-TW" altLang="en-US" sz="360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algn="r">
              <a:buFont typeface="Arial" panose="020B0604020202020204" pitchFamily="34" charset="0"/>
              <a:buNone/>
            </a:pPr>
            <a:endParaRPr lang="en-US" altLang="zh-TW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1026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374063" cy="1471613"/>
          </a:xfrm>
        </p:spPr>
        <p:txBody>
          <a:bodyPr/>
          <a:lstStyle/>
          <a:p>
            <a:r>
              <a:rPr lang="en-US" altLang="zh-TW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5400" b="1" u="sng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生年不滿百</a:t>
            </a:r>
            <a:br>
              <a:rPr lang="zh-TW" altLang="en-US" sz="5400" b="1" u="sng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（古詩十九首，第十五首）</a:t>
            </a:r>
            <a:br>
              <a:rPr lang="zh-TW" altLang="en-US" sz="4000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4000" b="1">
              <a:solidFill>
                <a:srgbClr val="3333FF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  <p:sp>
        <p:nvSpPr>
          <p:cNvPr id="33795" name="Rectangle 1027"/>
          <p:cNvSpPr>
            <a:spLocks noGrp="1" noRot="1" noChangeArrowheads="1"/>
          </p:cNvSpPr>
          <p:nvPr>
            <p:ph type="body" idx="1"/>
          </p:nvPr>
        </p:nvSpPr>
        <p:spPr>
          <a:xfrm>
            <a:off x="603250" y="2060575"/>
            <a:ext cx="8540750" cy="449897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生年不滿百，常懷千歲憂。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晝短苦夜長，何不秉燭遊。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為樂當及時，何能待來茲。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愚者愛惜費，但為後古嗤。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sz="36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仙人王子喬，難可與等期。</a:t>
            </a: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660066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比較</a:t>
            </a:r>
          </a:p>
        </p:txBody>
      </p:sp>
      <p:sp>
        <p:nvSpPr>
          <p:cNvPr id="4198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該首樂府詩</a:t>
            </a:r>
            <a:r>
              <a:rPr lang="en-US" altLang="zh-TW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五言為主，夾雜三、七言句子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「五解」</a:t>
            </a:r>
            <a:r>
              <a:rPr lang="zh-TW" altLang="en-US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自非仙人王子喬，計會壽命難與期。</a:t>
            </a: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文字重複一次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solidFill>
                  <a:srgbClr val="66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→樂府的民謠、歌唱本色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b="1">
              <a:solidFill>
                <a:srgbClr val="660066"/>
              </a:solidFill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TW" altLang="en-US" b="1" u="sng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五言古詩</a:t>
            </a: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從</a:t>
            </a:r>
            <a:r>
              <a:rPr lang="zh-TW" altLang="en-US" b="1" u="sng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樂府詩</a:t>
            </a: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吸取養分、醞釀發展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分辨 樂府詩＆古詩</a:t>
            </a:r>
          </a:p>
        </p:txBody>
      </p:sp>
      <p:sp>
        <p:nvSpPr>
          <p:cNvPr id="7782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762000" y="1946275"/>
            <a:ext cx="8180388" cy="4606925"/>
          </a:xfrm>
        </p:spPr>
        <p:txBody>
          <a:bodyPr/>
          <a:lstStyle/>
          <a:p>
            <a:pPr>
              <a:spcBef>
                <a:spcPct val="35000"/>
              </a:spcBef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樂府詩常以</a:t>
            </a:r>
            <a:b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「歌、行、曲、辭、吟、弄、謠、怨」</a:t>
            </a:r>
            <a:b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為題</a:t>
            </a:r>
          </a:p>
          <a:p>
            <a:pPr>
              <a:spcBef>
                <a:spcPct val="35000"/>
              </a:spcBef>
            </a:pPr>
            <a:endParaRPr lang="zh-TW" altLang="en-US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spcBef>
                <a:spcPct val="35000"/>
              </a:spcBef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古詩與樂府詩之間有模糊地帶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收錄樂府詩的總集</a:t>
            </a:r>
          </a:p>
        </p:txBody>
      </p:sp>
      <p:sp>
        <p:nvSpPr>
          <p:cNvPr id="1433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850" y="1268413"/>
            <a:ext cx="8618538" cy="5589587"/>
          </a:xfrm>
        </p:spPr>
        <p:txBody>
          <a:bodyPr/>
          <a:lstStyle/>
          <a:p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南朝．徐陵</a:t>
            </a:r>
            <a:r>
              <a:rPr lang="en-US" altLang="zh-TW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玉臺新詠</a:t>
            </a:r>
            <a:r>
              <a:rPr lang="en-US" altLang="zh-TW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亦稱為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《</a:t>
            </a: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玉臺集</a:t>
            </a:r>
            <a:r>
              <a:rPr lang="en-US" altLang="zh-TW" b="1">
                <a:effectLst/>
                <a:latin typeface="Times New Roman" panose="02020603050405020304" pitchFamily="18" charset="0"/>
              </a:rPr>
              <a:t>》</a:t>
            </a:r>
            <a:endParaRPr lang="en-US" altLang="zh-TW" b="1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32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收錄「漢魏</a:t>
            </a:r>
            <a:r>
              <a:rPr lang="en-US" altLang="zh-TW" sz="3200" b="1">
                <a:effectLst/>
                <a:latin typeface="Arial" panose="020B0604020202020204" pitchFamily="34" charset="0"/>
                <a:ea typeface="標楷體" panose="03000509000000000000" pitchFamily="65" charset="-120"/>
              </a:rPr>
              <a:t>—</a:t>
            </a:r>
            <a:r>
              <a:rPr kumimoji="0" lang="zh-TW" altLang="en-US" sz="32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梁」作品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kumimoji="0" lang="zh-TW" altLang="en-US" sz="32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「撰錄豔歌」</a:t>
            </a:r>
            <a:r>
              <a:rPr kumimoji="0" lang="en-US" altLang="zh-TW" sz="32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kumimoji="0" lang="zh-TW" altLang="en-US" sz="32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多收男女私情之作</a:t>
            </a:r>
            <a:br>
              <a:rPr kumimoji="0" lang="zh-TW" altLang="en-US" sz="32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3200" b="1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北宋．郭茂倩</a:t>
            </a:r>
            <a:r>
              <a:rPr lang="en-US" altLang="zh-TW" b="1" u="sng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b="1" u="sng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樂府詩集</a:t>
            </a:r>
            <a:r>
              <a:rPr lang="en-US" altLang="zh-TW" b="1" u="sng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》</a:t>
            </a:r>
            <a:r>
              <a:rPr lang="en-US" altLang="zh-TW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altLang="zh-TW" sz="32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2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收錄「唐堯</a:t>
            </a:r>
            <a:r>
              <a:rPr lang="en-US" altLang="zh-TW" sz="3200" b="1">
                <a:effectLst/>
                <a:latin typeface="Arial" panose="020B0604020202020204" pitchFamily="34" charset="0"/>
                <a:ea typeface="標楷體" panose="03000509000000000000" pitchFamily="65" charset="-120"/>
              </a:rPr>
              <a:t>—</a:t>
            </a:r>
            <a:r>
              <a:rPr kumimoji="0" lang="zh-TW" altLang="en-US" sz="32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五</a:t>
            </a:r>
            <a:r>
              <a:rPr lang="zh-TW" altLang="en-US" sz="32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代」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32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作品保存古辭、探討源流居功厥偉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zh-TW" altLang="en-US" sz="32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收錄頗多後世擬樂府之作</a:t>
            </a:r>
          </a:p>
          <a:p>
            <a:pPr>
              <a:spcBef>
                <a:spcPct val="35000"/>
              </a:spcBef>
              <a:buFont typeface="Arial" panose="020B0604020202020204" pitchFamily="34" charset="0"/>
              <a:buNone/>
            </a:pP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★參考</a:t>
            </a:r>
            <a:r>
              <a:rPr lang="en-US" altLang="zh-TW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en-US" altLang="zh-TW" b="1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" action="ppaction://noaction"/>
              </a:rPr>
              <a:t>《</a:t>
            </a: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" action="ppaction://noaction"/>
              </a:rPr>
              <a:t>樂府詩集</a:t>
            </a:r>
            <a:r>
              <a:rPr lang="en-US" altLang="zh-TW" b="1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" action="ppaction://noaction"/>
              </a:rPr>
              <a:t>》</a:t>
            </a: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" action="ppaction://noaction"/>
              </a:rPr>
              <a:t>的分類</a:t>
            </a:r>
            <a:endParaRPr lang="zh-TW" altLang="en-US" b="1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0" y="198438"/>
            <a:ext cx="9144000" cy="1143000"/>
          </a:xfrm>
        </p:spPr>
        <p:txBody>
          <a:bodyPr/>
          <a:lstStyle/>
          <a:p>
            <a:r>
              <a:rPr lang="zh-TW" altLang="en-US" sz="4800" b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樂府詩選集－</a:t>
            </a:r>
            <a:r>
              <a:rPr lang="en-US" altLang="zh-TW" sz="4800" b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《</a:t>
            </a:r>
            <a:r>
              <a:rPr lang="zh-TW" altLang="en-US" sz="4800" b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昭明文選</a:t>
            </a:r>
            <a:r>
              <a:rPr lang="en-US" altLang="zh-TW" sz="4800" b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》</a:t>
            </a:r>
          </a:p>
        </p:txBody>
      </p:sp>
      <p:sp>
        <p:nvSpPr>
          <p:cNvPr id="2375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762000" y="1905000"/>
            <a:ext cx="8077200" cy="4144963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zh-TW" sz="3400" b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1.</a:t>
            </a:r>
            <a:r>
              <a:rPr lang="zh-TW" altLang="en-US" sz="3400" b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南朝梁蕭統編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sz="900" b="1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TW" sz="3400" b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2.</a:t>
            </a:r>
            <a:r>
              <a:rPr lang="zh-TW" altLang="en-US" sz="3400" b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三十卷，三十八類，七百餘篇。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sz="800" b="1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TW" sz="3400" b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3.</a:t>
            </a:r>
            <a:r>
              <a:rPr lang="zh-TW" altLang="en-US" sz="3400" b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選錄自先秦至南朝梁的詩文辭賦，不選經、子。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sz="800" b="1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TW" sz="3400" b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4.</a:t>
            </a:r>
            <a:r>
              <a:rPr lang="zh-TW" altLang="en-US" sz="3400" b="1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  <a:t>為我國現存最早的詩文總集。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900113" y="333375"/>
            <a:ext cx="7812087" cy="1143000"/>
          </a:xfrm>
        </p:spPr>
        <p:txBody>
          <a:bodyPr/>
          <a:lstStyle/>
          <a:p>
            <a:r>
              <a:rPr lang="zh-TW" altLang="en-US" sz="4800" b="1">
                <a:latin typeface="Times New Roman" panose="02020603050405020304" pitchFamily="18" charset="0"/>
              </a:rPr>
              <a:t>樂府詩選集－</a:t>
            </a:r>
            <a:r>
              <a:rPr lang="en-US" altLang="zh-TW" sz="4800" b="1">
                <a:latin typeface="Times New Roman" panose="02020603050405020304" pitchFamily="18" charset="0"/>
              </a:rPr>
              <a:t>《</a:t>
            </a:r>
            <a:r>
              <a:rPr lang="zh-TW" altLang="en-US" sz="4800" b="1">
                <a:latin typeface="Times New Roman" panose="02020603050405020304" pitchFamily="18" charset="0"/>
              </a:rPr>
              <a:t>樂府詩集</a:t>
            </a:r>
            <a:r>
              <a:rPr lang="en-US" altLang="zh-TW" sz="4800" b="1">
                <a:latin typeface="Times New Roman" panose="02020603050405020304" pitchFamily="18" charset="0"/>
              </a:rPr>
              <a:t>》</a:t>
            </a:r>
          </a:p>
        </p:txBody>
      </p:sp>
      <p:sp>
        <p:nvSpPr>
          <p:cNvPr id="239619" name="Rectangle 3"/>
          <p:cNvSpPr>
            <a:spLocks noChangeArrowheads="1"/>
          </p:cNvSpPr>
          <p:nvPr/>
        </p:nvSpPr>
        <p:spPr bwMode="auto">
          <a:xfrm>
            <a:off x="944563" y="1862138"/>
            <a:ext cx="7948612" cy="4519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3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kumimoji="1" sz="28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4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Times New Roman" panose="02020603050405020304" pitchFamily="18" charset="0"/>
              </a:rPr>
              <a:t>1.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北宋</a:t>
            </a: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郭茂倩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編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sz="1000" b="1">
              <a:effectLst/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Times New Roman" panose="02020603050405020304" pitchFamily="18" charset="0"/>
              </a:rPr>
              <a:t>2.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收錄上起</a:t>
            </a: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唐虞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下至</a:t>
            </a: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五代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作品，總括</a:t>
            </a: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歷代樂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  府詩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。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sz="1000" b="1">
              <a:effectLst/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Times New Roman" panose="02020603050405020304" pitchFamily="18" charset="0"/>
              </a:rPr>
              <a:t>3.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保存古辭、探討源流居功厥偉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sz="1000" b="1">
              <a:effectLst/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Times New Roman" panose="02020603050405020304" pitchFamily="18" charset="0"/>
              </a:rPr>
              <a:t>4.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收錄頗多後世</a:t>
            </a:r>
            <a:r>
              <a:rPr lang="zh-TW" altLang="en-US" b="1">
                <a:solidFill>
                  <a:srgbClr val="CC3300"/>
                </a:solidFill>
                <a:effectLst/>
                <a:latin typeface="Times New Roman" panose="02020603050405020304" pitchFamily="18" charset="0"/>
              </a:rPr>
              <a:t>擬樂府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作品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sz="1000" b="1">
              <a:effectLst/>
              <a:latin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Times New Roman" panose="02020603050405020304" pitchFamily="18" charset="0"/>
              </a:rPr>
              <a:t>5.</a:t>
            </a:r>
            <a:r>
              <a:rPr lang="zh-TW" altLang="en-US" b="1">
                <a:effectLst/>
                <a:latin typeface="Times New Roman" panose="02020603050405020304" pitchFamily="18" charset="0"/>
              </a:rPr>
              <a:t>分為十二類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2"/>
          <p:cNvSpPr>
            <a:spLocks noChangeArrowheads="1"/>
          </p:cNvSpPr>
          <p:nvPr/>
        </p:nvSpPr>
        <p:spPr bwMode="auto">
          <a:xfrm>
            <a:off x="0" y="125413"/>
            <a:ext cx="9144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algn="ctr"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r>
              <a:rPr lang="en-US" altLang="zh-TW" sz="48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《</a:t>
            </a:r>
            <a:r>
              <a:rPr lang="zh-TW" altLang="en-US" sz="48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樂府詩集</a:t>
            </a:r>
            <a:r>
              <a:rPr lang="en-US" altLang="zh-TW" sz="48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》</a:t>
            </a:r>
            <a:r>
              <a:rPr lang="zh-TW" altLang="en-US" sz="48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十二分類</a:t>
            </a:r>
          </a:p>
        </p:txBody>
      </p:sp>
      <p:sp>
        <p:nvSpPr>
          <p:cNvPr id="240643" name="Rectangle 3"/>
          <p:cNvSpPr>
            <a:spLocks noChangeArrowheads="1"/>
          </p:cNvSpPr>
          <p:nvPr/>
        </p:nvSpPr>
        <p:spPr bwMode="auto">
          <a:xfrm>
            <a:off x="250825" y="1295400"/>
            <a:ext cx="8740775" cy="5229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32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kumimoji="1" sz="28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2pPr>
            <a:lvl3pPr marL="11430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4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Char char="§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80000"/>
              <a:buFont typeface="Arial" panose="020B0604020202020204" pitchFamily="34" charset="0"/>
              <a:buChar char="►"/>
              <a:defRPr kumimoji="1" sz="200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ahoma" panose="020B0604030504040204" pitchFamily="34" charset="0"/>
                <a:ea typeface="新細明體" panose="02020500000000000000" pitchFamily="18" charset="-120"/>
              </a:defRPr>
            </a:lvl9pPr>
          </a:lstStyle>
          <a:p>
            <a:pPr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新細明體" panose="02020500000000000000" pitchFamily="18" charset="-120"/>
              </a:rPr>
              <a:t>【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郊廟歌辭</a:t>
            </a:r>
            <a:r>
              <a:rPr lang="en-US" altLang="zh-TW" b="1">
                <a:effectLst/>
                <a:latin typeface="新細明體" panose="02020500000000000000" pitchFamily="18" charset="-120"/>
              </a:rPr>
              <a:t>】【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燕射歌詞</a:t>
            </a:r>
            <a:r>
              <a:rPr lang="en-US" altLang="zh-TW" b="1">
                <a:effectLst/>
                <a:latin typeface="新細明體" panose="02020500000000000000" pitchFamily="18" charset="-120"/>
              </a:rPr>
              <a:t>】︰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廟堂祭祀音樂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新細明體" panose="02020500000000000000" pitchFamily="18" charset="-120"/>
              </a:rPr>
              <a:t>【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鼓吹曲辭</a:t>
            </a:r>
            <a:r>
              <a:rPr lang="en-US" altLang="zh-TW" b="1">
                <a:effectLst/>
                <a:latin typeface="新細明體" panose="02020500000000000000" pitchFamily="18" charset="-120"/>
              </a:rPr>
              <a:t>】【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橫吹曲辭</a:t>
            </a:r>
            <a:r>
              <a:rPr lang="en-US" altLang="zh-TW" b="1">
                <a:effectLst/>
                <a:latin typeface="新細明體" panose="02020500000000000000" pitchFamily="18" charset="-120"/>
              </a:rPr>
              <a:t>】︰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胡樂荊楚鄭衛之聲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新細明體" panose="02020500000000000000" pitchFamily="18" charset="-120"/>
              </a:rPr>
              <a:t>【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相和歌詞</a:t>
            </a:r>
            <a:r>
              <a:rPr lang="en-US" altLang="zh-TW" b="1">
                <a:effectLst/>
                <a:latin typeface="新細明體" panose="02020500000000000000" pitchFamily="18" charset="-120"/>
              </a:rPr>
              <a:t>】【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清商曲辭</a:t>
            </a:r>
            <a:r>
              <a:rPr lang="en-US" altLang="zh-TW" b="1">
                <a:effectLst/>
                <a:latin typeface="新細明體" panose="02020500000000000000" pitchFamily="18" charset="-120"/>
              </a:rPr>
              <a:t>】︰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多漢代民歌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新細明體" panose="02020500000000000000" pitchFamily="18" charset="-120"/>
              </a:rPr>
              <a:t>【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舞曲歌辭</a:t>
            </a:r>
            <a:r>
              <a:rPr lang="en-US" altLang="zh-TW" b="1">
                <a:effectLst/>
                <a:latin typeface="新細明體" panose="02020500000000000000" pitchFamily="18" charset="-120"/>
              </a:rPr>
              <a:t>】【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琴曲歌辭</a:t>
            </a:r>
            <a:r>
              <a:rPr lang="en-US" altLang="zh-TW" b="1">
                <a:effectLst/>
                <a:latin typeface="新細明體" panose="02020500000000000000" pitchFamily="18" charset="-120"/>
              </a:rPr>
              <a:t>】︰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舞曲琴曲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新細明體" panose="02020500000000000000" pitchFamily="18" charset="-120"/>
              </a:rPr>
              <a:t>【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雜曲歌辭</a:t>
            </a:r>
            <a:r>
              <a:rPr lang="en-US" altLang="zh-TW" b="1">
                <a:effectLst/>
                <a:latin typeface="新細明體" panose="02020500000000000000" pitchFamily="18" charset="-120"/>
              </a:rPr>
              <a:t>】︰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包羅萬象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新細明體" panose="02020500000000000000" pitchFamily="18" charset="-120"/>
              </a:rPr>
              <a:t>【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近代曲辭</a:t>
            </a:r>
            <a:r>
              <a:rPr lang="en-US" altLang="zh-TW" b="1">
                <a:effectLst/>
                <a:latin typeface="新細明體" panose="02020500000000000000" pitchFamily="18" charset="-120"/>
              </a:rPr>
              <a:t>】︰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隋唐樂府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新細明體" panose="02020500000000000000" pitchFamily="18" charset="-120"/>
              </a:rPr>
              <a:t>【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雜歌謠辭</a:t>
            </a:r>
            <a:r>
              <a:rPr lang="en-US" altLang="zh-TW" b="1">
                <a:effectLst/>
                <a:latin typeface="新細明體" panose="02020500000000000000" pitchFamily="18" charset="-120"/>
              </a:rPr>
              <a:t>】︰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歷代歌謠</a:t>
            </a:r>
          </a:p>
          <a:p>
            <a:pPr>
              <a:spcBef>
                <a:spcPct val="30000"/>
              </a:spcBef>
              <a:buFont typeface="Arial" panose="020B0604020202020204" pitchFamily="34" charset="0"/>
              <a:buNone/>
            </a:pPr>
            <a:r>
              <a:rPr lang="en-US" altLang="zh-TW" b="1">
                <a:effectLst/>
                <a:latin typeface="新細明體" panose="02020500000000000000" pitchFamily="18" charset="-120"/>
              </a:rPr>
              <a:t>【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新樂府辭</a:t>
            </a:r>
            <a:r>
              <a:rPr lang="en-US" altLang="zh-TW" b="1">
                <a:effectLst/>
                <a:latin typeface="新細明體" panose="02020500000000000000" pitchFamily="18" charset="-120"/>
              </a:rPr>
              <a:t>】︰</a:t>
            </a:r>
            <a:r>
              <a:rPr lang="zh-TW" altLang="en-US" b="1">
                <a:effectLst/>
                <a:latin typeface="新細明體" panose="02020500000000000000" pitchFamily="18" charset="-120"/>
              </a:rPr>
              <a:t>白居易新樂府運動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01625" y="228600"/>
            <a:ext cx="8540750" cy="830263"/>
          </a:xfrm>
        </p:spPr>
        <p:txBody>
          <a:bodyPr/>
          <a:lstStyle/>
          <a:p>
            <a:r>
              <a:rPr lang="zh-TW" altLang="en-US">
                <a:latin typeface="Times New Roman" panose="02020603050405020304" pitchFamily="18" charset="0"/>
              </a:rPr>
              <a:t>樂府詩的題材</a:t>
            </a:r>
          </a:p>
        </p:txBody>
      </p:sp>
      <p:sp>
        <p:nvSpPr>
          <p:cNvPr id="21299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755650" y="1628775"/>
            <a:ext cx="7772400" cy="4648200"/>
          </a:xfrm>
        </p:spPr>
        <p:txBody>
          <a:bodyPr/>
          <a:lstStyle/>
          <a:p>
            <a:r>
              <a:rPr lang="zh-TW" altLang="en-US" b="1">
                <a:latin typeface="Times New Roman" panose="02020603050405020304" pitchFamily="18" charset="0"/>
              </a:rPr>
              <a:t>戰爭徭役帶來的痛苦：戰城南</a:t>
            </a:r>
            <a:endParaRPr lang="zh-TW" altLang="en-US" b="1"/>
          </a:p>
          <a:p>
            <a:r>
              <a:rPr lang="zh-TW" altLang="en-US" b="1">
                <a:latin typeface="Times New Roman" panose="02020603050405020304" pitchFamily="18" charset="0"/>
              </a:rPr>
              <a:t>貴族奢侈荒淫的生活</a:t>
            </a:r>
            <a:endParaRPr lang="zh-TW" altLang="en-US" b="1"/>
          </a:p>
          <a:p>
            <a:r>
              <a:rPr lang="zh-TW" altLang="en-US" b="1">
                <a:latin typeface="Times New Roman" panose="02020603050405020304" pitchFamily="18" charset="0"/>
              </a:rPr>
              <a:t>百姓的貧苦生活：東門行</a:t>
            </a:r>
            <a:endParaRPr lang="zh-TW" altLang="en-US" b="1"/>
          </a:p>
          <a:p>
            <a:r>
              <a:rPr lang="zh-TW" altLang="en-US" b="1">
                <a:latin typeface="Times New Roman" panose="02020603050405020304" pitchFamily="18" charset="0"/>
              </a:rPr>
              <a:t>遊子離別之情</a:t>
            </a:r>
            <a:endParaRPr lang="zh-TW" altLang="en-US" b="1"/>
          </a:p>
          <a:p>
            <a:r>
              <a:rPr lang="zh-TW" altLang="en-US" b="1">
                <a:latin typeface="Times New Roman" panose="02020603050405020304" pitchFamily="18" charset="0"/>
              </a:rPr>
              <a:t>婦女的愛情生活：有所思</a:t>
            </a:r>
            <a:endParaRPr lang="zh-TW" altLang="en-US" b="1"/>
          </a:p>
          <a:p>
            <a:r>
              <a:rPr lang="zh-TW" altLang="en-US" b="1">
                <a:latin typeface="Times New Roman" panose="02020603050405020304" pitchFamily="18" charset="0"/>
              </a:rPr>
              <a:t>古代婦女的不幸婚姻：孔雀東南飛</a:t>
            </a:r>
            <a:endParaRPr lang="zh-TW" altLang="en-US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漢樂府詩中的兩性情感</a:t>
            </a:r>
          </a:p>
        </p:txBody>
      </p:sp>
      <p:sp>
        <p:nvSpPr>
          <p:cNvPr id="6861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3400" y="1946275"/>
            <a:ext cx="8408988" cy="4683125"/>
          </a:xfrm>
        </p:spPr>
        <p:txBody>
          <a:bodyPr/>
          <a:lstStyle/>
          <a:p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誓詞</a:t>
            </a:r>
            <a:r>
              <a:rPr lang="en-US" altLang="zh-TW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sldjump"/>
              </a:rPr>
              <a:t>上邪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3" action="ppaction://hlinksldjump"/>
              </a:rPr>
              <a:t>華山畿</a:t>
            </a:r>
            <a:endParaRPr lang="zh-TW" altLang="en-US" sz="360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相思</a:t>
            </a:r>
            <a:r>
              <a:rPr lang="en-US" altLang="zh-TW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4" action="ppaction://hlinksldjump"/>
              </a:rPr>
              <a:t>飲馬長城窟行</a:t>
            </a:r>
            <a:endParaRPr lang="zh-TW" altLang="en-US" sz="360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怨婦</a:t>
            </a:r>
            <a:r>
              <a:rPr lang="en-US" altLang="zh-TW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5" action="ppaction://hlinksldjump"/>
              </a:rPr>
              <a:t>團扇詩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6" action="ppaction://hlinksldjump"/>
              </a:rPr>
              <a:t>上山採蘼蕪</a:t>
            </a:r>
            <a:endParaRPr lang="zh-TW" altLang="en-US" sz="360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絕交</a:t>
            </a:r>
            <a:r>
              <a:rPr lang="en-US" altLang="zh-TW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7" action="ppaction://hlinksldjump"/>
              </a:rPr>
              <a:t>有所思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8" action="ppaction://hlinksldjump"/>
              </a:rPr>
              <a:t>白頭吟</a:t>
            </a:r>
            <a:endParaRPr lang="zh-TW" altLang="en-US" sz="360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拒絕挑逗</a:t>
            </a:r>
            <a:r>
              <a:rPr lang="en-US" altLang="zh-TW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9" action="ppaction://hlinksldjump"/>
              </a:rPr>
              <a:t>羽林郎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、（唐）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10" action="ppaction://hlinksldjump"/>
              </a:rPr>
              <a:t>節婦吟</a:t>
            </a:r>
            <a:endParaRPr lang="zh-TW" altLang="en-US" sz="3600">
              <a:effectLst/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11" action="ppaction://hlinksldjump"/>
              </a:rPr>
              <a:t>千禧女姓</a:t>
            </a:r>
            <a:r>
              <a:rPr lang="en-US" altLang="zh-TW" sz="3600">
                <a:effectLst/>
                <a:latin typeface="Arial" panose="020B0604020202020204" pitchFamily="34" charset="0"/>
                <a:ea typeface="標楷體" panose="03000509000000000000" pitchFamily="65" charset="-120"/>
              </a:rPr>
              <a:t>—</a:t>
            </a:r>
            <a:r>
              <a:rPr kumimoji="0"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漢</a:t>
            </a:r>
            <a:r>
              <a:rPr lang="zh-TW" altLang="en-US" sz="360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代婦女、宋代婦女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上邪        漢．無名氏</a:t>
            </a: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上邪！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我欲與君相知，長命無絕衰。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山無陵，江水為竭，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冬雷震震，夏雨雪，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天地合，乃敢與君絕！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（長相知</a:t>
            </a:r>
            <a:r>
              <a:rPr lang="en-US" altLang="zh-TW" b="1">
                <a:latin typeface="Arial" panose="020B0604020202020204" pitchFamily="34" charset="0"/>
                <a:ea typeface="標楷體" panose="03000509000000000000" pitchFamily="65" charset="-120"/>
              </a:rPr>
              <a:t>……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）</a:t>
            </a:r>
          </a:p>
        </p:txBody>
      </p:sp>
      <p:pic>
        <p:nvPicPr>
          <p:cNvPr id="3076" name="漢樂府詩．上邪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64008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上一頁黃">
            <a:hlinkClick r:id="rId5" action="ppaction://hlinksldjump"/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64770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 nodeType="clickPar">
                      <p:stCondLst>
                        <p:cond delay="0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1" dur="1" fill="hold"/>
                                        <p:tgtEl>
                                          <p:spTgt spid="30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audio>
              <p:cMediaNode>
                <p:cTn id="3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76"/>
                </p:tgtEl>
              </p:cMediaNode>
            </p:audio>
          </p:childTnLst>
        </p:cTn>
      </p:par>
    </p:tnLst>
    <p:bldLst>
      <p:bldP spid="3075" grpId="0" build="p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華山畿        漢．無名氏</a:t>
            </a:r>
          </a:p>
        </p:txBody>
      </p:sp>
      <p:sp>
        <p:nvSpPr>
          <p:cNvPr id="51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其一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華山畿。君既為儂死。獨活為誰施。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歡若見憐時。棺木為儂開。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其五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未敢便相許，夜聞儂家論，不持儂與汝。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華山畿        漢．無名氏</a:t>
            </a:r>
          </a:p>
        </p:txBody>
      </p:sp>
      <p:sp>
        <p:nvSpPr>
          <p:cNvPr id="122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其六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懊惱不堪止，上床解要繩，自經屏風裏。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其七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啼著曙，淚落枕將浮，身沈被流去。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華山畿        漢．無名氏</a:t>
            </a:r>
          </a:p>
        </p:txBody>
      </p:sp>
      <p:sp>
        <p:nvSpPr>
          <p:cNvPr id="1331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其九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別後常相思，頓書千丈闕，題碑無罷時。 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其十九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相送勞勞渚，長江不應滿，是儂淚成許。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飲馬長城窟行    漢樂府詩</a:t>
            </a:r>
          </a:p>
        </p:txBody>
      </p:sp>
      <p:sp>
        <p:nvSpPr>
          <p:cNvPr id="696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0" y="1268413"/>
            <a:ext cx="8820150" cy="5329237"/>
          </a:xfrm>
        </p:spPr>
        <p:txBody>
          <a:bodyPr/>
          <a:lstStyle/>
          <a:p>
            <a:pPr marL="84138" indent="14288">
              <a:lnSpc>
                <a:spcPct val="120000"/>
              </a:lnSpc>
              <a:buFont typeface="Arial" panose="020B0604020202020204" pitchFamily="34" charset="0"/>
              <a:buNone/>
              <a:tabLst>
                <a:tab pos="79375" algn="l"/>
              </a:tabLst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青青河畔草，綿綿思遠道。遠道不可思，</a:t>
            </a:r>
          </a:p>
          <a:p>
            <a:pPr marL="84138" indent="14288">
              <a:lnSpc>
                <a:spcPct val="120000"/>
              </a:lnSpc>
              <a:buFont typeface="Arial" panose="020B0604020202020204" pitchFamily="34" charset="0"/>
              <a:buNone/>
              <a:tabLst>
                <a:tab pos="79375" algn="l"/>
              </a:tabLst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宿昔夢見之。夢見在我傍，忽覺在他鄉。</a:t>
            </a:r>
          </a:p>
          <a:p>
            <a:pPr marL="84138" indent="14288">
              <a:lnSpc>
                <a:spcPct val="120000"/>
              </a:lnSpc>
              <a:buFont typeface="Arial" panose="020B0604020202020204" pitchFamily="34" charset="0"/>
              <a:buNone/>
              <a:tabLst>
                <a:tab pos="79375" algn="l"/>
              </a:tabLst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他鄉各異縣，輾轉不相見。枯桑知天風，</a:t>
            </a:r>
          </a:p>
          <a:p>
            <a:pPr marL="84138" indent="14288">
              <a:lnSpc>
                <a:spcPct val="120000"/>
              </a:lnSpc>
              <a:buFont typeface="Arial" panose="020B0604020202020204" pitchFamily="34" charset="0"/>
              <a:buNone/>
              <a:tabLst>
                <a:tab pos="79375" algn="l"/>
              </a:tabLst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海水知天寒。入門各自媚，誰肯相為言。</a:t>
            </a:r>
          </a:p>
          <a:p>
            <a:pPr marL="84138" indent="14288">
              <a:lnSpc>
                <a:spcPct val="120000"/>
              </a:lnSpc>
              <a:buFont typeface="Arial" panose="020B0604020202020204" pitchFamily="34" charset="0"/>
              <a:buNone/>
              <a:tabLst>
                <a:tab pos="79375" algn="l"/>
              </a:tabLst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客從遠方來，遺我雙鯉魚。呼兒烹鯉魚，</a:t>
            </a:r>
          </a:p>
          <a:p>
            <a:pPr marL="84138" indent="14288">
              <a:lnSpc>
                <a:spcPct val="120000"/>
              </a:lnSpc>
              <a:buFont typeface="Arial" panose="020B0604020202020204" pitchFamily="34" charset="0"/>
              <a:buNone/>
              <a:tabLst>
                <a:tab pos="79375" algn="l"/>
              </a:tabLst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中有尺素書。長跪讀素書，書中竟何如。</a:t>
            </a:r>
          </a:p>
          <a:p>
            <a:pPr marL="84138" indent="14288">
              <a:lnSpc>
                <a:spcPct val="120000"/>
              </a:lnSpc>
              <a:buFont typeface="Arial" panose="020B0604020202020204" pitchFamily="34" charset="0"/>
              <a:buNone/>
              <a:tabLst>
                <a:tab pos="79375" algn="l"/>
              </a:tabLst>
            </a:pP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上言加餐食，下言長相憶。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團扇詩    漢．班婕妤</a:t>
            </a:r>
          </a:p>
        </p:txBody>
      </p:sp>
      <p:sp>
        <p:nvSpPr>
          <p:cNvPr id="706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0"/>
            <a:ext cx="5794375" cy="4498975"/>
          </a:xfrm>
        </p:spPr>
        <p:txBody>
          <a:bodyPr/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新裂齊紈素，鮮潔如霜雪。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裁為合歡扇，團團似明月。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出入君懷袖，動搖微風發。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常恐秋節至，涼風奪炎熱。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棄捐篋笥中，恩情中道絕。 </a:t>
            </a:r>
          </a:p>
        </p:txBody>
      </p:sp>
      <p:pic>
        <p:nvPicPr>
          <p:cNvPr id="70668" name="Picture 12" descr="扇面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3716338"/>
            <a:ext cx="2746375" cy="2852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上山採蘼蕪    漢．無名氏</a:t>
            </a:r>
          </a:p>
        </p:txBody>
      </p:sp>
      <p:sp>
        <p:nvSpPr>
          <p:cNvPr id="143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84213" y="1484313"/>
            <a:ext cx="7772400" cy="4876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上山採蘼蕪，下山逢故夫。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長跪問故夫，新人復何如。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新人雖言好，未若故人姝。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顏色類相似，手爪不相如。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新人從門入，故人從閣去。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新人工織縑，故人工織素。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織縑日一匹，織素五丈餘。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將縑來比素，新人不如故。</a:t>
            </a: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5940425" y="1628775"/>
            <a:ext cx="2736850" cy="39909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chemeClr val="hlink"/>
              </a:buClr>
              <a:buSzPct val="80000"/>
              <a:buFont typeface="Arial" panose="020B0604020202020204" pitchFamily="34" charset="0"/>
              <a:buNone/>
            </a:pPr>
            <a:r>
              <a:rPr lang="zh-TW" altLang="en-US" sz="3200" b="1">
                <a:solidFill>
                  <a:srgbClr val="000000"/>
                </a:solidFill>
                <a:effectLst/>
              </a:rPr>
              <a:t>一個棄婦下山逢故夫的巧遇場合，借二人對話，寫出他們的婚姻生活和丈夫「新人不如故」的感受。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有所思        漢．無名氏</a:t>
            </a:r>
          </a:p>
        </p:txBody>
      </p:sp>
      <p:sp>
        <p:nvSpPr>
          <p:cNvPr id="409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3400" y="1981200"/>
            <a:ext cx="8458200" cy="44196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有所思，乃在大海南。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何用問遺君，雙珠玳瑁簪，用玉紹繚之。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聞君有他心，拉雜摧燒之。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摧燒之，當風揚其灰。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從今以往，勿復相思，相思與君絕！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雞鳴狗吠，兄嫂當知之。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妃呼豨！秋風肅肅晨風颸，東方須臾高知之。</a:t>
            </a:r>
          </a:p>
        </p:txBody>
      </p:sp>
      <p:pic>
        <p:nvPicPr>
          <p:cNvPr id="4100" name="Picture 4" descr="上一頁黃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64770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43000" y="304800"/>
            <a:ext cx="7772400" cy="1143000"/>
          </a:xfrm>
        </p:spPr>
        <p:txBody>
          <a:bodyPr/>
          <a:lstStyle/>
          <a:p>
            <a:r>
              <a:rPr lang="zh-TW" altLang="en-US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白頭吟    漢樂府詩</a:t>
            </a:r>
          </a:p>
        </p:txBody>
      </p:sp>
      <p:sp>
        <p:nvSpPr>
          <p:cNvPr id="716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8313" y="1484313"/>
            <a:ext cx="5759450" cy="4876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皚如山上雪，皎若雲間月。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聞君有兩意，故來相決絕。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今日斗酒會，明旦溝水頭。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躞蹀禦溝上，溝水東西流。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淒淒複淒淒，嫁娶不須啼。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願得一心人，白頭不相離。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竹竿何嫋嫋，魚尾何簁簁。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男兒重意氣，何用錢刀為！ </a:t>
            </a:r>
          </a:p>
        </p:txBody>
      </p:sp>
      <p:sp>
        <p:nvSpPr>
          <p:cNvPr id="71684" name="Rectangle 4"/>
          <p:cNvSpPr>
            <a:spLocks noChangeArrowheads="1"/>
          </p:cNvSpPr>
          <p:nvPr/>
        </p:nvSpPr>
        <p:spPr bwMode="auto">
          <a:xfrm>
            <a:off x="5940425" y="3141663"/>
            <a:ext cx="3203575" cy="1382712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躞蹀　</a:t>
            </a:r>
          </a:p>
          <a:p>
            <a:r>
              <a:rPr lang="zh-TW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ㄒ｜ㄝˋ ㄉ｜ㄝˊ</a:t>
            </a:r>
          </a:p>
          <a:p>
            <a:r>
              <a:rPr lang="zh-TW" altLang="en-US" sz="2800" b="1">
                <a:effectLst/>
              </a:rPr>
              <a:t>小步行走的樣子。</a:t>
            </a:r>
            <a:r>
              <a:rPr lang="zh-TW" altLang="en-US" sz="2800">
                <a:effectLst/>
              </a:rPr>
              <a:t> </a:t>
            </a:r>
          </a:p>
        </p:txBody>
      </p:sp>
      <p:sp>
        <p:nvSpPr>
          <p:cNvPr id="71685" name="Rectangle 5"/>
          <p:cNvSpPr>
            <a:spLocks noChangeArrowheads="1"/>
          </p:cNvSpPr>
          <p:nvPr/>
        </p:nvSpPr>
        <p:spPr bwMode="auto">
          <a:xfrm>
            <a:off x="6011863" y="1628775"/>
            <a:ext cx="2592387" cy="10064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TW" altLang="en-US" sz="3200" b="1"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皚 ㄞˊ</a:t>
            </a:r>
          </a:p>
          <a:p>
            <a:r>
              <a:rPr lang="zh-TW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潔白的樣子</a:t>
            </a:r>
          </a:p>
        </p:txBody>
      </p:sp>
      <p:sp>
        <p:nvSpPr>
          <p:cNvPr id="71686" name="Rectangle 6"/>
          <p:cNvSpPr>
            <a:spLocks noChangeArrowheads="1"/>
          </p:cNvSpPr>
          <p:nvPr/>
        </p:nvSpPr>
        <p:spPr bwMode="auto">
          <a:xfrm>
            <a:off x="6084888" y="4797425"/>
            <a:ext cx="2735262" cy="18002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zh-TW" altLang="en-US" sz="2800" b="1">
                <a:effectLst/>
              </a:rPr>
              <a:t>簁簁：</a:t>
            </a:r>
          </a:p>
          <a:p>
            <a:r>
              <a:rPr lang="zh-TW" altLang="en-US" sz="2800" b="1">
                <a:effectLst/>
              </a:rPr>
              <a:t>溼潤貌</a:t>
            </a:r>
            <a:r>
              <a:rPr lang="zh-TW" altLang="en-US" sz="2800" b="1">
                <a:effectLst/>
                <a:latin typeface="Arial" panose="020B0604020202020204" pitchFamily="34" charset="0"/>
              </a:rPr>
              <a:t> </a:t>
            </a:r>
            <a:r>
              <a:rPr lang="zh-TW" altLang="en-US" sz="2800" b="1">
                <a:effectLst/>
              </a:rPr>
              <a:t>或言</a:t>
            </a:r>
          </a:p>
          <a:p>
            <a:r>
              <a:rPr lang="zh-TW" altLang="en-US" sz="2800" b="1">
                <a:effectLst/>
              </a:rPr>
              <a:t>搖擺的樣子</a:t>
            </a:r>
          </a:p>
          <a:p>
            <a:r>
              <a:rPr lang="zh-TW" altLang="en-US" sz="2800" b="1">
                <a:effectLst/>
              </a:rPr>
              <a:t>簁ㄕ</a:t>
            </a:r>
            <a:r>
              <a:rPr lang="en-US" altLang="zh-TW" sz="2800" b="1">
                <a:effectLst/>
              </a:rPr>
              <a:t>:</a:t>
            </a:r>
            <a:r>
              <a:rPr lang="zh-TW" altLang="en-US" sz="2800" b="1">
                <a:effectLst/>
              </a:rPr>
              <a:t>篩子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羽林郎    漢．辛延年</a:t>
            </a:r>
          </a:p>
        </p:txBody>
      </p:sp>
      <p:sp>
        <p:nvSpPr>
          <p:cNvPr id="72709" name="Rectangle 5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昔有霍家奴，姓馮名子都。</a:t>
            </a:r>
          </a:p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依倚將軍勢，調笑酒家胡。</a:t>
            </a:r>
          </a:p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胡姬年十五，春日獨當壚。</a:t>
            </a:r>
          </a:p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長裾連理帶，廣袖合歡襦。</a:t>
            </a:r>
          </a:p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頭上藍田玉，耳後大秦珠。</a:t>
            </a:r>
          </a:p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兩鬟何窈窕，一世良所無。</a:t>
            </a:r>
          </a:p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一鬟五百萬，兩鬟千萬餘。</a:t>
            </a:r>
          </a:p>
          <a:p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9750" y="476250"/>
            <a:ext cx="8299450" cy="6194425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不意金吾子，娉婷過我廬。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銀鞍何煜耀，翠蓋空踟躕。</a:t>
            </a:r>
            <a:r>
              <a:rPr lang="zh-TW" altLang="en-US" b="1"/>
              <a:t>　</a:t>
            </a:r>
            <a:endParaRPr lang="zh-TW" altLang="en-US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就我求清酒，絲繩提玉壺。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就我求珍肴，金盤膾鯉魚。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貽我青銅鏡，結我紅羅裾。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不惜紅羅裂，何論輕賤軀。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男兒愛後婦，女子重前夫。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人生有新舊，貴賤不相逾。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多謝金吾子，私愛徒區區。 </a:t>
            </a:r>
          </a:p>
        </p:txBody>
      </p:sp>
      <p:sp>
        <p:nvSpPr>
          <p:cNvPr id="73732" name="Rectangle 4"/>
          <p:cNvSpPr>
            <a:spLocks noChangeArrowheads="1"/>
          </p:cNvSpPr>
          <p:nvPr/>
        </p:nvSpPr>
        <p:spPr bwMode="auto">
          <a:xfrm>
            <a:off x="6588125" y="3141663"/>
            <a:ext cx="1728788" cy="863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zh-TW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煜ㄩˋ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6588125" y="1196975"/>
            <a:ext cx="2087563" cy="16557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zh-TW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金吾</a:t>
            </a:r>
          </a:p>
          <a:p>
            <a:r>
              <a:rPr lang="zh-TW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掌管京城的</a:t>
            </a:r>
          </a:p>
          <a:p>
            <a:r>
              <a:rPr lang="zh-TW" altLang="en-US" sz="2800" b="1">
                <a:effectLst>
                  <a:outerShdw blurRad="38100" dist="38100" dir="2700000" algn="tl">
                    <a:srgbClr val="FFFFFF"/>
                  </a:outerShdw>
                </a:effectLst>
              </a:rPr>
              <a:t>治安警衛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節婦吟        唐．張籍</a:t>
            </a:r>
          </a:p>
        </p:txBody>
      </p:sp>
      <p:sp>
        <p:nvSpPr>
          <p:cNvPr id="6147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君知妾有夫，贈妾雙明珠。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感君纏綿意，系在紅羅襦。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妾家高樓連苑起，良人持戟明光裏。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知君用心如明月，事夫誓擬同生死。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還君明珠雙淚垂，恨不相逢未嫁時。</a:t>
            </a:r>
          </a:p>
        </p:txBody>
      </p:sp>
      <p:sp>
        <p:nvSpPr>
          <p:cNvPr id="6148" name="Text Box 4"/>
          <p:cNvSpPr txBox="1">
            <a:spLocks noChangeArrowheads="1"/>
          </p:cNvSpPr>
          <p:nvPr/>
        </p:nvSpPr>
        <p:spPr bwMode="auto">
          <a:xfrm>
            <a:off x="4572000" y="5105400"/>
            <a:ext cx="419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TW" sz="320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—</a:t>
            </a:r>
            <a:r>
              <a:rPr lang="zh-TW" altLang="en-US" sz="3200">
                <a:effectLst/>
                <a:latin typeface="Times New Roman" panose="02020603050405020304" pitchFamily="18" charset="0"/>
                <a:ea typeface="標楷體" panose="03000509000000000000" pitchFamily="65" charset="-120"/>
              </a:rPr>
              <a:t>寄東平李司空師道</a:t>
            </a:r>
          </a:p>
        </p:txBody>
      </p:sp>
      <p:pic>
        <p:nvPicPr>
          <p:cNvPr id="6149" name="Picture 5" descr="上一頁黃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0" y="64008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609600"/>
            <a:ext cx="8534400" cy="1143000"/>
          </a:xfrm>
        </p:spPr>
        <p:txBody>
          <a:bodyPr/>
          <a:lstStyle/>
          <a:p>
            <a:r>
              <a:rPr lang="zh-TW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中國詩歌  合樂傳統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3400" y="1946275"/>
            <a:ext cx="8408988" cy="4114800"/>
          </a:xfrm>
        </p:spPr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《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詩經．大序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》︰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詩者，志之所之，在心為志，發言為詩，</a:t>
            </a:r>
            <a:r>
              <a:rPr lang="en-US" altLang="zh-TW" b="1">
                <a:latin typeface="Arial" panose="020B0604020202020204" pitchFamily="34" charset="0"/>
                <a:ea typeface="標楷體" panose="03000509000000000000" pitchFamily="65" charset="-120"/>
              </a:rPr>
              <a:t>……</a:t>
            </a:r>
            <a:endParaRPr lang="en-US" altLang="zh-TW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言之不足，故嗟歎之，嗟歎之不足，故永歌之，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永歌之不足，不知手之、舞之、足之、蹈之也</a:t>
            </a:r>
          </a:p>
          <a:p>
            <a:pPr>
              <a:buFont typeface="Arial" panose="020B0604020202020204" pitchFamily="34" charset="0"/>
              <a:buNone/>
            </a:pPr>
            <a:endParaRPr lang="zh-TW" altLang="en-US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藉詩</a:t>
            </a:r>
            <a:r>
              <a:rPr lang="zh-TW" altLang="en-US" b="1" u="sng">
                <a:latin typeface="標楷體" panose="03000509000000000000" pitchFamily="65" charset="-120"/>
                <a:ea typeface="標楷體" panose="03000509000000000000" pitchFamily="65" charset="-120"/>
              </a:rPr>
              <a:t>抒情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：詩言志  歌詠言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609600"/>
            <a:ext cx="8534400" cy="1143000"/>
          </a:xfrm>
        </p:spPr>
        <p:txBody>
          <a:bodyPr/>
          <a:lstStyle/>
          <a:p>
            <a:r>
              <a:rPr lang="zh-TW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中國詩歌  合樂傳統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3400" y="1946275"/>
            <a:ext cx="8408988" cy="4114800"/>
          </a:xfrm>
        </p:spPr>
        <p:txBody>
          <a:bodyPr/>
          <a:lstStyle/>
          <a:p>
            <a:pPr>
              <a:spcBef>
                <a:spcPct val="40000"/>
              </a:spcBef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周．詩經（北方）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採集民間歌謠，如：國風</a:t>
            </a:r>
          </a:p>
          <a:p>
            <a:pPr>
              <a:spcBef>
                <a:spcPct val="40000"/>
              </a:spcBef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周．楚辭（南方）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楚國民歌，如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屈原離騷</a:t>
            </a:r>
          </a:p>
          <a:p>
            <a:pPr>
              <a:spcBef>
                <a:spcPct val="40000"/>
              </a:spcBef>
              <a:buFont typeface="Arial" panose="020B0604020202020204" pitchFamily="34" charset="0"/>
              <a:buNone/>
            </a:pPr>
            <a:r>
              <a:rPr kumimoji="0"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漢魏六朝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樂府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採集民間歌謠，吳歌、西曲</a:t>
            </a:r>
          </a:p>
          <a:p>
            <a:pPr>
              <a:spcBef>
                <a:spcPct val="40000"/>
              </a:spcBef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唐詩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唐絕句．</a:t>
            </a:r>
            <a:r>
              <a:rPr lang="zh-TW" altLang="en-US" sz="2400" b="1">
                <a:latin typeface="標楷體" panose="03000509000000000000" pitchFamily="65" charset="-120"/>
                <a:ea typeface="標楷體" panose="03000509000000000000" pitchFamily="65" charset="-120"/>
              </a:rPr>
              <a:t>王昌齡、高適、王之渙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旗亭畫壁</a:t>
            </a:r>
          </a:p>
          <a:p>
            <a:pPr>
              <a:spcBef>
                <a:spcPct val="40000"/>
              </a:spcBef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宋詞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sz="3000" b="1">
                <a:latin typeface="標楷體" panose="03000509000000000000" pitchFamily="65" charset="-120"/>
                <a:ea typeface="標楷體" panose="03000509000000000000" pitchFamily="65" charset="-120"/>
              </a:rPr>
              <a:t>有井水處皆歌柳詞／鐵板銅琶唱大江東去</a:t>
            </a:r>
          </a:p>
          <a:p>
            <a:pPr>
              <a:spcBef>
                <a:spcPct val="40000"/>
              </a:spcBef>
              <a:buFont typeface="Arial" panose="020B0604020202020204" pitchFamily="34" charset="0"/>
              <a:buNone/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元曲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︰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音樂化之極致</a:t>
            </a:r>
          </a:p>
        </p:txBody>
      </p:sp>
      <p:pic>
        <p:nvPicPr>
          <p:cNvPr id="45063" name="Picture 7" descr="上一頁黃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64770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43000" y="228600"/>
            <a:ext cx="7772400" cy="1143000"/>
          </a:xfrm>
        </p:spPr>
        <p:txBody>
          <a:bodyPr/>
          <a:lstStyle/>
          <a:p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歷代樂府詩內容流變</a:t>
            </a:r>
            <a:r>
              <a:rPr lang="en-US" altLang="zh-TW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標楷體" panose="03000509000000000000" pitchFamily="65" charset="-120"/>
              </a:rPr>
              <a:t>—</a:t>
            </a:r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漢</a:t>
            </a:r>
          </a:p>
        </p:txBody>
      </p:sp>
      <p:sp>
        <p:nvSpPr>
          <p:cNvPr id="11571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3528" y="1196752"/>
            <a:ext cx="8520112" cy="4911725"/>
          </a:xfrm>
        </p:spPr>
        <p:txBody>
          <a:bodyPr/>
          <a:lstStyle/>
          <a:p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漢代：緣於哀樂，感事而發。</a:t>
            </a:r>
          </a:p>
          <a:p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漢代樂府詩側重社會生活的反應</a:t>
            </a:r>
            <a:b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「敘事」為其特色</a:t>
            </a:r>
          </a:p>
          <a:p>
            <a:pPr marL="0" lvl="0" indent="0">
              <a:buClrTx/>
              <a:buSzTx/>
              <a:buNone/>
            </a:pP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事件＆作品舉例：</a:t>
            </a:r>
            <a:b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婆媳糾紛：</a:t>
            </a: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pres?slideindex=1&amp;slidetitle="/>
              </a:rPr>
              <a:t>孔雀東南</a:t>
            </a:r>
            <a:r>
              <a:rPr lang="zh-TW" altLang="en-US" sz="3600" b="1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  <a:hlinkClick r:id="rId2" action="ppaction://hlinkpres?slideindex=1&amp;slidetitle="/>
              </a:rPr>
              <a:t>飛</a:t>
            </a:r>
            <a:r>
              <a:rPr lang="en-US" altLang="zh-TW" sz="3200" b="1" dirty="0" smtClean="0">
                <a:solidFill>
                  <a:srgbClr val="C000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TW" altLang="en-US" sz="3200" b="0" dirty="0" smtClean="0">
                <a:solidFill>
                  <a:srgbClr val="C00000"/>
                </a:solidFill>
                <a:effectLst/>
                <a:latin typeface="標楷體" pitchFamily="65" charset="-120"/>
                <a:ea typeface="標楷體" pitchFamily="65" charset="-120"/>
              </a:rPr>
              <a:t>第一</a:t>
            </a:r>
            <a:r>
              <a:rPr lang="zh-TW" altLang="en-US" sz="3200" b="0" dirty="0">
                <a:solidFill>
                  <a:srgbClr val="C00000"/>
                </a:solidFill>
                <a:effectLst/>
                <a:latin typeface="標楷體" pitchFamily="65" charset="-120"/>
                <a:ea typeface="標楷體" pitchFamily="65" charset="-120"/>
              </a:rPr>
              <a:t>首長篇</a:t>
            </a:r>
            <a:r>
              <a:rPr lang="zh-TW" altLang="en-US" sz="3200" b="0" dirty="0" smtClean="0">
                <a:solidFill>
                  <a:srgbClr val="C00000"/>
                </a:solidFill>
                <a:effectLst/>
                <a:latin typeface="標楷體" pitchFamily="65" charset="-120"/>
                <a:ea typeface="標楷體" pitchFamily="65" charset="-120"/>
              </a:rPr>
              <a:t>敘事詩</a:t>
            </a:r>
            <a:r>
              <a:rPr lang="en-US" altLang="zh-TW" sz="3200" b="0" dirty="0" smtClean="0">
                <a:solidFill>
                  <a:srgbClr val="C00000"/>
                </a:solidFill>
                <a:effectLst/>
                <a:latin typeface="標楷體" pitchFamily="65" charset="-120"/>
                <a:ea typeface="標楷體" pitchFamily="65" charset="-120"/>
              </a:rPr>
              <a:t>)</a:t>
            </a:r>
            <a:endParaRPr lang="zh-TW" altLang="en-US" sz="3200" b="0" dirty="0">
              <a:solidFill>
                <a:srgbClr val="C00000"/>
              </a:solidFill>
              <a:effectLst/>
              <a:latin typeface="標楷體" pitchFamily="65" charset="-120"/>
              <a:ea typeface="標楷體" pitchFamily="65" charset="-120"/>
            </a:endParaRPr>
          </a:p>
          <a:p>
            <a:r>
              <a:rPr lang="zh-TW" altLang="en-US" sz="3600" b="1" dirty="0" smtClean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租</a:t>
            </a: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屋風波：</a:t>
            </a:r>
            <a:r>
              <a:rPr lang="zh-TW" altLang="en-US" sz="3600" b="1" dirty="0">
                <a:solidFill>
                  <a:schemeClr val="hlink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豔歌行</a:t>
            </a: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00" b="1" dirty="0">
                <a:solidFill>
                  <a:srgbClr val="FF33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綁票事件：平陵東</a:t>
            </a: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b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戰爭殘酷：</a:t>
            </a:r>
            <a:r>
              <a:rPr lang="zh-TW" altLang="en-US" sz="3600" b="1" dirty="0">
                <a:solidFill>
                  <a:schemeClr val="hlink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戰城南</a:t>
            </a: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00" b="1" dirty="0">
                <a:solidFill>
                  <a:srgbClr val="FF33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貧士失業：東門行</a:t>
            </a: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b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垂死病婦：</a:t>
            </a:r>
            <a:r>
              <a:rPr lang="zh-TW" altLang="en-US" sz="3600" b="1" dirty="0">
                <a:solidFill>
                  <a:schemeClr val="hlink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病婦行</a:t>
            </a:r>
            <a:r>
              <a:rPr lang="zh-TW" altLang="en-US" sz="3600" b="1" dirty="0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r>
              <a:rPr lang="zh-TW" altLang="en-US" sz="3600" b="1" dirty="0">
                <a:solidFill>
                  <a:srgbClr val="FF3300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孤兒受虐：孤兒行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57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5715" grpId="0" build="p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43000" y="228600"/>
            <a:ext cx="7772400" cy="1143000"/>
          </a:xfrm>
        </p:spPr>
        <p:txBody>
          <a:bodyPr/>
          <a:lstStyle/>
          <a:p>
            <a:r>
              <a:rPr lang="zh-TW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歷代樂府詩內容流變</a:t>
            </a:r>
            <a:r>
              <a:rPr lang="en-US" altLang="zh-TW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標楷體" panose="03000509000000000000" pitchFamily="65" charset="-120"/>
              </a:rPr>
              <a:t>—</a:t>
            </a:r>
            <a:r>
              <a:rPr lang="zh-TW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南朝</a:t>
            </a:r>
          </a:p>
        </p:txBody>
      </p:sp>
      <p:sp>
        <p:nvSpPr>
          <p:cNvPr id="13107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3400" y="1676400"/>
            <a:ext cx="8382000" cy="49117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南朝：別有幽情</a:t>
            </a:r>
            <a:b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愛的追尋與表現亦成為南朝樂府的主題</a:t>
            </a:r>
          </a:p>
          <a:p>
            <a:pPr>
              <a:lnSpc>
                <a:spcPct val="90000"/>
              </a:lnSpc>
            </a:pP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作蠶絲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b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春蠶不應老，晝夜常懷絲。</a:t>
            </a:r>
            <a:b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何惜微軀盡，纏綿自有時。</a:t>
            </a:r>
            <a:b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藉寂寞的春蠶，自吐情思，愛中帶怨，纏綿悱惻，寫出愛的強度</a:t>
            </a: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zh-TW" altLang="en-US" b="1"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1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build="p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43000" y="228600"/>
            <a:ext cx="7772400" cy="1143000"/>
          </a:xfrm>
        </p:spPr>
        <p:txBody>
          <a:bodyPr/>
          <a:lstStyle/>
          <a:p>
            <a:r>
              <a:rPr lang="zh-TW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歷代樂府詩內容流變</a:t>
            </a:r>
            <a:r>
              <a:rPr lang="en-US" altLang="zh-TW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標楷體" panose="03000509000000000000" pitchFamily="65" charset="-120"/>
              </a:rPr>
              <a:t>—</a:t>
            </a:r>
            <a:r>
              <a:rPr lang="zh-TW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北朝</a:t>
            </a:r>
          </a:p>
        </p:txBody>
      </p:sp>
      <p:sp>
        <p:nvSpPr>
          <p:cNvPr id="13312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762000" y="1676400"/>
            <a:ext cx="8153400" cy="4911725"/>
          </a:xfrm>
        </p:spPr>
        <p:txBody>
          <a:bodyPr/>
          <a:lstStyle/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北朝：野性的呼喚</a:t>
            </a:r>
          </a:p>
          <a:p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敕勒歌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b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敕勒川，陰山下。</a:t>
            </a:r>
            <a:b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天似穹廬，籠罩四野。</a:t>
            </a:r>
            <a:b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天蒼蒼，野茫茫，風吹草低見牛羊。</a:t>
            </a:r>
          </a:p>
          <a:p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折楊柳枝歌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b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阿婆不嫁女，那得孫兒抱</a:t>
            </a:r>
            <a:r>
              <a:rPr lang="en-US" altLang="zh-TW" b="1">
                <a:latin typeface="Arial" panose="020B0604020202020204" pitchFamily="34" charset="0"/>
                <a:ea typeface="標楷體" panose="03000509000000000000" pitchFamily="65" charset="-120"/>
              </a:rPr>
              <a:t>…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阿婆許嫁女，今年無消息。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23" grpId="0" build="p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143000" y="228600"/>
            <a:ext cx="7772400" cy="1143000"/>
          </a:xfrm>
        </p:spPr>
        <p:txBody>
          <a:bodyPr/>
          <a:lstStyle/>
          <a:p>
            <a:r>
              <a:rPr lang="zh-TW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歷代樂府詩內容流變</a:t>
            </a:r>
            <a:r>
              <a:rPr lang="en-US" altLang="zh-TW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" panose="020B0604020202020204" pitchFamily="34" charset="0"/>
                <a:ea typeface="標楷體" panose="03000509000000000000" pitchFamily="65" charset="-120"/>
              </a:rPr>
              <a:t>—</a:t>
            </a:r>
            <a:r>
              <a:rPr lang="zh-TW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初唐</a:t>
            </a:r>
          </a:p>
        </p:txBody>
      </p:sp>
      <p:sp>
        <p:nvSpPr>
          <p:cNvPr id="13517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8313" y="1557338"/>
            <a:ext cx="9144000" cy="4911725"/>
          </a:xfrm>
        </p:spPr>
        <p:txBody>
          <a:bodyPr/>
          <a:lstStyle/>
          <a:p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唐朝：對時事的沈思，社會寫實</a:t>
            </a:r>
            <a:b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樂府詩已不入樂，為書面閱讀的詩作</a:t>
            </a:r>
          </a:p>
          <a:p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初唐樂府，沿襲樂府古題</a:t>
            </a:r>
            <a:b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但內容意境上卻別開生面</a:t>
            </a:r>
          </a:p>
          <a:p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高適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燕歌行</a:t>
            </a:r>
            <a:r>
              <a:rPr lang="en-US" altLang="zh-TW" sz="4000" b="1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b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戰士軍前半死生，美人帳下猶歌舞。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5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171" grpId="0" build="p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533400" y="228600"/>
            <a:ext cx="8382000" cy="1143000"/>
          </a:xfrm>
        </p:spPr>
        <p:txBody>
          <a:bodyPr/>
          <a:lstStyle/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歷代樂府詩內容流變</a:t>
            </a:r>
            <a:r>
              <a:rPr lang="en-US" altLang="zh-TW" b="1">
                <a:latin typeface="Arial" panose="020B0604020202020204" pitchFamily="34" charset="0"/>
                <a:ea typeface="標楷體" panose="03000509000000000000" pitchFamily="65" charset="-120"/>
              </a:rPr>
              <a:t>—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盛唐中唐</a:t>
            </a:r>
          </a:p>
        </p:txBody>
      </p:sp>
      <p:sp>
        <p:nvSpPr>
          <p:cNvPr id="13721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3400" y="1676400"/>
            <a:ext cx="8382000" cy="4911725"/>
          </a:xfrm>
        </p:spPr>
        <p:txBody>
          <a:bodyPr/>
          <a:lstStyle/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盛唐：繁華下的動盪腐化→安史之亂</a:t>
            </a:r>
            <a:b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杜甫寫下一系列社會寫實作品</a:t>
            </a:r>
            <a:br>
              <a:rPr lang="zh-TW" altLang="en-US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兵車行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：</a:t>
            </a:r>
            <a:b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君不見，青海頭，古來白骨無人收。</a:t>
            </a:r>
            <a:b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新鬼煩冤舊鬼哭，天陰雨濕聲啾啾。</a:t>
            </a:r>
          </a:p>
          <a:p>
            <a:endParaRPr lang="zh-TW" altLang="en-US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中唐：</a:t>
            </a:r>
            <a:r>
              <a:rPr lang="zh-TW" altLang="en-US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白居易提倡「新樂府」運動</a:t>
            </a:r>
            <a:br>
              <a:rPr lang="zh-TW" altLang="en-US" b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「文章合為時而作，詩歌合為事而作」</a:t>
            </a:r>
            <a:b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如：新樂府五十首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〈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賣炭翁</a:t>
            </a:r>
            <a:r>
              <a:rPr lang="en-US" altLang="zh-TW" b="1">
                <a:latin typeface="標楷體" panose="03000509000000000000" pitchFamily="65" charset="-120"/>
                <a:ea typeface="標楷體" panose="03000509000000000000" pitchFamily="65" charset="-120"/>
              </a:rPr>
              <a:t>〉</a:t>
            </a:r>
            <a:r>
              <a:rPr lang="en-US" altLang="zh-TW" b="1">
                <a:latin typeface="Arial" panose="020B0604020202020204" pitchFamily="34" charset="0"/>
                <a:ea typeface="標楷體" panose="03000509000000000000" pitchFamily="65" charset="-120"/>
              </a:rPr>
              <a:t>—</a:t>
            </a: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宮市的毒害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7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19" grpId="0" build="p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b="1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兩漢樂府→唐代樂府  比較</a:t>
            </a:r>
          </a:p>
        </p:txBody>
      </p:sp>
      <p:sp>
        <p:nvSpPr>
          <p:cNvPr id="13926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0"/>
            <a:ext cx="8302625" cy="4498975"/>
          </a:xfrm>
        </p:spPr>
        <p:txBody>
          <a:bodyPr/>
          <a:lstStyle/>
          <a:p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相同：敘事文學、寫實精神</a:t>
            </a:r>
          </a:p>
          <a:p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相異：作者＆內容</a:t>
            </a:r>
          </a:p>
          <a:p>
            <a:endParaRPr lang="zh-TW" altLang="en-US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漢代</a:t>
            </a:r>
            <a:r>
              <a:rPr lang="en-US" altLang="zh-TW" sz="3600" b="1">
                <a:latin typeface="Arial" panose="020B0604020202020204" pitchFamily="34" charset="0"/>
                <a:ea typeface="標楷體" panose="03000509000000000000" pitchFamily="65" charset="-120"/>
              </a:rPr>
              <a:t>—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民間小百姓，生活事件寫實，      </a:t>
            </a:r>
            <a:r>
              <a:rPr lang="zh-TW" altLang="en-US" sz="3600" b="1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側重個人哀樂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/>
            </a:r>
            <a:b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</a:br>
            <a:endParaRPr lang="zh-TW" altLang="en-US" sz="3600" b="1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唐代</a:t>
            </a:r>
            <a:r>
              <a:rPr lang="en-US" altLang="zh-TW" sz="3600" b="1">
                <a:latin typeface="Arial" panose="020B0604020202020204" pitchFamily="34" charset="0"/>
                <a:ea typeface="標楷體" panose="03000509000000000000" pitchFamily="65" charset="-120"/>
              </a:rPr>
              <a:t>—</a:t>
            </a:r>
            <a:r>
              <a:rPr lang="zh-TW" altLang="en-US" sz="3600" b="1">
                <a:latin typeface="標楷體" panose="03000509000000000000" pitchFamily="65" charset="-120"/>
                <a:ea typeface="標楷體" panose="03000509000000000000" pitchFamily="65" charset="-120"/>
              </a:rPr>
              <a:t>文人士大夫，社會現象寫實，      </a:t>
            </a:r>
            <a:r>
              <a:rPr lang="zh-TW" altLang="en-US" sz="3600" b="1">
                <a:solidFill>
                  <a:srgbClr val="3333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側重社會病痛</a:t>
            </a:r>
          </a:p>
        </p:txBody>
      </p:sp>
      <p:pic>
        <p:nvPicPr>
          <p:cNvPr id="139268" name="Picture 4" descr="上一頁黃">
            <a:hlinkClick r:id="rId2" action="ppaction://hlinksldjump"/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0" y="6477000"/>
            <a:ext cx="22860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曹操：短歌行</a:t>
            </a:r>
          </a:p>
        </p:txBody>
      </p:sp>
      <p:sp>
        <p:nvSpPr>
          <p:cNvPr id="20685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57200" y="1628775"/>
            <a:ext cx="8686800" cy="4525963"/>
          </a:xfrm>
        </p:spPr>
        <p:txBody>
          <a:bodyPr/>
          <a:lstStyle/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TW" altLang="en-US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對酒當歌，人生幾何？譬如朝露，去日苦多。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TW" altLang="en-US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慨當以慷，憂思難忘。何以解憂，唯有杜康。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TW" altLang="en-US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青青子衿，悠悠我心。但為君故，沈吟至今。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TW" altLang="en-US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呦呦鹿鳴，食野之蘋。我有嘉賓，鼓瑟吹笙。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TW" altLang="en-US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明明如月，何時可掇。憂從中來，不可斷絕。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TW" altLang="en-US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越陌度阡，枉用相存。契闊談宴，心念舊恩。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TW" altLang="en-US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月明星稀，烏鵲南飛。繞樹三匝，何枝可依？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zh-TW" altLang="en-US" b="1">
                <a:solidFill>
                  <a:srgbClr val="3333FF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山不厭高，海不厭深。周公吐哺，天下歸心。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敕勒歌</a:t>
            </a:r>
          </a:p>
        </p:txBody>
      </p:sp>
      <p:sp>
        <p:nvSpPr>
          <p:cNvPr id="2078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4800">
                <a:latin typeface="標楷體" panose="03000509000000000000" pitchFamily="65" charset="-120"/>
                <a:ea typeface="標楷體" panose="03000509000000000000" pitchFamily="65" charset="-120"/>
              </a:rPr>
              <a:t>敕勒川，陰山下。</a:t>
            </a:r>
          </a:p>
          <a:p>
            <a:r>
              <a:rPr lang="zh-TW" altLang="en-US" sz="4800">
                <a:latin typeface="標楷體" panose="03000509000000000000" pitchFamily="65" charset="-120"/>
                <a:ea typeface="標楷體" panose="03000509000000000000" pitchFamily="65" charset="-120"/>
              </a:rPr>
              <a:t>天似穹廬，籠蓋四野。</a:t>
            </a:r>
          </a:p>
          <a:p>
            <a:r>
              <a:rPr lang="zh-TW" altLang="en-US" sz="4800">
                <a:latin typeface="標楷體" panose="03000509000000000000" pitchFamily="65" charset="-120"/>
                <a:ea typeface="標楷體" panose="03000509000000000000" pitchFamily="65" charset="-120"/>
              </a:rPr>
              <a:t>天蒼蒼，野茫茫，</a:t>
            </a:r>
          </a:p>
          <a:p>
            <a:r>
              <a:rPr lang="zh-TW" altLang="en-US" sz="4800">
                <a:latin typeface="標楷體" panose="03000509000000000000" pitchFamily="65" charset="-120"/>
                <a:ea typeface="標楷體" panose="03000509000000000000" pitchFamily="65" charset="-120"/>
              </a:rPr>
              <a:t>風吹草低見牛羊。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子夜歌</a:t>
            </a:r>
          </a:p>
        </p:txBody>
      </p:sp>
      <p:sp>
        <p:nvSpPr>
          <p:cNvPr id="2088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始欲識郎時，</a:t>
            </a:r>
          </a:p>
          <a:p>
            <a:pPr algn="ctr"/>
            <a:r>
              <a:rPr lang="zh-TW" altLang="en-US" sz="4000" b="1">
                <a:latin typeface="標楷體" panose="03000509000000000000" pitchFamily="65" charset="-120"/>
                <a:ea typeface="標楷體" panose="03000509000000000000" pitchFamily="65" charset="-120"/>
              </a:rPr>
              <a:t>兩心望如一。</a:t>
            </a:r>
          </a:p>
          <a:p>
            <a:pPr algn="ctr"/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理絲入殘機，</a:t>
            </a:r>
          </a:p>
          <a:p>
            <a:pPr algn="ctr"/>
            <a:r>
              <a:rPr lang="zh-TW" altLang="en-US" sz="4000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何悟不成匹。</a:t>
            </a:r>
          </a:p>
          <a:p>
            <a:pPr algn="ctr"/>
            <a:r>
              <a:rPr lang="zh-TW" altLang="en-US" sz="4000" b="1">
                <a:solidFill>
                  <a:srgbClr val="660066"/>
                </a:solidFill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絲：思　　匹：配偶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227331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01625" y="1600200"/>
            <a:ext cx="8842375" cy="5257800"/>
          </a:xfrm>
        </p:spPr>
        <p:txBody>
          <a:bodyPr/>
          <a:lstStyle/>
          <a:p>
            <a:r>
              <a:rPr lang="zh-TW" altLang="en-US" sz="4400"/>
              <a:t>　　　　　　　　　　</a:t>
            </a:r>
            <a:r>
              <a:rPr lang="zh-TW" altLang="en-US"/>
              <a:t>　　</a:t>
            </a:r>
            <a:br>
              <a:rPr lang="zh-TW" altLang="en-US"/>
            </a:br>
            <a:r>
              <a:rPr lang="zh-TW" altLang="en-US"/>
              <a:t>　　　　　　　　　　　　　　　　　　　　　　　　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z="4000"/>
              <a:t/>
            </a:r>
            <a:br>
              <a:rPr lang="en-US" altLang="zh-TW" sz="4000"/>
            </a:br>
            <a:r>
              <a:rPr lang="en-US" altLang="zh-TW" sz="4000" b="1"/>
              <a:t>《</a:t>
            </a:r>
            <a:r>
              <a:rPr lang="zh-TW" altLang="en-US" sz="4000" b="1"/>
              <a:t>羽林郎</a:t>
            </a:r>
            <a:r>
              <a:rPr lang="en-US" altLang="zh-TW" sz="4000" b="1"/>
              <a:t>》</a:t>
            </a:r>
            <a:r>
              <a:rPr lang="zh-TW" altLang="en-US" sz="4000" b="1"/>
              <a:t>導讀</a:t>
            </a:r>
            <a:r>
              <a:rPr lang="zh-TW" altLang="en-US" sz="4000"/>
              <a:t/>
            </a:r>
            <a:br>
              <a:rPr lang="zh-TW" altLang="en-US" sz="4000"/>
            </a:br>
            <a:endParaRPr lang="zh-TW" altLang="en-US" sz="4000"/>
          </a:p>
        </p:txBody>
      </p:sp>
      <p:sp>
        <p:nvSpPr>
          <p:cNvPr id="22835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26730" y="1556792"/>
            <a:ext cx="8540750" cy="4498975"/>
          </a:xfrm>
        </p:spPr>
        <p:txBody>
          <a:bodyPr/>
          <a:lstStyle/>
          <a:p>
            <a:r>
              <a:rPr lang="zh-TW" altLang="en-US"/>
              <a:t>這首詩屬於</a:t>
            </a:r>
            <a:r>
              <a:rPr lang="en-US" altLang="zh-TW"/>
              <a:t>《</a:t>
            </a:r>
            <a:r>
              <a:rPr lang="zh-TW" altLang="en-US"/>
              <a:t>雜曲歌辭</a:t>
            </a:r>
            <a:r>
              <a:rPr lang="en-US" altLang="zh-TW"/>
              <a:t>》</a:t>
            </a:r>
            <a:r>
              <a:rPr lang="zh-TW" altLang="en-US"/>
              <a:t>，作者是辛延年，東漢時人，身世不詳。羽林即皇家禁衛軍。羽林郎就是羽林軍的軍官。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402" name="Picture 2" descr="word_c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64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426" name="Picture 2" descr="word_c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859463"/>
            <a:ext cx="9144000" cy="16497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450" name="Picture 2" descr="word_c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639300"/>
            <a:ext cx="9144000" cy="1649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zh-TW" altLang="en-US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豔歌行</a:t>
            </a:r>
            <a:br>
              <a:rPr lang="zh-TW" altLang="en-US">
                <a:solidFill>
                  <a:schemeClr val="hlink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</a:br>
            <a:r>
              <a:rPr lang="zh-TW" altLang="en-US" sz="2400"/>
              <a:t>這首詩屬於</a:t>
            </a:r>
            <a:r>
              <a:rPr lang="en-US" altLang="zh-TW" sz="2400"/>
              <a:t>《</a:t>
            </a:r>
            <a:r>
              <a:rPr lang="zh-TW" altLang="en-US" sz="2400"/>
              <a:t>相和歌辭</a:t>
            </a:r>
            <a:r>
              <a:rPr lang="en-US" altLang="zh-TW" sz="2400">
                <a:latin typeface="Arial" panose="020B0604020202020204" pitchFamily="34" charset="0"/>
              </a:rPr>
              <a:t>‧</a:t>
            </a:r>
            <a:r>
              <a:rPr lang="zh-TW" altLang="en-US" sz="2400"/>
              <a:t>瑟調曲</a:t>
            </a:r>
            <a:r>
              <a:rPr lang="en-US" altLang="zh-TW" sz="2400"/>
              <a:t>》</a:t>
            </a:r>
            <a:r>
              <a:rPr lang="zh-TW" altLang="en-US" sz="2400"/>
              <a:t>。</a:t>
            </a:r>
            <a:br>
              <a:rPr lang="zh-TW" altLang="en-US" sz="2400"/>
            </a:br>
            <a:r>
              <a:rPr lang="zh-TW" altLang="en-US" sz="2400"/>
              <a:t>「豔」是音樂名詞；置於正曲之前，意為序曲。</a:t>
            </a:r>
            <a:r>
              <a:rPr lang="zh-TW" altLang="en-US" sz="4000"/>
              <a:t> </a:t>
            </a:r>
          </a:p>
        </p:txBody>
      </p:sp>
      <p:sp>
        <p:nvSpPr>
          <p:cNvPr id="2242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250825" y="1989138"/>
            <a:ext cx="8540750" cy="4498975"/>
          </a:xfrm>
        </p:spPr>
        <p:txBody>
          <a:bodyPr/>
          <a:lstStyle/>
          <a:p>
            <a:r>
              <a:rPr lang="zh-TW" altLang="en-US" b="1"/>
              <a:t>翩翩堂前燕，冬藏夏來見。</a:t>
            </a:r>
          </a:p>
          <a:p>
            <a:r>
              <a:rPr lang="zh-TW" altLang="en-US" b="1"/>
              <a:t>兄弟兩三人，流宕在他縣。</a:t>
            </a:r>
            <a:br>
              <a:rPr lang="zh-TW" altLang="en-US" b="1"/>
            </a:br>
            <a:r>
              <a:rPr lang="zh-TW" altLang="en-US" b="1"/>
              <a:t>故衣誰當補，新衣誰當綻。</a:t>
            </a:r>
          </a:p>
          <a:p>
            <a:r>
              <a:rPr lang="zh-TW" altLang="en-US" b="1"/>
              <a:t>賴得賢主人，攬取為吾膽。</a:t>
            </a:r>
            <a:br>
              <a:rPr lang="zh-TW" altLang="en-US" b="1"/>
            </a:br>
            <a:r>
              <a:rPr lang="zh-TW" altLang="en-US" b="1"/>
              <a:t>夫婿從門來，斜柯西北眄。</a:t>
            </a:r>
          </a:p>
          <a:p>
            <a:r>
              <a:rPr lang="zh-TW" altLang="en-US" b="1"/>
              <a:t>語卿且勿眄，水清石自見。</a:t>
            </a:r>
            <a:br>
              <a:rPr lang="zh-TW" altLang="en-US" b="1"/>
            </a:br>
            <a:r>
              <a:rPr lang="zh-TW" altLang="en-US" b="1"/>
              <a:t>石見何累累，遠行不如歸。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309" name="Picture 5" descr="word_c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71450"/>
            <a:ext cx="8975725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endParaRPr lang="zh-TW" altLang="zh-TW"/>
          </a:p>
        </p:txBody>
      </p:sp>
      <p:sp>
        <p:nvSpPr>
          <p:cNvPr id="22528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sz="2000" b="1"/>
              <a:t>人不如燕</a:t>
            </a:r>
            <a:r>
              <a:rPr lang="zh-TW" altLang="en-US" sz="2000"/>
              <a:t/>
            </a:r>
            <a:br>
              <a:rPr lang="zh-TW" altLang="en-US" sz="2000"/>
            </a:br>
            <a:r>
              <a:rPr lang="zh-TW" altLang="en-US" sz="2000"/>
              <a:t>這首詩以燕子起興：燕子春夏飛來，秋冬飛去，從不誤時；可是流浪在異鄉的漂泊者，卻不能回鄉與親人團聚。因此，遊子見到燕子，不禁想起漂泊之苦：舊衣破了沒人補，新衣開線沒人縫。</a:t>
            </a:r>
          </a:p>
          <a:p>
            <a:r>
              <a:rPr lang="zh-TW" altLang="en-US" sz="2000" b="1"/>
              <a:t>補衣風波</a:t>
            </a:r>
            <a:r>
              <a:rPr lang="zh-TW" altLang="en-US" sz="2000"/>
              <a:t/>
            </a:r>
            <a:br>
              <a:rPr lang="zh-TW" altLang="en-US" sz="2000"/>
            </a:br>
            <a:r>
              <a:rPr lang="zh-TW" altLang="en-US" sz="2000"/>
              <a:t>賢惠的女主人為遊子補衣，不料引起誤會。男主人雖沒說三道四，但他斜視著遊子和正在補衣的女主人，分明是在懷疑與猜忌。「斜柯西北眄」，是絕妙的鏡頭，活現出男主人的神情與心態。尷尬情況下，女主人挺身而出，向丈夫表明心跡：「水清石自見」，這個形象生動的比喻，表明女主人潔白無瑕的心靈，卻又勾起了遊子的滿腹心事。「石見何累累」，說明這類麻煩事情已多次發生；「遠行不如歸」，是遊子的心聲，也正是這首詩的主題。</a:t>
            </a:r>
          </a:p>
          <a:p>
            <a:r>
              <a:rPr lang="zh-TW" altLang="en-US" sz="2000" b="1"/>
              <a:t>藝術手法</a:t>
            </a:r>
            <a:r>
              <a:rPr lang="zh-TW" altLang="en-US" sz="2000"/>
              <a:t/>
            </a:r>
            <a:br>
              <a:rPr lang="zh-TW" altLang="en-US" sz="2000"/>
            </a:br>
            <a:r>
              <a:rPr lang="zh-TW" altLang="en-US" sz="2000"/>
              <a:t>作者採用白描手法，又善用比興，寫得明白曉暢，言淺意深，形象生動，饒有餘味。</a:t>
            </a:r>
            <a:br>
              <a:rPr lang="zh-TW" altLang="en-US" sz="2000"/>
            </a:br>
            <a:endParaRPr lang="zh-TW" altLang="en-US" sz="200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孔雀東南飛</a:t>
            </a:r>
          </a:p>
        </p:txBody>
      </p:sp>
      <p:sp>
        <p:nvSpPr>
          <p:cNvPr id="233475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兩家求合葬，合葬華山傍。</a:t>
            </a:r>
          </a:p>
          <a:p>
            <a:pPr algn="ctr">
              <a:lnSpc>
                <a:spcPct val="900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東西植松柏，左右種梧桐。</a:t>
            </a:r>
          </a:p>
          <a:p>
            <a:pPr algn="ctr">
              <a:lnSpc>
                <a:spcPct val="900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枝枝相覆蓋，葉葉相交通。</a:t>
            </a:r>
          </a:p>
          <a:p>
            <a:pPr algn="ctr">
              <a:lnSpc>
                <a:spcPct val="900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中有雙飛鳥，自名為鴛鴦。</a:t>
            </a:r>
          </a:p>
          <a:p>
            <a:pPr algn="ctr">
              <a:lnSpc>
                <a:spcPct val="900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仰頭相向鳴，夜夜達五更。</a:t>
            </a:r>
          </a:p>
          <a:p>
            <a:pPr algn="ctr">
              <a:lnSpc>
                <a:spcPct val="900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行人駐足聽，寡婦起彷徨。</a:t>
            </a:r>
          </a:p>
          <a:p>
            <a:pPr algn="ctr">
              <a:lnSpc>
                <a:spcPct val="90000"/>
              </a:lnSpc>
            </a:pPr>
            <a:r>
              <a:rPr lang="zh-TW" altLang="en-US" b="1">
                <a:latin typeface="標楷體" panose="03000509000000000000" pitchFamily="65" charset="-120"/>
                <a:ea typeface="標楷體" panose="03000509000000000000" pitchFamily="65" charset="-120"/>
              </a:rPr>
              <a:t>多謝後世人，戒之慎勿忘。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木蘭辭</a:t>
            </a:r>
          </a:p>
        </p:txBody>
      </p:sp>
      <p:sp>
        <p:nvSpPr>
          <p:cNvPr id="234499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唧唧復唧唧，木蘭當戶織。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不聞機杼聲，唯聞女歎息。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．．．．．．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雄兔腳撲朔，雌兔眼迷離。</a:t>
            </a:r>
          </a:p>
          <a:p>
            <a:pPr>
              <a:buFont typeface="Arial" panose="020B0604020202020204" pitchFamily="34" charset="0"/>
              <a:buNone/>
            </a:pPr>
            <a:r>
              <a:rPr lang="zh-TW" altLang="en-US" b="1">
                <a:effectLst/>
                <a:latin typeface="標楷體" panose="03000509000000000000" pitchFamily="65" charset="-120"/>
                <a:ea typeface="標楷體" panose="03000509000000000000" pitchFamily="65" charset="-120"/>
              </a:rPr>
              <a:t>兩兔傍地走，安能辨我是雄雌</a:t>
            </a:r>
            <a:r>
              <a:rPr lang="zh-TW" altLang="en-US" sz="2800">
                <a:latin typeface="標楷體" panose="03000509000000000000" pitchFamily="65" charset="-120"/>
                <a:ea typeface="標楷體" panose="03000509000000000000" pitchFamily="65" charset="-120"/>
              </a:rPr>
              <a:t>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>
                <a:latin typeface="標楷體" panose="03000509000000000000" pitchFamily="65" charset="-120"/>
                <a:ea typeface="標楷體" panose="03000509000000000000" pitchFamily="65" charset="-120"/>
              </a:rPr>
              <a:t>古艷歌</a:t>
            </a:r>
          </a:p>
        </p:txBody>
      </p:sp>
      <p:sp>
        <p:nvSpPr>
          <p:cNvPr id="235523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zh-TW" altLang="en-US" sz="3600">
                <a:latin typeface="標楷體" panose="03000509000000000000" pitchFamily="65" charset="-120"/>
                <a:ea typeface="標楷體" panose="03000509000000000000" pitchFamily="65" charset="-120"/>
              </a:rPr>
              <a:t>煢煢白兔，</a:t>
            </a:r>
          </a:p>
          <a:p>
            <a:pPr algn="ctr"/>
            <a:r>
              <a:rPr lang="zh-TW" altLang="en-US" sz="3600">
                <a:latin typeface="標楷體" panose="03000509000000000000" pitchFamily="65" charset="-120"/>
                <a:ea typeface="標楷體" panose="03000509000000000000" pitchFamily="65" charset="-120"/>
              </a:rPr>
              <a:t>東走西顧。</a:t>
            </a:r>
          </a:p>
          <a:p>
            <a:pPr algn="ctr"/>
            <a:r>
              <a:rPr lang="zh-TW" altLang="en-US" sz="3600">
                <a:latin typeface="標楷體" panose="03000509000000000000" pitchFamily="65" charset="-120"/>
                <a:ea typeface="標楷體" panose="03000509000000000000" pitchFamily="65" charset="-120"/>
              </a:rPr>
              <a:t>衣不如新，</a:t>
            </a:r>
          </a:p>
          <a:p>
            <a:pPr algn="ctr"/>
            <a:r>
              <a:rPr lang="zh-TW" altLang="en-US" sz="3600">
                <a:latin typeface="標楷體" panose="03000509000000000000" pitchFamily="65" charset="-120"/>
                <a:ea typeface="標楷體" panose="03000509000000000000" pitchFamily="65" charset="-120"/>
              </a:rPr>
              <a:t>人不如故。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z="4000"/>
              <a:t>漢魏樂府 </a:t>
            </a:r>
            <a:br>
              <a:rPr lang="zh-TW" altLang="en-US" sz="4000"/>
            </a:br>
            <a:r>
              <a:rPr lang="en-US" altLang="zh-TW" sz="1600">
                <a:hlinkClick r:id="rId2"/>
              </a:rPr>
              <a:t>http://www.chiculture.net/0405/html/0405sitemap.html</a:t>
            </a:r>
            <a:r>
              <a:rPr lang="en-US" altLang="zh-TW" sz="1600"/>
              <a:t> </a:t>
            </a:r>
            <a:br>
              <a:rPr lang="en-US" altLang="zh-TW" sz="1600"/>
            </a:br>
            <a:r>
              <a:rPr lang="zh-TW" altLang="en-US" sz="2400" u="sng">
                <a:hlinkClick r:id="rId2"/>
              </a:rPr>
              <a:t>中國文化究院</a:t>
            </a:r>
            <a:r>
              <a:rPr lang="zh-TW" altLang="en-US" sz="2400" u="sng"/>
              <a:t/>
            </a:r>
            <a:br>
              <a:rPr lang="zh-TW" altLang="en-US" sz="2400" u="sng"/>
            </a:br>
            <a:r>
              <a:rPr lang="zh-TW" altLang="en-US" sz="1600"/>
              <a:t>    </a:t>
            </a:r>
          </a:p>
        </p:txBody>
      </p:sp>
      <p:sp>
        <p:nvSpPr>
          <p:cNvPr id="217091" name="Rectangle 3"/>
          <p:cNvSpPr>
            <a:spLocks noGrp="1" noRot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zh-TW" sz="2800" u="sng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pass">
  <a:themeElements>
    <a:clrScheme name="Compass 7">
      <a:dk1>
        <a:srgbClr val="000000"/>
      </a:dk1>
      <a:lt1>
        <a:srgbClr val="DDDCC5"/>
      </a:lt1>
      <a:dk2>
        <a:srgbClr val="95934B"/>
      </a:dk2>
      <a:lt2>
        <a:srgbClr val="DBDAC3"/>
      </a:lt2>
      <a:accent1>
        <a:srgbClr val="EAEBE1"/>
      </a:accent1>
      <a:accent2>
        <a:srgbClr val="9DB0B7"/>
      </a:accent2>
      <a:accent3>
        <a:srgbClr val="EBEBDF"/>
      </a:accent3>
      <a:accent4>
        <a:srgbClr val="000000"/>
      </a:accent4>
      <a:accent5>
        <a:srgbClr val="F3F3EE"/>
      </a:accent5>
      <a:accent6>
        <a:srgbClr val="8E9FA6"/>
      </a:accent6>
      <a:hlink>
        <a:srgbClr val="009900"/>
      </a:hlink>
      <a:folHlink>
        <a:srgbClr val="808000"/>
      </a:folHlink>
    </a:clrScheme>
    <a:fontScheme name="Compass">
      <a:majorFont>
        <a:latin typeface="Tahoma"/>
        <a:ea typeface="新細明體"/>
        <a:cs typeface=""/>
      </a:majorFont>
      <a:minorFont>
        <a:latin typeface="Tahoma"/>
        <a:ea typeface="新細明體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新細明體" panose="02020500000000000000" pitchFamily="18" charset="-12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1" lang="zh-TW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ahoma" panose="020B0604030504040204" pitchFamily="34" charset="0"/>
            <a:ea typeface="新細明體" panose="02020500000000000000" pitchFamily="18" charset="-120"/>
          </a:defRPr>
        </a:defPPr>
      </a:lstStyle>
    </a:lnDef>
  </a:objectDefaults>
  <a:extraClrSchemeLst>
    <a:extraClrScheme>
      <a:clrScheme name="Compass 1">
        <a:dk1>
          <a:srgbClr val="00007A"/>
        </a:dk1>
        <a:lt1>
          <a:srgbClr val="FFFFFF"/>
        </a:lt1>
        <a:dk2>
          <a:srgbClr val="000066"/>
        </a:dk2>
        <a:lt2>
          <a:srgbClr val="CCECFF"/>
        </a:lt2>
        <a:accent1>
          <a:srgbClr val="6F64C2"/>
        </a:accent1>
        <a:accent2>
          <a:srgbClr val="0089BA"/>
        </a:accent2>
        <a:accent3>
          <a:srgbClr val="AAAAB8"/>
        </a:accent3>
        <a:accent4>
          <a:srgbClr val="DADADA"/>
        </a:accent4>
        <a:accent5>
          <a:srgbClr val="BBB8DD"/>
        </a:accent5>
        <a:accent6>
          <a:srgbClr val="007CA8"/>
        </a:accent6>
        <a:hlink>
          <a:srgbClr val="66CCFF"/>
        </a:hlink>
        <a:folHlink>
          <a:srgbClr val="00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2">
        <a:dk1>
          <a:srgbClr val="5B5D6B"/>
        </a:dk1>
        <a:lt1>
          <a:srgbClr val="FFFFFF"/>
        </a:lt1>
        <a:dk2>
          <a:srgbClr val="5A5C6C"/>
        </a:dk2>
        <a:lt2>
          <a:srgbClr val="FFFFCC"/>
        </a:lt2>
        <a:accent1>
          <a:srgbClr val="9966FF"/>
        </a:accent1>
        <a:accent2>
          <a:srgbClr val="9383B3"/>
        </a:accent2>
        <a:accent3>
          <a:srgbClr val="B5B5BA"/>
        </a:accent3>
        <a:accent4>
          <a:srgbClr val="DADADA"/>
        </a:accent4>
        <a:accent5>
          <a:srgbClr val="CAB8FF"/>
        </a:accent5>
        <a:accent6>
          <a:srgbClr val="8576A2"/>
        </a:accent6>
        <a:hlink>
          <a:srgbClr val="A3C145"/>
        </a:hlink>
        <a:folHlink>
          <a:srgbClr val="6FA9B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3">
        <a:dk1>
          <a:srgbClr val="860000"/>
        </a:dk1>
        <a:lt1>
          <a:srgbClr val="FFFFFF"/>
        </a:lt1>
        <a:dk2>
          <a:srgbClr val="800000"/>
        </a:dk2>
        <a:lt2>
          <a:srgbClr val="FFFFCC"/>
        </a:lt2>
        <a:accent1>
          <a:srgbClr val="FF6600"/>
        </a:accent1>
        <a:accent2>
          <a:srgbClr val="FF9933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E78A2D"/>
        </a:accent6>
        <a:hlink>
          <a:srgbClr val="FFCC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4">
        <a:dk1>
          <a:srgbClr val="676A5C"/>
        </a:dk1>
        <a:lt1>
          <a:srgbClr val="FFFFFF"/>
        </a:lt1>
        <a:dk2>
          <a:srgbClr val="686B5D"/>
        </a:dk2>
        <a:lt2>
          <a:srgbClr val="FFFFCC"/>
        </a:lt2>
        <a:accent1>
          <a:srgbClr val="CC6600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E2B8AA"/>
        </a:accent5>
        <a:accent6>
          <a:srgbClr val="738F98"/>
        </a:accent6>
        <a:hlink>
          <a:srgbClr val="DDBF4F"/>
        </a:hlink>
        <a:folHlink>
          <a:srgbClr val="B7B6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5">
        <a:dk1>
          <a:srgbClr val="AC835E"/>
        </a:dk1>
        <a:lt1>
          <a:srgbClr val="FFFFFF"/>
        </a:lt1>
        <a:dk2>
          <a:srgbClr val="AE8764"/>
        </a:dk2>
        <a:lt2>
          <a:srgbClr val="FFFFCC"/>
        </a:lt2>
        <a:accent1>
          <a:srgbClr val="CC6600"/>
        </a:accent1>
        <a:accent2>
          <a:srgbClr val="FF5050"/>
        </a:accent2>
        <a:accent3>
          <a:srgbClr val="D3C3B8"/>
        </a:accent3>
        <a:accent4>
          <a:srgbClr val="DADADA"/>
        </a:accent4>
        <a:accent5>
          <a:srgbClr val="E2B8AA"/>
        </a:accent5>
        <a:accent6>
          <a:srgbClr val="E74848"/>
        </a:accent6>
        <a:hlink>
          <a:srgbClr val="FFCC99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6">
        <a:dk1>
          <a:srgbClr val="526133"/>
        </a:dk1>
        <a:lt1>
          <a:srgbClr val="FFFFFF"/>
        </a:lt1>
        <a:dk2>
          <a:srgbClr val="4E5D31"/>
        </a:dk2>
        <a:lt2>
          <a:srgbClr val="FFFFCC"/>
        </a:lt2>
        <a:accent1>
          <a:srgbClr val="99CC00"/>
        </a:accent1>
        <a:accent2>
          <a:srgbClr val="7A9505"/>
        </a:accent2>
        <a:accent3>
          <a:srgbClr val="B2B6AD"/>
        </a:accent3>
        <a:accent4>
          <a:srgbClr val="DADADA"/>
        </a:accent4>
        <a:accent5>
          <a:srgbClr val="CAE2AA"/>
        </a:accent5>
        <a:accent6>
          <a:srgbClr val="6E8704"/>
        </a:accent6>
        <a:hlink>
          <a:srgbClr val="FFCC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7">
        <a:dk1>
          <a:srgbClr val="000000"/>
        </a:dk1>
        <a:lt1>
          <a:srgbClr val="DDDCC5"/>
        </a:lt1>
        <a:dk2>
          <a:srgbClr val="95934B"/>
        </a:dk2>
        <a:lt2>
          <a:srgbClr val="DBDAC3"/>
        </a:lt2>
        <a:accent1>
          <a:srgbClr val="EAEBE1"/>
        </a:accent1>
        <a:accent2>
          <a:srgbClr val="9DB0B7"/>
        </a:accent2>
        <a:accent3>
          <a:srgbClr val="EBEBDF"/>
        </a:accent3>
        <a:accent4>
          <a:srgbClr val="000000"/>
        </a:accent4>
        <a:accent5>
          <a:srgbClr val="F3F3EE"/>
        </a:accent5>
        <a:accent6>
          <a:srgbClr val="8E9FA6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8">
        <a:dk1>
          <a:srgbClr val="007E7B"/>
        </a:dk1>
        <a:lt1>
          <a:srgbClr val="FFFFFF"/>
        </a:lt1>
        <a:dk2>
          <a:srgbClr val="008080"/>
        </a:dk2>
        <a:lt2>
          <a:srgbClr val="FFFF99"/>
        </a:lt2>
        <a:accent1>
          <a:srgbClr val="33CCCC"/>
        </a:accent1>
        <a:accent2>
          <a:srgbClr val="00CC66"/>
        </a:accent2>
        <a:accent3>
          <a:srgbClr val="AAC0C0"/>
        </a:accent3>
        <a:accent4>
          <a:srgbClr val="DADADA"/>
        </a:accent4>
        <a:accent5>
          <a:srgbClr val="ADE2E2"/>
        </a:accent5>
        <a:accent6>
          <a:srgbClr val="00B95C"/>
        </a:accent6>
        <a:hlink>
          <a:srgbClr val="CCFFCC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mpass 9">
        <a:dk1>
          <a:srgbClr val="000000"/>
        </a:dk1>
        <a:lt1>
          <a:srgbClr val="FFFFFF"/>
        </a:lt1>
        <a:dk2>
          <a:srgbClr val="000000"/>
        </a:dk2>
        <a:lt2>
          <a:srgbClr val="FEFEFE"/>
        </a:lt2>
        <a:accent1>
          <a:srgbClr val="E1E1FF"/>
        </a:accent1>
        <a:accent2>
          <a:srgbClr val="D9FFF8"/>
        </a:accent2>
        <a:accent3>
          <a:srgbClr val="FFFFFF"/>
        </a:accent3>
        <a:accent4>
          <a:srgbClr val="000000"/>
        </a:accent4>
        <a:accent5>
          <a:srgbClr val="EEEEFF"/>
        </a:accent5>
        <a:accent6>
          <a:srgbClr val="C4E7E1"/>
        </a:accent6>
        <a:hlink>
          <a:srgbClr val="9966FF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mpass 10">
        <a:dk1>
          <a:srgbClr val="333399"/>
        </a:dk1>
        <a:lt1>
          <a:srgbClr val="DDDCC5"/>
        </a:lt1>
        <a:dk2>
          <a:srgbClr val="5E3488"/>
        </a:dk2>
        <a:lt2>
          <a:srgbClr val="DBDAC3"/>
        </a:lt2>
        <a:accent1>
          <a:srgbClr val="EAEBE1"/>
        </a:accent1>
        <a:accent2>
          <a:srgbClr val="B02269"/>
        </a:accent2>
        <a:accent3>
          <a:srgbClr val="EBEBDF"/>
        </a:accent3>
        <a:accent4>
          <a:srgbClr val="2A2A82"/>
        </a:accent4>
        <a:accent5>
          <a:srgbClr val="F3F3EE"/>
        </a:accent5>
        <a:accent6>
          <a:srgbClr val="9F1E5E"/>
        </a:accent6>
        <a:hlink>
          <a:srgbClr val="009900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佈景主題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Compass</Template>
  <TotalTime>2789</TotalTime>
  <Words>3799</Words>
  <Application>Microsoft Office PowerPoint</Application>
  <PresentationFormat>如螢幕大小 (4:3)</PresentationFormat>
  <Paragraphs>506</Paragraphs>
  <Slides>77</Slides>
  <Notes>12</Notes>
  <HiddenSlides>0</HiddenSlides>
  <MMClips>1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77</vt:i4>
      </vt:variant>
    </vt:vector>
  </HeadingPairs>
  <TitlesOfParts>
    <vt:vector size="78" baseType="lpstr">
      <vt:lpstr>Compass</vt:lpstr>
      <vt:lpstr>樂 府 詩</vt:lpstr>
      <vt:lpstr>PowerPoint 簡報</vt:lpstr>
      <vt:lpstr>樂府</vt:lpstr>
      <vt:lpstr>PowerPoint 簡報</vt:lpstr>
      <vt:lpstr>你熟悉的樂府詩</vt:lpstr>
      <vt:lpstr>樂府詩  極短篇</vt:lpstr>
      <vt:lpstr>中國歷代詩歌</vt:lpstr>
      <vt:lpstr>辭賦類︰</vt:lpstr>
      <vt:lpstr>樂府來源</vt:lpstr>
      <vt:lpstr>漢以後樂府發展</vt:lpstr>
      <vt:lpstr>廣義樂府詩</vt:lpstr>
      <vt:lpstr>以「樂府」為名的作品集</vt:lpstr>
      <vt:lpstr>樂府詩的起源—漢代「樂府」</vt:lpstr>
      <vt:lpstr>樂府與樂府詩</vt:lpstr>
      <vt:lpstr>漢樂府內容</vt:lpstr>
      <vt:lpstr>樂府詩的類別</vt:lpstr>
      <vt:lpstr>樂府詩、古詩 盛行年代比較</vt:lpstr>
      <vt:lpstr>樂府詩的特色</vt:lpstr>
      <vt:lpstr>南北朝樂府</vt:lpstr>
      <vt:lpstr>PowerPoint 簡報</vt:lpstr>
      <vt:lpstr>樂府詩與古詩之內容、風格比較</vt:lpstr>
      <vt:lpstr>樂府詩、古詩比較</vt:lpstr>
      <vt:lpstr>古詩V.S樂府詩</vt:lpstr>
      <vt:lpstr> 分辨 樂府詩＆古詩</vt:lpstr>
      <vt:lpstr>漢樂府的藝術手法：熟練的敘事技巧</vt:lpstr>
      <vt:lpstr>漢樂府的藝術手法：生動的人物形象</vt:lpstr>
      <vt:lpstr>漢樂府的藝術手法：精選生活的鏡頭</vt:lpstr>
      <vt:lpstr>漢樂府的藝術手法：精選生活的鏡頭</vt:lpstr>
      <vt:lpstr>漢樂府的藝術手法：質樸清新的語言</vt:lpstr>
      <vt:lpstr>漢樂府的藝術手法：質樸清新的語言</vt:lpstr>
      <vt:lpstr>漢樂府的藝術手法：奇妙的寓言詩</vt:lpstr>
      <vt:lpstr>樂府詩→古詩</vt:lpstr>
      <vt:lpstr>PowerPoint 簡報</vt:lpstr>
      <vt:lpstr> 生年不滿百 （古詩十九首，第十五首） </vt:lpstr>
      <vt:lpstr>比較</vt:lpstr>
      <vt:lpstr>分辨 樂府詩＆古詩</vt:lpstr>
      <vt:lpstr>收錄樂府詩的總集</vt:lpstr>
      <vt:lpstr>樂府詩選集－《昭明文選》</vt:lpstr>
      <vt:lpstr>樂府詩選集－《樂府詩集》</vt:lpstr>
      <vt:lpstr>PowerPoint 簡報</vt:lpstr>
      <vt:lpstr>樂府詩的題材</vt:lpstr>
      <vt:lpstr>漢樂府詩中的兩性情感</vt:lpstr>
      <vt:lpstr>上邪        漢．無名氏</vt:lpstr>
      <vt:lpstr>華山畿        漢．無名氏</vt:lpstr>
      <vt:lpstr>華山畿        漢．無名氏</vt:lpstr>
      <vt:lpstr>華山畿        漢．無名氏</vt:lpstr>
      <vt:lpstr>飲馬長城窟行    漢樂府詩</vt:lpstr>
      <vt:lpstr>團扇詩    漢．班婕妤</vt:lpstr>
      <vt:lpstr>上山採蘼蕪    漢．無名氏</vt:lpstr>
      <vt:lpstr>有所思        漢．無名氏</vt:lpstr>
      <vt:lpstr>白頭吟    漢樂府詩</vt:lpstr>
      <vt:lpstr>羽林郎    漢．辛延年</vt:lpstr>
      <vt:lpstr>PowerPoint 簡報</vt:lpstr>
      <vt:lpstr>節婦吟        唐．張籍</vt:lpstr>
      <vt:lpstr>中國詩歌  合樂傳統</vt:lpstr>
      <vt:lpstr>中國詩歌  合樂傳統</vt:lpstr>
      <vt:lpstr>歷代樂府詩內容流變—漢</vt:lpstr>
      <vt:lpstr>歷代樂府詩內容流變—南朝</vt:lpstr>
      <vt:lpstr>歷代樂府詩內容流變—北朝</vt:lpstr>
      <vt:lpstr>歷代樂府詩內容流變—初唐</vt:lpstr>
      <vt:lpstr>歷代樂府詩內容流變—盛唐中唐</vt:lpstr>
      <vt:lpstr>兩漢樂府→唐代樂府  比較</vt:lpstr>
      <vt:lpstr>曹操：短歌行</vt:lpstr>
      <vt:lpstr>敕勒歌</vt:lpstr>
      <vt:lpstr>子夜歌</vt:lpstr>
      <vt:lpstr>PowerPoint 簡報</vt:lpstr>
      <vt:lpstr> 《羽林郎》導讀 </vt:lpstr>
      <vt:lpstr>PowerPoint 簡報</vt:lpstr>
      <vt:lpstr>PowerPoint 簡報</vt:lpstr>
      <vt:lpstr>PowerPoint 簡報</vt:lpstr>
      <vt:lpstr>豔歌行 這首詩屬於《相和歌辭‧瑟調曲》。 「豔」是音樂名詞；置於正曲之前，意為序曲。 </vt:lpstr>
      <vt:lpstr>PowerPoint 簡報</vt:lpstr>
      <vt:lpstr>PowerPoint 簡報</vt:lpstr>
      <vt:lpstr>孔雀東南飛</vt:lpstr>
      <vt:lpstr>木蘭辭</vt:lpstr>
      <vt:lpstr>古艷歌</vt:lpstr>
      <vt:lpstr>漢魏樂府  http://www.chiculture.net/0405/html/0405sitemap.html  中國文化究院     </vt:lpstr>
    </vt:vector>
  </TitlesOfParts>
  <Company>my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樂府詩</dc:title>
  <dc:creator>banhu</dc:creator>
  <cp:lastModifiedBy>hsiuling</cp:lastModifiedBy>
  <cp:revision>128</cp:revision>
  <dcterms:created xsi:type="dcterms:W3CDTF">2002-03-21T14:52:38Z</dcterms:created>
  <dcterms:modified xsi:type="dcterms:W3CDTF">2015-12-15T01:50:51Z</dcterms:modified>
</cp:coreProperties>
</file>