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6"/>
  </p:notesMasterIdLst>
  <p:handoutMasterIdLst>
    <p:handoutMasterId r:id="rId87"/>
  </p:handoutMasterIdLst>
  <p:sldIdLst>
    <p:sldId id="1032" r:id="rId5"/>
    <p:sldId id="1055" r:id="rId6"/>
    <p:sldId id="1041" r:id="rId7"/>
    <p:sldId id="1039" r:id="rId8"/>
    <p:sldId id="1051" r:id="rId9"/>
    <p:sldId id="1038" r:id="rId10"/>
    <p:sldId id="1033" r:id="rId11"/>
    <p:sldId id="1043" r:id="rId12"/>
    <p:sldId id="1044" r:id="rId13"/>
    <p:sldId id="1046" r:id="rId14"/>
    <p:sldId id="984" r:id="rId15"/>
    <p:sldId id="1045" r:id="rId16"/>
    <p:sldId id="1027" r:id="rId17"/>
    <p:sldId id="985" r:id="rId18"/>
    <p:sldId id="986" r:id="rId19"/>
    <p:sldId id="1288" r:id="rId20"/>
    <p:sldId id="987" r:id="rId21"/>
    <p:sldId id="988" r:id="rId22"/>
    <p:sldId id="989" r:id="rId23"/>
    <p:sldId id="990" r:id="rId24"/>
    <p:sldId id="991" r:id="rId25"/>
    <p:sldId id="1294" r:id="rId26"/>
    <p:sldId id="1028" r:id="rId27"/>
    <p:sldId id="1067" r:id="rId28"/>
    <p:sldId id="992" r:id="rId29"/>
    <p:sldId id="993" r:id="rId30"/>
    <p:sldId id="994" r:id="rId31"/>
    <p:sldId id="995" r:id="rId32"/>
    <p:sldId id="996" r:id="rId33"/>
    <p:sldId id="997" r:id="rId34"/>
    <p:sldId id="998" r:id="rId35"/>
    <p:sldId id="999" r:id="rId36"/>
    <p:sldId id="1000" r:id="rId37"/>
    <p:sldId id="1001" r:id="rId38"/>
    <p:sldId id="1002" r:id="rId39"/>
    <p:sldId id="1060" r:id="rId40"/>
    <p:sldId id="1058" r:id="rId41"/>
    <p:sldId id="1061" r:id="rId42"/>
    <p:sldId id="1057" r:id="rId43"/>
    <p:sldId id="1065" r:id="rId44"/>
    <p:sldId id="1063" r:id="rId45"/>
    <p:sldId id="1295" r:id="rId46"/>
    <p:sldId id="1029" r:id="rId47"/>
    <p:sldId id="1004" r:id="rId48"/>
    <p:sldId id="1005" r:id="rId49"/>
    <p:sldId id="1006" r:id="rId50"/>
    <p:sldId id="1007" r:id="rId51"/>
    <p:sldId id="1008" r:id="rId52"/>
    <p:sldId id="1009" r:id="rId53"/>
    <p:sldId id="1010" r:id="rId54"/>
    <p:sldId id="1011" r:id="rId55"/>
    <p:sldId id="1289" r:id="rId56"/>
    <p:sldId id="1296" r:id="rId57"/>
    <p:sldId id="1030" r:id="rId58"/>
    <p:sldId id="1013" r:id="rId59"/>
    <p:sldId id="1012" r:id="rId60"/>
    <p:sldId id="1014" r:id="rId61"/>
    <p:sldId id="1015" r:id="rId62"/>
    <p:sldId id="1016" r:id="rId63"/>
    <p:sldId id="1017" r:id="rId64"/>
    <p:sldId id="1018" r:id="rId65"/>
    <p:sldId id="1047" r:id="rId66"/>
    <p:sldId id="1064" r:id="rId67"/>
    <p:sldId id="1066" r:id="rId68"/>
    <p:sldId id="1290" r:id="rId69"/>
    <p:sldId id="1019" r:id="rId70"/>
    <p:sldId id="1297" r:id="rId71"/>
    <p:sldId id="852" r:id="rId72"/>
    <p:sldId id="1031" r:id="rId73"/>
    <p:sldId id="1287" r:id="rId74"/>
    <p:sldId id="1286" r:id="rId75"/>
    <p:sldId id="1292" r:id="rId76"/>
    <p:sldId id="1291" r:id="rId77"/>
    <p:sldId id="873" r:id="rId78"/>
    <p:sldId id="1020" r:id="rId79"/>
    <p:sldId id="1021" r:id="rId80"/>
    <p:sldId id="1022" r:id="rId81"/>
    <p:sldId id="1023" r:id="rId82"/>
    <p:sldId id="1024" r:id="rId83"/>
    <p:sldId id="1074" r:id="rId84"/>
    <p:sldId id="1075" r:id="rId85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4E8"/>
    <a:srgbClr val="BEBBC5"/>
    <a:srgbClr val="FFFFFF"/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158" autoAdjust="0"/>
    <p:restoredTop sz="95576" autoAdjust="0"/>
  </p:normalViewPr>
  <p:slideViewPr>
    <p:cSldViewPr>
      <p:cViewPr varScale="1">
        <p:scale>
          <a:sx n="82" d="100"/>
          <a:sy n="82" d="100"/>
        </p:scale>
        <p:origin x="126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18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heme" Target="theme/them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492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9895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81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6445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49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49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141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29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251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2188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7348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0009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56F4B-8BF7-4302-AF4A-1C11BDD6729D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56E3-B454-4F63-A2D6-8E2DDDDA4245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A5AB9-3625-4F32-9168-371F17F078D4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ABA6-DB5C-47D1-B30A-BCB0F972C36B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/>
              <a:t>P</a:t>
            </a:r>
            <a:fld id="{ABA60383-0536-4B56-99E6-24746B77DA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AEDD1-7296-455C-A411-E54C623BED4D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8412-29E3-42E4-A663-74143A2A7D6D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831A-395F-4042-93F3-DADA0CE78F7D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E0C8-CED5-456A-8ECE-5DCDA8F66080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086F-9DF3-4A94-8775-6CDB6CBAC40F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323D7-0EA7-45A1-9791-59A8779E56E4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20C5-08B9-4EB1-B10E-8F97E6FBEF13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3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99A9C-A589-4F6A-9E5B-D789085CFBB7}" type="datetime1">
              <a:rPr lang="zh-TW" altLang="en-US" smtClean="0"/>
              <a:pPr/>
              <a:t>2021/3/20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6554F62-4C29-4B2B-8FB0-EABDC10F73C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knews.cc/news/nxrxmk3.html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s://en.wikipedia.org/wiki/Patterns_in_natur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www.ifuun.com/a20174221848304/" TargetMode="External"/><Relationship Id="rId4" Type="http://schemas.openxmlformats.org/officeDocument/2006/relationships/hyperlink" Target="https://web2.nmns.edu.tw/Exhibits/109/ChangingNature/in-1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or2gf" TargetMode="External"/><Relationship Id="rId2" Type="http://schemas.openxmlformats.org/officeDocument/2006/relationships/hyperlink" Target="http://gg.gg/or35h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18" Type="http://schemas.openxmlformats.org/officeDocument/2006/relationships/image" Target="../media/image4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17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5" Type="http://schemas.openxmlformats.org/officeDocument/2006/relationships/image" Target="../media/image41.jpeg"/><Relationship Id="rId10" Type="http://schemas.openxmlformats.org/officeDocument/2006/relationships/image" Target="../media/image36.svg"/><Relationship Id="rId4" Type="http://schemas.openxmlformats.org/officeDocument/2006/relationships/image" Target="../media/image30.jpe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svg"/><Relationship Id="rId11" Type="http://schemas.openxmlformats.org/officeDocument/2006/relationships/image" Target="../media/image54.jpeg"/><Relationship Id="rId5" Type="http://schemas.openxmlformats.org/officeDocument/2006/relationships/image" Target="../media/image48.png"/><Relationship Id="rId10" Type="http://schemas.openxmlformats.org/officeDocument/2006/relationships/image" Target="../media/image53.jpeg"/><Relationship Id="rId4" Type="http://schemas.openxmlformats.org/officeDocument/2006/relationships/image" Target="../media/image47.svg"/><Relationship Id="rId9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svg"/><Relationship Id="rId11" Type="http://schemas.openxmlformats.org/officeDocument/2006/relationships/image" Target="../media/image66.jpeg"/><Relationship Id="rId5" Type="http://schemas.openxmlformats.org/officeDocument/2006/relationships/image" Target="../media/image60.png"/><Relationship Id="rId10" Type="http://schemas.openxmlformats.org/officeDocument/2006/relationships/image" Target="../media/image65.jpeg"/><Relationship Id="rId4" Type="http://schemas.openxmlformats.org/officeDocument/2006/relationships/image" Target="../media/image59.svg"/><Relationship Id="rId9" Type="http://schemas.openxmlformats.org/officeDocument/2006/relationships/image" Target="../media/image6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70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kknews.cc/news/nxrxmk3.html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s://en.wikipedia.org/wiki/Patterns_in_natur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www.ifuun.com/a20174221848304/" TargetMode="External"/><Relationship Id="rId4" Type="http://schemas.openxmlformats.org/officeDocument/2006/relationships/hyperlink" Target="https://web2.nmns.edu.tw/Exhibits/109/ChangingNature/in-1.html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29.jpeg"/><Relationship Id="rId7" Type="http://schemas.openxmlformats.org/officeDocument/2006/relationships/image" Target="../media/image70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30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1.jpeg"/><Relationship Id="rId7" Type="http://schemas.openxmlformats.org/officeDocument/2006/relationships/image" Target="../media/image94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16.jpeg"/><Relationship Id="rId10" Type="http://schemas.openxmlformats.org/officeDocument/2006/relationships/image" Target="../media/image97.jpeg"/><Relationship Id="rId4" Type="http://schemas.openxmlformats.org/officeDocument/2006/relationships/image" Target="../media/image92.jpeg"/><Relationship Id="rId9" Type="http://schemas.openxmlformats.org/officeDocument/2006/relationships/image" Target="../media/image9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4343400" y="914400"/>
            <a:ext cx="2362200" cy="2362200"/>
          </a:xfrm>
          <a:prstGeom prst="ellipse">
            <a:avLst/>
          </a:prstGeom>
          <a:solidFill>
            <a:srgbClr val="92D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0" dirty="0">
                <a:latin typeface="微軟正黑體" pitchFamily="34" charset="-120"/>
                <a:ea typeface="微軟正黑體" pitchFamily="34" charset="-120"/>
              </a:rPr>
              <a:t>美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2514600"/>
            <a:ext cx="70866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6000" b="1" dirty="0">
                <a:solidFill>
                  <a:srgbClr val="0070C0"/>
                </a:solidFill>
              </a:rPr>
              <a:t>幾何繪圖</a:t>
            </a:r>
          </a:p>
        </p:txBody>
      </p:sp>
      <p:pic>
        <p:nvPicPr>
          <p:cNvPr id="4" name="圖片 3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7086600" y="3962400"/>
            <a:ext cx="1432916" cy="1788083"/>
          </a:xfrm>
          <a:prstGeom prst="rect">
            <a:avLst/>
          </a:prstGeom>
        </p:spPr>
      </p:pic>
      <p:sp>
        <p:nvSpPr>
          <p:cNvPr id="5" name="副標題 2"/>
          <p:cNvSpPr txBox="1">
            <a:spLocks/>
          </p:cNvSpPr>
          <p:nvPr/>
        </p:nvSpPr>
        <p:spPr>
          <a:xfrm>
            <a:off x="990600" y="5105400"/>
            <a:ext cx="7920880" cy="2309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400" b="1" dirty="0">
                <a:solidFill>
                  <a:schemeClr val="tx1"/>
                </a:solidFill>
              </a:rPr>
              <a:t>北興科技中心</a:t>
            </a:r>
            <a:endParaRPr lang="en-US" altLang="zh-TW" sz="24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400" b="1" dirty="0">
                <a:solidFill>
                  <a:schemeClr val="tx1"/>
                </a:solidFill>
              </a:rPr>
              <a:t>楊心淵</a:t>
            </a:r>
            <a:endParaRPr lang="en-US" altLang="zh-TW" sz="24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" name="群組 18"/>
          <p:cNvGrpSpPr/>
          <p:nvPr/>
        </p:nvGrpSpPr>
        <p:grpSpPr>
          <a:xfrm>
            <a:off x="990600" y="1828800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noProof="0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自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9" name="群組 9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然</a:t>
                </a:r>
              </a:p>
            </p:txBody>
          </p:sp>
        </p:grpSp>
        <p:grpSp>
          <p:nvGrpSpPr>
            <p:cNvPr id="10" name="群組 12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規</a:t>
                </a:r>
              </a:p>
            </p:txBody>
          </p:sp>
        </p:grpSp>
        <p:grpSp>
          <p:nvGrpSpPr>
            <p:cNvPr id="13" name="群組 15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律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19" name="標題 1"/>
          <p:cNvSpPr txBox="1">
            <a:spLocks/>
          </p:cNvSpPr>
          <p:nvPr/>
        </p:nvSpPr>
        <p:spPr>
          <a:xfrm>
            <a:off x="990600" y="3406775"/>
            <a:ext cx="7696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國中八年級模組化</a:t>
            </a: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尋找自然規律之美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hlinkClick r:id="rId2"/>
              </a:rPr>
              <a:t>自然界中的模式</a:t>
            </a:r>
            <a:endParaRPr lang="en-US" altLang="zh-TW" dirty="0"/>
          </a:p>
          <a:p>
            <a:r>
              <a:rPr lang="zh-TW" altLang="en-US" dirty="0">
                <a:hlinkClick r:id="rId3"/>
              </a:rPr>
              <a:t>大自然的法則之美</a:t>
            </a:r>
            <a:endParaRPr lang="en-US" altLang="zh-TW" dirty="0"/>
          </a:p>
          <a:p>
            <a:r>
              <a:rPr lang="zh-TW" altLang="en-US" dirty="0">
                <a:hlinkClick r:id="rId4"/>
              </a:rPr>
              <a:t>自然秩序之美</a:t>
            </a:r>
            <a:endParaRPr lang="en-US" altLang="zh-TW" dirty="0"/>
          </a:p>
          <a:p>
            <a:r>
              <a:rPr lang="zh-TW" altLang="en-US" dirty="0">
                <a:hlinkClick r:id="rId5"/>
              </a:rPr>
              <a:t>建築幾何之美</a:t>
            </a:r>
            <a:endParaRPr lang="zh-TW" altLang="en-US" dirty="0"/>
          </a:p>
        </p:txBody>
      </p:sp>
      <p:pic>
        <p:nvPicPr>
          <p:cNvPr id="5124" name="Picture 4" descr="C:\Users\Younger\Downloads\Fibonacci_spin_(cropped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4114800"/>
            <a:ext cx="3600000" cy="2444358"/>
          </a:xfrm>
          <a:prstGeom prst="rect">
            <a:avLst/>
          </a:prstGeom>
          <a:noFill/>
        </p:spPr>
      </p:pic>
      <p:pic>
        <p:nvPicPr>
          <p:cNvPr id="5127" name="Picture 7" descr="C:\Users\Younger\Downloads\Tiger-berlin-5_symmetr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1219200"/>
            <a:ext cx="3437876" cy="4038600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2514600" y="64886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https://en.wikipedia.org/wiki/Patterns_in_nature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525362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自然規律之美幾何繪圖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選擇一張自然之美的照片</a:t>
            </a:r>
            <a:endParaRPr lang="en-US" altLang="zh-TW" dirty="0"/>
          </a:p>
          <a:p>
            <a:r>
              <a:rPr lang="zh-TW" altLang="en-US" dirty="0"/>
              <a:t>用程式劃出幾何</a:t>
            </a:r>
            <a:r>
              <a:rPr lang="en-US" altLang="zh-TW" dirty="0"/>
              <a:t>『</a:t>
            </a:r>
            <a:r>
              <a:rPr lang="zh-TW" altLang="en-US" dirty="0"/>
              <a:t>意象</a:t>
            </a:r>
            <a:r>
              <a:rPr lang="en-US" altLang="zh-TW" dirty="0"/>
              <a:t>』</a:t>
            </a:r>
            <a:endParaRPr lang="zh-TW" altLang="en-US" dirty="0"/>
          </a:p>
        </p:txBody>
      </p:sp>
      <p:pic>
        <p:nvPicPr>
          <p:cNvPr id="4" name="圖片 3" descr="圖片 0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971800"/>
            <a:ext cx="4872399" cy="3657600"/>
          </a:xfrm>
          <a:prstGeom prst="rect">
            <a:avLst/>
          </a:prstGeom>
        </p:spPr>
      </p:pic>
      <p:pic>
        <p:nvPicPr>
          <p:cNvPr id="51202" name="Picture 2" descr="C:\Users\Younger\Downloads\gm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981200"/>
            <a:ext cx="3162300" cy="4625318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036944" y="6564868"/>
            <a:ext cx="6107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http://www.worldofmastermind.com/?p=6987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0029327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評量</a:t>
            </a:r>
            <a:r>
              <a:rPr lang="en-US" altLang="zh-TW" dirty="0"/>
              <a:t>-</a:t>
            </a:r>
            <a:r>
              <a:rPr lang="zh-TW" altLang="zh-TW" dirty="0"/>
              <a:t>學生自評互評表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148985"/>
              </p:ext>
            </p:extLst>
          </p:nvPr>
        </p:nvGraphicFramePr>
        <p:xfrm>
          <a:off x="381002" y="1828800"/>
          <a:ext cx="8458198" cy="419100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028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1334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自評者：</a:t>
                      </a: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座號：</a:t>
                      </a:r>
                      <a:r>
                        <a:rPr lang="en-US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			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姓名：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完全</a:t>
                      </a: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符合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部分</a:t>
                      </a: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符合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不符合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備註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原始圖片是否具有重複規律之美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所寫程式運用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模組化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程式</a:t>
                      </a:r>
                      <a:r>
                        <a:rPr lang="en-US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函數</a:t>
                      </a:r>
                      <a:r>
                        <a:rPr lang="en-US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所寫程式運用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帶參數函數</a:t>
                      </a:r>
                      <a:endParaRPr lang="zh-TW" sz="2000" b="1" kern="100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所寫程式運用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巢狀函數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繪圖結果能表達原始圖片規律之美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意象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能清楚說明圖形重複的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單元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規則脈絡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226321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活動一：歌詞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704002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歌詞函數定義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模擬程式碼執行</a:t>
            </a:r>
          </a:p>
          <a:p>
            <a:r>
              <a:rPr lang="zh-TW" altLang="en-US" dirty="0"/>
              <a:t>自訂函數定義運用</a:t>
            </a:r>
          </a:p>
          <a:p>
            <a:r>
              <a:rPr lang="zh-TW" altLang="en-US" dirty="0"/>
              <a:t>有各種不同的作法，討論優缺點</a:t>
            </a:r>
          </a:p>
          <a:p>
            <a:r>
              <a:rPr lang="zh-TW" altLang="en-US" dirty="0"/>
              <a:t>巢狀函數</a:t>
            </a:r>
          </a:p>
          <a:p>
            <a:r>
              <a:rPr lang="zh-TW" altLang="en-US" dirty="0"/>
              <a:t>帶參數函數</a:t>
            </a:r>
          </a:p>
          <a:p>
            <a:r>
              <a:rPr lang="zh-TW" altLang="en-US" dirty="0"/>
              <a:t>也可以換成</a:t>
            </a:r>
            <a:r>
              <a:rPr lang="en-US" altLang="zh-TW" dirty="0"/>
              <a:t>MID</a:t>
            </a:r>
            <a:r>
              <a:rPr lang="zh-TW" altLang="en-US" dirty="0"/>
              <a:t>音樂，但是歌詞比較容易成功。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8348383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123604"/>
            <a:ext cx="5734396" cy="573439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個人作業</a:t>
            </a:r>
            <a:r>
              <a:rPr lang="en-US" altLang="zh-TW" dirty="0"/>
              <a:t>-</a:t>
            </a:r>
            <a:r>
              <a:rPr lang="zh-TW" altLang="en-US" dirty="0"/>
              <a:t>紙本學習單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定義函數</a:t>
            </a:r>
            <a:endParaRPr lang="en-US" altLang="zh-TW" dirty="0"/>
          </a:p>
          <a:p>
            <a:r>
              <a:rPr lang="zh-TW" altLang="en-US" dirty="0"/>
              <a:t>用函數跑歌詞</a:t>
            </a:r>
            <a:endParaRPr lang="en-US" altLang="zh-TW" dirty="0"/>
          </a:p>
          <a:p>
            <a:r>
              <a:rPr lang="zh-TW" altLang="en-US" dirty="0"/>
              <a:t>統計次數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2107219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9EEB50-138F-4938-9816-4102945DB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實作練習一：歌詞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0405AD8-7DC6-47E7-8B58-7C338766B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下載：</a:t>
            </a:r>
            <a:r>
              <a:rPr lang="en-US" altLang="zh-TW" dirty="0"/>
              <a:t>2-</a:t>
            </a:r>
            <a:r>
              <a:rPr lang="zh-TW" altLang="en-US" dirty="0"/>
              <a:t>學習單</a:t>
            </a:r>
            <a:r>
              <a:rPr lang="en-US" altLang="zh-TW" dirty="0"/>
              <a:t>1-1-</a:t>
            </a:r>
            <a:r>
              <a:rPr lang="zh-TW" altLang="en-US" dirty="0"/>
              <a:t>歌詞練習檔</a:t>
            </a:r>
            <a:r>
              <a:rPr lang="en-US" altLang="zh-TW" dirty="0"/>
              <a:t>-</a:t>
            </a:r>
            <a:r>
              <a:rPr lang="zh-TW" altLang="en-US" dirty="0"/>
              <a:t>全</a:t>
            </a:r>
            <a:endParaRPr lang="en-US" altLang="zh-TW" dirty="0"/>
          </a:p>
          <a:p>
            <a:r>
              <a:rPr lang="zh-TW" altLang="en-US" dirty="0"/>
              <a:t>共同選擇一首歌練習模組化</a:t>
            </a:r>
            <a:endParaRPr lang="en-US" altLang="zh-TW" dirty="0"/>
          </a:p>
          <a:p>
            <a:r>
              <a:rPr lang="en-US" altLang="zh-TW" dirty="0"/>
              <a:t>10”</a:t>
            </a:r>
          </a:p>
          <a:p>
            <a:endParaRPr lang="en-US" altLang="zh-TW" dirty="0"/>
          </a:p>
          <a:p>
            <a:r>
              <a:rPr lang="zh-TW" altLang="en-US" dirty="0"/>
              <a:t>下載：</a:t>
            </a:r>
            <a:r>
              <a:rPr lang="en-US" altLang="zh-TW" dirty="0"/>
              <a:t>2-</a:t>
            </a:r>
            <a:r>
              <a:rPr lang="zh-TW" altLang="en-US" dirty="0"/>
              <a:t>學習單</a:t>
            </a:r>
            <a:r>
              <a:rPr lang="en-US" altLang="zh-TW" dirty="0"/>
              <a:t>1-2-</a:t>
            </a:r>
            <a:r>
              <a:rPr lang="zh-TW" altLang="en-US" dirty="0"/>
              <a:t>歌詞</a:t>
            </a:r>
            <a:r>
              <a:rPr lang="en-US" altLang="zh-TW" dirty="0"/>
              <a:t>-</a:t>
            </a:r>
            <a:r>
              <a:rPr lang="zh-TW" altLang="en-US" dirty="0"/>
              <a:t>小組學習單</a:t>
            </a:r>
            <a:endParaRPr lang="en-US" altLang="zh-TW" dirty="0"/>
          </a:p>
          <a:p>
            <a:r>
              <a:rPr lang="en-US" altLang="zh-TW" dirty="0"/>
              <a:t>10”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F32CE54-20D2-4D8E-905B-F5FBF8C1C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95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60" y="3048000"/>
            <a:ext cx="6538172" cy="3673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小組作業</a:t>
            </a:r>
            <a:r>
              <a:rPr lang="en-US" altLang="zh-TW" dirty="0"/>
              <a:t>-</a:t>
            </a:r>
            <a:r>
              <a:rPr lang="zh-TW" altLang="en-US" dirty="0"/>
              <a:t>合作共創學習單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分享彼此定義函數的方法</a:t>
            </a:r>
            <a:endParaRPr lang="en-US" altLang="zh-TW" dirty="0"/>
          </a:p>
          <a:p>
            <a:r>
              <a:rPr lang="zh-TW" altLang="en-US" dirty="0"/>
              <a:t>共同決定分組學習單內容，字數少者勝</a:t>
            </a:r>
            <a:endParaRPr lang="en-US" altLang="zh-TW" dirty="0"/>
          </a:p>
          <a:p>
            <a:r>
              <a:rPr lang="zh-TW" altLang="en-US" dirty="0"/>
              <a:t>要有共識</a:t>
            </a:r>
            <a:endParaRPr lang="en-US" altLang="zh-TW" dirty="0"/>
          </a:p>
          <a:p>
            <a:r>
              <a:rPr lang="zh-TW" altLang="en-US" dirty="0"/>
              <a:t>進階題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5295350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函數定義</a:t>
            </a:r>
            <a:endParaRPr lang="en-US" altLang="zh-TW" dirty="0"/>
          </a:p>
          <a:p>
            <a:r>
              <a:rPr lang="zh-TW" altLang="en-US" dirty="0"/>
              <a:t>函數呼叫</a:t>
            </a:r>
            <a:endParaRPr lang="en-US" altLang="zh-TW" dirty="0"/>
          </a:p>
          <a:p>
            <a:r>
              <a:rPr lang="zh-TW" altLang="en-US" dirty="0"/>
              <a:t>函數程式設計與問題解決</a:t>
            </a:r>
            <a:endParaRPr lang="en-US" altLang="zh-TW" dirty="0"/>
          </a:p>
          <a:p>
            <a:r>
              <a:rPr lang="zh-TW" altLang="en-US" dirty="0"/>
              <a:t>函數的優點</a:t>
            </a:r>
            <a:endParaRPr lang="en-US" altLang="zh-TW" dirty="0"/>
          </a:p>
          <a:p>
            <a:r>
              <a:rPr lang="zh-TW" altLang="en-US" dirty="0"/>
              <a:t>生活中函數的應用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4430419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什麼是模組化程式</a:t>
            </a:r>
            <a:r>
              <a:rPr lang="en-US" altLang="zh-TW" dirty="0"/>
              <a:t>(</a:t>
            </a:r>
            <a:r>
              <a:rPr lang="zh-TW" altLang="en-US" dirty="0"/>
              <a:t>函數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模組：我們常將一個大程式</a:t>
            </a:r>
            <a:r>
              <a:rPr lang="zh-TW" altLang="en-US" dirty="0">
                <a:solidFill>
                  <a:srgbClr val="FF0000"/>
                </a:solidFill>
              </a:rPr>
              <a:t>拆解</a:t>
            </a:r>
            <a:r>
              <a:rPr lang="zh-TW" altLang="en-US" dirty="0"/>
              <a:t>成幾個功能</a:t>
            </a:r>
            <a:r>
              <a:rPr lang="zh-TW" altLang="en-US" dirty="0">
                <a:solidFill>
                  <a:srgbClr val="FF0000"/>
                </a:solidFill>
              </a:rPr>
              <a:t>獨立</a:t>
            </a:r>
            <a:r>
              <a:rPr lang="zh-TW" altLang="en-US" dirty="0"/>
              <a:t>且可以</a:t>
            </a:r>
            <a:r>
              <a:rPr lang="zh-TW" altLang="en-US" dirty="0">
                <a:solidFill>
                  <a:srgbClr val="FF0000"/>
                </a:solidFill>
              </a:rPr>
              <a:t>重複</a:t>
            </a:r>
            <a:r>
              <a:rPr lang="zh-TW" altLang="en-US" dirty="0"/>
              <a:t>使用的小程式，這些小程式就稱為「</a:t>
            </a:r>
            <a:r>
              <a:rPr lang="zh-TW" altLang="en-US" dirty="0">
                <a:solidFill>
                  <a:srgbClr val="FF0000"/>
                </a:solidFill>
              </a:rPr>
              <a:t>模組</a:t>
            </a:r>
            <a:r>
              <a:rPr lang="zh-TW" altLang="en-US" dirty="0"/>
              <a:t>」。</a:t>
            </a:r>
          </a:p>
          <a:p>
            <a:r>
              <a:rPr lang="zh-TW" altLang="en-US" dirty="0"/>
              <a:t>模組化的方式：模組化在不同的程式語言中會有不同的實踐方式，而在</a:t>
            </a:r>
            <a:r>
              <a:rPr lang="en-US" altLang="zh-TW" dirty="0"/>
              <a:t>Scratch</a:t>
            </a:r>
            <a:r>
              <a:rPr lang="zh-TW" altLang="en-US" dirty="0"/>
              <a:t>中，「</a:t>
            </a:r>
            <a:r>
              <a:rPr lang="zh-TW" altLang="en-US" dirty="0">
                <a:solidFill>
                  <a:srgbClr val="FF0000"/>
                </a:solidFill>
              </a:rPr>
              <a:t>函式</a:t>
            </a:r>
            <a:r>
              <a:rPr lang="zh-TW" altLang="en-US" dirty="0"/>
              <a:t>」就是一種模組化的方法。</a:t>
            </a:r>
          </a:p>
        </p:txBody>
      </p:sp>
      <p:pic>
        <p:nvPicPr>
          <p:cNvPr id="5" name="圖片 4" descr="圖片 01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4714884"/>
            <a:ext cx="3500430" cy="202835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6488668"/>
            <a:ext cx="5286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說明文字參考康軒教學資源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CH2-2-1PPT.PPTX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3929890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http://gg.gg/yang1215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723" y="1678420"/>
            <a:ext cx="4664077" cy="4664077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訪客身分登入</a:t>
            </a:r>
            <a:endParaRPr lang="en-US" altLang="zh-TW" dirty="0"/>
          </a:p>
          <a:p>
            <a:r>
              <a:rPr lang="zh-TW" altLang="en-US" dirty="0"/>
              <a:t>密碼</a:t>
            </a:r>
            <a:r>
              <a:rPr lang="en-US" altLang="zh-TW" dirty="0"/>
              <a:t>0320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95823909"/>
      </p:ext>
    </p:extLst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模組化程式優點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多人同時</a:t>
            </a:r>
            <a:r>
              <a:rPr lang="zh-TW" altLang="en-US" dirty="0"/>
              <a:t>開發多個模組，再</a:t>
            </a:r>
            <a:r>
              <a:rPr lang="zh-TW" altLang="en-US" dirty="0">
                <a:solidFill>
                  <a:srgbClr val="FF0000"/>
                </a:solidFill>
              </a:rPr>
              <a:t>合併</a:t>
            </a:r>
            <a:r>
              <a:rPr lang="zh-TW" altLang="en-US" dirty="0"/>
              <a:t>成一個大程式，可以提高程式設計效率，是實務上常見的開發方式。</a:t>
            </a:r>
          </a:p>
          <a:p>
            <a:r>
              <a:rPr lang="zh-TW" altLang="en-US" dirty="0"/>
              <a:t>相同功能的程式區塊模組化，可以重複讀取、使用，節省</a:t>
            </a:r>
            <a:r>
              <a:rPr lang="zh-TW" altLang="en-US" dirty="0">
                <a:solidFill>
                  <a:srgbClr val="FF0000"/>
                </a:solidFill>
              </a:rPr>
              <a:t>開發時間</a:t>
            </a:r>
            <a:r>
              <a:rPr lang="zh-TW" altLang="en-US" dirty="0"/>
              <a:t>與</a:t>
            </a:r>
            <a:r>
              <a:rPr lang="zh-TW" altLang="en-US" dirty="0">
                <a:solidFill>
                  <a:srgbClr val="FF0000"/>
                </a:solidFill>
              </a:rPr>
              <a:t>記憶體空間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模組化的程式有較高的</a:t>
            </a:r>
            <a:r>
              <a:rPr lang="zh-TW" altLang="en-US" dirty="0">
                <a:solidFill>
                  <a:srgbClr val="FF0000"/>
                </a:solidFill>
              </a:rPr>
              <a:t>可讀性</a:t>
            </a:r>
            <a:r>
              <a:rPr lang="zh-TW" altLang="en-US" dirty="0"/>
              <a:t>，有助於程式的理解。</a:t>
            </a:r>
          </a:p>
          <a:p>
            <a:r>
              <a:rPr lang="zh-TW" altLang="en-US" dirty="0"/>
              <a:t>各模組功能獨立，在</a:t>
            </a:r>
            <a:r>
              <a:rPr lang="zh-TW" altLang="en-US" dirty="0">
                <a:solidFill>
                  <a:srgbClr val="FF0000"/>
                </a:solidFill>
              </a:rPr>
              <a:t>除錯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維護</a:t>
            </a:r>
            <a:r>
              <a:rPr lang="zh-TW" altLang="en-US" dirty="0"/>
              <a:t>上較容易。</a:t>
            </a: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6488668"/>
            <a:ext cx="5286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說明文字參考康軒教學資源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CH2-2-1PPT.PPTX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8969839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生活中函數概念的應用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自動飲料機</a:t>
            </a:r>
            <a:endParaRPr lang="en-US" altLang="zh-TW" dirty="0"/>
          </a:p>
          <a:p>
            <a:r>
              <a:rPr lang="zh-TW" altLang="en-US" dirty="0"/>
              <a:t>速食店套餐</a:t>
            </a:r>
            <a:r>
              <a:rPr lang="en-US" altLang="zh-TW" dirty="0"/>
              <a:t>A</a:t>
            </a:r>
            <a:r>
              <a:rPr lang="zh-TW" altLang="en-US" dirty="0"/>
              <a:t>、</a:t>
            </a:r>
            <a:r>
              <a:rPr lang="en-US" altLang="zh-TW" dirty="0"/>
              <a:t>B</a:t>
            </a:r>
            <a:r>
              <a:rPr lang="zh-TW" altLang="en-US" dirty="0"/>
              <a:t>、</a:t>
            </a:r>
            <a:r>
              <a:rPr lang="en-US" altLang="zh-TW" dirty="0"/>
              <a:t>C</a:t>
            </a:r>
            <a:endParaRPr lang="zh-TW" altLang="en-US" dirty="0"/>
          </a:p>
        </p:txBody>
      </p:sp>
      <p:pic>
        <p:nvPicPr>
          <p:cNvPr id="1026" name="Picture 2" descr="C:\Users\Younger\Downloads\index-img0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11" t="3333" r="21111" b="4444"/>
          <a:stretch>
            <a:fillRect/>
          </a:stretch>
        </p:blipFill>
        <p:spPr bwMode="auto">
          <a:xfrm>
            <a:off x="5715000" y="1524000"/>
            <a:ext cx="3272928" cy="5224096"/>
          </a:xfrm>
          <a:prstGeom prst="rect">
            <a:avLst/>
          </a:prstGeom>
          <a:noFill/>
        </p:spPr>
      </p:pic>
      <p:pic>
        <p:nvPicPr>
          <p:cNvPr id="1027" name="Picture 3" descr="C:\Users\Younger\Downloads\EVM_ALC_P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t="12000"/>
          <a:stretch>
            <a:fillRect/>
          </a:stretch>
        </p:blipFill>
        <p:spPr bwMode="auto">
          <a:xfrm>
            <a:off x="533400" y="2819400"/>
            <a:ext cx="4419600" cy="3889248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4800600" y="6248400"/>
            <a:ext cx="449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http://www.alona.com.tw/index_tw.php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5934670"/>
            <a:ext cx="419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https://www.mcdonalds.com/tw/zh-tw/full-menu/extra-value-meals.html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8359065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8802" y="2194257"/>
            <a:ext cx="7786396" cy="1470025"/>
          </a:xfrm>
        </p:spPr>
        <p:txBody>
          <a:bodyPr>
            <a:normAutofit/>
          </a:bodyPr>
          <a:lstStyle/>
          <a:p>
            <a:r>
              <a:rPr lang="zh-TW" altLang="en-US" dirty="0"/>
              <a:t>你認為</a:t>
            </a:r>
            <a:r>
              <a:rPr lang="zh-TW" altLang="en-US" dirty="0">
                <a:solidFill>
                  <a:srgbClr val="FF0000"/>
                </a:solidFill>
              </a:rPr>
              <a:t>歌</a:t>
            </a:r>
            <a:r>
              <a:rPr lang="zh-TW" altLang="en-US" dirty="0"/>
              <a:t>詞活動是否貼近</a:t>
            </a:r>
            <a:br>
              <a:rPr lang="en-US" altLang="zh-TW" dirty="0"/>
            </a:br>
            <a:r>
              <a:rPr lang="zh-TW" altLang="en-US" dirty="0"/>
              <a:t>模組化概念學習目標？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5048693" y="659573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李鳳華</a:t>
            </a:r>
          </a:p>
        </p:txBody>
      </p:sp>
      <p:pic>
        <p:nvPicPr>
          <p:cNvPr id="18" name="圖片 17" descr="圖片 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624" cy="338328"/>
          </a:xfrm>
          <a:prstGeom prst="rect">
            <a:avLst/>
          </a:prstGeom>
        </p:spPr>
      </p:pic>
      <p:sp>
        <p:nvSpPr>
          <p:cNvPr id="7" name="副標題 6">
            <a:extLst>
              <a:ext uri="{FF2B5EF4-FFF2-40B4-BE49-F238E27FC236}">
                <a16:creationId xmlns:a16="http://schemas.microsoft.com/office/drawing/2014/main" id="{5AA96E94-F1C7-4DB1-8E46-6A1A91BCC1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FFC4CC0-5945-4892-BEDC-F93D0DA86A8B}"/>
              </a:ext>
            </a:extLst>
          </p:cNvPr>
          <p:cNvSpPr txBox="1">
            <a:spLocks/>
          </p:cNvSpPr>
          <p:nvPr/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b="1" dirty="0">
                <a:solidFill>
                  <a:srgbClr val="002060"/>
                </a:solidFill>
              </a:rPr>
              <a:t>CCR</a:t>
            </a:r>
            <a:r>
              <a:rPr lang="zh-TW" altLang="en-US" b="1" dirty="0">
                <a:solidFill>
                  <a:srgbClr val="002060"/>
                </a:solidFill>
              </a:rPr>
              <a:t> </a:t>
            </a:r>
            <a:r>
              <a:rPr lang="en-US" altLang="zh-TW" b="1" dirty="0">
                <a:solidFill>
                  <a:srgbClr val="7030A0"/>
                </a:solidFill>
              </a:rPr>
              <a:t>IRS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4511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活動二：</a:t>
            </a:r>
            <a:r>
              <a:rPr lang="en-US" altLang="zh-TW" b="1" dirty="0"/>
              <a:t>Code.org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845541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A173C3-8E1C-44A6-9625-8A19FC87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實作練習二：</a:t>
            </a:r>
            <a:r>
              <a:rPr lang="en-US" altLang="zh-TW" dirty="0"/>
              <a:t>code.org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308AF6-6D23-47FF-9CD4-02FE122EC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需要密碼</a:t>
            </a:r>
            <a:endParaRPr lang="en-US" altLang="zh-TW" dirty="0"/>
          </a:p>
          <a:p>
            <a:pPr lvl="1"/>
            <a:r>
              <a:rPr lang="en-US" altLang="zh-TW" dirty="0">
                <a:hlinkClick r:id="rId2"/>
              </a:rPr>
              <a:t>http://gg.gg/or35h</a:t>
            </a:r>
            <a:endParaRPr lang="en-US" altLang="zh-TW" dirty="0"/>
          </a:p>
          <a:p>
            <a:r>
              <a:rPr lang="zh-TW" altLang="en-US" dirty="0"/>
              <a:t>不用密碼</a:t>
            </a:r>
            <a:endParaRPr lang="en-US" altLang="zh-TW" dirty="0">
              <a:hlinkClick r:id="rId3"/>
            </a:endParaRPr>
          </a:p>
          <a:p>
            <a:pPr lvl="1"/>
            <a:r>
              <a:rPr lang="en-US" altLang="zh-TW" dirty="0">
                <a:hlinkClick r:id="rId3"/>
              </a:rPr>
              <a:t>http://gg.gg/or2gf</a:t>
            </a:r>
            <a:endParaRPr lang="en-US" altLang="zh-TW" dirty="0"/>
          </a:p>
          <a:p>
            <a:r>
              <a:rPr lang="en-US" altLang="zh-TW" dirty="0"/>
              <a:t>20”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094716-3459-456F-8C4D-14D7BD22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24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366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Code.org</a:t>
            </a:r>
            <a:r>
              <a:rPr lang="zh-TW" altLang="en-US" dirty="0"/>
              <a:t> 藝術家</a:t>
            </a:r>
            <a:r>
              <a:rPr lang="en-US" altLang="zh-TW" dirty="0"/>
              <a:t>4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143000"/>
            <a:ext cx="5867400" cy="5867400"/>
          </a:xfr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模組化程式概念</a:t>
            </a:r>
            <a:endParaRPr lang="en-US" altLang="zh-TW" dirty="0"/>
          </a:p>
          <a:p>
            <a:r>
              <a:rPr lang="zh-TW" altLang="en-US" dirty="0"/>
              <a:t>模組化程式設計</a:t>
            </a:r>
            <a:endParaRPr lang="en-US" altLang="zh-TW" dirty="0"/>
          </a:p>
          <a:p>
            <a:r>
              <a:rPr lang="zh-TW" altLang="en-US" dirty="0"/>
              <a:t>螺旋漸進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7426611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Level1</a:t>
            </a:r>
            <a:r>
              <a:rPr lang="zh-TW" altLang="en-US" dirty="0"/>
              <a:t>認識函數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83150"/>
            <a:ext cx="9144001" cy="4770050"/>
          </a:xfrm>
          <a:prstGeom prst="rect">
            <a:avLst/>
          </a:prstGeom>
        </p:spPr>
      </p:pic>
      <p:sp>
        <p:nvSpPr>
          <p:cNvPr id="3" name="直線圖說文字 2 2"/>
          <p:cNvSpPr/>
          <p:nvPr/>
        </p:nvSpPr>
        <p:spPr>
          <a:xfrm>
            <a:off x="5296270" y="2659401"/>
            <a:ext cx="1485530" cy="381000"/>
          </a:xfrm>
          <a:prstGeom prst="borderCallout2">
            <a:avLst>
              <a:gd name="adj1" fmla="val 18750"/>
              <a:gd name="adj2" fmla="val -8333"/>
              <a:gd name="adj3" fmla="val 21081"/>
              <a:gd name="adj4" fmla="val -34842"/>
              <a:gd name="adj5" fmla="val 280267"/>
              <a:gd name="adj6" fmla="val -6482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函數呼叫</a:t>
            </a:r>
          </a:p>
        </p:txBody>
      </p:sp>
      <p:sp>
        <p:nvSpPr>
          <p:cNvPr id="5" name="直線圖說文字 2 4"/>
          <p:cNvSpPr/>
          <p:nvPr/>
        </p:nvSpPr>
        <p:spPr>
          <a:xfrm>
            <a:off x="7315200" y="3200400"/>
            <a:ext cx="1485530" cy="381000"/>
          </a:xfrm>
          <a:prstGeom prst="borderCallout2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定義函數</a:t>
            </a:r>
          </a:p>
        </p:txBody>
      </p:sp>
      <p:sp>
        <p:nvSpPr>
          <p:cNvPr id="6" name="直線圖說文字 2 5"/>
          <p:cNvSpPr/>
          <p:nvPr/>
        </p:nvSpPr>
        <p:spPr>
          <a:xfrm>
            <a:off x="1905000" y="3733800"/>
            <a:ext cx="1485530" cy="381000"/>
          </a:xfrm>
          <a:prstGeom prst="borderCallout2">
            <a:avLst>
              <a:gd name="adj1" fmla="val 42051"/>
              <a:gd name="adj2" fmla="val 104018"/>
              <a:gd name="adj3" fmla="val 100304"/>
              <a:gd name="adj4" fmla="val 128305"/>
              <a:gd name="adj5" fmla="val 201044"/>
              <a:gd name="adj6" fmla="val 150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函數呼叫</a:t>
            </a:r>
          </a:p>
        </p:txBody>
      </p:sp>
      <p:sp>
        <p:nvSpPr>
          <p:cNvPr id="9" name="直線圖說文字 2 8"/>
          <p:cNvSpPr/>
          <p:nvPr/>
        </p:nvSpPr>
        <p:spPr>
          <a:xfrm>
            <a:off x="1905000" y="4648200"/>
            <a:ext cx="1485530" cy="381000"/>
          </a:xfrm>
          <a:prstGeom prst="borderCallout2">
            <a:avLst>
              <a:gd name="adj1" fmla="val 42051"/>
              <a:gd name="adj2" fmla="val 104018"/>
              <a:gd name="adj3" fmla="val 100304"/>
              <a:gd name="adj4" fmla="val 128305"/>
              <a:gd name="adj5" fmla="val 201044"/>
              <a:gd name="adj6" fmla="val 150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定義函數</a:t>
            </a:r>
          </a:p>
        </p:txBody>
      </p:sp>
    </p:spTree>
    <p:extLst>
      <p:ext uri="{BB962C8B-B14F-4D97-AF65-F5344CB8AC3E}">
        <p14:creationId xmlns:p14="http://schemas.microsoft.com/office/powerpoint/2010/main" val="927383810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Level2</a:t>
            </a:r>
            <a:r>
              <a:rPr lang="zh-TW" altLang="en-US" dirty="0"/>
              <a:t>定義函數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599"/>
            <a:ext cx="9145301" cy="4674833"/>
          </a:xfrm>
          <a:prstGeom prst="rect">
            <a:avLst/>
          </a:prstGeom>
        </p:spPr>
      </p:pic>
      <p:sp>
        <p:nvSpPr>
          <p:cNvPr id="6" name="直線圖說文字 2 5"/>
          <p:cNvSpPr/>
          <p:nvPr/>
        </p:nvSpPr>
        <p:spPr>
          <a:xfrm>
            <a:off x="6019800" y="5937177"/>
            <a:ext cx="1485530" cy="381000"/>
          </a:xfrm>
          <a:prstGeom prst="borderCallout2">
            <a:avLst>
              <a:gd name="adj1" fmla="val 18750"/>
              <a:gd name="adj2" fmla="val -8333"/>
              <a:gd name="adj3" fmla="val 21081"/>
              <a:gd name="adj4" fmla="val -34842"/>
              <a:gd name="adj5" fmla="val -78568"/>
              <a:gd name="adj6" fmla="val -845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自定義函數</a:t>
            </a:r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5B26A061-AA48-4908-ACA7-2A5C4AC7D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8934191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Level3</a:t>
            </a:r>
            <a:r>
              <a:rPr lang="zh-TW" altLang="en-US" dirty="0"/>
              <a:t>函數呼叫</a:t>
            </a:r>
            <a:r>
              <a:rPr lang="en-US" altLang="zh-TW" dirty="0"/>
              <a:t>-</a:t>
            </a:r>
            <a:r>
              <a:rPr lang="zh-TW" altLang="en-US" dirty="0"/>
              <a:t>籬笆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889" y="1600201"/>
            <a:ext cx="9150889" cy="4804064"/>
          </a:xfrm>
          <a:prstGeom prst="rect">
            <a:avLst/>
          </a:prstGeom>
        </p:spPr>
      </p:pic>
      <p:sp>
        <p:nvSpPr>
          <p:cNvPr id="6" name="等腰三角形 5"/>
          <p:cNvSpPr/>
          <p:nvPr/>
        </p:nvSpPr>
        <p:spPr>
          <a:xfrm>
            <a:off x="1272540" y="36576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等腰三角形 6"/>
          <p:cNvSpPr/>
          <p:nvPr/>
        </p:nvSpPr>
        <p:spPr>
          <a:xfrm>
            <a:off x="1264920" y="313182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等腰三角形 7"/>
          <p:cNvSpPr/>
          <p:nvPr/>
        </p:nvSpPr>
        <p:spPr>
          <a:xfrm>
            <a:off x="1264920" y="250698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FD77AE3F-F33E-4300-BE2D-EE9B1CDE0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05528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Level4</a:t>
            </a:r>
            <a:r>
              <a:rPr lang="zh-TW" altLang="en-US" dirty="0"/>
              <a:t>函數呼叫</a:t>
            </a:r>
            <a:r>
              <a:rPr lang="en-US" altLang="zh-TW" dirty="0"/>
              <a:t>-</a:t>
            </a:r>
            <a:r>
              <a:rPr lang="zh-TW" altLang="en-US" dirty="0"/>
              <a:t>畫房子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1600199"/>
            <a:ext cx="9132707" cy="4614169"/>
          </a:xfrm>
          <a:prstGeom prst="rect">
            <a:avLst/>
          </a:prstGeom>
        </p:spPr>
      </p:pic>
      <p:sp>
        <p:nvSpPr>
          <p:cNvPr id="6" name="等腰三角形 5"/>
          <p:cNvSpPr/>
          <p:nvPr/>
        </p:nvSpPr>
        <p:spPr>
          <a:xfrm>
            <a:off x="1066800" y="26670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等腰三角形 6"/>
          <p:cNvSpPr/>
          <p:nvPr/>
        </p:nvSpPr>
        <p:spPr>
          <a:xfrm>
            <a:off x="1066800" y="21336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等腰三角形 7"/>
          <p:cNvSpPr/>
          <p:nvPr/>
        </p:nvSpPr>
        <p:spPr>
          <a:xfrm rot="1800000">
            <a:off x="1247091" y="1874836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>
            <a:stCxn id="7" idx="3"/>
          </p:cNvCxnSpPr>
          <p:nvPr/>
        </p:nvCxnSpPr>
        <p:spPr>
          <a:xfrm flipV="1">
            <a:off x="1143000" y="17526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86332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課程設計理念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704002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Level5</a:t>
            </a:r>
            <a:r>
              <a:rPr lang="zh-TW" altLang="en-US" dirty="0"/>
              <a:t>巢狀函數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7" y="1981200"/>
            <a:ext cx="9155097" cy="4233726"/>
          </a:xfrm>
          <a:prstGeom prst="rect">
            <a:avLst/>
          </a:prstGeom>
        </p:spPr>
      </p:pic>
      <p:sp>
        <p:nvSpPr>
          <p:cNvPr id="6" name="直線圖說文字 2 5"/>
          <p:cNvSpPr/>
          <p:nvPr/>
        </p:nvSpPr>
        <p:spPr>
          <a:xfrm>
            <a:off x="1752600" y="2895600"/>
            <a:ext cx="1942730" cy="381000"/>
          </a:xfrm>
          <a:prstGeom prst="borderCallout2">
            <a:avLst>
              <a:gd name="adj1" fmla="val 28071"/>
              <a:gd name="adj2" fmla="val 105213"/>
              <a:gd name="adj3" fmla="val 30401"/>
              <a:gd name="adj4" fmla="val 137867"/>
              <a:gd name="adj5" fmla="val -87888"/>
              <a:gd name="adj6" fmla="val 15091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函式名稱不可改</a:t>
            </a:r>
          </a:p>
        </p:txBody>
      </p:sp>
    </p:spTree>
    <p:extLst>
      <p:ext uri="{BB962C8B-B14F-4D97-AF65-F5344CB8AC3E}">
        <p14:creationId xmlns:p14="http://schemas.microsoft.com/office/powerpoint/2010/main" val="3137947095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Level6</a:t>
            </a:r>
            <a:r>
              <a:rPr lang="zh-TW" altLang="en-US" dirty="0"/>
              <a:t>帶參數函數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2690"/>
            <a:ext cx="9144000" cy="4814309"/>
          </a:xfrm>
          <a:prstGeom prst="rect">
            <a:avLst/>
          </a:prstGeom>
        </p:spPr>
      </p:pic>
      <p:sp>
        <p:nvSpPr>
          <p:cNvPr id="8" name="直線圖說文字 2 7"/>
          <p:cNvSpPr/>
          <p:nvPr/>
        </p:nvSpPr>
        <p:spPr>
          <a:xfrm>
            <a:off x="3113843" y="5486400"/>
            <a:ext cx="1485530" cy="381000"/>
          </a:xfrm>
          <a:prstGeom prst="borderCallout2">
            <a:avLst>
              <a:gd name="adj1" fmla="val 28071"/>
              <a:gd name="adj2" fmla="val 105213"/>
              <a:gd name="adj3" fmla="val 30401"/>
              <a:gd name="adj4" fmla="val 137867"/>
              <a:gd name="adj5" fmla="val -87888"/>
              <a:gd name="adj6" fmla="val 15091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點選可編輯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6400800" y="4343400"/>
            <a:ext cx="2057400" cy="381000"/>
          </a:xfrm>
          <a:prstGeom prst="round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5143500" y="4090949"/>
            <a:ext cx="571500" cy="381000"/>
          </a:xfrm>
          <a:prstGeom prst="round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5591268" y="4090949"/>
            <a:ext cx="704665" cy="381000"/>
          </a:xfrm>
          <a:prstGeom prst="round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881" y="3048000"/>
            <a:ext cx="981608" cy="825247"/>
          </a:xfrm>
          <a:prstGeom prst="rect">
            <a:avLst/>
          </a:prstGeom>
        </p:spPr>
      </p:pic>
      <p:sp>
        <p:nvSpPr>
          <p:cNvPr id="9" name="等腰三角形 8"/>
          <p:cNvSpPr/>
          <p:nvPr/>
        </p:nvSpPr>
        <p:spPr>
          <a:xfrm>
            <a:off x="1295400" y="36576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等腰三角形 12"/>
          <p:cNvSpPr/>
          <p:nvPr/>
        </p:nvSpPr>
        <p:spPr>
          <a:xfrm>
            <a:off x="1295400" y="31242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326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Level7</a:t>
            </a:r>
            <a:r>
              <a:rPr lang="zh-TW" altLang="en-US" dirty="0"/>
              <a:t>帶參數巢狀函數</a:t>
            </a:r>
          </a:p>
        </p:txBody>
      </p:sp>
      <p:pic>
        <p:nvPicPr>
          <p:cNvPr id="5" name="內容版面配置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4460"/>
            <a:ext cx="9141329" cy="5382086"/>
          </a:xfrm>
          <a:prstGeom prst="rect">
            <a:avLst/>
          </a:prstGeom>
        </p:spPr>
      </p:pic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7846202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Level8</a:t>
            </a:r>
            <a:r>
              <a:rPr lang="zh-TW" altLang="en-US" dirty="0"/>
              <a:t>函數應用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7508"/>
            <a:ext cx="9144000" cy="5030492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>
            <a:off x="271509" y="39624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等腰三角形 5"/>
          <p:cNvSpPr/>
          <p:nvPr/>
        </p:nvSpPr>
        <p:spPr>
          <a:xfrm rot="-5400000">
            <a:off x="195309" y="33528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等腰三角形 6"/>
          <p:cNvSpPr/>
          <p:nvPr/>
        </p:nvSpPr>
        <p:spPr>
          <a:xfrm>
            <a:off x="830064" y="3962400"/>
            <a:ext cx="152400" cy="1524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93823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Level9</a:t>
            </a:r>
            <a:r>
              <a:rPr lang="zh-TW" altLang="en-US" dirty="0"/>
              <a:t>自定義帶參數巢狀函數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52878" cy="5169141"/>
          </a:xfrm>
        </p:spPr>
      </p:pic>
      <p:sp>
        <p:nvSpPr>
          <p:cNvPr id="5" name="直線圖說文字 2 4"/>
          <p:cNvSpPr/>
          <p:nvPr/>
        </p:nvSpPr>
        <p:spPr>
          <a:xfrm>
            <a:off x="5486400" y="2819400"/>
            <a:ext cx="1942730" cy="381000"/>
          </a:xfrm>
          <a:prstGeom prst="borderCallout2">
            <a:avLst>
              <a:gd name="adj1" fmla="val 28071"/>
              <a:gd name="adj2" fmla="val 105213"/>
              <a:gd name="adj3" fmla="val 30401"/>
              <a:gd name="adj4" fmla="val 137867"/>
              <a:gd name="adj5" fmla="val -87888"/>
              <a:gd name="adj6" fmla="val 15091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函式名稱不可改</a:t>
            </a:r>
          </a:p>
        </p:txBody>
      </p:sp>
    </p:spTree>
    <p:extLst>
      <p:ext uri="{BB962C8B-B14F-4D97-AF65-F5344CB8AC3E}">
        <p14:creationId xmlns:p14="http://schemas.microsoft.com/office/powerpoint/2010/main" val="2347636822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Level10</a:t>
            </a:r>
            <a:r>
              <a:rPr lang="zh-TW" altLang="en-US" dirty="0"/>
              <a:t>幾何之美</a:t>
            </a:r>
            <a:r>
              <a:rPr lang="en-US" altLang="zh-TW" dirty="0"/>
              <a:t>-</a:t>
            </a:r>
            <a:r>
              <a:rPr lang="zh-TW" altLang="en-US" dirty="0"/>
              <a:t>函數應用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18421"/>
            <a:ext cx="9144001" cy="5439579"/>
          </a:xfrm>
        </p:spPr>
      </p:pic>
    </p:spTree>
    <p:extLst>
      <p:ext uri="{BB962C8B-B14F-4D97-AF65-F5344CB8AC3E}">
        <p14:creationId xmlns:p14="http://schemas.microsoft.com/office/powerpoint/2010/main" val="3263120168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想想看，完成了那些任務關卡？</a:t>
            </a:r>
          </a:p>
        </p:txBody>
      </p:sp>
      <p:pic>
        <p:nvPicPr>
          <p:cNvPr id="5" name="內容版面配置區 4" descr="圖片 013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1571612"/>
            <a:ext cx="1791248" cy="168125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36</a:t>
            </a:fld>
            <a:endParaRPr lang="zh-TW" altLang="en-US" dirty="0"/>
          </a:p>
        </p:txBody>
      </p:sp>
      <p:pic>
        <p:nvPicPr>
          <p:cNvPr id="6" name="圖片 5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52" y="1543528"/>
            <a:ext cx="1689116" cy="1696972"/>
          </a:xfrm>
          <a:prstGeom prst="rect">
            <a:avLst/>
          </a:prstGeom>
        </p:spPr>
      </p:pic>
      <p:pic>
        <p:nvPicPr>
          <p:cNvPr id="7" name="圖片 6" descr="圖片 015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1714488"/>
            <a:ext cx="1500563" cy="3040408"/>
          </a:xfrm>
          <a:prstGeom prst="rect">
            <a:avLst/>
          </a:prstGeom>
        </p:spPr>
      </p:pic>
      <p:pic>
        <p:nvPicPr>
          <p:cNvPr id="8" name="圖片 7" descr="圖片 016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14488"/>
            <a:ext cx="1374862" cy="1916950"/>
          </a:xfrm>
          <a:prstGeom prst="rect">
            <a:avLst/>
          </a:prstGeom>
        </p:spPr>
      </p:pic>
      <p:pic>
        <p:nvPicPr>
          <p:cNvPr id="31" name="圖形 12" descr="徽章 1 外框">
            <a:extLst>
              <a:ext uri="{FF2B5EF4-FFF2-40B4-BE49-F238E27FC236}">
                <a16:creationId xmlns:a16="http://schemas.microsoft.com/office/drawing/2014/main" id="{CBE19016-D0EE-4A5B-BAF8-D428B7E5AE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4282" y="1214422"/>
            <a:ext cx="628648" cy="628648"/>
          </a:xfrm>
          <a:prstGeom prst="rect">
            <a:avLst/>
          </a:prstGeom>
        </p:spPr>
      </p:pic>
      <p:pic>
        <p:nvPicPr>
          <p:cNvPr id="33" name="圖形 14" descr="識別證 外框">
            <a:extLst>
              <a:ext uri="{FF2B5EF4-FFF2-40B4-BE49-F238E27FC236}">
                <a16:creationId xmlns:a16="http://schemas.microsoft.com/office/drawing/2014/main" id="{0965AAA6-59D2-4074-8179-2D3ED86108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7422" y="1214422"/>
            <a:ext cx="628648" cy="628648"/>
          </a:xfrm>
          <a:prstGeom prst="rect">
            <a:avLst/>
          </a:prstGeom>
        </p:spPr>
      </p:pic>
      <p:pic>
        <p:nvPicPr>
          <p:cNvPr id="34" name="圖形 15" descr="徽章 3 外框">
            <a:extLst>
              <a:ext uri="{FF2B5EF4-FFF2-40B4-BE49-F238E27FC236}">
                <a16:creationId xmlns:a16="http://schemas.microsoft.com/office/drawing/2014/main" id="{48F8056F-153D-45B2-B17A-B3D7471C03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14876" y="1214422"/>
            <a:ext cx="628648" cy="628648"/>
          </a:xfrm>
          <a:prstGeom prst="rect">
            <a:avLst/>
          </a:prstGeom>
        </p:spPr>
      </p:pic>
      <p:pic>
        <p:nvPicPr>
          <p:cNvPr id="35" name="圖形 16" descr="徽章 4 外框">
            <a:extLst>
              <a:ext uri="{FF2B5EF4-FFF2-40B4-BE49-F238E27FC236}">
                <a16:creationId xmlns:a16="http://schemas.microsoft.com/office/drawing/2014/main" id="{595A0FBD-01C0-476B-A854-0EE84B5CE45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86578" y="1214422"/>
            <a:ext cx="628648" cy="628648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1A252078-F1CC-4F23-A3BA-057CF3FDB63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3143248"/>
            <a:ext cx="1025420" cy="678799"/>
          </a:xfrm>
          <a:prstGeom prst="rect">
            <a:avLst/>
          </a:prstGeom>
        </p:spPr>
      </p:pic>
      <p:pic>
        <p:nvPicPr>
          <p:cNvPr id="49" name="內容版面配置區 6">
            <a:extLst>
              <a:ext uri="{FF2B5EF4-FFF2-40B4-BE49-F238E27FC236}">
                <a16:creationId xmlns:a16="http://schemas.microsoft.com/office/drawing/2014/main" id="{67199E1A-4B21-401D-82CB-70189C4213E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8" y="3071810"/>
            <a:ext cx="1494802" cy="1567015"/>
          </a:xfrm>
          <a:prstGeom prst="rect">
            <a:avLst/>
          </a:prstGeom>
        </p:spPr>
      </p:pic>
      <p:pic>
        <p:nvPicPr>
          <p:cNvPr id="51" name="內容版面配置區 8">
            <a:extLst>
              <a:ext uri="{FF2B5EF4-FFF2-40B4-BE49-F238E27FC236}">
                <a16:creationId xmlns:a16="http://schemas.microsoft.com/office/drawing/2014/main" id="{29FC03BF-E09B-4740-81AE-9DDFB967578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66" y="4643446"/>
            <a:ext cx="2014733" cy="1754767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545D30BF-7FBA-4646-8623-F17499D0F81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497" y="3786190"/>
            <a:ext cx="2072503" cy="153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8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圖片 56" descr="圖片 019.jpg">
            <a:extLst>
              <a:ext uri="{FF2B5EF4-FFF2-40B4-BE49-F238E27FC236}">
                <a16:creationId xmlns:a16="http://schemas.microsoft.com/office/drawing/2014/main" id="{512D6452-7321-4098-ADDD-42B2ED770EB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1142984"/>
            <a:ext cx="1814818" cy="28047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想想看，完成了那些任務關卡？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37</a:t>
            </a:fld>
            <a:endParaRPr lang="zh-TW" altLang="en-US" dirty="0"/>
          </a:p>
        </p:txBody>
      </p:sp>
      <p:pic>
        <p:nvPicPr>
          <p:cNvPr id="36" name="圖形 17" descr="徽章 5 外框">
            <a:extLst>
              <a:ext uri="{FF2B5EF4-FFF2-40B4-BE49-F238E27FC236}">
                <a16:creationId xmlns:a16="http://schemas.microsoft.com/office/drawing/2014/main" id="{A2A61A26-CF08-45A6-8B1E-832067392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282" y="1142984"/>
            <a:ext cx="628648" cy="628648"/>
          </a:xfrm>
          <a:prstGeom prst="rect">
            <a:avLst/>
          </a:prstGeom>
        </p:spPr>
      </p:pic>
      <p:pic>
        <p:nvPicPr>
          <p:cNvPr id="37" name="圖形 18" descr="徽章 6 外框">
            <a:extLst>
              <a:ext uri="{FF2B5EF4-FFF2-40B4-BE49-F238E27FC236}">
                <a16:creationId xmlns:a16="http://schemas.microsoft.com/office/drawing/2014/main" id="{DEFBC289-DD3B-4094-8507-B8170A352F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0278" y="1142984"/>
            <a:ext cx="628648" cy="628648"/>
          </a:xfrm>
          <a:prstGeom prst="rect">
            <a:avLst/>
          </a:prstGeom>
        </p:spPr>
      </p:pic>
      <p:pic>
        <p:nvPicPr>
          <p:cNvPr id="38" name="圖形 19" descr="徽章 7 外框">
            <a:extLst>
              <a:ext uri="{FF2B5EF4-FFF2-40B4-BE49-F238E27FC236}">
                <a16:creationId xmlns:a16="http://schemas.microsoft.com/office/drawing/2014/main" id="{354D8B93-D976-4686-93BD-304D5EA7D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57864" y="1142984"/>
            <a:ext cx="628648" cy="628648"/>
          </a:xfrm>
          <a:prstGeom prst="rect">
            <a:avLst/>
          </a:prstGeom>
        </p:spPr>
      </p:pic>
      <p:pic>
        <p:nvPicPr>
          <p:cNvPr id="56" name="圖片 55" descr="圖片 018.jpg">
            <a:extLst>
              <a:ext uri="{FF2B5EF4-FFF2-40B4-BE49-F238E27FC236}">
                <a16:creationId xmlns:a16="http://schemas.microsoft.com/office/drawing/2014/main" id="{4120BE3A-A406-4919-AB0E-C6609F7C5AD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7898" y="1643050"/>
            <a:ext cx="2011226" cy="3048264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78720F59-0BF2-4976-9A30-05C2AA063A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3143248"/>
            <a:ext cx="2888506" cy="3509535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C70249B8-5824-40F0-BC33-DF086256CC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702" y="3286124"/>
            <a:ext cx="2455230" cy="3292897"/>
          </a:xfrm>
          <a:prstGeom prst="rect">
            <a:avLst/>
          </a:prstGeom>
        </p:spPr>
      </p:pic>
      <p:pic>
        <p:nvPicPr>
          <p:cNvPr id="52" name="圖片 51" descr="圖片 017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571612"/>
            <a:ext cx="1327724" cy="1971945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84949545-EA66-4742-AC0B-EFE03D99308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3500438"/>
            <a:ext cx="2354132" cy="252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8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圖片 027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1000108"/>
            <a:ext cx="2857520" cy="272965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想想看，完成了那些任務關卡？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38</a:t>
            </a:fld>
            <a:endParaRPr lang="zh-TW" altLang="en-US" dirty="0"/>
          </a:p>
        </p:txBody>
      </p:sp>
      <p:pic>
        <p:nvPicPr>
          <p:cNvPr id="32" name="圖形 13" descr="徽章 10 外框">
            <a:extLst>
              <a:ext uri="{FF2B5EF4-FFF2-40B4-BE49-F238E27FC236}">
                <a16:creationId xmlns:a16="http://schemas.microsoft.com/office/drawing/2014/main" id="{96392EC6-83BF-4E5A-86D4-55E62E6637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2990" y="-1785974"/>
            <a:ext cx="628648" cy="628648"/>
          </a:xfrm>
          <a:prstGeom prst="rect">
            <a:avLst/>
          </a:prstGeom>
        </p:spPr>
      </p:pic>
      <p:pic>
        <p:nvPicPr>
          <p:cNvPr id="39" name="圖形 20" descr="徽章 8 外框">
            <a:extLst>
              <a:ext uri="{FF2B5EF4-FFF2-40B4-BE49-F238E27FC236}">
                <a16:creationId xmlns:a16="http://schemas.microsoft.com/office/drawing/2014/main" id="{E76A5F1C-5EA7-4022-904C-61E3D4EE9C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596" y="1214422"/>
            <a:ext cx="628648" cy="628648"/>
          </a:xfrm>
          <a:prstGeom prst="rect">
            <a:avLst/>
          </a:prstGeom>
        </p:spPr>
      </p:pic>
      <p:pic>
        <p:nvPicPr>
          <p:cNvPr id="40" name="圖形 21" descr="徽章 9 外框">
            <a:extLst>
              <a:ext uri="{FF2B5EF4-FFF2-40B4-BE49-F238E27FC236}">
                <a16:creationId xmlns:a16="http://schemas.microsoft.com/office/drawing/2014/main" id="{35D0BEDE-058A-4F7E-BE1D-AD49030F94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7884" y="1214422"/>
            <a:ext cx="628648" cy="628648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E917A39B-959F-425C-871D-87CDC74364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95" b="51601"/>
          <a:stretch>
            <a:fillRect/>
          </a:stretch>
        </p:blipFill>
        <p:spPr>
          <a:xfrm>
            <a:off x="2000232" y="3857628"/>
            <a:ext cx="1428760" cy="1785950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91DA4E1D-36F8-40CE-9C0F-7FF09BA8FC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32" b="52255"/>
          <a:stretch>
            <a:fillRect/>
          </a:stretch>
        </p:blipFill>
        <p:spPr>
          <a:xfrm>
            <a:off x="6643702" y="3786190"/>
            <a:ext cx="1311755" cy="1785950"/>
          </a:xfrm>
          <a:prstGeom prst="rect">
            <a:avLst/>
          </a:prstGeom>
        </p:spPr>
      </p:pic>
      <p:pic>
        <p:nvPicPr>
          <p:cNvPr id="58" name="圖片 57" descr="圖片 020.jpg">
            <a:extLst>
              <a:ext uri="{FF2B5EF4-FFF2-40B4-BE49-F238E27FC236}">
                <a16:creationId xmlns:a16="http://schemas.microsoft.com/office/drawing/2014/main" id="{362750E6-EACA-4043-8B12-5D213FDBEDA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42984"/>
            <a:ext cx="3519646" cy="275758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E917A39B-959F-425C-871D-87CDC74364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5" r="-2899" b="-4542"/>
          <a:stretch>
            <a:fillRect/>
          </a:stretch>
        </p:blipFill>
        <p:spPr>
          <a:xfrm>
            <a:off x="3357554" y="3000348"/>
            <a:ext cx="2643174" cy="38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8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zh-TW" altLang="en-US" dirty="0"/>
              <a:t>逆向思考</a:t>
            </a:r>
          </a:p>
        </p:txBody>
      </p:sp>
      <p:sp>
        <p:nvSpPr>
          <p:cNvPr id="25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重複的單元？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規律、規則？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先後的順序？</a:t>
            </a:r>
          </a:p>
        </p:txBody>
      </p:sp>
      <p:pic>
        <p:nvPicPr>
          <p:cNvPr id="13" name="圖片 12" descr="圖片 02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0"/>
            <a:ext cx="4186358" cy="3822327"/>
          </a:xfrm>
          <a:prstGeom prst="rect">
            <a:avLst/>
          </a:prstGeom>
        </p:spPr>
      </p:pic>
      <p:pic>
        <p:nvPicPr>
          <p:cNvPr id="5" name="內容版面配置區 4" descr="圖片 013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61" t="28137" r="23162" b="16379"/>
          <a:stretch>
            <a:fillRect/>
          </a:stretch>
        </p:blipFill>
        <p:spPr>
          <a:xfrm>
            <a:off x="5143504" y="5000636"/>
            <a:ext cx="623106" cy="632827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39</a:t>
            </a:fld>
            <a:endParaRPr lang="zh-TW" altLang="en-US" dirty="0"/>
          </a:p>
        </p:txBody>
      </p:sp>
      <p:pic>
        <p:nvPicPr>
          <p:cNvPr id="6" name="圖片 5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615" t="33147" r="15414" b="16839"/>
          <a:stretch>
            <a:fillRect/>
          </a:stretch>
        </p:blipFill>
        <p:spPr>
          <a:xfrm flipV="1">
            <a:off x="5143504" y="4071942"/>
            <a:ext cx="652829" cy="575773"/>
          </a:xfrm>
          <a:prstGeom prst="rect">
            <a:avLst/>
          </a:prstGeom>
        </p:spPr>
      </p:pic>
      <p:pic>
        <p:nvPicPr>
          <p:cNvPr id="15" name="圖片 14" descr="圖片 02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285992"/>
            <a:ext cx="740664" cy="1054608"/>
          </a:xfrm>
          <a:prstGeom prst="rect">
            <a:avLst/>
          </a:prstGeom>
        </p:spPr>
      </p:pic>
      <p:pic>
        <p:nvPicPr>
          <p:cNvPr id="16" name="圖片 15" descr="圖片 02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1198" y="1428736"/>
            <a:ext cx="1118616" cy="1981200"/>
          </a:xfrm>
          <a:prstGeom prst="rect">
            <a:avLst/>
          </a:prstGeom>
        </p:spPr>
      </p:pic>
      <p:pic>
        <p:nvPicPr>
          <p:cNvPr id="17" name="圖片 16" descr="圖片 03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571480"/>
            <a:ext cx="1652016" cy="2801112"/>
          </a:xfrm>
          <a:prstGeom prst="rect">
            <a:avLst/>
          </a:prstGeom>
        </p:spPr>
      </p:pic>
      <p:pic>
        <p:nvPicPr>
          <p:cNvPr id="19" name="內容版面配置區 4" descr="圖片 01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452" t="28253" r="23162" b="16379"/>
          <a:stretch>
            <a:fillRect/>
          </a:stretch>
        </p:blipFill>
        <p:spPr>
          <a:xfrm>
            <a:off x="6072198" y="5000636"/>
            <a:ext cx="920443" cy="930877"/>
          </a:xfrm>
          <a:prstGeom prst="rect">
            <a:avLst/>
          </a:prstGeom>
        </p:spPr>
      </p:pic>
      <p:pic>
        <p:nvPicPr>
          <p:cNvPr id="20" name="圖片 19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992" t="33170" r="15414" b="16839"/>
          <a:stretch>
            <a:fillRect/>
          </a:stretch>
        </p:blipFill>
        <p:spPr>
          <a:xfrm flipV="1">
            <a:off x="6072198" y="3857628"/>
            <a:ext cx="972841" cy="848329"/>
          </a:xfrm>
          <a:prstGeom prst="rect">
            <a:avLst/>
          </a:prstGeom>
        </p:spPr>
      </p:pic>
      <p:pic>
        <p:nvPicPr>
          <p:cNvPr id="21" name="內容版面配置區 4" descr="圖片 01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736" t="28498" r="23162" b="16379"/>
          <a:stretch>
            <a:fillRect/>
          </a:stretch>
        </p:blipFill>
        <p:spPr>
          <a:xfrm>
            <a:off x="7429520" y="5000636"/>
            <a:ext cx="1373043" cy="1390121"/>
          </a:xfrm>
          <a:prstGeom prst="rect">
            <a:avLst/>
          </a:prstGeom>
        </p:spPr>
      </p:pic>
      <p:pic>
        <p:nvPicPr>
          <p:cNvPr id="22" name="圖片 21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42" t="33284" r="15414" b="16839"/>
          <a:stretch>
            <a:fillRect/>
          </a:stretch>
        </p:blipFill>
        <p:spPr>
          <a:xfrm flipV="1">
            <a:off x="7385090" y="3500438"/>
            <a:ext cx="1473190" cy="1269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/>
          </p:cNvSpPr>
          <p:nvPr/>
        </p:nvSpPr>
        <p:spPr>
          <a:xfrm>
            <a:off x="609600" y="1828801"/>
            <a:ext cx="2057400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學習內容</a:t>
            </a:r>
          </a:p>
        </p:txBody>
      </p:sp>
      <p:sp>
        <p:nvSpPr>
          <p:cNvPr id="10" name="矩形 9"/>
          <p:cNvSpPr>
            <a:spLocks/>
          </p:cNvSpPr>
          <p:nvPr/>
        </p:nvSpPr>
        <p:spPr>
          <a:xfrm>
            <a:off x="3095620" y="2095501"/>
            <a:ext cx="3382506" cy="461009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zh-TW" altLang="en-US" sz="240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>
            <a:spLocks/>
          </p:cNvSpPr>
          <p:nvPr/>
        </p:nvSpPr>
        <p:spPr>
          <a:xfrm>
            <a:off x="3352801" y="32766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：歌詞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>
            <a:spLocks/>
          </p:cNvSpPr>
          <p:nvPr/>
        </p:nvSpPr>
        <p:spPr>
          <a:xfrm>
            <a:off x="3352801" y="38100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活動二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：藝術家</a:t>
            </a:r>
            <a:r>
              <a:rPr lang="en-US" altLang="zh-TW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</a:p>
        </p:txBody>
      </p:sp>
      <p:sp>
        <p:nvSpPr>
          <p:cNvPr id="34" name="矩形 33"/>
          <p:cNvSpPr>
            <a:spLocks/>
          </p:cNvSpPr>
          <p:nvPr/>
        </p:nvSpPr>
        <p:spPr>
          <a:xfrm>
            <a:off x="3276601" y="685801"/>
            <a:ext cx="1066799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自然規律之美幾何繪圖</a:t>
            </a:r>
            <a:endParaRPr lang="en-US" altLang="zh-TW" sz="1600" b="1" dirty="0">
              <a:solidFill>
                <a:srgbClr val="FFFF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>
            <a:spLocks/>
          </p:cNvSpPr>
          <p:nvPr/>
        </p:nvSpPr>
        <p:spPr>
          <a:xfrm>
            <a:off x="5410200" y="692650"/>
            <a:ext cx="1066799" cy="8313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400" b="1" dirty="0">
                <a:solidFill>
                  <a:srgbClr val="FFFF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br>
              <a:rPr lang="en-US" altLang="zh-TW" sz="1400" b="1" dirty="0">
                <a:solidFill>
                  <a:srgbClr val="FFFF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b="1" dirty="0">
                <a:solidFill>
                  <a:srgbClr val="FFFF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Code.org</a:t>
            </a:r>
          </a:p>
        </p:txBody>
      </p:sp>
      <p:sp>
        <p:nvSpPr>
          <p:cNvPr id="44" name="矩形 43"/>
          <p:cNvSpPr>
            <a:spLocks/>
          </p:cNvSpPr>
          <p:nvPr/>
        </p:nvSpPr>
        <p:spPr>
          <a:xfrm>
            <a:off x="610475" y="3019648"/>
            <a:ext cx="2056525" cy="89459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P-IV-5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模組化程式設計與問題解決實作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 45"/>
          <p:cNvSpPr>
            <a:spLocks/>
          </p:cNvSpPr>
          <p:nvPr/>
        </p:nvSpPr>
        <p:spPr>
          <a:xfrm>
            <a:off x="610475" y="2372105"/>
            <a:ext cx="2056525" cy="67589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P-IV-4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模組化程式設計的概念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/>
          <p:cNvSpPr>
            <a:spLocks/>
          </p:cNvSpPr>
          <p:nvPr/>
        </p:nvSpPr>
        <p:spPr>
          <a:xfrm>
            <a:off x="6867522" y="1828801"/>
            <a:ext cx="2047877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學習表現</a:t>
            </a:r>
          </a:p>
        </p:txBody>
      </p:sp>
      <p:sp>
        <p:nvSpPr>
          <p:cNvPr id="57" name="矩形 56"/>
          <p:cNvSpPr>
            <a:spLocks/>
          </p:cNvSpPr>
          <p:nvPr/>
        </p:nvSpPr>
        <p:spPr>
          <a:xfrm>
            <a:off x="6870404" y="2372105"/>
            <a:ext cx="2044996" cy="90449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t-IV-3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能設計資訊作品以解決生活問題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/>
          <p:cNvSpPr>
            <a:spLocks/>
          </p:cNvSpPr>
          <p:nvPr/>
        </p:nvSpPr>
        <p:spPr>
          <a:xfrm>
            <a:off x="6870404" y="3276601"/>
            <a:ext cx="2044996" cy="665992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t-IV-4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能應用運算思維解析問題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向右箭號 59"/>
          <p:cNvSpPr>
            <a:spLocks/>
          </p:cNvSpPr>
          <p:nvPr/>
        </p:nvSpPr>
        <p:spPr>
          <a:xfrm>
            <a:off x="2775321" y="2827437"/>
            <a:ext cx="313198" cy="30480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向右箭號 64"/>
          <p:cNvSpPr>
            <a:spLocks/>
          </p:cNvSpPr>
          <p:nvPr/>
        </p:nvSpPr>
        <p:spPr>
          <a:xfrm rot="10800000">
            <a:off x="6478126" y="2905505"/>
            <a:ext cx="313198" cy="3048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矩形 70"/>
          <p:cNvSpPr>
            <a:spLocks/>
          </p:cNvSpPr>
          <p:nvPr/>
        </p:nvSpPr>
        <p:spPr>
          <a:xfrm>
            <a:off x="3352801" y="2209801"/>
            <a:ext cx="2837146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能運用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運算思維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找出自然之美圖騰之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規律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，運用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程設概念，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自然規律之美電腦繪圖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</a:p>
        </p:txBody>
      </p:sp>
      <p:sp>
        <p:nvSpPr>
          <p:cNvPr id="72" name="矩形 71"/>
          <p:cNvSpPr>
            <a:spLocks/>
          </p:cNvSpPr>
          <p:nvPr/>
        </p:nvSpPr>
        <p:spPr>
          <a:xfrm>
            <a:off x="3378201" y="5943601"/>
            <a:ext cx="28117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多元評量</a:t>
            </a:r>
            <a:endParaRPr lang="en-US" altLang="zh-TW" sz="1600" b="1" dirty="0">
              <a:solidFill>
                <a:schemeClr val="accent6">
                  <a:lumMod val="50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向右箭號 72"/>
          <p:cNvSpPr>
            <a:spLocks/>
          </p:cNvSpPr>
          <p:nvPr/>
        </p:nvSpPr>
        <p:spPr>
          <a:xfrm rot="16200000">
            <a:off x="3605118" y="5589192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向右箭號 73"/>
          <p:cNvSpPr>
            <a:spLocks/>
          </p:cNvSpPr>
          <p:nvPr/>
        </p:nvSpPr>
        <p:spPr>
          <a:xfrm rot="16200000">
            <a:off x="5586317" y="5587999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>
            <a:spLocks/>
          </p:cNvSpPr>
          <p:nvPr/>
        </p:nvSpPr>
        <p:spPr>
          <a:xfrm>
            <a:off x="3862453" y="558379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形成</a:t>
            </a:r>
          </a:p>
        </p:txBody>
      </p:sp>
      <p:sp>
        <p:nvSpPr>
          <p:cNvPr id="75" name="矩形 74"/>
          <p:cNvSpPr>
            <a:spLocks/>
          </p:cNvSpPr>
          <p:nvPr/>
        </p:nvSpPr>
        <p:spPr>
          <a:xfrm>
            <a:off x="5882189" y="558379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</a:p>
        </p:txBody>
      </p:sp>
      <p:sp>
        <p:nvSpPr>
          <p:cNvPr id="3" name="上-下雙向箭號 2"/>
          <p:cNvSpPr>
            <a:spLocks/>
          </p:cNvSpPr>
          <p:nvPr/>
        </p:nvSpPr>
        <p:spPr>
          <a:xfrm>
            <a:off x="3684962" y="1604633"/>
            <a:ext cx="269118" cy="490868"/>
          </a:xfrm>
          <a:prstGeom prst="up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上-下雙向箭號 37"/>
          <p:cNvSpPr>
            <a:spLocks/>
          </p:cNvSpPr>
          <p:nvPr/>
        </p:nvSpPr>
        <p:spPr>
          <a:xfrm>
            <a:off x="4751763" y="1607087"/>
            <a:ext cx="269118" cy="490868"/>
          </a:xfrm>
          <a:prstGeom prst="up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上-下雙向箭號 38"/>
          <p:cNvSpPr>
            <a:spLocks/>
          </p:cNvSpPr>
          <p:nvPr/>
        </p:nvSpPr>
        <p:spPr>
          <a:xfrm>
            <a:off x="5823275" y="1608255"/>
            <a:ext cx="269118" cy="490868"/>
          </a:xfrm>
          <a:prstGeom prst="up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/>
          <p:cNvSpPr>
            <a:spLocks/>
          </p:cNvSpPr>
          <p:nvPr/>
        </p:nvSpPr>
        <p:spPr>
          <a:xfrm>
            <a:off x="3352801" y="43434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活動三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：正多邊形繪製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/>
          <p:cNvSpPr>
            <a:spLocks/>
          </p:cNvSpPr>
          <p:nvPr/>
        </p:nvSpPr>
        <p:spPr>
          <a:xfrm>
            <a:off x="3352801" y="48768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活動四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：自然之美幾何繪圖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矩形 49"/>
          <p:cNvSpPr>
            <a:spLocks/>
          </p:cNvSpPr>
          <p:nvPr/>
        </p:nvSpPr>
        <p:spPr>
          <a:xfrm>
            <a:off x="4343400" y="990601"/>
            <a:ext cx="1066799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結構化</a:t>
            </a:r>
            <a:endParaRPr lang="en-US" altLang="zh-TW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</a:t>
            </a:r>
            <a:endParaRPr lang="en-US" altLang="zh-TW" sz="1600" b="1" dirty="0">
              <a:solidFill>
                <a:srgbClr val="FFFF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54691896"/>
      </p:ext>
    </p:extLst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問題解析</a:t>
            </a:r>
            <a:r>
              <a:rPr lang="en-US" altLang="zh-TW"/>
              <a:t>-</a:t>
            </a:r>
            <a:r>
              <a:rPr lang="zh-TW" altLang="en-US">
                <a:solidFill>
                  <a:srgbClr val="FF0000"/>
                </a:solidFill>
              </a:rPr>
              <a:t>逆向</a:t>
            </a:r>
            <a:r>
              <a:rPr lang="zh-TW" altLang="en-US"/>
              <a:t>思考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0" r="18000" b="10000"/>
          <a:stretch>
            <a:fillRect/>
          </a:stretch>
        </p:blipFill>
        <p:spPr>
          <a:xfrm>
            <a:off x="2732722" y="3854607"/>
            <a:ext cx="3323998" cy="2999706"/>
          </a:xfrm>
        </p:spPr>
      </p:pic>
      <p:grpSp>
        <p:nvGrpSpPr>
          <p:cNvPr id="3" name="群組 34"/>
          <p:cNvGrpSpPr/>
          <p:nvPr/>
        </p:nvGrpSpPr>
        <p:grpSpPr>
          <a:xfrm>
            <a:off x="7436599" y="1643050"/>
            <a:ext cx="1402601" cy="2126087"/>
            <a:chOff x="7162800" y="1752600"/>
            <a:chExt cx="1402601" cy="2126087"/>
          </a:xfrm>
        </p:grpSpPr>
        <p:sp>
          <p:nvSpPr>
            <p:cNvPr id="12" name="矩形 11"/>
            <p:cNvSpPr>
              <a:spLocks/>
            </p:cNvSpPr>
            <p:nvPr/>
          </p:nvSpPr>
          <p:spPr>
            <a:xfrm>
              <a:off x="7162800" y="2286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latin typeface="微軟正黑體"/>
                  <a:ea typeface="微軟正黑體"/>
                </a:rPr>
                <a:t>參數: </a:t>
              </a:r>
              <a:r>
                <a:rPr lang="zh-TW" altLang="en-US" sz="1600" b="1">
                  <a:solidFill>
                    <a:srgbClr val="FF0000"/>
                  </a:solidFill>
                  <a:latin typeface="微軟正黑體"/>
                  <a:ea typeface="微軟正黑體"/>
                </a:rPr>
                <a:t>尺寸</a:t>
              </a:r>
              <a:endParaRPr lang="zh-TW" altLang="en-US" sz="1600" b="1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/>
            <p:cNvSpPr>
              <a:spLocks/>
            </p:cNvSpPr>
            <p:nvPr/>
          </p:nvSpPr>
          <p:spPr>
            <a:xfrm>
              <a:off x="7162800" y="2808668"/>
              <a:ext cx="1402601" cy="1070019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latin typeface="Microsoft JhengHei"/>
                  <a:ea typeface="Microsoft JhengHei"/>
                </a:rPr>
                <a:t>函式內容</a:t>
              </a:r>
              <a:r>
                <a:rPr lang="en-US" altLang="en-US" sz="1600" b="1">
                  <a:latin typeface="Microsoft JhengHei"/>
                  <a:ea typeface="Microsoft JhengHei"/>
                </a:rPr>
                <a:t>:</a:t>
              </a:r>
              <a:r>
                <a:rPr lang="zh-TW" altLang="en-US" sz="1600" b="1">
                  <a:latin typeface="Microsoft JhengHei"/>
                  <a:ea typeface="Microsoft JhengHei"/>
                </a:rPr>
                <a:t> </a:t>
              </a:r>
              <a:br>
                <a:rPr lang="zh-TW" altLang="en-US" sz="1600" b="1">
                  <a:latin typeface="Microsoft JhengHei"/>
                  <a:ea typeface="Microsoft JhengHei"/>
                </a:rPr>
              </a:br>
              <a:r>
                <a:rPr lang="zh-TW" altLang="en-US" sz="1600" b="1">
                  <a:solidFill>
                    <a:srgbClr val="FFC000"/>
                  </a:solidFill>
                  <a:latin typeface="Microsoft JhengHei"/>
                  <a:ea typeface="Microsoft JhengHei"/>
                </a:rPr>
                <a:t>房子</a:t>
              </a:r>
              <a:br>
                <a:rPr lang="zh-TW" altLang="en-US" sz="1600" b="1">
                  <a:solidFill>
                    <a:srgbClr val="FFC000"/>
                  </a:solidFill>
                  <a:latin typeface="Microsoft JhengHei"/>
                  <a:ea typeface="Microsoft JhengHei"/>
                </a:rPr>
              </a:br>
              <a:r>
                <a:rPr lang="zh-TW" altLang="en-US" sz="1600" b="1">
                  <a:latin typeface="Microsoft JhengHei"/>
                  <a:ea typeface="Microsoft JhengHei"/>
                </a:rPr>
                <a:t>--三角形</a:t>
              </a:r>
            </a:p>
            <a:p>
              <a:pPr algn="ctr"/>
              <a:r>
                <a:rPr lang="zh-TW" altLang="en-US" sz="1600" b="1">
                  <a:latin typeface="Microsoft JhengHei"/>
                  <a:ea typeface="Microsoft JhengHei"/>
                  <a:cs typeface="+mn-lt"/>
                </a:rPr>
                <a:t>--正方形</a:t>
              </a:r>
            </a:p>
          </p:txBody>
        </p:sp>
        <p:sp>
          <p:nvSpPr>
            <p:cNvPr id="17" name="矩形 16"/>
            <p:cNvSpPr>
              <a:spLocks/>
            </p:cNvSpPr>
            <p:nvPr/>
          </p:nvSpPr>
          <p:spPr>
            <a:xfrm>
              <a:off x="7162800" y="1752600"/>
              <a:ext cx="1402601" cy="533400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uFillTx/>
                  <a:latin typeface="微軟正黑體"/>
                  <a:ea typeface="微軟正黑體"/>
                </a:rPr>
                <a:t>房子</a:t>
              </a:r>
              <a:r>
                <a:rPr lang="zh-TW" altLang="en-US" sz="1600" b="1">
                  <a:latin typeface="微軟正黑體"/>
                  <a:ea typeface="微軟正黑體"/>
                </a:rPr>
                <a:t>函式</a:t>
              </a:r>
              <a:endParaRPr lang="zh-TW" altLang="en-US" sz="1600" b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33"/>
          <p:cNvGrpSpPr/>
          <p:nvPr/>
        </p:nvGrpSpPr>
        <p:grpSpPr>
          <a:xfrm>
            <a:off x="5652817" y="1633528"/>
            <a:ext cx="1402601" cy="1600200"/>
            <a:chOff x="5562600" y="1752600"/>
            <a:chExt cx="1402601" cy="1600200"/>
          </a:xfrm>
        </p:grpSpPr>
        <p:sp>
          <p:nvSpPr>
            <p:cNvPr id="13" name="矩形 12"/>
            <p:cNvSpPr>
              <a:spLocks/>
            </p:cNvSpPr>
            <p:nvPr/>
          </p:nvSpPr>
          <p:spPr>
            <a:xfrm>
              <a:off x="5562600" y="28194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200" b="1">
                  <a:uFillTx/>
                  <a:latin typeface="微軟正黑體"/>
                  <a:ea typeface="微軟正黑體"/>
                </a:rPr>
                <a:t>變動項目：房子尺寸、</a:t>
              </a:r>
              <a:r>
                <a:rPr lang="zh-TW" altLang="en-US" sz="1200" b="1">
                  <a:solidFill>
                    <a:srgbClr val="FFFF00"/>
                  </a:solidFill>
                  <a:uFillTx/>
                  <a:latin typeface="微軟正黑體"/>
                  <a:ea typeface="微軟正黑體"/>
                </a:rPr>
                <a:t>起始位置</a:t>
              </a:r>
            </a:p>
          </p:txBody>
        </p:sp>
        <p:sp>
          <p:nvSpPr>
            <p:cNvPr id="16" name="矩形 15"/>
            <p:cNvSpPr>
              <a:spLocks/>
            </p:cNvSpPr>
            <p:nvPr/>
          </p:nvSpPr>
          <p:spPr>
            <a:xfrm>
              <a:off x="5562600" y="1752600"/>
              <a:ext cx="1402601" cy="533400"/>
            </a:xfrm>
            <a:prstGeom prst="rect">
              <a:avLst/>
            </a:prstGeom>
            <a:solidFill>
              <a:srgbClr val="00B0F0"/>
            </a:solidFill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solidFill>
                    <a:schemeClr val="bg1"/>
                  </a:solidFill>
                  <a:uFillTx/>
                  <a:latin typeface="微軟正黑體"/>
                  <a:ea typeface="微軟正黑體"/>
                </a:rPr>
                <a:t>組成</a:t>
              </a:r>
              <a:r>
                <a:rPr lang="zh-TW" altLang="en-US" sz="1600" b="1">
                  <a:solidFill>
                    <a:schemeClr val="bg1"/>
                  </a:solidFill>
                  <a:latin typeface="微軟正黑體"/>
                  <a:ea typeface="微軟正黑體"/>
                </a:rPr>
                <a:t>的</a:t>
              </a:r>
              <a:r>
                <a:rPr lang="zh-TW" altLang="en-US" sz="1600" b="1">
                  <a:solidFill>
                    <a:schemeClr val="bg1"/>
                  </a:solidFill>
                  <a:uFillTx/>
                  <a:latin typeface="微軟正黑體"/>
                  <a:ea typeface="微軟正黑體"/>
                </a:rPr>
                <a:t>規律</a:t>
              </a:r>
            </a:p>
          </p:txBody>
        </p:sp>
        <p:sp>
          <p:nvSpPr>
            <p:cNvPr id="21" name="矩形 20"/>
            <p:cNvSpPr>
              <a:spLocks/>
            </p:cNvSpPr>
            <p:nvPr/>
          </p:nvSpPr>
          <p:spPr>
            <a:xfrm>
              <a:off x="5562600" y="2286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200" b="1">
                  <a:latin typeface="微軟正黑體"/>
                  <a:ea typeface="微軟正黑體"/>
                </a:rPr>
                <a:t>組成規則：小、中、大房子</a:t>
              </a:r>
              <a:r>
                <a:rPr lang="zh-TW" altLang="en-US" sz="1200" b="1">
                  <a:solidFill>
                    <a:srgbClr val="FFFF00"/>
                  </a:solidFill>
                  <a:latin typeface="微軟正黑體"/>
                  <a:ea typeface="微軟正黑體"/>
                </a:rPr>
                <a:t>依序排列</a:t>
              </a:r>
              <a:endParaRPr lang="zh-TW" altLang="en-US" sz="1200" b="1">
                <a:solidFill>
                  <a:srgbClr val="FFFF00"/>
                </a:solidFill>
                <a:uFillTx/>
                <a:latin typeface="微軟正黑體"/>
                <a:ea typeface="微軟正黑體"/>
              </a:endParaRPr>
            </a:p>
          </p:txBody>
        </p:sp>
      </p:grpSp>
      <p:grpSp>
        <p:nvGrpSpPr>
          <p:cNvPr id="11" name="群組 32"/>
          <p:cNvGrpSpPr/>
          <p:nvPr/>
        </p:nvGrpSpPr>
        <p:grpSpPr>
          <a:xfrm>
            <a:off x="3869036" y="1685980"/>
            <a:ext cx="1402601" cy="2133600"/>
            <a:chOff x="3886200" y="1752600"/>
            <a:chExt cx="1402601" cy="2133600"/>
          </a:xfrm>
        </p:grpSpPr>
        <p:sp>
          <p:nvSpPr>
            <p:cNvPr id="10" name="矩形 9"/>
            <p:cNvSpPr>
              <a:spLocks/>
            </p:cNvSpPr>
            <p:nvPr/>
          </p:nvSpPr>
          <p:spPr>
            <a:xfrm>
              <a:off x="3886200" y="28194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latin typeface="微軟正黑體"/>
                  <a:ea typeface="微軟正黑體"/>
                </a:rPr>
                <a:t>--</a:t>
              </a:r>
              <a:r>
                <a:rPr lang="zh-TW" altLang="en-US" sz="1600" b="1">
                  <a:uFillTx/>
                  <a:latin typeface="微軟正黑體"/>
                  <a:ea typeface="微軟正黑體"/>
                </a:rPr>
                <a:t>三角形</a:t>
              </a:r>
            </a:p>
          </p:txBody>
        </p:sp>
        <p:sp>
          <p:nvSpPr>
            <p:cNvPr id="18" name="矩形 17"/>
            <p:cNvSpPr>
              <a:spLocks/>
            </p:cNvSpPr>
            <p:nvPr/>
          </p:nvSpPr>
          <p:spPr>
            <a:xfrm>
              <a:off x="3886200" y="1752600"/>
              <a:ext cx="1402601" cy="533400"/>
            </a:xfrm>
            <a:prstGeom prst="rect">
              <a:avLst/>
            </a:prstGeom>
            <a:solidFill>
              <a:srgbClr val="F745E9"/>
            </a:solidFill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solidFill>
                    <a:schemeClr val="bg1"/>
                  </a:solidFill>
                  <a:latin typeface="微軟正黑體"/>
                  <a:ea typeface="微軟正黑體"/>
                </a:rPr>
                <a:t>基本單元</a:t>
              </a:r>
            </a:p>
          </p:txBody>
        </p:sp>
        <p:sp>
          <p:nvSpPr>
            <p:cNvPr id="22" name="矩形 21"/>
            <p:cNvSpPr>
              <a:spLocks/>
            </p:cNvSpPr>
            <p:nvPr/>
          </p:nvSpPr>
          <p:spPr>
            <a:xfrm>
              <a:off x="3886200" y="2286000"/>
              <a:ext cx="1402601" cy="533400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房子</a:t>
              </a:r>
            </a:p>
          </p:txBody>
        </p:sp>
        <p:sp>
          <p:nvSpPr>
            <p:cNvPr id="23" name="矩形 22"/>
            <p:cNvSpPr>
              <a:spLocks/>
            </p:cNvSpPr>
            <p:nvPr/>
          </p:nvSpPr>
          <p:spPr>
            <a:xfrm>
              <a:off x="3886200" y="33528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latin typeface="微軟正黑體"/>
                  <a:ea typeface="微軟正黑體"/>
                </a:rPr>
                <a:t>--</a:t>
              </a:r>
              <a:r>
                <a:rPr lang="zh-TW" altLang="en-US" sz="1600" b="1">
                  <a:uFillTx/>
                  <a:latin typeface="微軟正黑體"/>
                  <a:ea typeface="微軟正黑體"/>
                </a:rPr>
                <a:t>正方形</a:t>
              </a:r>
            </a:p>
          </p:txBody>
        </p:sp>
      </p:grpSp>
      <p:grpSp>
        <p:nvGrpSpPr>
          <p:cNvPr id="14" name="群組 31"/>
          <p:cNvGrpSpPr/>
          <p:nvPr/>
        </p:nvGrpSpPr>
        <p:grpSpPr>
          <a:xfrm>
            <a:off x="2087192" y="1685980"/>
            <a:ext cx="1402601" cy="2133600"/>
            <a:chOff x="2057400" y="1828800"/>
            <a:chExt cx="1402601" cy="2133600"/>
          </a:xfrm>
        </p:grpSpPr>
        <p:sp>
          <p:nvSpPr>
            <p:cNvPr id="6" name="矩形 5"/>
            <p:cNvSpPr>
              <a:spLocks/>
            </p:cNvSpPr>
            <p:nvPr/>
          </p:nvSpPr>
          <p:spPr>
            <a:xfrm>
              <a:off x="2057400" y="23622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solidFill>
                    <a:srgbClr val="FF0000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</a:t>
              </a:r>
              <a:r>
                <a:rPr lang="zh-TW" altLang="en-US" sz="1600" b="1">
                  <a:solidFill>
                    <a:srgbClr val="FFC000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房子</a:t>
              </a:r>
              <a:endParaRPr lang="zh-TW" altLang="en-US" sz="1600" b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矩形 6"/>
            <p:cNvSpPr>
              <a:spLocks/>
            </p:cNvSpPr>
            <p:nvPr/>
          </p:nvSpPr>
          <p:spPr>
            <a:xfrm>
              <a:off x="2057400" y="28956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</a:t>
              </a:r>
              <a:r>
                <a:rPr lang="zh-TW" altLang="en-US" sz="1600" b="1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房子</a:t>
              </a:r>
              <a:endParaRPr lang="zh-TW" altLang="en-US" sz="1600" b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/>
            <p:cNvSpPr>
              <a:spLocks/>
            </p:cNvSpPr>
            <p:nvPr/>
          </p:nvSpPr>
          <p:spPr>
            <a:xfrm>
              <a:off x="2057400" y="3429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</a:t>
              </a:r>
              <a:r>
                <a:rPr lang="zh-TW" altLang="en-US" sz="1600" b="1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房子</a:t>
              </a:r>
              <a:endParaRPr lang="zh-TW" altLang="en-US" sz="1600" b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/>
            <p:cNvSpPr>
              <a:spLocks/>
            </p:cNvSpPr>
            <p:nvPr/>
          </p:nvSpPr>
          <p:spPr>
            <a:xfrm>
              <a:off x="2057400" y="18288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拆解問題</a:t>
              </a:r>
            </a:p>
          </p:txBody>
        </p:sp>
      </p:grpSp>
      <p:grpSp>
        <p:nvGrpSpPr>
          <p:cNvPr id="20" name="群組 30"/>
          <p:cNvGrpSpPr/>
          <p:nvPr/>
        </p:nvGrpSpPr>
        <p:grpSpPr>
          <a:xfrm>
            <a:off x="313791" y="1685980"/>
            <a:ext cx="1402601" cy="2133600"/>
            <a:chOff x="304800" y="3276600"/>
            <a:chExt cx="1402601" cy="2133600"/>
          </a:xfrm>
        </p:grpSpPr>
        <p:sp>
          <p:nvSpPr>
            <p:cNvPr id="5" name="矩形 4"/>
            <p:cNvSpPr>
              <a:spLocks/>
            </p:cNvSpPr>
            <p:nvPr/>
          </p:nvSpPr>
          <p:spPr>
            <a:xfrm>
              <a:off x="304800" y="4876800"/>
              <a:ext cx="1402601" cy="533400"/>
            </a:xfrm>
            <a:prstGeom prst="rect">
              <a:avLst/>
            </a:prstGeom>
            <a:solidFill>
              <a:srgbClr val="00B0F0"/>
            </a:solidFill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組成的</a:t>
              </a:r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規律</a:t>
              </a:r>
            </a:p>
          </p:txBody>
        </p:sp>
        <p:sp>
          <p:nvSpPr>
            <p:cNvPr id="28" name="矩形 27"/>
            <p:cNvSpPr>
              <a:spLocks/>
            </p:cNvSpPr>
            <p:nvPr/>
          </p:nvSpPr>
          <p:spPr>
            <a:xfrm>
              <a:off x="304800" y="3810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拆解問題</a:t>
              </a:r>
              <a:endParaRPr lang="zh-TW" altLang="en-US" sz="1600" b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/>
            <p:cNvSpPr>
              <a:spLocks/>
            </p:cNvSpPr>
            <p:nvPr/>
          </p:nvSpPr>
          <p:spPr>
            <a:xfrm>
              <a:off x="304800" y="32766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問題解析</a:t>
              </a:r>
            </a:p>
          </p:txBody>
        </p:sp>
        <p:sp>
          <p:nvSpPr>
            <p:cNvPr id="30" name="矩形 29"/>
            <p:cNvSpPr>
              <a:spLocks/>
            </p:cNvSpPr>
            <p:nvPr/>
          </p:nvSpPr>
          <p:spPr>
            <a:xfrm>
              <a:off x="304800" y="4343400"/>
              <a:ext cx="1402601" cy="533400"/>
            </a:xfrm>
            <a:prstGeom prst="rect">
              <a:avLst/>
            </a:prstGeom>
            <a:solidFill>
              <a:srgbClr val="F745E9"/>
            </a:solidFill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uFillTx/>
                  <a:latin typeface="微軟正黑體"/>
                  <a:ea typeface="微軟正黑體"/>
                </a:rPr>
                <a:t>基本單元</a:t>
              </a:r>
            </a:p>
          </p:txBody>
        </p: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1DDD5637-17CB-436E-B1B7-BCB04086B685}"/>
              </a:ext>
            </a:extLst>
          </p:cNvPr>
          <p:cNvSpPr>
            <a:spLocks/>
          </p:cNvSpPr>
          <p:nvPr/>
        </p:nvSpPr>
        <p:spPr>
          <a:xfrm>
            <a:off x="2089338" y="3824946"/>
            <a:ext cx="1402601" cy="533400"/>
          </a:xfrm>
          <a:prstGeom prst="rect">
            <a:avLst/>
          </a:prstGeom>
          <a:solidFill>
            <a:srgbClr val="C74CA0">
              <a:alpha val="25000"/>
            </a:srgb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600" b="1" dirty="0">
                <a:solidFill>
                  <a:srgbClr val="FFC000"/>
                </a:solidFill>
                <a:latin typeface="微軟正黑體"/>
                <a:ea typeface="微軟正黑體"/>
              </a:rPr>
              <a:t>三個房子</a:t>
            </a:r>
            <a:r>
              <a:rPr lang="zh-TW" altLang="en-US" sz="1600" b="1" dirty="0">
                <a:solidFill>
                  <a:srgbClr val="7030A0"/>
                </a:solidFill>
                <a:latin typeface="微軟正黑體"/>
                <a:ea typeface="微軟正黑體"/>
              </a:rPr>
              <a:t>依序排列</a:t>
            </a:r>
            <a:endParaRPr lang="zh-TW" altLang="en-US" sz="1600" b="1" dirty="0">
              <a:solidFill>
                <a:srgbClr val="7030A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2" name="群組 33">
            <a:extLst>
              <a:ext uri="{FF2B5EF4-FFF2-40B4-BE49-F238E27FC236}">
                <a16:creationId xmlns:a16="http://schemas.microsoft.com/office/drawing/2014/main" id="{194C5723-2E5A-49E4-98AE-37B069D02288}"/>
              </a:ext>
            </a:extLst>
          </p:cNvPr>
          <p:cNvGrpSpPr/>
          <p:nvPr/>
        </p:nvGrpSpPr>
        <p:grpSpPr>
          <a:xfrm>
            <a:off x="7436598" y="4148151"/>
            <a:ext cx="1402601" cy="1600200"/>
            <a:chOff x="5562600" y="1752600"/>
            <a:chExt cx="1402601" cy="1600200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487C4991-2F02-4C31-A9C3-BC5EC707AAE6}"/>
                </a:ext>
              </a:extLst>
            </p:cNvPr>
            <p:cNvSpPr>
              <a:spLocks/>
            </p:cNvSpPr>
            <p:nvPr/>
          </p:nvSpPr>
          <p:spPr>
            <a:xfrm>
              <a:off x="5562600" y="28194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200" b="1">
                  <a:latin typeface="微軟正黑體"/>
                  <a:ea typeface="微軟正黑體"/>
                </a:rPr>
                <a:t>迴圈每次要作的</a:t>
              </a:r>
              <a:r>
                <a:rPr lang="zh-TW" altLang="en-US" sz="1200" b="1">
                  <a:uFillTx/>
                  <a:latin typeface="微軟正黑體"/>
                  <a:ea typeface="微軟正黑體"/>
                </a:rPr>
                <a:t>：</a:t>
              </a:r>
              <a:r>
                <a:rPr lang="zh-TW" altLang="en-US" sz="1200" b="1">
                  <a:solidFill>
                    <a:srgbClr val="FFFF00"/>
                  </a:solidFill>
                  <a:latin typeface="微軟正黑體"/>
                  <a:ea typeface="微軟正黑體"/>
                </a:rPr>
                <a:t>呼叫畫房子函式</a:t>
              </a:r>
              <a:endParaRPr lang="zh-TW" altLang="en-US" sz="1200" b="1">
                <a:solidFill>
                  <a:srgbClr val="FFFF00"/>
                </a:solidFill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01AC42D1-74FB-42B8-B657-4DCA54BBD773}"/>
                </a:ext>
              </a:extLst>
            </p:cNvPr>
            <p:cNvSpPr>
              <a:spLocks/>
            </p:cNvSpPr>
            <p:nvPr/>
          </p:nvSpPr>
          <p:spPr>
            <a:xfrm>
              <a:off x="5562600" y="1752600"/>
              <a:ext cx="1402601" cy="533400"/>
            </a:xfrm>
            <a:prstGeom prst="rect">
              <a:avLst/>
            </a:prstGeom>
            <a:solidFill>
              <a:srgbClr val="F00098">
                <a:alpha val="12000"/>
              </a:srgbClr>
            </a:solidFill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 dirty="0">
                  <a:solidFill>
                    <a:srgbClr val="7030A0"/>
                  </a:solidFill>
                  <a:latin typeface="微軟正黑體"/>
                  <a:ea typeface="微軟正黑體"/>
                </a:rPr>
                <a:t>依序畫房子</a:t>
              </a:r>
              <a:br>
                <a:rPr lang="zh-TW" altLang="en-US" sz="1600" b="1" dirty="0">
                  <a:solidFill>
                    <a:srgbClr val="7030A0"/>
                  </a:solidFill>
                  <a:latin typeface="微軟正黑體"/>
                  <a:ea typeface="微軟正黑體"/>
                </a:rPr>
              </a:br>
              <a:r>
                <a:rPr lang="zh-TW" altLang="en-US" sz="1600" b="1" dirty="0">
                  <a:solidFill>
                    <a:srgbClr val="7030A0"/>
                  </a:solidFill>
                  <a:latin typeface="微軟正黑體"/>
                  <a:ea typeface="微軟正黑體"/>
                </a:rPr>
                <a:t>迴圈</a:t>
              </a:r>
              <a:endParaRPr lang="zh-TW" altLang="en-US" sz="1600" b="1" dirty="0">
                <a:solidFill>
                  <a:srgbClr val="7030A0"/>
                </a:solidFill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EC524901-0AE1-4E3A-9273-1B67318D33EE}"/>
                </a:ext>
              </a:extLst>
            </p:cNvPr>
            <p:cNvSpPr>
              <a:spLocks/>
            </p:cNvSpPr>
            <p:nvPr/>
          </p:nvSpPr>
          <p:spPr>
            <a:xfrm>
              <a:off x="5562600" y="2286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200" b="1">
                  <a:latin typeface="微軟正黑體"/>
                  <a:ea typeface="微軟正黑體"/>
                </a:rPr>
                <a:t>迴圈變動項目: </a:t>
              </a:r>
              <a:br>
                <a:rPr lang="zh-TW" altLang="en-US" sz="1200" b="1">
                  <a:solidFill>
                    <a:srgbClr val="FFFFFF"/>
                  </a:solidFill>
                  <a:latin typeface="微軟正黑體"/>
                  <a:ea typeface="微軟正黑體"/>
                </a:rPr>
              </a:br>
              <a:r>
                <a:rPr lang="zh-TW" altLang="en-US" sz="1200" b="1">
                  <a:solidFill>
                    <a:srgbClr val="FFFF00"/>
                  </a:solidFill>
                  <a:latin typeface="微軟正黑體"/>
                  <a:ea typeface="微軟正黑體"/>
                </a:rPr>
                <a:t>起始位置</a:t>
              </a:r>
              <a:endParaRPr lang="zh-TW" altLang="en-US" sz="1200" b="1">
                <a:solidFill>
                  <a:srgbClr val="FFFF00"/>
                </a:solidFill>
                <a:uFillTx/>
                <a:latin typeface="微軟正黑體"/>
                <a:ea typeface="微軟正黑體"/>
              </a:endParaRPr>
            </a:p>
          </p:txBody>
        </p: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DB3D2A89-ED65-4883-AAE9-453463163503}"/>
              </a:ext>
            </a:extLst>
          </p:cNvPr>
          <p:cNvSpPr>
            <a:spLocks/>
          </p:cNvSpPr>
          <p:nvPr/>
        </p:nvSpPr>
        <p:spPr>
          <a:xfrm>
            <a:off x="7059536" y="6124998"/>
            <a:ext cx="1891511" cy="5334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600" b="1" dirty="0">
                <a:solidFill>
                  <a:srgbClr val="FFC000"/>
                </a:solidFill>
                <a:latin typeface="微軟正黑體"/>
                <a:ea typeface="微軟正黑體"/>
              </a:rPr>
              <a:t>感謝臺師大林育慈老師指導協助修改</a:t>
            </a:r>
            <a:endParaRPr lang="zh-TW" altLang="en-US" sz="1600" b="1" dirty="0">
              <a:solidFill>
                <a:srgbClr val="7030A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3089027"/>
      </p:ext>
    </p:extLst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72264" y="6492875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41</a:t>
            </a:fld>
            <a:endParaRPr lang="zh-TW" altLang="en-US" dirty="0"/>
          </a:p>
        </p:txBody>
      </p:sp>
      <p:sp>
        <p:nvSpPr>
          <p:cNvPr id="5" name="流程圖: 預設程序 4"/>
          <p:cNvSpPr/>
          <p:nvPr/>
        </p:nvSpPr>
        <p:spPr>
          <a:xfrm>
            <a:off x="2906843" y="3786190"/>
            <a:ext cx="1297170" cy="572207"/>
          </a:xfrm>
          <a:prstGeom prst="flowChartPredefined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三角形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流程圖: 預設程序 5"/>
          <p:cNvSpPr/>
          <p:nvPr/>
        </p:nvSpPr>
        <p:spPr>
          <a:xfrm>
            <a:off x="2906843" y="1855696"/>
            <a:ext cx="1297170" cy="572207"/>
          </a:xfrm>
          <a:prstGeom prst="flowChartPredefined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四邊形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流程圖: 預設程序 6"/>
          <p:cNvSpPr/>
          <p:nvPr/>
        </p:nvSpPr>
        <p:spPr>
          <a:xfrm>
            <a:off x="868020" y="1357298"/>
            <a:ext cx="1297170" cy="572207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畫房子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(A)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流程圖: 結束點 8"/>
          <p:cNvSpPr/>
          <p:nvPr/>
        </p:nvSpPr>
        <p:spPr>
          <a:xfrm>
            <a:off x="785786" y="428604"/>
            <a:ext cx="1461639" cy="52018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開始</a:t>
            </a:r>
          </a:p>
        </p:txBody>
      </p:sp>
      <p:sp>
        <p:nvSpPr>
          <p:cNvPr id="10" name="流程圖: 預設程序 9"/>
          <p:cNvSpPr/>
          <p:nvPr/>
        </p:nvSpPr>
        <p:spPr>
          <a:xfrm>
            <a:off x="2906843" y="857232"/>
            <a:ext cx="1297170" cy="572207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畫房子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流程圖: 程序 11"/>
          <p:cNvSpPr/>
          <p:nvPr/>
        </p:nvSpPr>
        <p:spPr>
          <a:xfrm>
            <a:off x="873663" y="2357430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移到</a:t>
            </a:r>
            <a:endParaRPr lang="en-US" altLang="zh-TW" sz="1400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下一個起點</a:t>
            </a:r>
          </a:p>
        </p:txBody>
      </p:sp>
      <p:sp>
        <p:nvSpPr>
          <p:cNvPr id="13" name="流程圖: 預設程序 12"/>
          <p:cNvSpPr/>
          <p:nvPr/>
        </p:nvSpPr>
        <p:spPr>
          <a:xfrm>
            <a:off x="868020" y="3285421"/>
            <a:ext cx="1297170" cy="572207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畫房子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(B)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流程圖: 程序 13"/>
          <p:cNvSpPr/>
          <p:nvPr/>
        </p:nvSpPr>
        <p:spPr>
          <a:xfrm>
            <a:off x="873663" y="4286256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移到</a:t>
            </a:r>
            <a:endParaRPr lang="en-US" altLang="zh-TW" sz="1400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下一個起點</a:t>
            </a:r>
          </a:p>
        </p:txBody>
      </p:sp>
      <p:sp>
        <p:nvSpPr>
          <p:cNvPr id="15" name="流程圖: 預設程序 14"/>
          <p:cNvSpPr/>
          <p:nvPr/>
        </p:nvSpPr>
        <p:spPr>
          <a:xfrm>
            <a:off x="868020" y="5214950"/>
            <a:ext cx="1297170" cy="572207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畫房子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(C)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流程圖: 預設程序 15"/>
          <p:cNvSpPr/>
          <p:nvPr/>
        </p:nvSpPr>
        <p:spPr>
          <a:xfrm>
            <a:off x="4951018" y="857232"/>
            <a:ext cx="1297170" cy="572207"/>
          </a:xfrm>
          <a:prstGeom prst="flowChartPredefined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四邊形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流程圖: 程序 17"/>
          <p:cNvSpPr/>
          <p:nvPr/>
        </p:nvSpPr>
        <p:spPr>
          <a:xfrm>
            <a:off x="4951018" y="2715323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向前移動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流程圖: 程序 18"/>
          <p:cNvSpPr/>
          <p:nvPr/>
        </p:nvSpPr>
        <p:spPr>
          <a:xfrm>
            <a:off x="4951018" y="3501141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右轉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90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度</a:t>
            </a:r>
          </a:p>
        </p:txBody>
      </p:sp>
      <p:sp>
        <p:nvSpPr>
          <p:cNvPr id="40" name="流程圖: 程序 39"/>
          <p:cNvSpPr/>
          <p:nvPr/>
        </p:nvSpPr>
        <p:spPr>
          <a:xfrm>
            <a:off x="2912486" y="2857496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移到</a:t>
            </a:r>
            <a:endParaRPr lang="en-US" altLang="zh-TW" sz="1400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下一個起點</a:t>
            </a:r>
          </a:p>
        </p:txBody>
      </p:sp>
      <p:cxnSp>
        <p:nvCxnSpPr>
          <p:cNvPr id="41" name="直線單箭頭接點 40"/>
          <p:cNvCxnSpPr>
            <a:stCxn id="10" idx="2"/>
            <a:endCxn id="6" idx="0"/>
          </p:cNvCxnSpPr>
          <p:nvPr/>
        </p:nvCxnSpPr>
        <p:spPr>
          <a:xfrm rot="5400000">
            <a:off x="3342300" y="1642567"/>
            <a:ext cx="426257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>
            <a:stCxn id="6" idx="2"/>
            <a:endCxn id="40" idx="0"/>
          </p:cNvCxnSpPr>
          <p:nvPr/>
        </p:nvCxnSpPr>
        <p:spPr>
          <a:xfrm rot="5400000">
            <a:off x="3340632" y="2642699"/>
            <a:ext cx="429593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>
            <a:stCxn id="40" idx="2"/>
            <a:endCxn id="5" idx="0"/>
          </p:cNvCxnSpPr>
          <p:nvPr/>
        </p:nvCxnSpPr>
        <p:spPr>
          <a:xfrm rot="5400000">
            <a:off x="3341114" y="3571876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>
            <a:stCxn id="16" idx="2"/>
            <a:endCxn id="54" idx="0"/>
          </p:cNvCxnSpPr>
          <p:nvPr/>
        </p:nvCxnSpPr>
        <p:spPr>
          <a:xfrm rot="5400000">
            <a:off x="5453906" y="1569494"/>
            <a:ext cx="285752" cy="564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程序 53"/>
          <p:cNvSpPr/>
          <p:nvPr/>
        </p:nvSpPr>
        <p:spPr>
          <a:xfrm>
            <a:off x="4951018" y="1715191"/>
            <a:ext cx="1285884" cy="500066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=0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流程圖: 決策 55"/>
          <p:cNvSpPr/>
          <p:nvPr/>
        </p:nvSpPr>
        <p:spPr>
          <a:xfrm>
            <a:off x="4951018" y="5046614"/>
            <a:ext cx="1275705" cy="670892"/>
          </a:xfrm>
          <a:prstGeom prst="flowChartDecis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=4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流程圖: 程序 56"/>
          <p:cNvSpPr/>
          <p:nvPr/>
        </p:nvSpPr>
        <p:spPr>
          <a:xfrm>
            <a:off x="4951018" y="4260796"/>
            <a:ext cx="1285884" cy="500066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=i+1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0" name="肘形接點 59"/>
          <p:cNvCxnSpPr>
            <a:stCxn id="56" idx="3"/>
          </p:cNvCxnSpPr>
          <p:nvPr/>
        </p:nvCxnSpPr>
        <p:spPr>
          <a:xfrm flipH="1" flipV="1">
            <a:off x="5593960" y="2429571"/>
            <a:ext cx="632763" cy="2952489"/>
          </a:xfrm>
          <a:prstGeom prst="bentConnector4">
            <a:avLst>
              <a:gd name="adj1" fmla="val -54031"/>
              <a:gd name="adj2" fmla="val 100081"/>
            </a:avLst>
          </a:prstGeom>
          <a:ln w="38100">
            <a:solidFill>
              <a:srgbClr val="FFA5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單箭頭接點 62"/>
          <p:cNvCxnSpPr>
            <a:stCxn id="54" idx="2"/>
            <a:endCxn id="18" idx="0"/>
          </p:cNvCxnSpPr>
          <p:nvPr/>
        </p:nvCxnSpPr>
        <p:spPr>
          <a:xfrm rot="5400000">
            <a:off x="5343927" y="2465290"/>
            <a:ext cx="500066" cy="1588"/>
          </a:xfrm>
          <a:prstGeom prst="straightConnector1">
            <a:avLst/>
          </a:prstGeom>
          <a:ln w="38100">
            <a:solidFill>
              <a:srgbClr val="FFA5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>
            <a:stCxn id="18" idx="2"/>
            <a:endCxn id="19" idx="0"/>
          </p:cNvCxnSpPr>
          <p:nvPr/>
        </p:nvCxnSpPr>
        <p:spPr>
          <a:xfrm rot="5400000">
            <a:off x="5451084" y="3358265"/>
            <a:ext cx="28575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>
            <a:stCxn id="19" idx="2"/>
            <a:endCxn id="57" idx="0"/>
          </p:cNvCxnSpPr>
          <p:nvPr/>
        </p:nvCxnSpPr>
        <p:spPr>
          <a:xfrm rot="5400000">
            <a:off x="5464166" y="4131001"/>
            <a:ext cx="259589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>
            <a:stCxn id="57" idx="2"/>
            <a:endCxn id="56" idx="0"/>
          </p:cNvCxnSpPr>
          <p:nvPr/>
        </p:nvCxnSpPr>
        <p:spPr>
          <a:xfrm rot="5400000">
            <a:off x="5448540" y="4901194"/>
            <a:ext cx="285752" cy="5089"/>
          </a:xfrm>
          <a:prstGeom prst="straightConnector1">
            <a:avLst/>
          </a:prstGeom>
          <a:ln w="38100">
            <a:solidFill>
              <a:srgbClr val="FFA5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流程圖: 結束點 115"/>
          <p:cNvSpPr/>
          <p:nvPr/>
        </p:nvSpPr>
        <p:spPr>
          <a:xfrm>
            <a:off x="4857752" y="5981348"/>
            <a:ext cx="1461639" cy="52018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結束</a:t>
            </a:r>
          </a:p>
        </p:txBody>
      </p:sp>
      <p:cxnSp>
        <p:nvCxnSpPr>
          <p:cNvPr id="117" name="直線單箭頭接點 116"/>
          <p:cNvCxnSpPr>
            <a:stCxn id="56" idx="2"/>
            <a:endCxn id="116" idx="0"/>
          </p:cNvCxnSpPr>
          <p:nvPr/>
        </p:nvCxnSpPr>
        <p:spPr>
          <a:xfrm rot="5400000">
            <a:off x="5456801" y="5849278"/>
            <a:ext cx="263842" cy="29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流程圖: 結束點 126"/>
          <p:cNvSpPr/>
          <p:nvPr/>
        </p:nvSpPr>
        <p:spPr>
          <a:xfrm>
            <a:off x="785786" y="6215082"/>
            <a:ext cx="1461639" cy="52018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結束</a:t>
            </a:r>
          </a:p>
        </p:txBody>
      </p:sp>
      <p:sp>
        <p:nvSpPr>
          <p:cNvPr id="129" name="流程圖: 結束點 128"/>
          <p:cNvSpPr/>
          <p:nvPr/>
        </p:nvSpPr>
        <p:spPr>
          <a:xfrm>
            <a:off x="2824609" y="4781543"/>
            <a:ext cx="1461639" cy="52018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結束</a:t>
            </a:r>
          </a:p>
        </p:txBody>
      </p:sp>
      <p:sp>
        <p:nvSpPr>
          <p:cNvPr id="136" name="文字方塊 135"/>
          <p:cNvSpPr txBox="1"/>
          <p:nvPr/>
        </p:nvSpPr>
        <p:spPr>
          <a:xfrm>
            <a:off x="5308208" y="5644281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Y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7" name="文字方塊 136"/>
          <p:cNvSpPr txBox="1"/>
          <p:nvPr/>
        </p:nvSpPr>
        <p:spPr>
          <a:xfrm>
            <a:off x="6165464" y="5144215"/>
            <a:ext cx="328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N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1" name="流程圖: 預設程序 15"/>
          <p:cNvSpPr/>
          <p:nvPr/>
        </p:nvSpPr>
        <p:spPr>
          <a:xfrm>
            <a:off x="7094158" y="857232"/>
            <a:ext cx="1297170" cy="572207"/>
          </a:xfrm>
          <a:prstGeom prst="flowChartPredefined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三邊形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2" name="流程圖: 程序 141"/>
          <p:cNvSpPr/>
          <p:nvPr/>
        </p:nvSpPr>
        <p:spPr>
          <a:xfrm>
            <a:off x="7094158" y="2715323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向前移動</a:t>
            </a:r>
            <a:r>
              <a:rPr lang="en-US" altLang="zh-TW" sz="1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endParaRPr lang="zh-TW" altLang="en-US" sz="1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3" name="流程圖: 程序 142"/>
          <p:cNvSpPr/>
          <p:nvPr/>
        </p:nvSpPr>
        <p:spPr>
          <a:xfrm>
            <a:off x="7094158" y="3501141"/>
            <a:ext cx="1285884" cy="5000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右轉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90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度</a:t>
            </a:r>
          </a:p>
        </p:txBody>
      </p:sp>
      <p:cxnSp>
        <p:nvCxnSpPr>
          <p:cNvPr id="144" name="直線單箭頭接點 143"/>
          <p:cNvCxnSpPr>
            <a:stCxn id="141" idx="2"/>
            <a:endCxn id="145" idx="0"/>
          </p:cNvCxnSpPr>
          <p:nvPr/>
        </p:nvCxnSpPr>
        <p:spPr>
          <a:xfrm rot="5400000">
            <a:off x="7597046" y="1569494"/>
            <a:ext cx="285752" cy="564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流程圖: 程序 144"/>
          <p:cNvSpPr/>
          <p:nvPr/>
        </p:nvSpPr>
        <p:spPr>
          <a:xfrm>
            <a:off x="7094158" y="1715191"/>
            <a:ext cx="1285884" cy="500066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=0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6" name="流程圖: 決策 145"/>
          <p:cNvSpPr/>
          <p:nvPr/>
        </p:nvSpPr>
        <p:spPr>
          <a:xfrm>
            <a:off x="7094158" y="5046614"/>
            <a:ext cx="1275705" cy="670892"/>
          </a:xfrm>
          <a:prstGeom prst="flowChartDecis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=3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7" name="流程圖: 程序 146"/>
          <p:cNvSpPr/>
          <p:nvPr/>
        </p:nvSpPr>
        <p:spPr>
          <a:xfrm>
            <a:off x="7094158" y="4260796"/>
            <a:ext cx="1285884" cy="500066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=i+1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8" name="肘形接點 59"/>
          <p:cNvCxnSpPr>
            <a:stCxn id="146" idx="3"/>
          </p:cNvCxnSpPr>
          <p:nvPr/>
        </p:nvCxnSpPr>
        <p:spPr>
          <a:xfrm flipH="1" flipV="1">
            <a:off x="7737100" y="2429571"/>
            <a:ext cx="632763" cy="2952489"/>
          </a:xfrm>
          <a:prstGeom prst="bentConnector4">
            <a:avLst>
              <a:gd name="adj1" fmla="val -54031"/>
              <a:gd name="adj2" fmla="val 100081"/>
            </a:avLst>
          </a:prstGeom>
          <a:ln w="38100">
            <a:solidFill>
              <a:srgbClr val="FFA5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單箭頭接點 148"/>
          <p:cNvCxnSpPr>
            <a:stCxn id="145" idx="2"/>
            <a:endCxn id="142" idx="0"/>
          </p:cNvCxnSpPr>
          <p:nvPr/>
        </p:nvCxnSpPr>
        <p:spPr>
          <a:xfrm rot="5400000">
            <a:off x="7487067" y="2465290"/>
            <a:ext cx="500066" cy="1588"/>
          </a:xfrm>
          <a:prstGeom prst="straightConnector1">
            <a:avLst/>
          </a:prstGeom>
          <a:ln w="38100">
            <a:solidFill>
              <a:srgbClr val="FFA5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單箭頭接點 149"/>
          <p:cNvCxnSpPr>
            <a:stCxn id="142" idx="2"/>
            <a:endCxn id="143" idx="0"/>
          </p:cNvCxnSpPr>
          <p:nvPr/>
        </p:nvCxnSpPr>
        <p:spPr>
          <a:xfrm rot="5400000">
            <a:off x="7594224" y="3358265"/>
            <a:ext cx="28575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線單箭頭接點 150"/>
          <p:cNvCxnSpPr>
            <a:stCxn id="143" idx="2"/>
            <a:endCxn id="147" idx="0"/>
          </p:cNvCxnSpPr>
          <p:nvPr/>
        </p:nvCxnSpPr>
        <p:spPr>
          <a:xfrm rot="5400000">
            <a:off x="7607306" y="4131001"/>
            <a:ext cx="259589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單箭頭接點 151"/>
          <p:cNvCxnSpPr>
            <a:stCxn id="147" idx="2"/>
            <a:endCxn id="146" idx="0"/>
          </p:cNvCxnSpPr>
          <p:nvPr/>
        </p:nvCxnSpPr>
        <p:spPr>
          <a:xfrm rot="5400000">
            <a:off x="7591680" y="4901194"/>
            <a:ext cx="285752" cy="5089"/>
          </a:xfrm>
          <a:prstGeom prst="straightConnector1">
            <a:avLst/>
          </a:prstGeom>
          <a:ln w="38100">
            <a:solidFill>
              <a:srgbClr val="FFA5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流程圖: 結束點 152"/>
          <p:cNvSpPr/>
          <p:nvPr/>
        </p:nvSpPr>
        <p:spPr>
          <a:xfrm>
            <a:off x="7000892" y="5981348"/>
            <a:ext cx="1461639" cy="52018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結束</a:t>
            </a:r>
          </a:p>
        </p:txBody>
      </p:sp>
      <p:cxnSp>
        <p:nvCxnSpPr>
          <p:cNvPr id="154" name="直線單箭頭接點 153"/>
          <p:cNvCxnSpPr>
            <a:stCxn id="146" idx="2"/>
            <a:endCxn id="153" idx="0"/>
          </p:cNvCxnSpPr>
          <p:nvPr/>
        </p:nvCxnSpPr>
        <p:spPr>
          <a:xfrm rot="5400000">
            <a:off x="7599941" y="5849278"/>
            <a:ext cx="263842" cy="29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文字方塊 154"/>
          <p:cNvSpPr txBox="1"/>
          <p:nvPr/>
        </p:nvSpPr>
        <p:spPr>
          <a:xfrm>
            <a:off x="7451348" y="5644281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Y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6" name="文字方塊 155"/>
          <p:cNvSpPr txBox="1"/>
          <p:nvPr/>
        </p:nvSpPr>
        <p:spPr>
          <a:xfrm>
            <a:off x="8308604" y="5144215"/>
            <a:ext cx="328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N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57" name="直線單箭頭接點 156"/>
          <p:cNvCxnSpPr>
            <a:stCxn id="5" idx="2"/>
            <a:endCxn id="129" idx="0"/>
          </p:cNvCxnSpPr>
          <p:nvPr/>
        </p:nvCxnSpPr>
        <p:spPr>
          <a:xfrm rot="16200000" flipH="1">
            <a:off x="3343855" y="4569969"/>
            <a:ext cx="423146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單箭頭接點 166"/>
          <p:cNvCxnSpPr>
            <a:stCxn id="9" idx="2"/>
            <a:endCxn id="7" idx="0"/>
          </p:cNvCxnSpPr>
          <p:nvPr/>
        </p:nvCxnSpPr>
        <p:spPr>
          <a:xfrm rot="5400000">
            <a:off x="1312354" y="1153045"/>
            <a:ext cx="408505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/>
          <p:cNvCxnSpPr>
            <a:stCxn id="7" idx="2"/>
            <a:endCxn id="12" idx="0"/>
          </p:cNvCxnSpPr>
          <p:nvPr/>
        </p:nvCxnSpPr>
        <p:spPr>
          <a:xfrm rot="5400000">
            <a:off x="1302643" y="2143467"/>
            <a:ext cx="427925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單箭頭接點 172"/>
          <p:cNvCxnSpPr>
            <a:stCxn id="12" idx="2"/>
            <a:endCxn id="13" idx="0"/>
          </p:cNvCxnSpPr>
          <p:nvPr/>
        </p:nvCxnSpPr>
        <p:spPr>
          <a:xfrm rot="5400000">
            <a:off x="1302643" y="3071458"/>
            <a:ext cx="427925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/>
          <p:cNvCxnSpPr>
            <a:stCxn id="13" idx="2"/>
            <a:endCxn id="14" idx="0"/>
          </p:cNvCxnSpPr>
          <p:nvPr/>
        </p:nvCxnSpPr>
        <p:spPr>
          <a:xfrm rot="5400000">
            <a:off x="1302291" y="4071942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單箭頭接點 178"/>
          <p:cNvCxnSpPr>
            <a:stCxn id="14" idx="2"/>
            <a:endCxn id="15" idx="0"/>
          </p:cNvCxnSpPr>
          <p:nvPr/>
        </p:nvCxnSpPr>
        <p:spPr>
          <a:xfrm rot="5400000">
            <a:off x="1302291" y="5000636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單箭頭接點 181"/>
          <p:cNvCxnSpPr>
            <a:stCxn id="15" idx="2"/>
            <a:endCxn id="127" idx="0"/>
          </p:cNvCxnSpPr>
          <p:nvPr/>
        </p:nvCxnSpPr>
        <p:spPr>
          <a:xfrm rot="16200000" flipH="1">
            <a:off x="1302643" y="6001118"/>
            <a:ext cx="427925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0552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8802" y="2194257"/>
            <a:ext cx="7786396" cy="1470025"/>
          </a:xfrm>
        </p:spPr>
        <p:txBody>
          <a:bodyPr>
            <a:normAutofit/>
          </a:bodyPr>
          <a:lstStyle/>
          <a:p>
            <a:r>
              <a:rPr lang="zh-TW" altLang="en-US" dirty="0"/>
              <a:t>你認為</a:t>
            </a:r>
            <a:r>
              <a:rPr lang="zh-TW" altLang="en-US" dirty="0">
                <a:solidFill>
                  <a:srgbClr val="FF0000"/>
                </a:solidFill>
              </a:rPr>
              <a:t>藝術家四</a:t>
            </a:r>
            <a:r>
              <a:rPr lang="zh-TW" altLang="en-US" dirty="0"/>
              <a:t>活動學生是否</a:t>
            </a:r>
            <a:br>
              <a:rPr lang="en-US" altLang="zh-TW" dirty="0"/>
            </a:br>
            <a:r>
              <a:rPr lang="zh-TW" altLang="en-US" dirty="0"/>
              <a:t>能學習背後問題解析的意涵？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42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5048693" y="659573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李鳳華</a:t>
            </a:r>
          </a:p>
        </p:txBody>
      </p:sp>
      <p:pic>
        <p:nvPicPr>
          <p:cNvPr id="18" name="圖片 17" descr="圖片 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624" cy="338328"/>
          </a:xfrm>
          <a:prstGeom prst="rect">
            <a:avLst/>
          </a:prstGeom>
        </p:spPr>
      </p:pic>
      <p:sp>
        <p:nvSpPr>
          <p:cNvPr id="7" name="副標題 6">
            <a:extLst>
              <a:ext uri="{FF2B5EF4-FFF2-40B4-BE49-F238E27FC236}">
                <a16:creationId xmlns:a16="http://schemas.microsoft.com/office/drawing/2014/main" id="{5AA96E94-F1C7-4DB1-8E46-6A1A91BCC1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0C6E0D2-9FDB-4B9B-A399-14233FC945E4}"/>
              </a:ext>
            </a:extLst>
          </p:cNvPr>
          <p:cNvSpPr txBox="1">
            <a:spLocks/>
          </p:cNvSpPr>
          <p:nvPr/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b="1" dirty="0">
                <a:solidFill>
                  <a:srgbClr val="002060"/>
                </a:solidFill>
              </a:rPr>
              <a:t>CCR</a:t>
            </a:r>
            <a:r>
              <a:rPr lang="zh-TW" altLang="en-US" b="1" dirty="0">
                <a:solidFill>
                  <a:srgbClr val="002060"/>
                </a:solidFill>
              </a:rPr>
              <a:t> </a:t>
            </a:r>
            <a:r>
              <a:rPr lang="en-US" altLang="zh-TW" b="1" dirty="0">
                <a:solidFill>
                  <a:srgbClr val="7030A0"/>
                </a:solidFill>
              </a:rPr>
              <a:t>IRS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959383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活動三：多邊形幾何繪圖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944492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7200" y="3160711"/>
            <a:ext cx="4648200" cy="3493073"/>
          </a:xfrm>
          <a:prstGeom prst="rect">
            <a:avLst/>
          </a:prstGeo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任務一：畫三角形到正</a:t>
            </a:r>
            <a:r>
              <a:rPr lang="en-US" altLang="zh-TW" sz="3200" dirty="0">
                <a:latin typeface="微軟正黑體" pitchFamily="34" charset="-120"/>
                <a:ea typeface="微軟正黑體" pitchFamily="34" charset="-120"/>
              </a:rPr>
              <a:t>N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邊形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任務二：正</a:t>
            </a:r>
            <a:r>
              <a:rPr lang="en-US" altLang="zh-TW" sz="3200" dirty="0">
                <a:latin typeface="微軟正黑體" pitchFamily="34" charset="-120"/>
                <a:ea typeface="微軟正黑體" pitchFamily="34" charset="-120"/>
              </a:rPr>
              <a:t>N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邊形函數及運用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任務三：進階挑戰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循序結構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重複結構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模組化程式概念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模組化程式設計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幾何繪圖</a:t>
            </a:r>
          </a:p>
        </p:txBody>
      </p:sp>
    </p:spTree>
    <p:extLst>
      <p:ext uri="{BB962C8B-B14F-4D97-AF65-F5344CB8AC3E}">
        <p14:creationId xmlns:p14="http://schemas.microsoft.com/office/powerpoint/2010/main" val="3884957210"/>
      </p:ext>
    </p:extLst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任務一：畫三角形到正</a:t>
            </a:r>
            <a:r>
              <a:rPr lang="en-US" altLang="zh-TW" dirty="0"/>
              <a:t>N</a:t>
            </a:r>
            <a:r>
              <a:rPr lang="zh-TW" altLang="en-US" dirty="0"/>
              <a:t>邊形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8"/>
          <a:stretch>
            <a:fillRect/>
          </a:stretch>
        </p:blipFill>
        <p:spPr>
          <a:xfrm>
            <a:off x="0" y="1447800"/>
            <a:ext cx="9143383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24693"/>
      </p:ext>
    </p:extLst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8600"/>
            <a:ext cx="9144001" cy="64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09652"/>
      </p:ext>
    </p:extLst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343"/>
            <a:ext cx="9144000" cy="645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65696"/>
      </p:ext>
    </p:extLst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重複結構</a:t>
            </a:r>
            <a:r>
              <a:rPr lang="en-US" altLang="zh-TW" dirty="0"/>
              <a:t>-</a:t>
            </a:r>
            <a:r>
              <a:rPr lang="zh-TW" altLang="en-US" dirty="0"/>
              <a:t>進階篇</a:t>
            </a:r>
          </a:p>
        </p:txBody>
      </p:sp>
      <p:pic>
        <p:nvPicPr>
          <p:cNvPr id="6" name="圖片 5" descr="圖片 01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1E9AF"/>
              </a:clrFrom>
              <a:clrTo>
                <a:srgbClr val="D1E9A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" y="1828800"/>
            <a:ext cx="783482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54099"/>
      </p:ext>
    </p:extLst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任務二：多邊形函數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9"/>
          <a:stretch>
            <a:fillRect/>
          </a:stretch>
        </p:blipFill>
        <p:spPr>
          <a:xfrm>
            <a:off x="-1" y="914400"/>
            <a:ext cx="9144001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80604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學習重點雙項細目表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304800" y="1752601"/>
          <a:ext cx="8610600" cy="4724398"/>
        </p:xfrm>
        <a:graphic>
          <a:graphicData uri="http://schemas.openxmlformats.org/drawingml/2006/table">
            <a:tbl>
              <a:tblPr/>
              <a:tblGrid>
                <a:gridCol w="2189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9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0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1450">
                <a:tc>
                  <a:txBody>
                    <a:bodyPr/>
                    <a:lstStyle/>
                    <a:p>
                      <a:pPr indent="719455" algn="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學習內容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學習表現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資</a:t>
                      </a:r>
                      <a:r>
                        <a:rPr 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P-IV-4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模組化程式設計的概念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資</a:t>
                      </a:r>
                      <a:r>
                        <a:rPr 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P-IV-5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模組化程式設計與問題解決實作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8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運</a:t>
                      </a:r>
                      <a:r>
                        <a:rPr 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t-IV-2 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能熟悉資訊系統之使用與簡易故障排除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活動二</a:t>
                      </a: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：藝術家</a:t>
                      </a:r>
                      <a:r>
                        <a:rPr 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en-US" sz="1600" kern="150" dirty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學習目標：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latin typeface="微軟正黑體" pitchFamily="34" charset="-120"/>
                          <a:ea typeface="微軟正黑體" pitchFamily="34" charset="-120"/>
                        </a:rPr>
                        <a:t>能瞭解模組化程式概念，熟悉模組化程式設計方法，完成藝術家</a:t>
                      </a:r>
                      <a:r>
                        <a:rPr lang="en-US" sz="1600" kern="150" dirty="0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sz="1600" kern="150" dirty="0">
                          <a:latin typeface="微軟正黑體" pitchFamily="34" charset="-120"/>
                          <a:ea typeface="微軟正黑體" pitchFamily="34" charset="-120"/>
                        </a:rPr>
                        <a:t>程式設計及修改之闖關任務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98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運</a:t>
                      </a:r>
                      <a:r>
                        <a:rPr 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t-IV-3 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能設計資訊作品以解決生活問題。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kern="150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活動三</a:t>
                      </a: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：電腦幾何繪圖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學習目標：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能運用運算思維找出多邊形繪製之規律，設計模組化程式，完成多邊形幾何繪圖之任務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1600" b="1" kern="150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活動四</a:t>
                      </a: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：自然規律之美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學習目標：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能運用運算思維找出自然之美圖騰之規律，運用模組化程設概念，完成自然規律之美電腦繪圖程式設計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運</a:t>
                      </a:r>
                      <a:r>
                        <a:rPr 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t-IV-4 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能應用運算思維解析問題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活動一</a:t>
                      </a: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：歌詞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學習目標：</a:t>
                      </a:r>
                      <a:endParaRPr lang="zh-TW" sz="1600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標楷體"/>
                        </a:rPr>
                        <a:t>能運用運算思維解析歌詞，將歌詞以模組化方式呈現，並能舉出幾個模組化在生活中的應用例子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圖片 0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0720" y="1210262"/>
            <a:ext cx="6964680" cy="54953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幾何規律之美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50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9105545"/>
      </p:ext>
    </p:extLst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任務三：進階挑戰</a:t>
            </a:r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0567" y="1700808"/>
            <a:ext cx="5737096" cy="4419600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200" y="3160711"/>
            <a:ext cx="4648200" cy="349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93794"/>
      </p:ext>
    </p:extLst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585652-93F5-438C-BFA2-959B20067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實作練習三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33F200-A750-49EE-8D61-B4B8873CE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Scratch-</a:t>
            </a:r>
            <a:r>
              <a:rPr lang="zh-TW" altLang="en-US" dirty="0"/>
              <a:t>多邊形幾何繪圖</a:t>
            </a:r>
            <a:r>
              <a:rPr lang="en-US" altLang="zh-TW" dirty="0"/>
              <a:t>-</a:t>
            </a:r>
            <a:r>
              <a:rPr lang="zh-TW" altLang="en-US" dirty="0"/>
              <a:t>學生練習檔</a:t>
            </a:r>
            <a:endParaRPr lang="en-US" altLang="zh-TW" dirty="0"/>
          </a:p>
          <a:p>
            <a:r>
              <a:rPr lang="en-US" altLang="zh-TW" dirty="0"/>
              <a:t>20”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B03836-87B6-4138-BAAD-16C243FAE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52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71408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8802" y="2194257"/>
            <a:ext cx="7786396" cy="1470025"/>
          </a:xfrm>
        </p:spPr>
        <p:txBody>
          <a:bodyPr>
            <a:normAutofit/>
          </a:bodyPr>
          <a:lstStyle/>
          <a:p>
            <a:r>
              <a:rPr lang="zh-TW" altLang="en-US" dirty="0"/>
              <a:t>你認為透過活動二學習</a:t>
            </a:r>
            <a:br>
              <a:rPr lang="en-US" altLang="zh-TW" dirty="0"/>
            </a:br>
            <a:r>
              <a:rPr lang="zh-TW" altLang="en-US" dirty="0"/>
              <a:t>學生能否完成</a:t>
            </a:r>
            <a:r>
              <a:rPr lang="zh-TW" altLang="en-US" dirty="0">
                <a:solidFill>
                  <a:srgbClr val="FF0000"/>
                </a:solidFill>
              </a:rPr>
              <a:t>任務二</a:t>
            </a:r>
            <a:r>
              <a:rPr lang="zh-TW" altLang="en-US" dirty="0"/>
              <a:t>關卡？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53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5048693" y="659573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李鳳華</a:t>
            </a:r>
          </a:p>
        </p:txBody>
      </p:sp>
      <p:pic>
        <p:nvPicPr>
          <p:cNvPr id="18" name="圖片 17" descr="圖片 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624" cy="338328"/>
          </a:xfrm>
          <a:prstGeom prst="rect">
            <a:avLst/>
          </a:prstGeom>
        </p:spPr>
      </p:pic>
      <p:sp>
        <p:nvSpPr>
          <p:cNvPr id="7" name="副標題 6">
            <a:extLst>
              <a:ext uri="{FF2B5EF4-FFF2-40B4-BE49-F238E27FC236}">
                <a16:creationId xmlns:a16="http://schemas.microsoft.com/office/drawing/2014/main" id="{5AA96E94-F1C7-4DB1-8E46-6A1A91BCC1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40964DE7-E8D0-49C2-9CB7-CC18FB481355}"/>
              </a:ext>
            </a:extLst>
          </p:cNvPr>
          <p:cNvSpPr txBox="1">
            <a:spLocks/>
          </p:cNvSpPr>
          <p:nvPr/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b="1" dirty="0">
                <a:solidFill>
                  <a:srgbClr val="002060"/>
                </a:solidFill>
              </a:rPr>
              <a:t>CCR</a:t>
            </a:r>
            <a:r>
              <a:rPr lang="zh-TW" altLang="en-US" b="1" dirty="0">
                <a:solidFill>
                  <a:srgbClr val="002060"/>
                </a:solidFill>
              </a:rPr>
              <a:t> </a:t>
            </a:r>
            <a:r>
              <a:rPr lang="en-US" altLang="zh-TW" b="1" dirty="0">
                <a:solidFill>
                  <a:srgbClr val="7030A0"/>
                </a:solidFill>
              </a:rPr>
              <a:t>IRS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50066"/>
      </p:ext>
    </p:extLst>
  </p:cSld>
  <p:clrMapOvr>
    <a:masterClrMapping/>
  </p:clrMapOvr>
  <p:transition>
    <p:cut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活動四：幾何規律之美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706601"/>
      </p:ext>
    </p:extLst>
  </p:cSld>
  <p:clrMapOvr>
    <a:masterClrMapping/>
  </p:clrMapOvr>
  <p:transition>
    <p:cut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尋找自然規律之美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hlinkClick r:id="rId2"/>
              </a:rPr>
              <a:t>自然界中的模式</a:t>
            </a:r>
            <a:endParaRPr lang="en-US" altLang="zh-TW" dirty="0"/>
          </a:p>
          <a:p>
            <a:r>
              <a:rPr lang="zh-TW" altLang="en-US" dirty="0">
                <a:hlinkClick r:id="rId3"/>
              </a:rPr>
              <a:t>大自然的法則之美</a:t>
            </a:r>
            <a:endParaRPr lang="en-US" altLang="zh-TW" dirty="0"/>
          </a:p>
          <a:p>
            <a:r>
              <a:rPr lang="zh-TW" altLang="en-US" dirty="0">
                <a:hlinkClick r:id="rId4"/>
              </a:rPr>
              <a:t>自然秩序之美</a:t>
            </a:r>
            <a:endParaRPr lang="en-US" altLang="zh-TW" dirty="0"/>
          </a:p>
          <a:p>
            <a:r>
              <a:rPr lang="zh-TW" altLang="en-US" dirty="0">
                <a:hlinkClick r:id="rId5"/>
              </a:rPr>
              <a:t>建築幾何之美</a:t>
            </a:r>
            <a:endParaRPr lang="zh-TW" altLang="en-US" dirty="0"/>
          </a:p>
        </p:txBody>
      </p:sp>
      <p:pic>
        <p:nvPicPr>
          <p:cNvPr id="5124" name="Picture 4" descr="C:\Users\Younger\Downloads\Fibonacci_spin_(cropped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4114800"/>
            <a:ext cx="3600000" cy="2444358"/>
          </a:xfrm>
          <a:prstGeom prst="rect">
            <a:avLst/>
          </a:prstGeom>
          <a:noFill/>
        </p:spPr>
      </p:pic>
      <p:pic>
        <p:nvPicPr>
          <p:cNvPr id="5127" name="Picture 7" descr="C:\Users\Younger\Downloads\Tiger-berlin-5_symmetr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1219200"/>
            <a:ext cx="3437876" cy="4038600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2514600" y="64886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https://en.wikipedia.org/wiki/Patterns_in_nature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525362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自然規律之美幾何繪圖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選擇一張自然之美的照片</a:t>
            </a:r>
            <a:endParaRPr lang="en-US" altLang="zh-TW" dirty="0"/>
          </a:p>
          <a:p>
            <a:r>
              <a:rPr lang="zh-TW" altLang="en-US" dirty="0"/>
              <a:t>用程式劃出幾何</a:t>
            </a:r>
            <a:r>
              <a:rPr lang="en-US" altLang="zh-TW" dirty="0"/>
              <a:t>『</a:t>
            </a:r>
            <a:r>
              <a:rPr lang="zh-TW" altLang="en-US" dirty="0"/>
              <a:t>意象</a:t>
            </a:r>
            <a:r>
              <a:rPr lang="en-US" altLang="zh-TW" dirty="0"/>
              <a:t>』</a:t>
            </a:r>
            <a:endParaRPr lang="zh-TW" altLang="en-US" dirty="0"/>
          </a:p>
        </p:txBody>
      </p:sp>
      <p:pic>
        <p:nvPicPr>
          <p:cNvPr id="4" name="圖片 3" descr="圖片 0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971800"/>
            <a:ext cx="4872399" cy="3657600"/>
          </a:xfrm>
          <a:prstGeom prst="rect">
            <a:avLst/>
          </a:prstGeom>
        </p:spPr>
      </p:pic>
      <p:pic>
        <p:nvPicPr>
          <p:cNvPr id="51202" name="Picture 2" descr="C:\Users\Younger\Downloads\gm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9300" y="2004082"/>
            <a:ext cx="3162300" cy="4625318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3036944" y="6564868"/>
            <a:ext cx="6107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http://www.worldofmastermind.com/?p=6987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9676960"/>
      </p:ext>
    </p:extLst>
  </p:cSld>
  <p:clrMapOvr>
    <a:masterClrMapping/>
  </p:clrMapOvr>
  <p:transition>
    <p:cut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Younger\Downloads\雪花碎形.jpg"/>
          <p:cNvPicPr>
            <a:picLocks noChangeAspect="1" noChangeArrowheads="1"/>
          </p:cNvPicPr>
          <p:nvPr/>
        </p:nvPicPr>
        <p:blipFill>
          <a:blip r:embed="rId2" cstate="print"/>
          <a:srcRect l="1525" t="7692" r="2173" b="9615"/>
          <a:stretch>
            <a:fillRect/>
          </a:stretch>
        </p:blipFill>
        <p:spPr bwMode="auto">
          <a:xfrm>
            <a:off x="457200" y="1427205"/>
            <a:ext cx="6324600" cy="5430795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304800" y="6488668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https://futureparenting.cwgv.com.tw/youth/content/index/16717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9154" name="Picture 2" descr="C:\Users\Younger\Downloads\Two_Oceans_Aquarium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415562"/>
            <a:ext cx="7256584" cy="5442438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2514600" y="64886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https://en.wikipedia.org/wiki/Patterns_in_nature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64345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樹木，分形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3" descr="C:\Users\Younger\Downloads\Fractal_Brocco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1295400"/>
            <a:ext cx="7416800" cy="5562600"/>
          </a:xfrm>
          <a:prstGeom prst="rect">
            <a:avLst/>
          </a:prstGeom>
          <a:noFill/>
        </p:spPr>
      </p:pic>
      <p:pic>
        <p:nvPicPr>
          <p:cNvPr id="50178" name="Picture 2" descr="C:\Users\Younger\Downloads\Angelica_flowerhead_showing_patte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95401"/>
            <a:ext cx="8309563" cy="5562600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685800" y="64886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https://en.wikipedia.org/wiki/Patterns_in_nature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042691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螺旋</a:t>
            </a:r>
          </a:p>
        </p:txBody>
      </p:sp>
      <p:pic>
        <p:nvPicPr>
          <p:cNvPr id="5" name="Picture 3" descr="C:\Users\Younger\Downloads\Aloe_polyphylla_spir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39" y="1328420"/>
            <a:ext cx="7010561" cy="5529580"/>
          </a:xfrm>
          <a:prstGeom prst="rect">
            <a:avLst/>
          </a:prstGeom>
          <a:noFill/>
        </p:spPr>
      </p:pic>
      <p:pic>
        <p:nvPicPr>
          <p:cNvPr id="4" name="Picture 5" descr="C:\Users\Younger\Downloads\NautilusCutawayLogarithmicSpir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329145"/>
            <a:ext cx="7315200" cy="5528855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1600200" y="64886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https://en.wikipedia.org/wiki/Patterns_in_nature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825396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課程架構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5" name="矩形 4"/>
          <p:cNvSpPr>
            <a:spLocks/>
          </p:cNvSpPr>
          <p:nvPr/>
        </p:nvSpPr>
        <p:spPr>
          <a:xfrm>
            <a:off x="1136942" y="4950511"/>
            <a:ext cx="1402601" cy="5334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多邊形繪製</a:t>
            </a:r>
          </a:p>
        </p:txBody>
      </p:sp>
      <p:sp>
        <p:nvSpPr>
          <p:cNvPr id="6" name="矩形 5"/>
          <p:cNvSpPr>
            <a:spLocks/>
          </p:cNvSpPr>
          <p:nvPr/>
        </p:nvSpPr>
        <p:spPr>
          <a:xfrm>
            <a:off x="4098093" y="5640389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重複結構</a:t>
            </a:r>
          </a:p>
        </p:txBody>
      </p:sp>
      <p:sp>
        <p:nvSpPr>
          <p:cNvPr id="7" name="矩形 6"/>
          <p:cNvSpPr>
            <a:spLocks/>
          </p:cNvSpPr>
          <p:nvPr/>
        </p:nvSpPr>
        <p:spPr>
          <a:xfrm>
            <a:off x="4098093" y="4950511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循序性</a:t>
            </a:r>
          </a:p>
        </p:txBody>
      </p:sp>
      <p:sp>
        <p:nvSpPr>
          <p:cNvPr id="8" name="矩形 7"/>
          <p:cNvSpPr>
            <a:spLocks/>
          </p:cNvSpPr>
          <p:nvPr/>
        </p:nvSpPr>
        <p:spPr>
          <a:xfrm>
            <a:off x="4098093" y="4240762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問題解析</a:t>
            </a:r>
          </a:p>
        </p:txBody>
      </p:sp>
      <p:sp>
        <p:nvSpPr>
          <p:cNvPr id="9" name="矩形 8"/>
          <p:cNvSpPr>
            <a:spLocks/>
          </p:cNvSpPr>
          <p:nvPr/>
        </p:nvSpPr>
        <p:spPr>
          <a:xfrm>
            <a:off x="2804853" y="1784958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模組化概念</a:t>
            </a:r>
          </a:p>
        </p:txBody>
      </p:sp>
      <p:sp>
        <p:nvSpPr>
          <p:cNvPr id="10" name="矩形 9"/>
          <p:cNvSpPr>
            <a:spLocks/>
          </p:cNvSpPr>
          <p:nvPr/>
        </p:nvSpPr>
        <p:spPr>
          <a:xfrm>
            <a:off x="6827000" y="4954589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</a:t>
            </a:r>
          </a:p>
        </p:txBody>
      </p:sp>
      <p:cxnSp>
        <p:nvCxnSpPr>
          <p:cNvPr id="11" name="肘形接點 10"/>
          <p:cNvCxnSpPr>
            <a:stCxn id="8" idx="1"/>
            <a:endCxn id="5" idx="3"/>
          </p:cNvCxnSpPr>
          <p:nvPr/>
        </p:nvCxnSpPr>
        <p:spPr>
          <a:xfrm rot="10800000" flipV="1">
            <a:off x="2539543" y="4507461"/>
            <a:ext cx="1558550" cy="709749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接點 16"/>
          <p:cNvCxnSpPr>
            <a:stCxn id="8" idx="3"/>
          </p:cNvCxnSpPr>
          <p:nvPr/>
        </p:nvCxnSpPr>
        <p:spPr>
          <a:xfrm>
            <a:off x="5500694" y="4507462"/>
            <a:ext cx="831964" cy="70975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接點 23"/>
          <p:cNvCxnSpPr>
            <a:stCxn id="6" idx="3"/>
          </p:cNvCxnSpPr>
          <p:nvPr/>
        </p:nvCxnSpPr>
        <p:spPr>
          <a:xfrm flipV="1">
            <a:off x="5500694" y="5217212"/>
            <a:ext cx="831964" cy="689877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>
            <a:spLocks/>
          </p:cNvSpPr>
          <p:nvPr/>
        </p:nvSpPr>
        <p:spPr>
          <a:xfrm>
            <a:off x="533400" y="1791092"/>
            <a:ext cx="1402601" cy="5334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歌詞</a:t>
            </a:r>
          </a:p>
        </p:txBody>
      </p:sp>
      <p:sp>
        <p:nvSpPr>
          <p:cNvPr id="30" name="矩形 29"/>
          <p:cNvSpPr>
            <a:spLocks/>
          </p:cNvSpPr>
          <p:nvPr/>
        </p:nvSpPr>
        <p:spPr>
          <a:xfrm>
            <a:off x="832142" y="3049589"/>
            <a:ext cx="1402601" cy="5334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藝術家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6" name="肘形接點 45"/>
          <p:cNvCxnSpPr>
            <a:stCxn id="6" idx="1"/>
            <a:endCxn id="5" idx="3"/>
          </p:cNvCxnSpPr>
          <p:nvPr/>
        </p:nvCxnSpPr>
        <p:spPr>
          <a:xfrm rot="10800000">
            <a:off x="2539543" y="5217211"/>
            <a:ext cx="1558550" cy="689878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5" idx="3"/>
            <a:endCxn id="7" idx="1"/>
          </p:cNvCxnSpPr>
          <p:nvPr/>
        </p:nvCxnSpPr>
        <p:spPr>
          <a:xfrm>
            <a:off x="2539543" y="5217211"/>
            <a:ext cx="155855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7" idx="3"/>
            <a:endCxn id="10" idx="1"/>
          </p:cNvCxnSpPr>
          <p:nvPr/>
        </p:nvCxnSpPr>
        <p:spPr>
          <a:xfrm>
            <a:off x="5500694" y="5217211"/>
            <a:ext cx="1326306" cy="4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/>
          <p:cNvCxnSpPr>
            <a:stCxn id="29" idx="3"/>
            <a:endCxn id="9" idx="1"/>
          </p:cNvCxnSpPr>
          <p:nvPr/>
        </p:nvCxnSpPr>
        <p:spPr>
          <a:xfrm flipV="1">
            <a:off x="1936001" y="2051658"/>
            <a:ext cx="868852" cy="61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>
            <a:spLocks/>
          </p:cNvSpPr>
          <p:nvPr/>
        </p:nvSpPr>
        <p:spPr>
          <a:xfrm>
            <a:off x="228600" y="1447800"/>
            <a:ext cx="8686800" cy="5030789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 53"/>
          <p:cNvSpPr>
            <a:spLocks/>
          </p:cNvSpPr>
          <p:nvPr/>
        </p:nvSpPr>
        <p:spPr>
          <a:xfrm>
            <a:off x="3429001" y="2668589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模組化概念</a:t>
            </a:r>
          </a:p>
        </p:txBody>
      </p:sp>
      <p:sp>
        <p:nvSpPr>
          <p:cNvPr id="55" name="矩形 54"/>
          <p:cNvSpPr>
            <a:spLocks/>
          </p:cNvSpPr>
          <p:nvPr/>
        </p:nvSpPr>
        <p:spPr>
          <a:xfrm>
            <a:off x="3429001" y="3380890"/>
            <a:ext cx="1402601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</a:t>
            </a:r>
          </a:p>
        </p:txBody>
      </p:sp>
      <p:cxnSp>
        <p:nvCxnSpPr>
          <p:cNvPr id="63" name="肘形接點 62"/>
          <p:cNvCxnSpPr>
            <a:stCxn id="54" idx="1"/>
            <a:endCxn id="30" idx="3"/>
          </p:cNvCxnSpPr>
          <p:nvPr/>
        </p:nvCxnSpPr>
        <p:spPr>
          <a:xfrm rot="10800000" flipV="1">
            <a:off x="2234743" y="2935289"/>
            <a:ext cx="1194258" cy="3810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肘形接點 65"/>
          <p:cNvCxnSpPr>
            <a:stCxn id="55" idx="1"/>
            <a:endCxn id="30" idx="3"/>
          </p:cNvCxnSpPr>
          <p:nvPr/>
        </p:nvCxnSpPr>
        <p:spPr>
          <a:xfrm rot="10800000">
            <a:off x="2234743" y="3316290"/>
            <a:ext cx="1194258" cy="331301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肘形接點 71"/>
          <p:cNvCxnSpPr>
            <a:stCxn id="9" idx="3"/>
            <a:endCxn id="31" idx="1"/>
          </p:cNvCxnSpPr>
          <p:nvPr/>
        </p:nvCxnSpPr>
        <p:spPr>
          <a:xfrm>
            <a:off x="4207454" y="2051658"/>
            <a:ext cx="290252" cy="725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>
            <a:spLocks/>
          </p:cNvSpPr>
          <p:nvPr/>
        </p:nvSpPr>
        <p:spPr>
          <a:xfrm>
            <a:off x="4497706" y="1900777"/>
            <a:ext cx="669347" cy="30321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AFL</a:t>
            </a:r>
            <a:endParaRPr lang="zh-TW" altLang="en-US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/>
          <p:cNvSpPr>
            <a:spLocks/>
          </p:cNvSpPr>
          <p:nvPr/>
        </p:nvSpPr>
        <p:spPr>
          <a:xfrm>
            <a:off x="7193627" y="4192589"/>
            <a:ext cx="669347" cy="30321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AFL</a:t>
            </a:r>
            <a:endParaRPr lang="zh-TW" altLang="en-US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矩形 88"/>
          <p:cNvSpPr>
            <a:spLocks/>
          </p:cNvSpPr>
          <p:nvPr/>
        </p:nvSpPr>
        <p:spPr>
          <a:xfrm>
            <a:off x="6827000" y="3201989"/>
            <a:ext cx="1402601" cy="5334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幾何規律之美</a:t>
            </a:r>
          </a:p>
        </p:txBody>
      </p:sp>
      <p:cxnSp>
        <p:nvCxnSpPr>
          <p:cNvPr id="91" name="肘形接點 90"/>
          <p:cNvCxnSpPr>
            <a:stCxn id="44" idx="1"/>
            <a:endCxn id="54" idx="3"/>
          </p:cNvCxnSpPr>
          <p:nvPr/>
        </p:nvCxnSpPr>
        <p:spPr>
          <a:xfrm rot="10800000">
            <a:off x="4831603" y="2935289"/>
            <a:ext cx="807199" cy="342106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肘形接點 93"/>
          <p:cNvCxnSpPr>
            <a:stCxn id="44" idx="1"/>
            <a:endCxn id="55" idx="3"/>
          </p:cNvCxnSpPr>
          <p:nvPr/>
        </p:nvCxnSpPr>
        <p:spPr>
          <a:xfrm rot="10800000" flipV="1">
            <a:off x="4831603" y="3277394"/>
            <a:ext cx="807199" cy="370195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>
            <a:spLocks/>
          </p:cNvSpPr>
          <p:nvPr/>
        </p:nvSpPr>
        <p:spPr>
          <a:xfrm>
            <a:off x="5638801" y="3125789"/>
            <a:ext cx="669347" cy="30321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AFL</a:t>
            </a:r>
            <a:endParaRPr lang="zh-TW" altLang="en-US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 46"/>
          <p:cNvSpPr>
            <a:spLocks/>
          </p:cNvSpPr>
          <p:nvPr/>
        </p:nvSpPr>
        <p:spPr>
          <a:xfrm>
            <a:off x="5791201" y="1601789"/>
            <a:ext cx="2743200" cy="5334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表現任務：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自然規律之美幾何繪圖</a:t>
            </a:r>
          </a:p>
        </p:txBody>
      </p:sp>
      <p:sp>
        <p:nvSpPr>
          <p:cNvPr id="50" name="矩形 49"/>
          <p:cNvSpPr>
            <a:spLocks/>
          </p:cNvSpPr>
          <p:nvPr/>
        </p:nvSpPr>
        <p:spPr>
          <a:xfrm>
            <a:off x="6827000" y="2820989"/>
            <a:ext cx="669347" cy="30321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AOL</a:t>
            </a:r>
            <a:endParaRPr lang="zh-TW" altLang="en-US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/>
          <p:cNvSpPr>
            <a:spLocks/>
          </p:cNvSpPr>
          <p:nvPr/>
        </p:nvSpPr>
        <p:spPr>
          <a:xfrm>
            <a:off x="4495801" y="6327778"/>
            <a:ext cx="669347" cy="30321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AAL</a:t>
            </a:r>
            <a:endParaRPr lang="zh-TW" altLang="en-US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8" name="肘形接點 67"/>
          <p:cNvCxnSpPr>
            <a:stCxn id="30" idx="0"/>
            <a:endCxn id="31" idx="2"/>
          </p:cNvCxnSpPr>
          <p:nvPr/>
        </p:nvCxnSpPr>
        <p:spPr>
          <a:xfrm rot="5400000" flipH="1" flipV="1">
            <a:off x="2760111" y="977321"/>
            <a:ext cx="845601" cy="3298937"/>
          </a:xfrm>
          <a:prstGeom prst="bentConnector3">
            <a:avLst>
              <a:gd name="adj1" fmla="val 6272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肘形接點 70"/>
          <p:cNvCxnSpPr>
            <a:stCxn id="5" idx="0"/>
            <a:endCxn id="44" idx="2"/>
          </p:cNvCxnSpPr>
          <p:nvPr/>
        </p:nvCxnSpPr>
        <p:spPr>
          <a:xfrm rot="5400000" flipH="1" flipV="1">
            <a:off x="3145104" y="2122140"/>
            <a:ext cx="1521511" cy="4135232"/>
          </a:xfrm>
          <a:prstGeom prst="bentConnector3">
            <a:avLst>
              <a:gd name="adj1" fmla="val 5648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32" idx="0"/>
            <a:endCxn id="89" idx="2"/>
          </p:cNvCxnSpPr>
          <p:nvPr/>
        </p:nvCxnSpPr>
        <p:spPr>
          <a:xfrm flipV="1">
            <a:off x="7528301" y="3735389"/>
            <a:ext cx="0" cy="457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10" idx="0"/>
            <a:endCxn id="32" idx="2"/>
          </p:cNvCxnSpPr>
          <p:nvPr/>
        </p:nvCxnSpPr>
        <p:spPr>
          <a:xfrm flipV="1">
            <a:off x="7528301" y="4495800"/>
            <a:ext cx="0" cy="4587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477952"/>
      </p:ext>
    </p:extLst>
  </p:cSld>
  <p:clrMapOvr>
    <a:masterClrMapping/>
  </p:clrMapOvr>
  <p:transition>
    <p:cut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建築幾何之美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C:\Users\Younger\Downloads\規律幾何建築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24000"/>
            <a:ext cx="4267200" cy="5334000"/>
          </a:xfrm>
          <a:prstGeom prst="rect">
            <a:avLst/>
          </a:prstGeom>
          <a:noFill/>
        </p:spPr>
      </p:pic>
      <p:pic>
        <p:nvPicPr>
          <p:cNvPr id="7" name="Picture 2" descr="C:\Users\Younger\Downloads\規律幾何建築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524000"/>
            <a:ext cx="4267200" cy="5334000"/>
          </a:xfrm>
          <a:prstGeom prst="rect">
            <a:avLst/>
          </a:prstGeom>
          <a:noFill/>
        </p:spPr>
      </p:pic>
      <p:pic>
        <p:nvPicPr>
          <p:cNvPr id="6" name="Picture 2" descr="C:\Users\Younger\Downloads\規律幾何建築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524000"/>
            <a:ext cx="5334000" cy="533400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304800" y="6488668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https://www.instagram.com/juancamiloberlin/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09460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任務解析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大自然的形</a:t>
            </a:r>
            <a:endParaRPr lang="en-US" altLang="zh-TW" dirty="0"/>
          </a:p>
          <a:p>
            <a:r>
              <a:rPr lang="zh-TW" altLang="en-US" dirty="0"/>
              <a:t>幾何、重複、規律之美</a:t>
            </a:r>
            <a:endParaRPr lang="en-US" altLang="zh-TW" dirty="0"/>
          </a:p>
          <a:p>
            <a:r>
              <a:rPr lang="zh-TW" altLang="en-US" dirty="0"/>
              <a:t>重複的重複的</a:t>
            </a:r>
            <a:r>
              <a:rPr lang="en-US" altLang="zh-TW" dirty="0"/>
              <a:t>…</a:t>
            </a:r>
          </a:p>
          <a:p>
            <a:r>
              <a:rPr lang="zh-TW" altLang="en-US" dirty="0"/>
              <a:t>組成的規則、規律</a:t>
            </a:r>
            <a:endParaRPr lang="en-US" altLang="zh-TW" dirty="0"/>
          </a:p>
          <a:p>
            <a:r>
              <a:rPr lang="zh-TW" altLang="en-US" dirty="0"/>
              <a:t>重複的基本單元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61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4839925"/>
      </p:ext>
    </p:extLst>
  </p:cSld>
  <p:clrMapOvr>
    <a:masterClrMapping/>
  </p:clrMapOvr>
  <p:transition>
    <p:cut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</a:t>
            </a:r>
            <a:r>
              <a:rPr lang="zh-TW" altLang="en-US" dirty="0"/>
              <a:t>：</a:t>
            </a:r>
          </a:p>
        </p:txBody>
      </p:sp>
      <p:pic>
        <p:nvPicPr>
          <p:cNvPr id="38" name="內容版面配置區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0"/>
          <a:stretch/>
        </p:blipFill>
        <p:spPr>
          <a:xfrm>
            <a:off x="228600" y="1632691"/>
            <a:ext cx="8686800" cy="4989700"/>
          </a:xfrm>
          <a:prstGeom prst="rect">
            <a:avLst/>
          </a:prstGeom>
        </p:spPr>
      </p:pic>
      <p:sp>
        <p:nvSpPr>
          <p:cNvPr id="35" name="內容版面配置區 3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482119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zh-TW" altLang="en-US" dirty="0"/>
              <a:t>逆向思考</a:t>
            </a:r>
          </a:p>
        </p:txBody>
      </p:sp>
      <p:sp>
        <p:nvSpPr>
          <p:cNvPr id="25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重複的單元？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規律、規則？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先後的順序？</a:t>
            </a:r>
          </a:p>
        </p:txBody>
      </p:sp>
      <p:pic>
        <p:nvPicPr>
          <p:cNvPr id="13" name="圖片 12" descr="圖片 02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0"/>
            <a:ext cx="4186358" cy="3822327"/>
          </a:xfrm>
          <a:prstGeom prst="rect">
            <a:avLst/>
          </a:prstGeom>
        </p:spPr>
      </p:pic>
      <p:pic>
        <p:nvPicPr>
          <p:cNvPr id="5" name="內容版面配置區 4" descr="圖片 013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61" t="28137" r="23162" b="16379"/>
          <a:stretch>
            <a:fillRect/>
          </a:stretch>
        </p:blipFill>
        <p:spPr>
          <a:xfrm>
            <a:off x="5143504" y="5000636"/>
            <a:ext cx="623106" cy="632827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63</a:t>
            </a:fld>
            <a:endParaRPr lang="zh-TW" altLang="en-US" dirty="0"/>
          </a:p>
        </p:txBody>
      </p:sp>
      <p:pic>
        <p:nvPicPr>
          <p:cNvPr id="6" name="圖片 5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615" t="33147" r="15414" b="16839"/>
          <a:stretch>
            <a:fillRect/>
          </a:stretch>
        </p:blipFill>
        <p:spPr>
          <a:xfrm flipV="1">
            <a:off x="5143504" y="4071942"/>
            <a:ext cx="652829" cy="575773"/>
          </a:xfrm>
          <a:prstGeom prst="rect">
            <a:avLst/>
          </a:prstGeom>
        </p:spPr>
      </p:pic>
      <p:pic>
        <p:nvPicPr>
          <p:cNvPr id="15" name="圖片 14" descr="圖片 02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285992"/>
            <a:ext cx="740664" cy="1054608"/>
          </a:xfrm>
          <a:prstGeom prst="rect">
            <a:avLst/>
          </a:prstGeom>
        </p:spPr>
      </p:pic>
      <p:pic>
        <p:nvPicPr>
          <p:cNvPr id="16" name="圖片 15" descr="圖片 02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1198" y="1428736"/>
            <a:ext cx="1118616" cy="1981200"/>
          </a:xfrm>
          <a:prstGeom prst="rect">
            <a:avLst/>
          </a:prstGeom>
        </p:spPr>
      </p:pic>
      <p:pic>
        <p:nvPicPr>
          <p:cNvPr id="17" name="圖片 16" descr="圖片 03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571480"/>
            <a:ext cx="1652016" cy="2801112"/>
          </a:xfrm>
          <a:prstGeom prst="rect">
            <a:avLst/>
          </a:prstGeom>
        </p:spPr>
      </p:pic>
      <p:pic>
        <p:nvPicPr>
          <p:cNvPr id="19" name="內容版面配置區 4" descr="圖片 01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452" t="28253" r="23162" b="16379"/>
          <a:stretch>
            <a:fillRect/>
          </a:stretch>
        </p:blipFill>
        <p:spPr>
          <a:xfrm>
            <a:off x="6072198" y="5000636"/>
            <a:ext cx="920443" cy="930877"/>
          </a:xfrm>
          <a:prstGeom prst="rect">
            <a:avLst/>
          </a:prstGeom>
        </p:spPr>
      </p:pic>
      <p:pic>
        <p:nvPicPr>
          <p:cNvPr id="20" name="圖片 19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992" t="33170" r="15414" b="16839"/>
          <a:stretch>
            <a:fillRect/>
          </a:stretch>
        </p:blipFill>
        <p:spPr>
          <a:xfrm flipV="1">
            <a:off x="6072198" y="3857628"/>
            <a:ext cx="972841" cy="848329"/>
          </a:xfrm>
          <a:prstGeom prst="rect">
            <a:avLst/>
          </a:prstGeom>
        </p:spPr>
      </p:pic>
      <p:pic>
        <p:nvPicPr>
          <p:cNvPr id="21" name="內容版面配置區 4" descr="圖片 01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736" t="28498" r="23162" b="16379"/>
          <a:stretch>
            <a:fillRect/>
          </a:stretch>
        </p:blipFill>
        <p:spPr>
          <a:xfrm>
            <a:off x="7429520" y="5000636"/>
            <a:ext cx="1373043" cy="1390121"/>
          </a:xfrm>
          <a:prstGeom prst="rect">
            <a:avLst/>
          </a:prstGeom>
        </p:spPr>
      </p:pic>
      <p:pic>
        <p:nvPicPr>
          <p:cNvPr id="22" name="圖片 21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42" t="33284" r="15414" b="16839"/>
          <a:stretch>
            <a:fillRect/>
          </a:stretch>
        </p:blipFill>
        <p:spPr>
          <a:xfrm flipV="1">
            <a:off x="7385090" y="3500438"/>
            <a:ext cx="1473190" cy="1269585"/>
          </a:xfrm>
          <a:prstGeom prst="rect">
            <a:avLst/>
          </a:prstGeom>
        </p:spPr>
      </p:pic>
      <p:pic>
        <p:nvPicPr>
          <p:cNvPr id="18" name="內容版面配置區 23">
            <a:extLst>
              <a:ext uri="{FF2B5EF4-FFF2-40B4-BE49-F238E27FC236}">
                <a16:creationId xmlns:a16="http://schemas.microsoft.com/office/drawing/2014/main" id="{AB161070-041F-4360-8829-327AD0CED0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4" y="1262779"/>
            <a:ext cx="3929090" cy="261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1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40CA2126-94CC-493F-BA71-73948370DB76}"/>
              </a:ext>
            </a:extLst>
          </p:cNvPr>
          <p:cNvSpPr/>
          <p:nvPr/>
        </p:nvSpPr>
        <p:spPr>
          <a:xfrm>
            <a:off x="2516783" y="3962286"/>
            <a:ext cx="4549016" cy="28957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問題解析</a:t>
            </a:r>
            <a:r>
              <a:rPr lang="en-US" altLang="zh-TW"/>
              <a:t>-</a:t>
            </a:r>
            <a:r>
              <a:rPr lang="zh-TW" altLang="en-US">
                <a:solidFill>
                  <a:srgbClr val="FF0000"/>
                </a:solidFill>
              </a:rPr>
              <a:t>逆向</a:t>
            </a:r>
            <a:r>
              <a:rPr lang="zh-TW" altLang="en-US"/>
              <a:t>思考</a:t>
            </a:r>
          </a:p>
        </p:txBody>
      </p:sp>
      <p:grpSp>
        <p:nvGrpSpPr>
          <p:cNvPr id="3" name="群組 34"/>
          <p:cNvGrpSpPr/>
          <p:nvPr/>
        </p:nvGrpSpPr>
        <p:grpSpPr>
          <a:xfrm>
            <a:off x="7436599" y="1643050"/>
            <a:ext cx="1402601" cy="1643131"/>
            <a:chOff x="7162800" y="1752600"/>
            <a:chExt cx="1402601" cy="1643131"/>
          </a:xfrm>
        </p:grpSpPr>
        <p:sp>
          <p:nvSpPr>
            <p:cNvPr id="12" name="矩形 11"/>
            <p:cNvSpPr>
              <a:spLocks/>
            </p:cNvSpPr>
            <p:nvPr/>
          </p:nvSpPr>
          <p:spPr>
            <a:xfrm>
              <a:off x="7162800" y="2286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600" b="1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/>
            <p:cNvSpPr>
              <a:spLocks/>
            </p:cNvSpPr>
            <p:nvPr/>
          </p:nvSpPr>
          <p:spPr>
            <a:xfrm>
              <a:off x="7162800" y="2808669"/>
              <a:ext cx="1402601" cy="587062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600" b="1" dirty="0">
                <a:latin typeface="Microsoft JhengHei"/>
                <a:ea typeface="Microsoft JhengHei"/>
                <a:cs typeface="+mn-lt"/>
              </a:endParaRPr>
            </a:p>
          </p:txBody>
        </p:sp>
        <p:sp>
          <p:nvSpPr>
            <p:cNvPr id="17" name="矩形 16"/>
            <p:cNvSpPr>
              <a:spLocks/>
            </p:cNvSpPr>
            <p:nvPr/>
          </p:nvSpPr>
          <p:spPr>
            <a:xfrm>
              <a:off x="7162800" y="17526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33"/>
          <p:cNvGrpSpPr/>
          <p:nvPr/>
        </p:nvGrpSpPr>
        <p:grpSpPr>
          <a:xfrm>
            <a:off x="5663198" y="1685980"/>
            <a:ext cx="1402601" cy="1600200"/>
            <a:chOff x="5562600" y="1752600"/>
            <a:chExt cx="1402601" cy="1600200"/>
          </a:xfrm>
        </p:grpSpPr>
        <p:sp>
          <p:nvSpPr>
            <p:cNvPr id="13" name="矩形 12"/>
            <p:cNvSpPr>
              <a:spLocks/>
            </p:cNvSpPr>
            <p:nvPr/>
          </p:nvSpPr>
          <p:spPr>
            <a:xfrm>
              <a:off x="5562600" y="28194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200" b="1" dirty="0">
                <a:solidFill>
                  <a:srgbClr val="FFFF00"/>
                </a:solidFill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16" name="矩形 15"/>
            <p:cNvSpPr>
              <a:spLocks/>
            </p:cNvSpPr>
            <p:nvPr/>
          </p:nvSpPr>
          <p:spPr>
            <a:xfrm>
              <a:off x="5562600" y="1752600"/>
              <a:ext cx="1402601" cy="533400"/>
            </a:xfrm>
            <a:prstGeom prst="rect">
              <a:avLst/>
            </a:prstGeom>
            <a:solidFill>
              <a:srgbClr val="00B0F0"/>
            </a:solidFill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solidFill>
                    <a:schemeClr val="bg1"/>
                  </a:solidFill>
                  <a:uFillTx/>
                  <a:latin typeface="微軟正黑體"/>
                  <a:ea typeface="微軟正黑體"/>
                </a:rPr>
                <a:t>組成</a:t>
              </a:r>
              <a:r>
                <a:rPr lang="zh-TW" altLang="en-US" sz="1600" b="1">
                  <a:solidFill>
                    <a:schemeClr val="bg1"/>
                  </a:solidFill>
                  <a:latin typeface="微軟正黑體"/>
                  <a:ea typeface="微軟正黑體"/>
                </a:rPr>
                <a:t>的</a:t>
              </a:r>
              <a:r>
                <a:rPr lang="zh-TW" altLang="en-US" sz="1600" b="1">
                  <a:solidFill>
                    <a:schemeClr val="bg1"/>
                  </a:solidFill>
                  <a:uFillTx/>
                  <a:latin typeface="微軟正黑體"/>
                  <a:ea typeface="微軟正黑體"/>
                </a:rPr>
                <a:t>規律</a:t>
              </a:r>
            </a:p>
          </p:txBody>
        </p:sp>
        <p:sp>
          <p:nvSpPr>
            <p:cNvPr id="21" name="矩形 20"/>
            <p:cNvSpPr>
              <a:spLocks/>
            </p:cNvSpPr>
            <p:nvPr/>
          </p:nvSpPr>
          <p:spPr>
            <a:xfrm>
              <a:off x="5562600" y="2286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200" b="1" dirty="0">
                <a:solidFill>
                  <a:srgbClr val="FFFF00"/>
                </a:solidFill>
                <a:uFillTx/>
                <a:latin typeface="微軟正黑體"/>
                <a:ea typeface="微軟正黑體"/>
              </a:endParaRPr>
            </a:p>
          </p:txBody>
        </p:sp>
      </p:grpSp>
      <p:grpSp>
        <p:nvGrpSpPr>
          <p:cNvPr id="11" name="群組 32"/>
          <p:cNvGrpSpPr/>
          <p:nvPr/>
        </p:nvGrpSpPr>
        <p:grpSpPr>
          <a:xfrm>
            <a:off x="3869036" y="1685980"/>
            <a:ext cx="1402601" cy="2133600"/>
            <a:chOff x="3886200" y="1752600"/>
            <a:chExt cx="1402601" cy="2133600"/>
          </a:xfrm>
        </p:grpSpPr>
        <p:sp>
          <p:nvSpPr>
            <p:cNvPr id="10" name="矩形 9"/>
            <p:cNvSpPr>
              <a:spLocks/>
            </p:cNvSpPr>
            <p:nvPr/>
          </p:nvSpPr>
          <p:spPr>
            <a:xfrm>
              <a:off x="3886200" y="28194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600" b="1" dirty="0"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18" name="矩形 17"/>
            <p:cNvSpPr>
              <a:spLocks/>
            </p:cNvSpPr>
            <p:nvPr/>
          </p:nvSpPr>
          <p:spPr>
            <a:xfrm>
              <a:off x="3886200" y="1752600"/>
              <a:ext cx="1402601" cy="533400"/>
            </a:xfrm>
            <a:prstGeom prst="rect">
              <a:avLst/>
            </a:prstGeom>
            <a:solidFill>
              <a:srgbClr val="F745E9"/>
            </a:solidFill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solidFill>
                    <a:schemeClr val="bg1"/>
                  </a:solidFill>
                  <a:latin typeface="微軟正黑體"/>
                  <a:ea typeface="微軟正黑體"/>
                </a:rPr>
                <a:t>基本單元</a:t>
              </a:r>
            </a:p>
          </p:txBody>
        </p:sp>
        <p:sp>
          <p:nvSpPr>
            <p:cNvPr id="22" name="矩形 21"/>
            <p:cNvSpPr>
              <a:spLocks/>
            </p:cNvSpPr>
            <p:nvPr/>
          </p:nvSpPr>
          <p:spPr>
            <a:xfrm>
              <a:off x="3886200" y="2286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/>
            <p:cNvSpPr>
              <a:spLocks/>
            </p:cNvSpPr>
            <p:nvPr/>
          </p:nvSpPr>
          <p:spPr>
            <a:xfrm>
              <a:off x="3886200" y="33528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600" b="1" dirty="0">
                <a:uFillTx/>
                <a:latin typeface="微軟正黑體"/>
                <a:ea typeface="微軟正黑體"/>
              </a:endParaRPr>
            </a:p>
          </p:txBody>
        </p:sp>
      </p:grpSp>
      <p:grpSp>
        <p:nvGrpSpPr>
          <p:cNvPr id="14" name="群組 31"/>
          <p:cNvGrpSpPr/>
          <p:nvPr/>
        </p:nvGrpSpPr>
        <p:grpSpPr>
          <a:xfrm>
            <a:off x="2087192" y="1685980"/>
            <a:ext cx="1402601" cy="2133600"/>
            <a:chOff x="2057400" y="1828800"/>
            <a:chExt cx="1402601" cy="2133600"/>
          </a:xfrm>
        </p:grpSpPr>
        <p:sp>
          <p:nvSpPr>
            <p:cNvPr id="6" name="矩形 5"/>
            <p:cNvSpPr>
              <a:spLocks/>
            </p:cNvSpPr>
            <p:nvPr/>
          </p:nvSpPr>
          <p:spPr>
            <a:xfrm>
              <a:off x="2057400" y="23622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矩形 6"/>
            <p:cNvSpPr>
              <a:spLocks/>
            </p:cNvSpPr>
            <p:nvPr/>
          </p:nvSpPr>
          <p:spPr>
            <a:xfrm>
              <a:off x="2057400" y="28956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/>
            <p:cNvSpPr>
              <a:spLocks/>
            </p:cNvSpPr>
            <p:nvPr/>
          </p:nvSpPr>
          <p:spPr>
            <a:xfrm>
              <a:off x="2057400" y="3429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/>
            <p:cNvSpPr>
              <a:spLocks/>
            </p:cNvSpPr>
            <p:nvPr/>
          </p:nvSpPr>
          <p:spPr>
            <a:xfrm>
              <a:off x="2057400" y="18288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拆解問題</a:t>
              </a:r>
            </a:p>
          </p:txBody>
        </p:sp>
      </p:grpSp>
      <p:grpSp>
        <p:nvGrpSpPr>
          <p:cNvPr id="20" name="群組 30"/>
          <p:cNvGrpSpPr/>
          <p:nvPr/>
        </p:nvGrpSpPr>
        <p:grpSpPr>
          <a:xfrm>
            <a:off x="313791" y="1685980"/>
            <a:ext cx="1402601" cy="2133600"/>
            <a:chOff x="304800" y="3276600"/>
            <a:chExt cx="1402601" cy="2133600"/>
          </a:xfrm>
        </p:grpSpPr>
        <p:sp>
          <p:nvSpPr>
            <p:cNvPr id="5" name="矩形 4"/>
            <p:cNvSpPr>
              <a:spLocks/>
            </p:cNvSpPr>
            <p:nvPr/>
          </p:nvSpPr>
          <p:spPr>
            <a:xfrm>
              <a:off x="304800" y="4876800"/>
              <a:ext cx="1402601" cy="533400"/>
            </a:xfrm>
            <a:prstGeom prst="rect">
              <a:avLst/>
            </a:prstGeom>
            <a:solidFill>
              <a:srgbClr val="00B0F0"/>
            </a:solidFill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組成的</a:t>
              </a:r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規律</a:t>
              </a:r>
            </a:p>
          </p:txBody>
        </p:sp>
        <p:sp>
          <p:nvSpPr>
            <p:cNvPr id="28" name="矩形 27"/>
            <p:cNvSpPr>
              <a:spLocks/>
            </p:cNvSpPr>
            <p:nvPr/>
          </p:nvSpPr>
          <p:spPr>
            <a:xfrm>
              <a:off x="304800" y="38100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拆解問題</a:t>
              </a:r>
              <a:endParaRPr lang="zh-TW" altLang="en-US" sz="1600" b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/>
            <p:cNvSpPr>
              <a:spLocks/>
            </p:cNvSpPr>
            <p:nvPr/>
          </p:nvSpPr>
          <p:spPr>
            <a:xfrm>
              <a:off x="304800" y="3276600"/>
              <a:ext cx="1402601" cy="533400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問題解析</a:t>
              </a:r>
            </a:p>
          </p:txBody>
        </p:sp>
        <p:sp>
          <p:nvSpPr>
            <p:cNvPr id="30" name="矩形 29"/>
            <p:cNvSpPr>
              <a:spLocks/>
            </p:cNvSpPr>
            <p:nvPr/>
          </p:nvSpPr>
          <p:spPr>
            <a:xfrm>
              <a:off x="304800" y="4343400"/>
              <a:ext cx="1402601" cy="533400"/>
            </a:xfrm>
            <a:prstGeom prst="rect">
              <a:avLst/>
            </a:prstGeom>
            <a:solidFill>
              <a:srgbClr val="F745E9"/>
            </a:solidFill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 sz="1600" b="1">
                  <a:uFillTx/>
                  <a:latin typeface="微軟正黑體"/>
                  <a:ea typeface="微軟正黑體"/>
                </a:rPr>
                <a:t>基本單元</a:t>
              </a:r>
            </a:p>
          </p:txBody>
        </p:sp>
      </p:grpSp>
      <p:sp>
        <p:nvSpPr>
          <p:cNvPr id="26" name="內容版面配置區 25">
            <a:extLst>
              <a:ext uri="{FF2B5EF4-FFF2-40B4-BE49-F238E27FC236}">
                <a16:creationId xmlns:a16="http://schemas.microsoft.com/office/drawing/2014/main" id="{02FA56BE-137C-4F87-92EA-3EE710275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6" name="內容版面配置區 23">
            <a:extLst>
              <a:ext uri="{FF2B5EF4-FFF2-40B4-BE49-F238E27FC236}">
                <a16:creationId xmlns:a16="http://schemas.microsoft.com/office/drawing/2014/main" id="{2075733F-93F2-4FC8-AEBA-81848BC007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54" y="3990108"/>
            <a:ext cx="4359473" cy="290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654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456FF5-D8DF-405A-8D1C-0F37B4B13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實作練習四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70D4BA-B09F-4166-AF13-FE8F05FBA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問題解析練習檔</a:t>
            </a:r>
            <a:endParaRPr lang="en-US" altLang="zh-TW" dirty="0"/>
          </a:p>
          <a:p>
            <a:r>
              <a:rPr lang="zh-TW" altLang="en-US" dirty="0"/>
              <a:t>閱讀網站文本資料</a:t>
            </a:r>
            <a:endParaRPr lang="en-US" altLang="zh-TW" dirty="0"/>
          </a:p>
          <a:p>
            <a:r>
              <a:rPr lang="zh-TW" altLang="en-US" dirty="0"/>
              <a:t>選擇一張具有重複規律之美的照片練習</a:t>
            </a:r>
            <a:endParaRPr lang="en-US" altLang="zh-TW" dirty="0"/>
          </a:p>
          <a:p>
            <a:r>
              <a:rPr lang="en-US" altLang="zh-TW" dirty="0"/>
              <a:t>20”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175FCFE-56C5-4C19-B527-FB9FE706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65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19002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評量</a:t>
            </a:r>
            <a:r>
              <a:rPr lang="en-US" altLang="zh-TW" dirty="0"/>
              <a:t>-</a:t>
            </a:r>
            <a:r>
              <a:rPr lang="zh-TW" altLang="zh-TW" dirty="0"/>
              <a:t>學生自評互評表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668860"/>
              </p:ext>
            </p:extLst>
          </p:nvPr>
        </p:nvGraphicFramePr>
        <p:xfrm>
          <a:off x="381002" y="1340768"/>
          <a:ext cx="8458198" cy="419100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028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1334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自評者：</a:t>
                      </a: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座號：</a:t>
                      </a:r>
                      <a:r>
                        <a:rPr lang="en-US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			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姓名：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完全</a:t>
                      </a: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符合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部分</a:t>
                      </a: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符合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不符合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微軟正黑體" pitchFamily="34" charset="-120"/>
                          <a:ea typeface="微軟正黑體" pitchFamily="34" charset="-120"/>
                        </a:rPr>
                        <a:t>備註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原始圖片是否具有重複規律之美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所寫程式運用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模組化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程式</a:t>
                      </a:r>
                      <a:r>
                        <a:rPr lang="en-US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函數</a:t>
                      </a:r>
                      <a:r>
                        <a:rPr lang="en-US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所寫程式運用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帶參數函數</a:t>
                      </a:r>
                      <a:endParaRPr lang="zh-TW" sz="2000" b="1" kern="100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所寫程式運用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巢狀函數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繪圖結果能表達原始圖片規律之美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意象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能清楚說明圖形重複的</a:t>
                      </a:r>
                      <a:r>
                        <a:rPr lang="zh-TW" altLang="en-US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小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單元</a:t>
                      </a:r>
                      <a:r>
                        <a:rPr lang="zh-TW" sz="2000" kern="100" dirty="0"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2000" b="1" kern="10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規則脈絡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EA14816E-1EB2-4C0F-8E03-C3F093FCC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88796"/>
              </p:ext>
            </p:extLst>
          </p:nvPr>
        </p:nvGraphicFramePr>
        <p:xfrm>
          <a:off x="378929" y="5561294"/>
          <a:ext cx="8458198" cy="1057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8198">
                  <a:extLst>
                    <a:ext uri="{9D8B030D-6E8A-4147-A177-3AD203B41FA5}">
                      <a16:colId xmlns:a16="http://schemas.microsoft.com/office/drawing/2014/main" val="2473319491"/>
                    </a:ext>
                  </a:extLst>
                </a:gridCol>
              </a:tblGrid>
              <a:tr h="105727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心得回饋：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感想？學到什麼？重做的話會改變什麼？給老師建議？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給被評者讚美或建議：</a:t>
                      </a: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362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22632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2672723"/>
            <a:ext cx="8496944" cy="1470025"/>
          </a:xfrm>
        </p:spPr>
        <p:txBody>
          <a:bodyPr>
            <a:normAutofit/>
          </a:bodyPr>
          <a:lstStyle/>
          <a:p>
            <a:r>
              <a:rPr lang="zh-TW" altLang="en-US" dirty="0"/>
              <a:t>你認為透過活動一</a:t>
            </a:r>
            <a:r>
              <a:rPr lang="en-US" altLang="zh-TW" dirty="0"/>
              <a:t>~</a:t>
            </a:r>
            <a:r>
              <a:rPr lang="zh-TW" altLang="en-US" dirty="0"/>
              <a:t>活動三學習</a:t>
            </a:r>
            <a:br>
              <a:rPr lang="en-US" altLang="zh-TW" dirty="0"/>
            </a:br>
            <a:r>
              <a:rPr lang="zh-TW" altLang="en-US" dirty="0"/>
              <a:t>學生能否完成</a:t>
            </a:r>
            <a:r>
              <a:rPr lang="zh-TW" altLang="en-US" dirty="0">
                <a:solidFill>
                  <a:srgbClr val="FF0000"/>
                </a:solidFill>
              </a:rPr>
              <a:t>自然規律之美</a:t>
            </a:r>
            <a:r>
              <a:rPr lang="zh-TW" altLang="en-US" dirty="0"/>
              <a:t>任務？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67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5048693" y="659573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李鳳華</a:t>
            </a:r>
          </a:p>
        </p:txBody>
      </p:sp>
      <p:pic>
        <p:nvPicPr>
          <p:cNvPr id="18" name="圖片 17" descr="圖片 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624" cy="338328"/>
          </a:xfrm>
          <a:prstGeom prst="rect">
            <a:avLst/>
          </a:prstGeom>
        </p:spPr>
      </p:pic>
      <p:sp>
        <p:nvSpPr>
          <p:cNvPr id="7" name="副標題 6">
            <a:extLst>
              <a:ext uri="{FF2B5EF4-FFF2-40B4-BE49-F238E27FC236}">
                <a16:creationId xmlns:a16="http://schemas.microsoft.com/office/drawing/2014/main" id="{5AA96E94-F1C7-4DB1-8E46-6A1A91BCC1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5C48C2-E32D-4817-ADB4-B02D2459CB0E}"/>
              </a:ext>
            </a:extLst>
          </p:cNvPr>
          <p:cNvSpPr txBox="1">
            <a:spLocks/>
          </p:cNvSpPr>
          <p:nvPr/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/>
            <a:r>
              <a:rPr lang="en-US" altLang="zh-TW" b="1" dirty="0">
                <a:solidFill>
                  <a:srgbClr val="002060"/>
                </a:solidFill>
              </a:rPr>
              <a:t>CCR</a:t>
            </a:r>
            <a:r>
              <a:rPr lang="zh-TW" altLang="en-US" b="1" dirty="0">
                <a:solidFill>
                  <a:srgbClr val="002060"/>
                </a:solidFill>
              </a:rPr>
              <a:t> </a:t>
            </a:r>
            <a:r>
              <a:rPr lang="en-US" altLang="zh-TW" b="1" dirty="0">
                <a:solidFill>
                  <a:srgbClr val="7030A0"/>
                </a:solidFill>
              </a:rPr>
              <a:t>IRS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15739"/>
      </p:ext>
    </p:extLst>
  </p:cSld>
  <p:clrMapOvr>
    <a:masterClrMapping/>
  </p:clrMapOvr>
  <p:transition>
    <p:cut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 err="1"/>
              <a:t>Reivew</a:t>
            </a:r>
            <a:r>
              <a:rPr lang="en-US" altLang="zh-TW" b="1" dirty="0"/>
              <a:t> &amp; Reflection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素養導向教學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整合、脈絡、歷程、實踐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強調真實的情境與真實的問題</a:t>
            </a:r>
            <a:endParaRPr lang="en-US" altLang="zh-TW" dirty="0"/>
          </a:p>
          <a:p>
            <a:r>
              <a:rPr lang="zh-TW" altLang="en-US" dirty="0"/>
              <a:t>強調總綱核心素養或領域</a:t>
            </a:r>
            <a:r>
              <a:rPr lang="en-US" altLang="zh-TW" dirty="0"/>
              <a:t>/</a:t>
            </a:r>
            <a:r>
              <a:rPr lang="zh-TW" altLang="en-US" dirty="0"/>
              <a:t>科目核心素養、學科本質及學習重點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69</a:t>
            </a:fld>
            <a:endParaRPr lang="zh-TW" altLang="en-US" dirty="0"/>
          </a:p>
        </p:txBody>
      </p:sp>
      <p:pic>
        <p:nvPicPr>
          <p:cNvPr id="5" name="圖片 4" descr="圖片 064.jpg"/>
          <p:cNvPicPr>
            <a:picLocks noChangeAspect="1"/>
          </p:cNvPicPr>
          <p:nvPr/>
        </p:nvPicPr>
        <p:blipFill rotWithShape="1">
          <a:blip r:embed="rId2" cstate="print"/>
          <a:srcRect l="608"/>
          <a:stretch/>
        </p:blipFill>
        <p:spPr>
          <a:xfrm>
            <a:off x="0" y="2488019"/>
            <a:ext cx="9153772" cy="436998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048693" y="659573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李鳳華</a:t>
            </a:r>
          </a:p>
        </p:txBody>
      </p:sp>
      <p:pic>
        <p:nvPicPr>
          <p:cNvPr id="9" name="圖片 8" descr="圖片 0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2819400"/>
            <a:ext cx="3156639" cy="411480"/>
          </a:xfrm>
          <a:prstGeom prst="rect">
            <a:avLst/>
          </a:prstGeom>
        </p:spPr>
      </p:pic>
      <p:pic>
        <p:nvPicPr>
          <p:cNvPr id="10" name="圖片 9" descr="圖片 0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143" y="2819400"/>
            <a:ext cx="1581257" cy="440871"/>
          </a:xfrm>
          <a:prstGeom prst="rect">
            <a:avLst/>
          </a:prstGeom>
        </p:spPr>
      </p:pic>
      <p:pic>
        <p:nvPicPr>
          <p:cNvPr id="11" name="圖片 10" descr="圖片 0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5867399"/>
            <a:ext cx="6324600" cy="733425"/>
          </a:xfrm>
          <a:prstGeom prst="rect">
            <a:avLst/>
          </a:prstGeom>
        </p:spPr>
      </p:pic>
      <p:pic>
        <p:nvPicPr>
          <p:cNvPr id="12" name="圖片 11" descr="圖片 0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4648200"/>
            <a:ext cx="2459736" cy="1219200"/>
          </a:xfrm>
          <a:prstGeom prst="rect">
            <a:avLst/>
          </a:prstGeom>
        </p:spPr>
      </p:pic>
      <p:pic>
        <p:nvPicPr>
          <p:cNvPr id="13" name="圖片 12" descr="圖片 0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4724400"/>
            <a:ext cx="3048000" cy="914400"/>
          </a:xfrm>
          <a:prstGeom prst="rect">
            <a:avLst/>
          </a:prstGeom>
        </p:spPr>
      </p:pic>
      <p:pic>
        <p:nvPicPr>
          <p:cNvPr id="18" name="圖片 17" descr="圖片 0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9624" cy="338328"/>
          </a:xfrm>
          <a:prstGeom prst="rect">
            <a:avLst/>
          </a:prstGeom>
        </p:spPr>
      </p:pic>
      <p:pic>
        <p:nvPicPr>
          <p:cNvPr id="14" name="圖片 13" descr="圖片 1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2743200"/>
            <a:ext cx="1708618" cy="557022"/>
          </a:xfrm>
          <a:prstGeom prst="rect">
            <a:avLst/>
          </a:prstGeom>
        </p:spPr>
      </p:pic>
      <p:pic>
        <p:nvPicPr>
          <p:cNvPr id="15" name="圖片 14" descr="圖片 1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" y="4572000"/>
            <a:ext cx="2074469" cy="1130960"/>
          </a:xfrm>
          <a:prstGeom prst="rect">
            <a:avLst/>
          </a:prstGeom>
        </p:spPr>
      </p:pic>
      <p:pic>
        <p:nvPicPr>
          <p:cNvPr id="16" name="圖片 15" descr="圖片 10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86400" y="2743200"/>
            <a:ext cx="3236671" cy="674827"/>
          </a:xfrm>
          <a:prstGeom prst="rect">
            <a:avLst/>
          </a:prstGeom>
        </p:spPr>
      </p:pic>
      <p:pic>
        <p:nvPicPr>
          <p:cNvPr id="17" name="圖片 16" descr="圖片 10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62600" y="4572000"/>
            <a:ext cx="3161690" cy="918515"/>
          </a:xfrm>
          <a:prstGeom prst="rect">
            <a:avLst/>
          </a:prstGeom>
        </p:spPr>
      </p:pic>
      <p:pic>
        <p:nvPicPr>
          <p:cNvPr id="19" name="圖片 18" descr="圖片 10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24000" y="5638800"/>
            <a:ext cx="6267145" cy="80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010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評量規劃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/>
              <a:t>活動一：</a:t>
            </a:r>
          </a:p>
          <a:p>
            <a:pPr lvl="1"/>
            <a:r>
              <a:rPr lang="zh-TW" altLang="en-US" dirty="0"/>
              <a:t>個人作業：歌詞模組化練習檔紙本</a:t>
            </a:r>
          </a:p>
          <a:p>
            <a:pPr lvl="1"/>
            <a:r>
              <a:rPr lang="zh-TW" altLang="en-US" dirty="0"/>
              <a:t>小組作業：歌詞學習單合作共創</a:t>
            </a:r>
          </a:p>
          <a:p>
            <a:r>
              <a:rPr lang="zh-TW" altLang="en-US" dirty="0"/>
              <a:t>活動二：</a:t>
            </a:r>
          </a:p>
          <a:p>
            <a:pPr lvl="1"/>
            <a:r>
              <a:rPr lang="en-US" altLang="zh-TW" dirty="0"/>
              <a:t>Code.org</a:t>
            </a:r>
            <a:r>
              <a:rPr lang="zh-TW" altLang="en-US" dirty="0"/>
              <a:t>藝術家</a:t>
            </a:r>
            <a:r>
              <a:rPr lang="en-US" altLang="zh-TW" dirty="0"/>
              <a:t>4</a:t>
            </a:r>
          </a:p>
          <a:p>
            <a:r>
              <a:rPr lang="zh-TW" altLang="en-US" dirty="0"/>
              <a:t>活動三：</a:t>
            </a:r>
          </a:p>
          <a:p>
            <a:pPr lvl="1"/>
            <a:r>
              <a:rPr lang="zh-TW" altLang="en-US" dirty="0"/>
              <a:t>任務一：</a:t>
            </a:r>
            <a:r>
              <a:rPr lang="en-US" altLang="zh-TW" dirty="0"/>
              <a:t>Scratch</a:t>
            </a:r>
            <a:r>
              <a:rPr lang="zh-TW" altLang="en-US" dirty="0"/>
              <a:t>正</a:t>
            </a:r>
            <a:r>
              <a:rPr lang="en-US" altLang="zh-TW" dirty="0"/>
              <a:t>N</a:t>
            </a:r>
            <a:r>
              <a:rPr lang="zh-TW" altLang="en-US" dirty="0"/>
              <a:t>邊形幾何繪圖程式設計</a:t>
            </a:r>
          </a:p>
          <a:p>
            <a:pPr lvl="1"/>
            <a:r>
              <a:rPr lang="zh-TW" altLang="en-US" dirty="0"/>
              <a:t>任務二：</a:t>
            </a:r>
            <a:r>
              <a:rPr lang="en-US" altLang="zh-TW" dirty="0"/>
              <a:t>Scratch</a:t>
            </a:r>
            <a:r>
              <a:rPr lang="zh-TW" altLang="en-US" dirty="0"/>
              <a:t>運用函數繪製幾何圖形程式設計</a:t>
            </a:r>
          </a:p>
          <a:p>
            <a:pPr lvl="1"/>
            <a:r>
              <a:rPr lang="zh-TW" altLang="en-US" dirty="0"/>
              <a:t>任務三：進階挑戰</a:t>
            </a:r>
          </a:p>
          <a:p>
            <a:r>
              <a:rPr lang="zh-TW" altLang="en-US" dirty="0"/>
              <a:t>活動四：</a:t>
            </a:r>
          </a:p>
          <a:p>
            <a:pPr lvl="1"/>
            <a:r>
              <a:rPr lang="zh-TW" altLang="en-US" dirty="0"/>
              <a:t>自然規律之美</a:t>
            </a:r>
            <a:r>
              <a:rPr lang="en-US" altLang="zh-TW" dirty="0"/>
              <a:t>Scratch</a:t>
            </a:r>
            <a:r>
              <a:rPr lang="zh-TW" altLang="en-US" dirty="0"/>
              <a:t>程式實作</a:t>
            </a:r>
          </a:p>
          <a:p>
            <a:pPr lvl="1"/>
            <a:r>
              <a:rPr lang="zh-TW" altLang="en-US" dirty="0"/>
              <a:t>作品發表自評互評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/>
          </p:cNvSpPr>
          <p:nvPr/>
        </p:nvSpPr>
        <p:spPr>
          <a:xfrm>
            <a:off x="609600" y="1828801"/>
            <a:ext cx="2057400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學習內容</a:t>
            </a:r>
          </a:p>
        </p:txBody>
      </p:sp>
      <p:sp>
        <p:nvSpPr>
          <p:cNvPr id="10" name="矩形 9"/>
          <p:cNvSpPr>
            <a:spLocks/>
          </p:cNvSpPr>
          <p:nvPr/>
        </p:nvSpPr>
        <p:spPr>
          <a:xfrm>
            <a:off x="3095620" y="2095501"/>
            <a:ext cx="3382506" cy="461009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zh-TW" altLang="en-US" sz="240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>
            <a:spLocks/>
          </p:cNvSpPr>
          <p:nvPr/>
        </p:nvSpPr>
        <p:spPr>
          <a:xfrm>
            <a:off x="3352801" y="32766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：歌詞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>
            <a:spLocks/>
          </p:cNvSpPr>
          <p:nvPr/>
        </p:nvSpPr>
        <p:spPr>
          <a:xfrm>
            <a:off x="3352801" y="38100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活動二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：藝術家</a:t>
            </a:r>
            <a:r>
              <a:rPr lang="en-US" altLang="zh-TW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</a:p>
        </p:txBody>
      </p:sp>
      <p:sp>
        <p:nvSpPr>
          <p:cNvPr id="34" name="矩形 33"/>
          <p:cNvSpPr>
            <a:spLocks/>
          </p:cNvSpPr>
          <p:nvPr/>
        </p:nvSpPr>
        <p:spPr>
          <a:xfrm>
            <a:off x="3276601" y="685801"/>
            <a:ext cx="1066799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自然規律之美幾何繪圖</a:t>
            </a:r>
            <a:endParaRPr lang="en-US" altLang="zh-TW" sz="1600" b="1" dirty="0">
              <a:solidFill>
                <a:srgbClr val="FFFF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>
            <a:spLocks/>
          </p:cNvSpPr>
          <p:nvPr/>
        </p:nvSpPr>
        <p:spPr>
          <a:xfrm>
            <a:off x="5410200" y="692650"/>
            <a:ext cx="1066799" cy="8313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400" b="1" dirty="0">
                <a:solidFill>
                  <a:srgbClr val="FFFF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br>
              <a:rPr lang="en-US" altLang="zh-TW" sz="1400" b="1" dirty="0">
                <a:solidFill>
                  <a:srgbClr val="FFFF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b="1" dirty="0">
                <a:solidFill>
                  <a:srgbClr val="FFFF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Code.org</a:t>
            </a:r>
          </a:p>
        </p:txBody>
      </p:sp>
      <p:sp>
        <p:nvSpPr>
          <p:cNvPr id="44" name="矩形 43"/>
          <p:cNvSpPr>
            <a:spLocks/>
          </p:cNvSpPr>
          <p:nvPr/>
        </p:nvSpPr>
        <p:spPr>
          <a:xfrm>
            <a:off x="610475" y="3019648"/>
            <a:ext cx="2056525" cy="89459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P-IV-5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模組化程式設計與問題解決實作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 45"/>
          <p:cNvSpPr>
            <a:spLocks/>
          </p:cNvSpPr>
          <p:nvPr/>
        </p:nvSpPr>
        <p:spPr>
          <a:xfrm>
            <a:off x="610475" y="2372105"/>
            <a:ext cx="2056525" cy="67589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P-IV-4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模組化程式設計的概念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/>
          <p:cNvSpPr>
            <a:spLocks/>
          </p:cNvSpPr>
          <p:nvPr/>
        </p:nvSpPr>
        <p:spPr>
          <a:xfrm>
            <a:off x="6867522" y="1828801"/>
            <a:ext cx="2047877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學習表現</a:t>
            </a:r>
          </a:p>
        </p:txBody>
      </p:sp>
      <p:sp>
        <p:nvSpPr>
          <p:cNvPr id="57" name="矩形 56"/>
          <p:cNvSpPr>
            <a:spLocks/>
          </p:cNvSpPr>
          <p:nvPr/>
        </p:nvSpPr>
        <p:spPr>
          <a:xfrm>
            <a:off x="6870404" y="2372105"/>
            <a:ext cx="2044996" cy="90449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t-IV-3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能設計資訊作品以解決生活問題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/>
          <p:cNvSpPr>
            <a:spLocks/>
          </p:cNvSpPr>
          <p:nvPr/>
        </p:nvSpPr>
        <p:spPr>
          <a:xfrm>
            <a:off x="6870404" y="3276601"/>
            <a:ext cx="2044996" cy="665992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t-IV-4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能應用運算思維解析問題</a:t>
            </a:r>
            <a:endParaRPr lang="zh-TW" altLang="en-US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向右箭號 59"/>
          <p:cNvSpPr>
            <a:spLocks/>
          </p:cNvSpPr>
          <p:nvPr/>
        </p:nvSpPr>
        <p:spPr>
          <a:xfrm>
            <a:off x="2775321" y="2827437"/>
            <a:ext cx="313198" cy="30480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向右箭號 64"/>
          <p:cNvSpPr>
            <a:spLocks/>
          </p:cNvSpPr>
          <p:nvPr/>
        </p:nvSpPr>
        <p:spPr>
          <a:xfrm rot="10800000">
            <a:off x="6478126" y="2905505"/>
            <a:ext cx="313198" cy="3048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矩形 70"/>
          <p:cNvSpPr>
            <a:spLocks/>
          </p:cNvSpPr>
          <p:nvPr/>
        </p:nvSpPr>
        <p:spPr>
          <a:xfrm>
            <a:off x="3352801" y="2209801"/>
            <a:ext cx="2837146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能運用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運算思維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找出自然之美圖騰之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規律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，運用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程設概念，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自然規律之美電腦繪圖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</a:p>
        </p:txBody>
      </p:sp>
      <p:sp>
        <p:nvSpPr>
          <p:cNvPr id="72" name="矩形 71"/>
          <p:cNvSpPr>
            <a:spLocks/>
          </p:cNvSpPr>
          <p:nvPr/>
        </p:nvSpPr>
        <p:spPr>
          <a:xfrm>
            <a:off x="3378201" y="5943601"/>
            <a:ext cx="2811746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多元評量</a:t>
            </a:r>
            <a:endParaRPr lang="en-US" altLang="zh-TW" sz="1600" b="1" dirty="0">
              <a:solidFill>
                <a:schemeClr val="accent6">
                  <a:lumMod val="50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向右箭號 72"/>
          <p:cNvSpPr>
            <a:spLocks/>
          </p:cNvSpPr>
          <p:nvPr/>
        </p:nvSpPr>
        <p:spPr>
          <a:xfrm rot="16200000">
            <a:off x="3605118" y="5589192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向右箭號 73"/>
          <p:cNvSpPr>
            <a:spLocks/>
          </p:cNvSpPr>
          <p:nvPr/>
        </p:nvSpPr>
        <p:spPr>
          <a:xfrm rot="16200000">
            <a:off x="5586317" y="5587999"/>
            <a:ext cx="313198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>
            <a:spLocks/>
          </p:cNvSpPr>
          <p:nvPr/>
        </p:nvSpPr>
        <p:spPr>
          <a:xfrm>
            <a:off x="3862453" y="558379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形成</a:t>
            </a:r>
          </a:p>
        </p:txBody>
      </p:sp>
      <p:sp>
        <p:nvSpPr>
          <p:cNvPr id="75" name="矩形 74"/>
          <p:cNvSpPr>
            <a:spLocks/>
          </p:cNvSpPr>
          <p:nvPr/>
        </p:nvSpPr>
        <p:spPr>
          <a:xfrm>
            <a:off x="5882189" y="558379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</a:p>
        </p:txBody>
      </p:sp>
      <p:sp>
        <p:nvSpPr>
          <p:cNvPr id="3" name="上-下雙向箭號 2"/>
          <p:cNvSpPr>
            <a:spLocks/>
          </p:cNvSpPr>
          <p:nvPr/>
        </p:nvSpPr>
        <p:spPr>
          <a:xfrm>
            <a:off x="3684962" y="1604633"/>
            <a:ext cx="269118" cy="490868"/>
          </a:xfrm>
          <a:prstGeom prst="up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上-下雙向箭號 37"/>
          <p:cNvSpPr>
            <a:spLocks/>
          </p:cNvSpPr>
          <p:nvPr/>
        </p:nvSpPr>
        <p:spPr>
          <a:xfrm>
            <a:off x="4751763" y="1607087"/>
            <a:ext cx="269118" cy="490868"/>
          </a:xfrm>
          <a:prstGeom prst="up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上-下雙向箭號 38"/>
          <p:cNvSpPr>
            <a:spLocks/>
          </p:cNvSpPr>
          <p:nvPr/>
        </p:nvSpPr>
        <p:spPr>
          <a:xfrm>
            <a:off x="5823275" y="1608255"/>
            <a:ext cx="269118" cy="490868"/>
          </a:xfrm>
          <a:prstGeom prst="up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/>
          <p:cNvSpPr>
            <a:spLocks/>
          </p:cNvSpPr>
          <p:nvPr/>
        </p:nvSpPr>
        <p:spPr>
          <a:xfrm>
            <a:off x="3352801" y="43434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活動三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：正多邊形繪製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/>
          <p:cNvSpPr>
            <a:spLocks/>
          </p:cNvSpPr>
          <p:nvPr/>
        </p:nvSpPr>
        <p:spPr>
          <a:xfrm>
            <a:off x="3352801" y="4876801"/>
            <a:ext cx="281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活動四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：自然之美幾何繪圖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矩形 49"/>
          <p:cNvSpPr>
            <a:spLocks/>
          </p:cNvSpPr>
          <p:nvPr/>
        </p:nvSpPr>
        <p:spPr>
          <a:xfrm>
            <a:off x="4343400" y="990601"/>
            <a:ext cx="1066799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結構化</a:t>
            </a:r>
            <a:endParaRPr lang="en-US" altLang="zh-TW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</a:t>
            </a:r>
            <a:endParaRPr lang="en-US" altLang="zh-TW" sz="1600" b="1" dirty="0">
              <a:solidFill>
                <a:srgbClr val="FFFF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C360B4D-FFB4-40DA-9BAC-064380823E35}"/>
              </a:ext>
            </a:extLst>
          </p:cNvPr>
          <p:cNvSpPr>
            <a:spLocks/>
          </p:cNvSpPr>
          <p:nvPr/>
        </p:nvSpPr>
        <p:spPr>
          <a:xfrm>
            <a:off x="5943599" y="3241244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1-1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：歌詞模組化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B3A6AAE-E11F-4363-9515-F03E7BBDEFE1}"/>
              </a:ext>
            </a:extLst>
          </p:cNvPr>
          <p:cNvSpPr>
            <a:spLocks/>
          </p:cNvSpPr>
          <p:nvPr/>
        </p:nvSpPr>
        <p:spPr>
          <a:xfrm>
            <a:off x="6226560" y="3632922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：歌詞小組學習單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95E9C7F-9646-4CB2-A3B5-BEAD9BD2A1AA}"/>
              </a:ext>
            </a:extLst>
          </p:cNvPr>
          <p:cNvSpPr>
            <a:spLocks/>
          </p:cNvSpPr>
          <p:nvPr/>
        </p:nvSpPr>
        <p:spPr>
          <a:xfrm>
            <a:off x="753855" y="3898132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  <a:r>
              <a:rPr lang="en-US" altLang="zh-TW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.org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E3774FA-9C24-47CA-81E1-F9A23711585D}"/>
              </a:ext>
            </a:extLst>
          </p:cNvPr>
          <p:cNvSpPr>
            <a:spLocks/>
          </p:cNvSpPr>
          <p:nvPr/>
        </p:nvSpPr>
        <p:spPr>
          <a:xfrm>
            <a:off x="5955275" y="4368018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3-1</a:t>
            </a:r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：正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邊形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C9F139D7-9984-424C-B9D8-5DE4EBB9754A}"/>
              </a:ext>
            </a:extLst>
          </p:cNvPr>
          <p:cNvSpPr>
            <a:spLocks/>
          </p:cNvSpPr>
          <p:nvPr/>
        </p:nvSpPr>
        <p:spPr>
          <a:xfrm>
            <a:off x="6273592" y="4764649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：函數繪製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邊形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7CB06EF-F980-4F34-8B1C-6BC9C57C6D25}"/>
              </a:ext>
            </a:extLst>
          </p:cNvPr>
          <p:cNvSpPr>
            <a:spLocks/>
          </p:cNvSpPr>
          <p:nvPr/>
        </p:nvSpPr>
        <p:spPr>
          <a:xfrm>
            <a:off x="6613047" y="5206998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3-3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進階挑戰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7DFEFAC-526D-465D-92F4-C8EBD17F2711}"/>
              </a:ext>
            </a:extLst>
          </p:cNvPr>
          <p:cNvSpPr>
            <a:spLocks/>
          </p:cNvSpPr>
          <p:nvPr/>
        </p:nvSpPr>
        <p:spPr>
          <a:xfrm>
            <a:off x="780315" y="5249871"/>
            <a:ext cx="2819400" cy="533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：自然規律之美</a:t>
            </a:r>
            <a:endParaRPr lang="en-US" altLang="zh-TW" sz="1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231356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857232"/>
            <a:ext cx="2357434" cy="235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圖片 14" descr="圖片 007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92" r="4774" b="3125"/>
          <a:stretch>
            <a:fillRect/>
          </a:stretch>
        </p:blipFill>
        <p:spPr>
          <a:xfrm>
            <a:off x="-1" y="2172644"/>
            <a:ext cx="9144001" cy="46853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RPG</a:t>
            </a:r>
            <a:r>
              <a:rPr lang="zh-TW" altLang="en-US" dirty="0"/>
              <a:t>打大魔王攻略</a:t>
            </a:r>
          </a:p>
        </p:txBody>
      </p:sp>
      <p:sp>
        <p:nvSpPr>
          <p:cNvPr id="5" name="矩形 4"/>
          <p:cNvSpPr/>
          <p:nvPr/>
        </p:nvSpPr>
        <p:spPr>
          <a:xfrm>
            <a:off x="6072198" y="5143512"/>
            <a:ext cx="2071702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鬼滅之刃</a:t>
            </a:r>
          </a:p>
        </p:txBody>
      </p:sp>
      <p:sp>
        <p:nvSpPr>
          <p:cNvPr id="6" name="矩形 5"/>
          <p:cNvSpPr/>
          <p:nvPr/>
        </p:nvSpPr>
        <p:spPr>
          <a:xfrm>
            <a:off x="3000364" y="4857760"/>
            <a:ext cx="142876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天山雪蓮</a:t>
            </a:r>
          </a:p>
        </p:txBody>
      </p:sp>
      <p:sp>
        <p:nvSpPr>
          <p:cNvPr id="7" name="矩形 6"/>
          <p:cNvSpPr/>
          <p:nvPr/>
        </p:nvSpPr>
        <p:spPr>
          <a:xfrm>
            <a:off x="5572132" y="4143380"/>
            <a:ext cx="8572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孔雀之翎</a:t>
            </a:r>
          </a:p>
        </p:txBody>
      </p:sp>
      <p:sp>
        <p:nvSpPr>
          <p:cNvPr id="8" name="矩形 7"/>
          <p:cNvSpPr/>
          <p:nvPr/>
        </p:nvSpPr>
        <p:spPr>
          <a:xfrm>
            <a:off x="4143372" y="3929066"/>
            <a:ext cx="6429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金縷衣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圖片 007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92" r="4774" b="3125"/>
          <a:stretch>
            <a:fillRect/>
          </a:stretch>
        </p:blipFill>
        <p:spPr>
          <a:xfrm>
            <a:off x="-1" y="2209966"/>
            <a:ext cx="9144001" cy="46853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PJBL-</a:t>
            </a:r>
            <a:r>
              <a:rPr lang="zh-TW" altLang="en-US" dirty="0"/>
              <a:t>學習路徑</a:t>
            </a:r>
          </a:p>
        </p:txBody>
      </p:sp>
      <p:sp>
        <p:nvSpPr>
          <p:cNvPr id="5" name="矩形 4"/>
          <p:cNvSpPr/>
          <p:nvPr/>
        </p:nvSpPr>
        <p:spPr>
          <a:xfrm>
            <a:off x="6072198" y="5143512"/>
            <a:ext cx="2071702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運算思維</a:t>
            </a:r>
            <a:endParaRPr lang="en-US" altLang="zh-TW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溝通表達</a:t>
            </a:r>
            <a:endParaRPr lang="en-US" altLang="zh-TW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合作共創</a:t>
            </a:r>
          </a:p>
        </p:txBody>
      </p:sp>
      <p:sp>
        <p:nvSpPr>
          <p:cNvPr id="6" name="矩形 5"/>
          <p:cNvSpPr/>
          <p:nvPr/>
        </p:nvSpPr>
        <p:spPr>
          <a:xfrm>
            <a:off x="3000364" y="4857760"/>
            <a:ext cx="142876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Code.org</a:t>
            </a:r>
            <a:br>
              <a:rPr lang="en-US" altLang="zh-TW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藝術家四</a:t>
            </a:r>
          </a:p>
        </p:txBody>
      </p:sp>
      <p:sp>
        <p:nvSpPr>
          <p:cNvPr id="7" name="矩形 6"/>
          <p:cNvSpPr/>
          <p:nvPr/>
        </p:nvSpPr>
        <p:spPr>
          <a:xfrm>
            <a:off x="5572132" y="4143380"/>
            <a:ext cx="8572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歌詞</a:t>
            </a:r>
          </a:p>
        </p:txBody>
      </p:sp>
      <p:sp>
        <p:nvSpPr>
          <p:cNvPr id="8" name="矩形 7"/>
          <p:cNvSpPr/>
          <p:nvPr/>
        </p:nvSpPr>
        <p:spPr>
          <a:xfrm>
            <a:off x="4143372" y="3929066"/>
            <a:ext cx="6429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多邊形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8FBECD4-54F3-46FD-9EAE-70C0CCD33F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FD9C2"/>
              </a:clrFrom>
              <a:clrTo>
                <a:srgbClr val="EFD9C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1" y="1000448"/>
            <a:ext cx="5511745" cy="319066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39E7FAB-168C-4D4D-95EC-A6C10BC5FD68}"/>
              </a:ext>
            </a:extLst>
          </p:cNvPr>
          <p:cNvSpPr/>
          <p:nvPr/>
        </p:nvSpPr>
        <p:spPr>
          <a:xfrm>
            <a:off x="2555776" y="2563094"/>
            <a:ext cx="1008112" cy="505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自然規律之美</a:t>
            </a:r>
          </a:p>
        </p:txBody>
      </p:sp>
    </p:spTree>
    <p:extLst>
      <p:ext uri="{BB962C8B-B14F-4D97-AF65-F5344CB8AC3E}">
        <p14:creationId xmlns:p14="http://schemas.microsoft.com/office/powerpoint/2010/main" val="10291423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9CF3F60-58A3-4A47-A7F7-4D513CD100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/>
              <a:t>Q</a:t>
            </a:r>
            <a:r>
              <a:rPr lang="zh-TW" altLang="en-US" sz="6000" b="1" dirty="0"/>
              <a:t> </a:t>
            </a:r>
            <a:r>
              <a:rPr lang="en-US" altLang="zh-TW" sz="6000" b="1" dirty="0"/>
              <a:t>&amp;</a:t>
            </a:r>
            <a:r>
              <a:rPr lang="zh-TW" altLang="en-US" sz="6000" b="1" dirty="0"/>
              <a:t> </a:t>
            </a:r>
            <a:r>
              <a:rPr lang="en-US" altLang="zh-TW" sz="6000" b="1" dirty="0"/>
              <a:t>A</a:t>
            </a:r>
            <a:endParaRPr lang="zh-TW" altLang="en-US" sz="6000" b="1" dirty="0"/>
          </a:p>
        </p:txBody>
      </p:sp>
      <p:sp>
        <p:nvSpPr>
          <p:cNvPr id="6" name="副標題 5">
            <a:extLst>
              <a:ext uri="{FF2B5EF4-FFF2-40B4-BE49-F238E27FC236}">
                <a16:creationId xmlns:a16="http://schemas.microsoft.com/office/drawing/2014/main" id="{6078D183-C45A-4575-993A-FCC26BD020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CE13A75-5815-4580-8102-0068C6358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73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75830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感謝聆聽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tnjboxing@gmail.com</a:t>
            </a:r>
          </a:p>
          <a:p>
            <a:r>
              <a:rPr lang="en-US" altLang="zh-TW" dirty="0"/>
              <a:t>Line ID</a:t>
            </a:r>
            <a:r>
              <a:rPr lang="zh-TW" altLang="en-US" dirty="0"/>
              <a:t>：</a:t>
            </a:r>
            <a:r>
              <a:rPr lang="en-US" altLang="zh-TW" dirty="0" err="1"/>
              <a:t>tnjbox</a:t>
            </a:r>
            <a:endParaRPr lang="en-US" altLang="zh-TW" dirty="0"/>
          </a:p>
          <a:p>
            <a:r>
              <a:rPr lang="en-US" altLang="zh-TW" dirty="0"/>
              <a:t>FB</a:t>
            </a:r>
            <a:r>
              <a:rPr lang="zh-TW" altLang="en-US" dirty="0"/>
              <a:t>：楊心淵</a:t>
            </a:r>
            <a:endParaRPr lang="en-US" altLang="zh-TW" dirty="0"/>
          </a:p>
          <a:p>
            <a:r>
              <a:rPr lang="zh-TW" altLang="en-US" dirty="0"/>
              <a:t>手機：</a:t>
            </a:r>
            <a:r>
              <a:rPr lang="en-US" altLang="zh-TW" dirty="0"/>
              <a:t>0956756289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8194" name="Picture 2" descr="「感謝」的圖片搜尋結果"/>
          <p:cNvPicPr>
            <a:picLocks noChangeAspect="1" noChangeArrowheads="1"/>
          </p:cNvPicPr>
          <p:nvPr/>
        </p:nvPicPr>
        <p:blipFill>
          <a:blip r:embed="rId2" cstate="print"/>
          <a:srcRect t="31500" b="26575"/>
          <a:stretch>
            <a:fillRect/>
          </a:stretch>
        </p:blipFill>
        <p:spPr bwMode="auto">
          <a:xfrm>
            <a:off x="0" y="4941168"/>
            <a:ext cx="9144000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094706"/>
      </p:ext>
    </p:extLst>
  </p:cSld>
  <p:clrMapOvr>
    <a:masterClrMapping/>
  </p:clrMapOvr>
  <p:transition>
    <p:cut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光織影舞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976437"/>
            <a:ext cx="9144000" cy="37385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4400" b="1"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zh-TW" altLang="en-US" dirty="0"/>
              <a:t>中秋節光織影舞</a:t>
            </a:r>
          </a:p>
        </p:txBody>
      </p:sp>
    </p:spTree>
    <p:extLst>
      <p:ext uri="{BB962C8B-B14F-4D97-AF65-F5344CB8AC3E}">
        <p14:creationId xmlns:p14="http://schemas.microsoft.com/office/powerpoint/2010/main" val="2011124219"/>
      </p:ext>
    </p:extLst>
  </p:cSld>
  <p:clrMapOvr>
    <a:masterClrMapping/>
  </p:clrMapOvr>
  <p:transition>
    <p:cut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光織影舞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4609633"/>
      </p:ext>
    </p:extLst>
  </p:cSld>
  <p:clrMapOvr>
    <a:masterClrMapping/>
  </p:clrMapOvr>
  <p:transition>
    <p:cut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光織影舞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1000"/>
            <a:ext cx="9144000" cy="6094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267236"/>
      </p:ext>
    </p:extLst>
  </p:cSld>
  <p:clrMapOvr>
    <a:masterClrMapping/>
  </p:clrMapOvr>
  <p:transition>
    <p:cut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光織影舞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1000"/>
            <a:ext cx="9144000" cy="6094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115174"/>
      </p:ext>
    </p:extLst>
  </p:cSld>
  <p:clrMapOvr>
    <a:masterClrMapping/>
  </p:clrMapOvr>
  <p:transition>
    <p:cut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光影動畫徵選活動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嘉義市中秋節光織影舞活動</a:t>
            </a:r>
            <a:endParaRPr lang="en-US" altLang="zh-TW" dirty="0"/>
          </a:p>
          <a:p>
            <a:r>
              <a:rPr lang="zh-TW" altLang="en-US" dirty="0"/>
              <a:t>自然規律幾何之美</a:t>
            </a:r>
            <a:endParaRPr lang="en-US" altLang="zh-TW" dirty="0"/>
          </a:p>
          <a:p>
            <a:r>
              <a:rPr lang="zh-TW" altLang="en-US" dirty="0"/>
              <a:t>小組創作</a:t>
            </a:r>
            <a:endParaRPr lang="en-US" altLang="zh-TW" dirty="0"/>
          </a:p>
          <a:p>
            <a:pPr lvl="1"/>
            <a:r>
              <a:rPr lang="zh-TW" altLang="en-US" dirty="0"/>
              <a:t>小組分工</a:t>
            </a:r>
            <a:r>
              <a:rPr lang="en-US" altLang="zh-TW" dirty="0"/>
              <a:t>-</a:t>
            </a:r>
            <a:r>
              <a:rPr lang="zh-TW" altLang="en-US" dirty="0"/>
              <a:t>程式碼解說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矩形 3">
            <a:hlinkClick r:id="rId2" action="ppaction://hlinksldjump"/>
          </p:cNvPr>
          <p:cNvSpPr>
            <a:spLocks/>
          </p:cNvSpPr>
          <p:nvPr/>
        </p:nvSpPr>
        <p:spPr>
          <a:xfrm>
            <a:off x="7239000" y="5943600"/>
            <a:ext cx="1402601" cy="5334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回首頁</a:t>
            </a:r>
          </a:p>
        </p:txBody>
      </p:sp>
    </p:spTree>
    <p:extLst>
      <p:ext uri="{BB962C8B-B14F-4D97-AF65-F5344CB8AC3E}">
        <p14:creationId xmlns:p14="http://schemas.microsoft.com/office/powerpoint/2010/main" val="1466126470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</p:txBody>
      </p:sp>
      <p:pic>
        <p:nvPicPr>
          <p:cNvPr id="4" name="內容版面配置區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11316" r="14902" b="13322"/>
          <a:stretch/>
        </p:blipFill>
        <p:spPr>
          <a:xfrm>
            <a:off x="2699792" y="1371600"/>
            <a:ext cx="6192688" cy="504261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95400" y="64886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https://www.bbc.co.uk/bitesize/guides/zp92mp3/revision/1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7709626"/>
      </p:ext>
    </p:extLst>
  </p:cSld>
  <p:clrMapOvr>
    <a:masterClrMapping/>
  </p:clrMapOvr>
  <p:transition>
    <p:cut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FF0000"/>
                </a:solidFill>
              </a:rPr>
              <a:t>C</a:t>
            </a:r>
            <a:r>
              <a:rPr lang="en-US" altLang="zh-TW" dirty="0"/>
              <a:t>ould </a:t>
            </a:r>
            <a:r>
              <a:rPr lang="en-US" altLang="zh-TW" dirty="0">
                <a:solidFill>
                  <a:srgbClr val="FF0000"/>
                </a:solidFill>
              </a:rPr>
              <a:t>C</a:t>
            </a:r>
            <a:r>
              <a:rPr lang="en-US" altLang="zh-TW" dirty="0"/>
              <a:t>lass</a:t>
            </a:r>
            <a:r>
              <a:rPr lang="en-US" altLang="zh-TW" dirty="0">
                <a:solidFill>
                  <a:srgbClr val="FF0000"/>
                </a:solidFill>
              </a:rPr>
              <a:t>r</a:t>
            </a:r>
            <a:r>
              <a:rPr lang="en-US" altLang="zh-TW" dirty="0"/>
              <a:t>oom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http://ccr.tw</a:t>
            </a:r>
            <a:endParaRPr lang="zh-TW" altLang="en-US" dirty="0"/>
          </a:p>
        </p:txBody>
      </p:sp>
      <p:pic>
        <p:nvPicPr>
          <p:cNvPr id="4" name="內容版面配置區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0"/>
            <a:ext cx="3428999" cy="685800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7620000" y="2362200"/>
            <a:ext cx="1143000" cy="990600"/>
          </a:xfrm>
          <a:prstGeom prst="round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3097380"/>
      </p:ext>
    </p:extLst>
  </p:cSld>
  <p:clrMapOvr>
    <a:masterClrMapping/>
  </p:clrMapOvr>
  <p:transition>
    <p:cut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3429000" cy="685800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0"/>
            <a:ext cx="3429000" cy="6858000"/>
          </a:xfrm>
          <a:prstGeom prst="rect">
            <a:avLst/>
          </a:prstGeom>
        </p:spPr>
      </p:pic>
      <p:sp>
        <p:nvSpPr>
          <p:cNvPr id="16" name="內容版面配置區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3" name="群組 5"/>
          <p:cNvGrpSpPr/>
          <p:nvPr/>
        </p:nvGrpSpPr>
        <p:grpSpPr>
          <a:xfrm>
            <a:off x="5600700" y="3733800"/>
            <a:ext cx="2743200" cy="974407"/>
            <a:chOff x="6234785" y="730805"/>
            <a:chExt cx="1840047" cy="97440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" name="圓角矩形 6"/>
            <p:cNvSpPr/>
            <p:nvPr/>
          </p:nvSpPr>
          <p:spPr>
            <a:xfrm>
              <a:off x="6234785" y="730805"/>
              <a:ext cx="1840047" cy="974407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圓角矩形 4"/>
            <p:cNvSpPr txBox="1"/>
            <p:nvPr/>
          </p:nvSpPr>
          <p:spPr>
            <a:xfrm>
              <a:off x="6282352" y="778372"/>
              <a:ext cx="1744913" cy="87927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4400" b="1" kern="1200" dirty="0">
                  <a:latin typeface="微軟正黑體" pitchFamily="34" charset="-120"/>
                  <a:ea typeface="微軟正黑體" pitchFamily="34" charset="-120"/>
                </a:rPr>
                <a:t>12847</a:t>
              </a:r>
              <a:endParaRPr lang="zh-TW" altLang="en-US" sz="4400" b="1" kern="1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9" name="直線單箭頭接點 8"/>
          <p:cNvCxnSpPr>
            <a:stCxn id="7" idx="0"/>
          </p:cNvCxnSpPr>
          <p:nvPr/>
        </p:nvCxnSpPr>
        <p:spPr>
          <a:xfrm flipH="1" flipV="1">
            <a:off x="6019800" y="2133600"/>
            <a:ext cx="952500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群組 5">
            <a:extLst>
              <a:ext uri="{FF2B5EF4-FFF2-40B4-BE49-F238E27FC236}">
                <a16:creationId xmlns:a16="http://schemas.microsoft.com/office/drawing/2014/main" id="{5B3DC34F-E66D-4E9D-99E8-09F104541208}"/>
              </a:ext>
            </a:extLst>
          </p:cNvPr>
          <p:cNvGrpSpPr/>
          <p:nvPr/>
        </p:nvGrpSpPr>
        <p:grpSpPr>
          <a:xfrm>
            <a:off x="2391122" y="5373532"/>
            <a:ext cx="5733356" cy="974407"/>
            <a:chOff x="6234785" y="730805"/>
            <a:chExt cx="1840047" cy="97440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圓角矩形 6">
              <a:extLst>
                <a:ext uri="{FF2B5EF4-FFF2-40B4-BE49-F238E27FC236}">
                  <a16:creationId xmlns:a16="http://schemas.microsoft.com/office/drawing/2014/main" id="{546FCD11-FBF4-4351-B98F-3CFF738EDD5F}"/>
                </a:ext>
              </a:extLst>
            </p:cNvPr>
            <p:cNvSpPr/>
            <p:nvPr/>
          </p:nvSpPr>
          <p:spPr>
            <a:xfrm>
              <a:off x="6234785" y="730805"/>
              <a:ext cx="1840047" cy="974407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>
              <a:extLst>
                <a:ext uri="{FF2B5EF4-FFF2-40B4-BE49-F238E27FC236}">
                  <a16:creationId xmlns:a16="http://schemas.microsoft.com/office/drawing/2014/main" id="{B977F1E4-AA08-469A-B31C-208124150234}"/>
                </a:ext>
              </a:extLst>
            </p:cNvPr>
            <p:cNvSpPr txBox="1"/>
            <p:nvPr/>
          </p:nvSpPr>
          <p:spPr>
            <a:xfrm>
              <a:off x="6282352" y="778372"/>
              <a:ext cx="1744913" cy="87927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4400" b="1" kern="1200" dirty="0">
                  <a:latin typeface="微軟正黑體" pitchFamily="34" charset="-120"/>
                  <a:ea typeface="微軟正黑體" pitchFamily="34" charset="-120"/>
                </a:rPr>
                <a:t>XX</a:t>
              </a:r>
              <a:r>
                <a:rPr lang="zh-TW" altLang="en-US" sz="4400" b="1" kern="1200" dirty="0">
                  <a:latin typeface="微軟正黑體" pitchFamily="34" charset="-120"/>
                  <a:ea typeface="微軟正黑體" pitchFamily="34" charset="-120"/>
                </a:rPr>
                <a:t>縣</a:t>
              </a:r>
              <a:r>
                <a:rPr lang="en-US" altLang="zh-TW" sz="4400" b="1" kern="1200" dirty="0">
                  <a:latin typeface="微軟正黑體" pitchFamily="34" charset="-120"/>
                  <a:ea typeface="微軟正黑體" pitchFamily="34" charset="-120"/>
                </a:rPr>
                <a:t>XX</a:t>
              </a:r>
              <a:r>
                <a:rPr lang="zh-TW" altLang="en-US" sz="4400" b="1" kern="1200" dirty="0">
                  <a:latin typeface="微軟正黑體" pitchFamily="34" charset="-120"/>
                  <a:ea typeface="微軟正黑體" pitchFamily="34" charset="-120"/>
                </a:rPr>
                <a:t>國中張ＸＸ</a:t>
              </a:r>
            </a:p>
          </p:txBody>
        </p:sp>
      </p:grp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02DDC42-93DD-48D6-8502-D9A1E3C74580}"/>
              </a:ext>
            </a:extLst>
          </p:cNvPr>
          <p:cNvCxnSpPr/>
          <p:nvPr/>
        </p:nvCxnSpPr>
        <p:spPr>
          <a:xfrm flipH="1" flipV="1">
            <a:off x="2532096" y="3596098"/>
            <a:ext cx="952500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38036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Start-</a:t>
            </a:r>
            <a:r>
              <a:rPr lang="zh-TW" altLang="en-US" b="1" dirty="0"/>
              <a:t>任務說明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704002"/>
      </p:ext>
    </p:extLst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7CDFFCE68BBA5B46B88AA3CFF40B3960" ma:contentTypeVersion="6" ma:contentTypeDescription="建立新的文件。" ma:contentTypeScope="" ma:versionID="099b506356f2cedb7ef0b7df28e8fb89">
  <xsd:schema xmlns:xsd="http://www.w3.org/2001/XMLSchema" xmlns:xs="http://www.w3.org/2001/XMLSchema" xmlns:p="http://schemas.microsoft.com/office/2006/metadata/properties" xmlns:ns3="433d6fc4-f115-44c3-8f68-2abb6d5e8c74" targetNamespace="http://schemas.microsoft.com/office/2006/metadata/properties" ma:root="true" ma:fieldsID="329758453be4144a6b49c4613f4b80f2" ns3:_="">
    <xsd:import namespace="433d6fc4-f115-44c3-8f68-2abb6d5e8c7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d6fc4-f115-44c3-8f68-2abb6d5e8c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C332E-8C86-4581-A30F-EDA42AF2AD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3d6fc4-f115-44c3-8f68-2abb6d5e8c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876B2A-F0DC-4E95-B4A1-FD8C889C609A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433d6fc4-f115-44c3-8f68-2abb6d5e8c74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9E9F926-8C22-4F85-90FD-2A1C2E43F8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20250</TotalTime>
  <Words>2379</Words>
  <Application>Microsoft Office PowerPoint</Application>
  <PresentationFormat>如螢幕大小 (4:3)</PresentationFormat>
  <Paragraphs>482</Paragraphs>
  <Slides>81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81</vt:i4>
      </vt:variant>
    </vt:vector>
  </HeadingPairs>
  <TitlesOfParts>
    <vt:vector size="89" baseType="lpstr">
      <vt:lpstr>Microsoft JhengHei</vt:lpstr>
      <vt:lpstr>Microsoft JhengHei</vt:lpstr>
      <vt:lpstr>新細明體</vt:lpstr>
      <vt:lpstr>標楷體</vt:lpstr>
      <vt:lpstr>Arial</vt:lpstr>
      <vt:lpstr>Calibri</vt:lpstr>
      <vt:lpstr>Times New Roman</vt:lpstr>
      <vt:lpstr>Office 佈景主題</vt:lpstr>
      <vt:lpstr>幾何繪圖</vt:lpstr>
      <vt:lpstr>http://gg.gg/yang1215</vt:lpstr>
      <vt:lpstr>課程設計理念</vt:lpstr>
      <vt:lpstr>PowerPoint 簡報</vt:lpstr>
      <vt:lpstr>學習重點雙項細目表</vt:lpstr>
      <vt:lpstr>課程架構</vt:lpstr>
      <vt:lpstr>評量規劃</vt:lpstr>
      <vt:lpstr>運算思維</vt:lpstr>
      <vt:lpstr>Start-任務說明</vt:lpstr>
      <vt:lpstr>尋找自然規律之美</vt:lpstr>
      <vt:lpstr>自然規律之美幾何繪圖</vt:lpstr>
      <vt:lpstr>評量-學生自評互評表</vt:lpstr>
      <vt:lpstr>活動一：歌詞</vt:lpstr>
      <vt:lpstr>歌詞函數定義</vt:lpstr>
      <vt:lpstr>個人作業-紙本學習單</vt:lpstr>
      <vt:lpstr>實作練習一：歌詞</vt:lpstr>
      <vt:lpstr>小組作業-合作共創學習單</vt:lpstr>
      <vt:lpstr>引導思考</vt:lpstr>
      <vt:lpstr>什麼是模組化程式(函數)</vt:lpstr>
      <vt:lpstr>模組化程式優點</vt:lpstr>
      <vt:lpstr>生活中函數概念的應用</vt:lpstr>
      <vt:lpstr>你認為歌詞活動是否貼近 模組化概念學習目標？</vt:lpstr>
      <vt:lpstr>活動二：Code.org</vt:lpstr>
      <vt:lpstr>實作練習二：code.org</vt:lpstr>
      <vt:lpstr>Code.org 藝術家4</vt:lpstr>
      <vt:lpstr>Level1認識函數</vt:lpstr>
      <vt:lpstr>Level2定義函數</vt:lpstr>
      <vt:lpstr>Level3函數呼叫-籬笆</vt:lpstr>
      <vt:lpstr>Level4函數呼叫-畫房子</vt:lpstr>
      <vt:lpstr>Level5巢狀函數</vt:lpstr>
      <vt:lpstr>Level6帶參數函數</vt:lpstr>
      <vt:lpstr>Level7帶參數巢狀函數</vt:lpstr>
      <vt:lpstr>Level8函數應用</vt:lpstr>
      <vt:lpstr>Level9自定義帶參數巢狀函數</vt:lpstr>
      <vt:lpstr>Level10幾何之美-函數應用</vt:lpstr>
      <vt:lpstr>想想看，完成了那些任務關卡？</vt:lpstr>
      <vt:lpstr>想想看，完成了那些任務關卡？</vt:lpstr>
      <vt:lpstr>想想看，完成了那些任務關卡？</vt:lpstr>
      <vt:lpstr>逆向思考</vt:lpstr>
      <vt:lpstr>問題解析-逆向思考</vt:lpstr>
      <vt:lpstr>PowerPoint 簡報</vt:lpstr>
      <vt:lpstr>你認為藝術家四活動學生是否 能學習背後問題解析的意涵？</vt:lpstr>
      <vt:lpstr>活動三：多邊形幾何繪圖</vt:lpstr>
      <vt:lpstr>幾何繪圖</vt:lpstr>
      <vt:lpstr>任務一：畫三角形到正N邊形</vt:lpstr>
      <vt:lpstr>PowerPoint 簡報</vt:lpstr>
      <vt:lpstr>PowerPoint 簡報</vt:lpstr>
      <vt:lpstr>重複結構-進階篇</vt:lpstr>
      <vt:lpstr>任務二：多邊形函數</vt:lpstr>
      <vt:lpstr>幾何規律之美</vt:lpstr>
      <vt:lpstr>任務三：進階挑戰</vt:lpstr>
      <vt:lpstr>實作練習三</vt:lpstr>
      <vt:lpstr>你認為透過活動二學習 學生能否完成任務二關卡？</vt:lpstr>
      <vt:lpstr>活動四：幾何規律之美</vt:lpstr>
      <vt:lpstr>尋找自然規律之美</vt:lpstr>
      <vt:lpstr>自然規律之美幾何繪圖</vt:lpstr>
      <vt:lpstr>對稱性</vt:lpstr>
      <vt:lpstr>樹木，分形</vt:lpstr>
      <vt:lpstr>螺旋</vt:lpstr>
      <vt:lpstr>建築幾何之美</vt:lpstr>
      <vt:lpstr>任務解析</vt:lpstr>
      <vt:lpstr>EX：</vt:lpstr>
      <vt:lpstr>逆向思考</vt:lpstr>
      <vt:lpstr>問題解析-逆向思考</vt:lpstr>
      <vt:lpstr>實作練習四</vt:lpstr>
      <vt:lpstr>評量-學生自評互評表</vt:lpstr>
      <vt:lpstr>你認為透過活動一~活動三學習 學生能否完成自然規律之美任務？</vt:lpstr>
      <vt:lpstr>Reivew &amp; Reflection</vt:lpstr>
      <vt:lpstr>素養導向教學</vt:lpstr>
      <vt:lpstr>PowerPoint 簡報</vt:lpstr>
      <vt:lpstr>RPG打大魔王攻略</vt:lpstr>
      <vt:lpstr>PJBL-學習路徑</vt:lpstr>
      <vt:lpstr>Q &amp; A</vt:lpstr>
      <vt:lpstr>感謝聆聽</vt:lpstr>
      <vt:lpstr>PowerPoint 簡報</vt:lpstr>
      <vt:lpstr>PowerPoint 簡報</vt:lpstr>
      <vt:lpstr>PowerPoint 簡報</vt:lpstr>
      <vt:lpstr>PowerPoint 簡報</vt:lpstr>
      <vt:lpstr>光影動畫徵選活動</vt:lpstr>
      <vt:lpstr>Could Classroom</vt:lpstr>
      <vt:lpstr>PowerPoint 簡報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Administrator</cp:lastModifiedBy>
  <cp:revision>1398</cp:revision>
  <dcterms:created xsi:type="dcterms:W3CDTF">2016-06-24T09:50:55Z</dcterms:created>
  <dcterms:modified xsi:type="dcterms:W3CDTF">2021-03-19T22:56:17Z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0x0101007CDFFCE68BBA5B46B88AA3CFF40B3960</vt:lpwstr>
  </property>
</Properties>
</file>