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1330" r:id="rId2"/>
    <p:sldId id="1337" r:id="rId3"/>
    <p:sldId id="520" r:id="rId4"/>
    <p:sldId id="521" r:id="rId5"/>
    <p:sldId id="1338" r:id="rId6"/>
    <p:sldId id="1336" r:id="rId7"/>
    <p:sldId id="850" r:id="rId8"/>
    <p:sldId id="857" r:id="rId9"/>
    <p:sldId id="1339" r:id="rId10"/>
    <p:sldId id="1340" r:id="rId11"/>
    <p:sldId id="858" r:id="rId12"/>
    <p:sldId id="1361" r:id="rId13"/>
    <p:sldId id="1370" r:id="rId14"/>
    <p:sldId id="1341" r:id="rId15"/>
    <p:sldId id="859" r:id="rId16"/>
    <p:sldId id="904" r:id="rId17"/>
    <p:sldId id="862" r:id="rId18"/>
    <p:sldId id="905" r:id="rId19"/>
    <p:sldId id="1342" r:id="rId20"/>
    <p:sldId id="1344" r:id="rId21"/>
    <p:sldId id="1343" r:id="rId22"/>
    <p:sldId id="1345" r:id="rId23"/>
    <p:sldId id="1346" r:id="rId24"/>
    <p:sldId id="1335" r:id="rId25"/>
    <p:sldId id="1358" r:id="rId26"/>
    <p:sldId id="1359" r:id="rId27"/>
    <p:sldId id="1362" r:id="rId28"/>
    <p:sldId id="863" r:id="rId29"/>
    <p:sldId id="864" r:id="rId30"/>
    <p:sldId id="1363" r:id="rId31"/>
    <p:sldId id="1347" r:id="rId32"/>
    <p:sldId id="1349" r:id="rId33"/>
    <p:sldId id="865" r:id="rId34"/>
    <p:sldId id="1350" r:id="rId35"/>
    <p:sldId id="1351" r:id="rId36"/>
    <p:sldId id="1352" r:id="rId37"/>
    <p:sldId id="1360" r:id="rId38"/>
  </p:sldIdLst>
  <p:sldSz cx="9144000" cy="6858000" type="screen4x3"/>
  <p:notesSz cx="7099300" cy="102346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521"/>
    <a:srgbClr val="EF5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9344" autoAdjust="0"/>
    <p:restoredTop sz="95604" autoAdjust="0"/>
  </p:normalViewPr>
  <p:slideViewPr>
    <p:cSldViewPr>
      <p:cViewPr varScale="1">
        <p:scale>
          <a:sx n="114" d="100"/>
          <a:sy n="114" d="100"/>
        </p:scale>
        <p:origin x="1116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3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4021683" y="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r">
              <a:defRPr sz="1200"/>
            </a:lvl1pPr>
          </a:lstStyle>
          <a:p>
            <a:fld id="{11B816A1-D7F7-485D-B783-D3B3D57DC2E2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72053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4021683" y="972053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r">
              <a:defRPr sz="1200"/>
            </a:lvl1pPr>
          </a:lstStyle>
          <a:p>
            <a:fld id="{AA4D73B3-18C6-47DA-BFD0-CB130FE361F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7500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r">
              <a:defRPr sz="1300"/>
            </a:lvl1pPr>
          </a:lstStyle>
          <a:p>
            <a:fld id="{8A328180-FAF3-483C-A23E-267761613CA4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0" tIns="49525" rIns="99050" bIns="49525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930" y="4861443"/>
            <a:ext cx="5679440" cy="4605576"/>
          </a:xfrm>
          <a:prstGeom prst="rect">
            <a:avLst/>
          </a:prstGeom>
        </p:spPr>
        <p:txBody>
          <a:bodyPr vert="horz" lIns="99050" tIns="49525" rIns="99050" bIns="49525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r">
              <a:defRPr sz="1300"/>
            </a:lvl1pPr>
          </a:lstStyle>
          <a:p>
            <a:fld id="{0CDE1FB7-29C4-4C52-B022-E3616678E2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4516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圖片 4" descr="描述: E:\分享\1050504_北興國中-自造教育示範中心計畫申請書\PSD\北興國中-自造教育示範中心計畫申請書-公版底-調.jpg"/>
          <p:cNvPicPr>
            <a:picLocks noChangeAspect="1" noChangeArrowheads="1"/>
          </p:cNvPicPr>
          <p:nvPr userDrawn="1"/>
        </p:nvPicPr>
        <p:blipFill>
          <a:blip r:embed="rId14" cstate="print"/>
          <a:srcRect t="90192" b="-214"/>
          <a:stretch>
            <a:fillRect/>
          </a:stretch>
        </p:blipFill>
        <p:spPr bwMode="auto">
          <a:xfrm>
            <a:off x="0" y="5589240"/>
            <a:ext cx="914400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9" name="Picture 2" descr="計畫背景_V2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5733256"/>
            <a:ext cx="2915816" cy="1284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576B119-CD6B-4E5F-B645-563BBA974E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558608" cy="1470025"/>
          </a:xfrm>
        </p:spPr>
        <p:txBody>
          <a:bodyPr/>
          <a:lstStyle/>
          <a:p>
            <a:pPr algn="r"/>
            <a:r>
              <a:rPr lang="zh-TW" altLang="en-US" b="1" dirty="0"/>
              <a:t>教學奧義 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E89BE5B1-32A3-4C95-8501-48E6DCF345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 descr="嘉市自造.png">
            <a:extLst>
              <a:ext uri="{FF2B5EF4-FFF2-40B4-BE49-F238E27FC236}">
                <a16:creationId xmlns:a16="http://schemas.microsoft.com/office/drawing/2014/main" id="{7C02EA23-1E25-47B4-86C4-20C55D6FA1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70000" contrast="-70000"/>
          </a:blip>
          <a:stretch>
            <a:fillRect/>
          </a:stretch>
        </p:blipFill>
        <p:spPr>
          <a:xfrm>
            <a:off x="6781800" y="4343400"/>
            <a:ext cx="1783084" cy="2225045"/>
          </a:xfrm>
          <a:prstGeom prst="rect">
            <a:avLst/>
          </a:prstGeom>
        </p:spPr>
      </p:pic>
      <p:sp>
        <p:nvSpPr>
          <p:cNvPr id="5" name="投影片編號版面配置區 19">
            <a:extLst>
              <a:ext uri="{FF2B5EF4-FFF2-40B4-BE49-F238E27FC236}">
                <a16:creationId xmlns:a16="http://schemas.microsoft.com/office/drawing/2014/main" id="{157B6027-1C86-43A6-A1E9-C251D8BAB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23535D88-6DB4-4F60-B27F-A0ACECBD9C51}" type="slidenum">
              <a:rPr lang="zh-TW" altLang="en-US" smtClean="0"/>
              <a:pPr/>
              <a:t>1</a:t>
            </a:fld>
            <a:endParaRPr lang="zh-TW" altLang="en-US"/>
          </a:p>
        </p:txBody>
      </p:sp>
      <p:sp>
        <p:nvSpPr>
          <p:cNvPr id="6" name="副標題 2">
            <a:extLst>
              <a:ext uri="{FF2B5EF4-FFF2-40B4-BE49-F238E27FC236}">
                <a16:creationId xmlns:a16="http://schemas.microsoft.com/office/drawing/2014/main" id="{6CA4CCCD-DEF5-4F49-97CD-43BAF8721C8F}"/>
              </a:ext>
            </a:extLst>
          </p:cNvPr>
          <p:cNvSpPr txBox="1">
            <a:spLocks/>
          </p:cNvSpPr>
          <p:nvPr/>
        </p:nvSpPr>
        <p:spPr>
          <a:xfrm>
            <a:off x="3923928" y="4953000"/>
            <a:ext cx="5220072" cy="1905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zh-TW" altLang="en-US" sz="2000" b="1" dirty="0">
                <a:solidFill>
                  <a:schemeClr val="tx1"/>
                </a:solidFill>
              </a:rPr>
              <a:t>中央輔導團科技領域輔導員</a:t>
            </a:r>
            <a:endParaRPr lang="en-US" altLang="zh-TW" sz="2000" b="1" dirty="0">
              <a:solidFill>
                <a:schemeClr val="tx1"/>
              </a:solidFill>
            </a:endParaRPr>
          </a:p>
          <a:p>
            <a:pPr algn="r"/>
            <a:r>
              <a:rPr lang="zh-TW" altLang="en-US" sz="2000" b="1" dirty="0">
                <a:solidFill>
                  <a:schemeClr val="tx1"/>
                </a:solidFill>
              </a:rPr>
              <a:t>北興科技中心</a:t>
            </a:r>
            <a:endParaRPr lang="en-US" altLang="zh-TW" sz="2000" b="1" dirty="0">
              <a:solidFill>
                <a:schemeClr val="tx1"/>
              </a:solidFill>
            </a:endParaRPr>
          </a:p>
          <a:p>
            <a:pPr algn="r"/>
            <a:r>
              <a:rPr lang="zh-TW" altLang="en-US" sz="2000" b="1" dirty="0">
                <a:solidFill>
                  <a:schemeClr val="tx1"/>
                </a:solidFill>
              </a:rPr>
              <a:t>楊心淵</a:t>
            </a:r>
            <a:endParaRPr lang="en-US" altLang="zh-TW" sz="2000" b="1" dirty="0">
              <a:solidFill>
                <a:schemeClr val="tx1"/>
              </a:solidFill>
            </a:endParaRPr>
          </a:p>
          <a:p>
            <a:pPr algn="r"/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Chiayi Pei Shin</a:t>
            </a:r>
          </a:p>
          <a:p>
            <a:pPr algn="r"/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Maker Education and Technology</a:t>
            </a:r>
            <a:r>
              <a:rPr lang="zh-TW" altLang="en-US" sz="16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Center</a:t>
            </a:r>
            <a:endParaRPr lang="zh-TW" alt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1E333A04-D3BB-40E2-AF0D-A3DB785A6BB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970" y="2080849"/>
            <a:ext cx="4506346" cy="3262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665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A9DE8FC6-8FD0-401A-A8EE-0CBCECC0A1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780928"/>
            <a:ext cx="4942940" cy="394645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打彈珠</a:t>
            </a:r>
            <a:r>
              <a:rPr lang="en-US" altLang="zh-TW" dirty="0"/>
              <a:t>-</a:t>
            </a:r>
            <a:r>
              <a:rPr lang="zh-TW" altLang="en-US" dirty="0"/>
              <a:t>任務說明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彈珠</a:t>
            </a:r>
            <a:r>
              <a:rPr lang="zh-TW" altLang="en-US" dirty="0">
                <a:solidFill>
                  <a:srgbClr val="FF0000"/>
                </a:solidFill>
              </a:rPr>
              <a:t>發球</a:t>
            </a:r>
            <a:r>
              <a:rPr lang="zh-TW" altLang="en-US" dirty="0"/>
              <a:t>後直線運動</a:t>
            </a:r>
            <a:endParaRPr lang="en-US" altLang="zh-TW" dirty="0"/>
          </a:p>
          <a:p>
            <a:r>
              <a:rPr lang="zh-TW" altLang="en-US" dirty="0"/>
              <a:t>碰到邊緣</a:t>
            </a:r>
            <a:r>
              <a:rPr lang="zh-TW" altLang="en-US" dirty="0">
                <a:solidFill>
                  <a:srgbClr val="FF0000"/>
                </a:solidFill>
              </a:rPr>
              <a:t>反彈</a:t>
            </a:r>
            <a:endParaRPr lang="en-US" altLang="zh-TW" dirty="0">
              <a:solidFill>
                <a:srgbClr val="FF0000"/>
              </a:solidFill>
            </a:endParaRPr>
          </a:p>
          <a:p>
            <a:r>
              <a:rPr lang="zh-TW" altLang="en-US" dirty="0"/>
              <a:t>碰到反彈板反彈</a:t>
            </a:r>
            <a:endParaRPr lang="en-US" altLang="zh-TW" dirty="0"/>
          </a:p>
          <a:p>
            <a:r>
              <a:rPr lang="zh-TW" altLang="en-US" dirty="0"/>
              <a:t>碰到死亡板，</a:t>
            </a:r>
            <a:r>
              <a:rPr lang="zh-TW" altLang="en-US" dirty="0">
                <a:solidFill>
                  <a:srgbClr val="FF0000"/>
                </a:solidFill>
              </a:rPr>
              <a:t>停止</a:t>
            </a:r>
            <a:r>
              <a:rPr lang="zh-TW" altLang="en-US" dirty="0"/>
              <a:t>遊戲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打彈珠</a:t>
            </a:r>
            <a:r>
              <a:rPr lang="en-US" altLang="zh-TW" dirty="0"/>
              <a:t>-</a:t>
            </a:r>
            <a:r>
              <a:rPr lang="zh-TW" altLang="en-US" dirty="0"/>
              <a:t>引導思考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有哪些</a:t>
            </a:r>
            <a:r>
              <a:rPr lang="zh-TW" altLang="en-US" dirty="0"/>
              <a:t>必要</a:t>
            </a:r>
            <a:r>
              <a:rPr lang="zh-TW" altLang="zh-TW" dirty="0">
                <a:solidFill>
                  <a:srgbClr val="FF0000"/>
                </a:solidFill>
              </a:rPr>
              <a:t>角色</a:t>
            </a:r>
            <a:r>
              <a:rPr lang="zh-TW" altLang="zh-TW" dirty="0"/>
              <a:t>？球、反彈板、死亡線</a:t>
            </a:r>
          </a:p>
          <a:p>
            <a:r>
              <a:rPr lang="zh-TW" altLang="zh-TW" dirty="0"/>
              <a:t>如何</a:t>
            </a:r>
            <a:r>
              <a:rPr lang="zh-TW" altLang="zh-TW" dirty="0">
                <a:solidFill>
                  <a:srgbClr val="FF0000"/>
                </a:solidFill>
              </a:rPr>
              <a:t>呈現</a:t>
            </a:r>
            <a:r>
              <a:rPr lang="zh-TW" altLang="zh-TW" dirty="0"/>
              <a:t>球運動的方式？</a:t>
            </a:r>
          </a:p>
          <a:p>
            <a:r>
              <a:rPr lang="zh-TW" altLang="zh-TW" dirty="0"/>
              <a:t>如何發球，球的起始位置？</a:t>
            </a:r>
          </a:p>
          <a:p>
            <a:r>
              <a:rPr lang="zh-TW" altLang="zh-TW" dirty="0"/>
              <a:t>反彈板運動的方式？</a:t>
            </a:r>
          </a:p>
          <a:p>
            <a:r>
              <a:rPr lang="zh-TW" altLang="zh-TW" dirty="0"/>
              <a:t>如何呈現球碰到反彈板</a:t>
            </a:r>
            <a:r>
              <a:rPr lang="zh-TW" altLang="zh-TW" dirty="0">
                <a:solidFill>
                  <a:srgbClr val="FF0000"/>
                </a:solidFill>
              </a:rPr>
              <a:t>反彈</a:t>
            </a:r>
            <a:r>
              <a:rPr lang="zh-TW" altLang="zh-TW" dirty="0"/>
              <a:t>的方式？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631279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內容版面配置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</p:spPr>
        <p:txBody>
          <a:bodyPr/>
          <a:lstStyle/>
          <a:p>
            <a:r>
              <a:rPr lang="zh-TW" altLang="en-US" dirty="0"/>
              <a:t>角色、作動、交互關係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心智圖</a:t>
            </a:r>
          </a:p>
        </p:txBody>
      </p:sp>
      <p:sp>
        <p:nvSpPr>
          <p:cNvPr id="5" name="矩形 4"/>
          <p:cNvSpPr/>
          <p:nvPr/>
        </p:nvSpPr>
        <p:spPr>
          <a:xfrm>
            <a:off x="6572264" y="2143116"/>
            <a:ext cx="1143008" cy="57150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反彈板</a:t>
            </a:r>
          </a:p>
        </p:txBody>
      </p:sp>
      <p:sp>
        <p:nvSpPr>
          <p:cNvPr id="6" name="矩形 5"/>
          <p:cNvSpPr/>
          <p:nvPr/>
        </p:nvSpPr>
        <p:spPr>
          <a:xfrm>
            <a:off x="5429256" y="5429264"/>
            <a:ext cx="1143008" cy="57150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死亡板</a:t>
            </a:r>
          </a:p>
        </p:txBody>
      </p:sp>
      <p:sp>
        <p:nvSpPr>
          <p:cNvPr id="7" name="矩形 6"/>
          <p:cNvSpPr/>
          <p:nvPr/>
        </p:nvSpPr>
        <p:spPr>
          <a:xfrm>
            <a:off x="1071538" y="3429000"/>
            <a:ext cx="1143008" cy="57150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彈珠</a:t>
            </a:r>
          </a:p>
        </p:txBody>
      </p:sp>
      <p:sp>
        <p:nvSpPr>
          <p:cNvPr id="9" name="雲朵形 8"/>
          <p:cNvSpPr/>
          <p:nvPr/>
        </p:nvSpPr>
        <p:spPr>
          <a:xfrm>
            <a:off x="3786182" y="3286124"/>
            <a:ext cx="1643074" cy="107157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打彈珠</a:t>
            </a:r>
          </a:p>
        </p:txBody>
      </p:sp>
      <p:sp>
        <p:nvSpPr>
          <p:cNvPr id="11" name="矩形 10"/>
          <p:cNvSpPr/>
          <p:nvPr/>
        </p:nvSpPr>
        <p:spPr>
          <a:xfrm>
            <a:off x="7643834" y="6286496"/>
            <a:ext cx="1500166" cy="57150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問題解析</a:t>
            </a:r>
          </a:p>
        </p:txBody>
      </p:sp>
      <p:sp>
        <p:nvSpPr>
          <p:cNvPr id="12" name="矩形 11"/>
          <p:cNvSpPr/>
          <p:nvPr/>
        </p:nvSpPr>
        <p:spPr>
          <a:xfrm>
            <a:off x="7643834" y="5715016"/>
            <a:ext cx="1500166" cy="57150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演算法表示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53AF0E27-1B54-453F-B073-B54230E04195}"/>
              </a:ext>
            </a:extLst>
          </p:cNvPr>
          <p:cNvSpPr/>
          <p:nvPr/>
        </p:nvSpPr>
        <p:spPr>
          <a:xfrm>
            <a:off x="6766367" y="1757903"/>
            <a:ext cx="2015537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產生什麼反應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A0D0C74-CE88-435E-89D4-409164B08B5E}"/>
              </a:ext>
            </a:extLst>
          </p:cNvPr>
          <p:cNvSpPr/>
          <p:nvPr/>
        </p:nvSpPr>
        <p:spPr>
          <a:xfrm>
            <a:off x="501671" y="3262038"/>
            <a:ext cx="855797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07742971-E855-4CAD-8B19-8B0A70DF26BD}"/>
              </a:ext>
            </a:extLst>
          </p:cNvPr>
          <p:cNvSpPr/>
          <p:nvPr/>
        </p:nvSpPr>
        <p:spPr>
          <a:xfrm>
            <a:off x="4433734" y="1770391"/>
            <a:ext cx="2015537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什麼情況下觸發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F925A3B-643F-461D-B1FC-DE7522AE1724}"/>
              </a:ext>
            </a:extLst>
          </p:cNvPr>
          <p:cNvSpPr/>
          <p:nvPr/>
        </p:nvSpPr>
        <p:spPr>
          <a:xfrm>
            <a:off x="2086353" y="3649953"/>
            <a:ext cx="2015537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跟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XX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角色互動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D2FE5EA-684B-4B25-8265-93CAAFD053D3}"/>
              </a:ext>
            </a:extLst>
          </p:cNvPr>
          <p:cNvSpPr/>
          <p:nvPr/>
        </p:nvSpPr>
        <p:spPr>
          <a:xfrm>
            <a:off x="2086353" y="1787309"/>
            <a:ext cx="2015537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個別運動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2DB8BBC-F3C6-4AAB-BF3E-01143A4D0948}"/>
              </a:ext>
            </a:extLst>
          </p:cNvPr>
          <p:cNvSpPr/>
          <p:nvPr/>
        </p:nvSpPr>
        <p:spPr>
          <a:xfrm>
            <a:off x="6786578" y="3648016"/>
            <a:ext cx="2015537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產生什麼反應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78113E3B-04AC-40FC-A29A-1CD6D1C9AF1F}"/>
              </a:ext>
            </a:extLst>
          </p:cNvPr>
          <p:cNvSpPr/>
          <p:nvPr/>
        </p:nvSpPr>
        <p:spPr>
          <a:xfrm>
            <a:off x="4433734" y="3649953"/>
            <a:ext cx="2015537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什麼情況下觸發</a:t>
            </a:r>
          </a:p>
        </p:txBody>
      </p: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7A602AF9-C088-43A0-9E55-863C3B6E3672}"/>
              </a:ext>
            </a:extLst>
          </p:cNvPr>
          <p:cNvCxnSpPr>
            <a:cxnSpLocks/>
            <a:stCxn id="6" idx="3"/>
            <a:endCxn id="10" idx="1"/>
          </p:cNvCxnSpPr>
          <p:nvPr/>
        </p:nvCxnSpPr>
        <p:spPr>
          <a:xfrm flipV="1">
            <a:off x="1357468" y="2147349"/>
            <a:ext cx="728885" cy="14747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B37F7523-D8B5-4797-BEA5-8D062E0FD2B3}"/>
              </a:ext>
            </a:extLst>
          </p:cNvPr>
          <p:cNvCxnSpPr>
            <a:cxnSpLocks/>
            <a:stCxn id="6" idx="3"/>
            <a:endCxn id="9" idx="1"/>
          </p:cNvCxnSpPr>
          <p:nvPr/>
        </p:nvCxnSpPr>
        <p:spPr>
          <a:xfrm>
            <a:off x="1357468" y="3622078"/>
            <a:ext cx="728885" cy="3879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6E8EAC43-92D6-4A9B-93AB-BBD91664F0DC}"/>
              </a:ext>
            </a:extLst>
          </p:cNvPr>
          <p:cNvCxnSpPr>
            <a:cxnSpLocks/>
            <a:stCxn id="10" idx="3"/>
            <a:endCxn id="8" idx="1"/>
          </p:cNvCxnSpPr>
          <p:nvPr/>
        </p:nvCxnSpPr>
        <p:spPr>
          <a:xfrm flipV="1">
            <a:off x="4101890" y="2130431"/>
            <a:ext cx="331844" cy="169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502DA71E-E089-46CB-B07A-52DD0D64DFE2}"/>
              </a:ext>
            </a:extLst>
          </p:cNvPr>
          <p:cNvCxnSpPr>
            <a:cxnSpLocks/>
            <a:stCxn id="8" idx="3"/>
            <a:endCxn id="5" idx="1"/>
          </p:cNvCxnSpPr>
          <p:nvPr/>
        </p:nvCxnSpPr>
        <p:spPr>
          <a:xfrm flipV="1">
            <a:off x="6449271" y="2117943"/>
            <a:ext cx="317096" cy="124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接點 27">
            <a:extLst>
              <a:ext uri="{FF2B5EF4-FFF2-40B4-BE49-F238E27FC236}">
                <a16:creationId xmlns:a16="http://schemas.microsoft.com/office/drawing/2014/main" id="{B568A802-E23A-4E72-8B66-78B90FD5940B}"/>
              </a:ext>
            </a:extLst>
          </p:cNvPr>
          <p:cNvCxnSpPr>
            <a:cxnSpLocks/>
            <a:stCxn id="9" idx="3"/>
            <a:endCxn id="12" idx="1"/>
          </p:cNvCxnSpPr>
          <p:nvPr/>
        </p:nvCxnSpPr>
        <p:spPr>
          <a:xfrm>
            <a:off x="4101890" y="4009993"/>
            <a:ext cx="3318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接點 31">
            <a:extLst>
              <a:ext uri="{FF2B5EF4-FFF2-40B4-BE49-F238E27FC236}">
                <a16:creationId xmlns:a16="http://schemas.microsoft.com/office/drawing/2014/main" id="{97790221-42A8-46AE-9C58-53932CF908E7}"/>
              </a:ext>
            </a:extLst>
          </p:cNvPr>
          <p:cNvCxnSpPr>
            <a:cxnSpLocks/>
            <a:stCxn id="12" idx="3"/>
            <a:endCxn id="11" idx="1"/>
          </p:cNvCxnSpPr>
          <p:nvPr/>
        </p:nvCxnSpPr>
        <p:spPr>
          <a:xfrm flipV="1">
            <a:off x="6449271" y="4008056"/>
            <a:ext cx="337307" cy="19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矩形 122">
            <a:extLst>
              <a:ext uri="{FF2B5EF4-FFF2-40B4-BE49-F238E27FC236}">
                <a16:creationId xmlns:a16="http://schemas.microsoft.com/office/drawing/2014/main" id="{A844E3FA-BD95-46A8-9D86-7B8D111C0131}"/>
              </a:ext>
            </a:extLst>
          </p:cNvPr>
          <p:cNvSpPr/>
          <p:nvPr/>
        </p:nvSpPr>
        <p:spPr>
          <a:xfrm>
            <a:off x="6766367" y="2669407"/>
            <a:ext cx="2015537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產生什麼反應</a:t>
            </a:r>
          </a:p>
        </p:txBody>
      </p:sp>
      <p:sp>
        <p:nvSpPr>
          <p:cNvPr id="124" name="矩形 123">
            <a:extLst>
              <a:ext uri="{FF2B5EF4-FFF2-40B4-BE49-F238E27FC236}">
                <a16:creationId xmlns:a16="http://schemas.microsoft.com/office/drawing/2014/main" id="{A8FF71B0-898E-4B9D-B9E0-430750DA8D3B}"/>
              </a:ext>
            </a:extLst>
          </p:cNvPr>
          <p:cNvSpPr/>
          <p:nvPr/>
        </p:nvSpPr>
        <p:spPr>
          <a:xfrm>
            <a:off x="4433734" y="2681895"/>
            <a:ext cx="2015537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什麼情況下觸發</a:t>
            </a:r>
          </a:p>
        </p:txBody>
      </p:sp>
      <p:sp>
        <p:nvSpPr>
          <p:cNvPr id="125" name="矩形 124">
            <a:extLst>
              <a:ext uri="{FF2B5EF4-FFF2-40B4-BE49-F238E27FC236}">
                <a16:creationId xmlns:a16="http://schemas.microsoft.com/office/drawing/2014/main" id="{8266F65F-4B33-4EEA-9EA3-A7F6DC5C6933}"/>
              </a:ext>
            </a:extLst>
          </p:cNvPr>
          <p:cNvSpPr/>
          <p:nvPr/>
        </p:nvSpPr>
        <p:spPr>
          <a:xfrm>
            <a:off x="2086353" y="2698813"/>
            <a:ext cx="2015537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個別運動</a:t>
            </a:r>
          </a:p>
        </p:txBody>
      </p:sp>
      <p:cxnSp>
        <p:nvCxnSpPr>
          <p:cNvPr id="126" name="直線接點 125">
            <a:extLst>
              <a:ext uri="{FF2B5EF4-FFF2-40B4-BE49-F238E27FC236}">
                <a16:creationId xmlns:a16="http://schemas.microsoft.com/office/drawing/2014/main" id="{CCD6D8D9-CF03-4E89-9AAC-2105FA441514}"/>
              </a:ext>
            </a:extLst>
          </p:cNvPr>
          <p:cNvCxnSpPr>
            <a:cxnSpLocks/>
            <a:stCxn id="125" idx="3"/>
            <a:endCxn id="124" idx="1"/>
          </p:cNvCxnSpPr>
          <p:nvPr/>
        </p:nvCxnSpPr>
        <p:spPr>
          <a:xfrm flipV="1">
            <a:off x="4101890" y="3041935"/>
            <a:ext cx="331844" cy="169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直線接點 126">
            <a:extLst>
              <a:ext uri="{FF2B5EF4-FFF2-40B4-BE49-F238E27FC236}">
                <a16:creationId xmlns:a16="http://schemas.microsoft.com/office/drawing/2014/main" id="{0E43C61E-C3C1-4AEF-9A1E-F15DD50C667E}"/>
              </a:ext>
            </a:extLst>
          </p:cNvPr>
          <p:cNvCxnSpPr>
            <a:cxnSpLocks/>
            <a:stCxn id="124" idx="3"/>
            <a:endCxn id="123" idx="1"/>
          </p:cNvCxnSpPr>
          <p:nvPr/>
        </p:nvCxnSpPr>
        <p:spPr>
          <a:xfrm flipV="1">
            <a:off x="6449271" y="3029447"/>
            <a:ext cx="317096" cy="124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直線接點 127">
            <a:extLst>
              <a:ext uri="{FF2B5EF4-FFF2-40B4-BE49-F238E27FC236}">
                <a16:creationId xmlns:a16="http://schemas.microsoft.com/office/drawing/2014/main" id="{D5AD1801-2A22-4573-BDB9-1B33E2324582}"/>
              </a:ext>
            </a:extLst>
          </p:cNvPr>
          <p:cNvCxnSpPr>
            <a:cxnSpLocks/>
            <a:stCxn id="6" idx="3"/>
            <a:endCxn id="125" idx="1"/>
          </p:cNvCxnSpPr>
          <p:nvPr/>
        </p:nvCxnSpPr>
        <p:spPr>
          <a:xfrm flipV="1">
            <a:off x="1357468" y="3058853"/>
            <a:ext cx="728885" cy="5632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矩形 131">
            <a:extLst>
              <a:ext uri="{FF2B5EF4-FFF2-40B4-BE49-F238E27FC236}">
                <a16:creationId xmlns:a16="http://schemas.microsoft.com/office/drawing/2014/main" id="{0AD80ECC-F338-4EDB-BB5D-6742F396D7BB}"/>
              </a:ext>
            </a:extLst>
          </p:cNvPr>
          <p:cNvSpPr/>
          <p:nvPr/>
        </p:nvSpPr>
        <p:spPr>
          <a:xfrm>
            <a:off x="2086353" y="4572008"/>
            <a:ext cx="2015537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跟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XX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角色互動</a:t>
            </a:r>
          </a:p>
        </p:txBody>
      </p:sp>
      <p:sp>
        <p:nvSpPr>
          <p:cNvPr id="133" name="矩形 132">
            <a:extLst>
              <a:ext uri="{FF2B5EF4-FFF2-40B4-BE49-F238E27FC236}">
                <a16:creationId xmlns:a16="http://schemas.microsoft.com/office/drawing/2014/main" id="{43770A96-A6B1-4708-9008-2B30D952592E}"/>
              </a:ext>
            </a:extLst>
          </p:cNvPr>
          <p:cNvSpPr/>
          <p:nvPr/>
        </p:nvSpPr>
        <p:spPr>
          <a:xfrm>
            <a:off x="6786578" y="4572008"/>
            <a:ext cx="2015537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產生什麼反應</a:t>
            </a:r>
          </a:p>
        </p:txBody>
      </p:sp>
      <p:sp>
        <p:nvSpPr>
          <p:cNvPr id="134" name="矩形 133">
            <a:extLst>
              <a:ext uri="{FF2B5EF4-FFF2-40B4-BE49-F238E27FC236}">
                <a16:creationId xmlns:a16="http://schemas.microsoft.com/office/drawing/2014/main" id="{374B08FC-05B2-4929-A6DA-676D3B7E9473}"/>
              </a:ext>
            </a:extLst>
          </p:cNvPr>
          <p:cNvSpPr/>
          <p:nvPr/>
        </p:nvSpPr>
        <p:spPr>
          <a:xfrm>
            <a:off x="4437670" y="4572008"/>
            <a:ext cx="2015537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什麼情況下觸發</a:t>
            </a:r>
          </a:p>
        </p:txBody>
      </p:sp>
      <p:cxnSp>
        <p:nvCxnSpPr>
          <p:cNvPr id="135" name="直線接點 134">
            <a:extLst>
              <a:ext uri="{FF2B5EF4-FFF2-40B4-BE49-F238E27FC236}">
                <a16:creationId xmlns:a16="http://schemas.microsoft.com/office/drawing/2014/main" id="{A84C4F82-FB4E-40FC-8010-6048C9E9A9C0}"/>
              </a:ext>
            </a:extLst>
          </p:cNvPr>
          <p:cNvCxnSpPr>
            <a:cxnSpLocks/>
            <a:stCxn id="132" idx="3"/>
            <a:endCxn id="134" idx="1"/>
          </p:cNvCxnSpPr>
          <p:nvPr/>
        </p:nvCxnSpPr>
        <p:spPr>
          <a:xfrm>
            <a:off x="4101890" y="4932048"/>
            <a:ext cx="3357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直線接點 135">
            <a:extLst>
              <a:ext uri="{FF2B5EF4-FFF2-40B4-BE49-F238E27FC236}">
                <a16:creationId xmlns:a16="http://schemas.microsoft.com/office/drawing/2014/main" id="{210BD027-214C-4233-9455-7AFA3D278F14}"/>
              </a:ext>
            </a:extLst>
          </p:cNvPr>
          <p:cNvCxnSpPr>
            <a:cxnSpLocks/>
            <a:stCxn id="134" idx="3"/>
            <a:endCxn id="133" idx="1"/>
          </p:cNvCxnSpPr>
          <p:nvPr/>
        </p:nvCxnSpPr>
        <p:spPr>
          <a:xfrm>
            <a:off x="6453207" y="4932048"/>
            <a:ext cx="33337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直線接點 140">
            <a:extLst>
              <a:ext uri="{FF2B5EF4-FFF2-40B4-BE49-F238E27FC236}">
                <a16:creationId xmlns:a16="http://schemas.microsoft.com/office/drawing/2014/main" id="{7A269942-D7FF-4B2D-8C37-DC3D1C5FBBD2}"/>
              </a:ext>
            </a:extLst>
          </p:cNvPr>
          <p:cNvCxnSpPr>
            <a:cxnSpLocks/>
            <a:stCxn id="6" idx="3"/>
            <a:endCxn id="132" idx="1"/>
          </p:cNvCxnSpPr>
          <p:nvPr/>
        </p:nvCxnSpPr>
        <p:spPr>
          <a:xfrm>
            <a:off x="1357468" y="3622078"/>
            <a:ext cx="728885" cy="13099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矩形 147">
            <a:extLst>
              <a:ext uri="{FF2B5EF4-FFF2-40B4-BE49-F238E27FC236}">
                <a16:creationId xmlns:a16="http://schemas.microsoft.com/office/drawing/2014/main" id="{367C2F53-A5F2-4402-B13E-EE98E5B70973}"/>
              </a:ext>
            </a:extLst>
          </p:cNvPr>
          <p:cNvSpPr/>
          <p:nvPr/>
        </p:nvSpPr>
        <p:spPr>
          <a:xfrm>
            <a:off x="4214810" y="5857892"/>
            <a:ext cx="4464496" cy="64806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你覺得，還可以增加修改那些功能？</a:t>
            </a:r>
          </a:p>
        </p:txBody>
      </p:sp>
      <p:sp>
        <p:nvSpPr>
          <p:cNvPr id="2" name="矩形 1"/>
          <p:cNvSpPr/>
          <p:nvPr/>
        </p:nvSpPr>
        <p:spPr>
          <a:xfrm>
            <a:off x="357158" y="357166"/>
            <a:ext cx="3929090" cy="100811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結構化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的呈現，問題解析</a:t>
            </a:r>
          </a:p>
        </p:txBody>
      </p:sp>
    </p:spTree>
    <p:extLst>
      <p:ext uri="{BB962C8B-B14F-4D97-AF65-F5344CB8AC3E}">
        <p14:creationId xmlns:p14="http://schemas.microsoft.com/office/powerpoint/2010/main" val="41235312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D6B43D1-FD81-48D8-989B-1469B0FC2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KEY</a:t>
            </a:r>
            <a:r>
              <a:rPr lang="zh-TW" altLang="en-US" dirty="0"/>
              <a:t> </a:t>
            </a:r>
            <a:r>
              <a:rPr lang="en-US" altLang="zh-TW" dirty="0"/>
              <a:t>POINT</a:t>
            </a:r>
            <a:endParaRPr lang="zh-TW" altLang="en-US" dirty="0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E053946A-5C8B-4A64-9565-A91F58EFF3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28800"/>
            <a:ext cx="3449228" cy="2770692"/>
          </a:xfr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64DA69F8-7F46-407F-A381-9FE35787CFD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104" y="3969060"/>
            <a:ext cx="3764264" cy="252028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18153629-FAF3-42A1-B92F-31AEF7CB30F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764612"/>
            <a:ext cx="3699641" cy="357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4436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延伸挑戰</a:t>
            </a:r>
            <a:r>
              <a:rPr lang="en-US" altLang="zh-TW"/>
              <a:t>-</a:t>
            </a:r>
            <a:r>
              <a:rPr lang="zh-TW" altLang="en-US" dirty="0"/>
              <a:t>打彈珠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改成左右</a:t>
            </a:r>
            <a:r>
              <a:rPr lang="zh-TW" altLang="en-US" dirty="0">
                <a:solidFill>
                  <a:srgbClr val="FF0000"/>
                </a:solidFill>
              </a:rPr>
              <a:t>雙人</a:t>
            </a:r>
            <a:r>
              <a:rPr lang="zh-TW" altLang="en-US" dirty="0"/>
              <a:t>對戰</a:t>
            </a:r>
            <a:endParaRPr lang="en-US" altLang="zh-TW" dirty="0"/>
          </a:p>
          <a:p>
            <a:r>
              <a:rPr lang="zh-TW" altLang="en-US" dirty="0"/>
              <a:t>讓程式加入</a:t>
            </a:r>
            <a:r>
              <a:rPr lang="zh-TW" altLang="en-US" dirty="0">
                <a:solidFill>
                  <a:srgbClr val="FF0000"/>
                </a:solidFill>
              </a:rPr>
              <a:t>計分或計時</a:t>
            </a:r>
            <a:r>
              <a:rPr lang="zh-TW" altLang="en-US" dirty="0"/>
              <a:t>功能</a:t>
            </a:r>
            <a:endParaRPr lang="en-US" altLang="zh-TW" dirty="0"/>
          </a:p>
          <a:p>
            <a:r>
              <a:rPr lang="zh-TW" altLang="en-US" dirty="0"/>
              <a:t>增加為</a:t>
            </a:r>
            <a:r>
              <a:rPr lang="en-US" altLang="zh-TW" dirty="0"/>
              <a:t>3</a:t>
            </a:r>
            <a:r>
              <a:rPr lang="zh-TW" altLang="en-US" dirty="0"/>
              <a:t>個</a:t>
            </a:r>
            <a:r>
              <a:rPr lang="zh-TW" altLang="en-US" dirty="0">
                <a:solidFill>
                  <a:srgbClr val="FF0000"/>
                </a:solidFill>
              </a:rPr>
              <a:t>關卡</a:t>
            </a:r>
            <a:r>
              <a:rPr lang="zh-TW" altLang="en-US" dirty="0"/>
              <a:t>，並改變遊戲難易度</a:t>
            </a:r>
            <a:endParaRPr lang="en-US" altLang="zh-TW" dirty="0"/>
          </a:p>
          <a:p>
            <a:r>
              <a:rPr lang="zh-TW" altLang="en-US" dirty="0"/>
              <a:t>增加背景音樂及音效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47486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打磚塊</a:t>
            </a:r>
            <a:r>
              <a:rPr lang="en-US" altLang="zh-TW" dirty="0"/>
              <a:t>-</a:t>
            </a:r>
            <a:r>
              <a:rPr lang="zh-TW" altLang="en-US" dirty="0"/>
              <a:t>任務說明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4C368C7F-FC52-48C4-B156-6F9B3F111B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6209" y="2564904"/>
            <a:ext cx="5080287" cy="4102553"/>
          </a:xfrm>
        </p:spPr>
      </p:pic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id="{19765A6C-A27D-4D57-8A16-1D97C791499A}"/>
              </a:ext>
            </a:extLst>
          </p:cNvPr>
          <p:cNvSpPr txBox="1">
            <a:spLocks/>
          </p:cNvSpPr>
          <p:nvPr/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/>
              <a:t>利用分身程式產生磚塊</a:t>
            </a:r>
            <a:endParaRPr lang="en-US" altLang="zh-TW" dirty="0"/>
          </a:p>
          <a:p>
            <a:r>
              <a:rPr lang="en-US" altLang="zh-TW" dirty="0"/>
              <a:t>6</a:t>
            </a:r>
            <a:r>
              <a:rPr lang="zh-TW" altLang="en-US" dirty="0"/>
              <a:t>*</a:t>
            </a:r>
            <a:r>
              <a:rPr lang="en-US" altLang="zh-TW" dirty="0"/>
              <a:t>4</a:t>
            </a:r>
            <a:r>
              <a:rPr lang="zh-TW" altLang="en-US" dirty="0"/>
              <a:t>磚塊列</a:t>
            </a:r>
            <a:endParaRPr lang="en-US" altLang="zh-TW" dirty="0"/>
          </a:p>
          <a:p>
            <a:r>
              <a:rPr lang="zh-TW" altLang="en-US" dirty="0"/>
              <a:t>打彈珠</a:t>
            </a:r>
            <a:r>
              <a:rPr lang="zh-TW" altLang="en-US" dirty="0">
                <a:solidFill>
                  <a:srgbClr val="FF0000"/>
                </a:solidFill>
              </a:rPr>
              <a:t>結合</a:t>
            </a:r>
            <a:endParaRPr lang="en-US" altLang="zh-TW" dirty="0">
              <a:solidFill>
                <a:srgbClr val="FF0000"/>
              </a:solidFill>
            </a:endParaRPr>
          </a:p>
          <a:p>
            <a:r>
              <a:rPr lang="zh-TW" altLang="en-US" dirty="0">
                <a:solidFill>
                  <a:srgbClr val="FF0000"/>
                </a:solidFill>
              </a:rPr>
              <a:t>七彩</a:t>
            </a:r>
            <a:r>
              <a:rPr lang="zh-TW" altLang="en-US" dirty="0"/>
              <a:t>磚塊</a:t>
            </a:r>
            <a:endParaRPr lang="en-US" altLang="zh-TW" dirty="0"/>
          </a:p>
          <a:p>
            <a:r>
              <a:rPr lang="zh-TW" altLang="en-US" dirty="0"/>
              <a:t>磚塊</a:t>
            </a:r>
            <a:r>
              <a:rPr lang="zh-TW" altLang="en-US" dirty="0">
                <a:solidFill>
                  <a:srgbClr val="FF0000"/>
                </a:solidFill>
              </a:rPr>
              <a:t>不同</a:t>
            </a:r>
            <a:r>
              <a:rPr lang="zh-TW" altLang="en-US" dirty="0"/>
              <a:t>分數</a:t>
            </a:r>
            <a:endParaRPr lang="en-US" altLang="zh-TW" dirty="0"/>
          </a:p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9407824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內容版面配置區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使用時機？怪物、子彈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…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zh-TW" altLang="en-US" sz="3200" dirty="0">
                <a:latin typeface="微軟正黑體" pitchFamily="34" charset="-120"/>
                <a:ea typeface="微軟正黑體" pitchFamily="34" charset="-120"/>
              </a:rPr>
              <a:t>如何產生？對象？</a:t>
            </a:r>
            <a:endParaRPr lang="en-US" altLang="zh-TW" sz="3200" dirty="0">
              <a:latin typeface="微軟正黑體" pitchFamily="34" charset="-120"/>
              <a:ea typeface="微軟正黑體" pitchFamily="34" charset="-12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分身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繼承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本尊的屬性</a:t>
            </a: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通常本尊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隱藏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，</a:t>
            </a:r>
            <a:r>
              <a:rPr lang="zh-TW" altLang="en-US" sz="3200" dirty="0">
                <a:latin typeface="微軟正黑體" pitchFamily="34" charset="-120"/>
                <a:ea typeface="微軟正黑體" pitchFamily="34" charset="-120"/>
              </a:rPr>
              <a:t>程式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僅分身建立方法</a:t>
            </a: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zh-TW" altLang="en-US" sz="3200" dirty="0">
                <a:latin typeface="微軟正黑體" pitchFamily="34" charset="-120"/>
                <a:ea typeface="微軟正黑體" pitchFamily="34" charset="-120"/>
              </a:rPr>
              <a:t>分身建立後，另有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顯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示、運作及刪除程式</a:t>
            </a: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分身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4FE3B16B-C6D1-4F0A-9B20-097138D180D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930666"/>
            <a:ext cx="5549898" cy="1195497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1D1AD89B-DF99-4457-AD18-081CD5E54F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196752"/>
            <a:ext cx="3322712" cy="187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5581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打磚塊</a:t>
            </a:r>
            <a:r>
              <a:rPr lang="en-US" altLang="zh-TW" dirty="0"/>
              <a:t>-</a:t>
            </a:r>
            <a:r>
              <a:rPr lang="zh-TW" altLang="en-US" dirty="0"/>
              <a:t>引導思考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一</a:t>
            </a:r>
            <a:r>
              <a:rPr lang="zh-TW" altLang="en-US" dirty="0">
                <a:solidFill>
                  <a:srgbClr val="FF0000"/>
                </a:solidFill>
              </a:rPr>
              <a:t>塊</a:t>
            </a:r>
            <a:r>
              <a:rPr lang="zh-TW" altLang="en-US" dirty="0"/>
              <a:t>磚塊到一</a:t>
            </a:r>
            <a:r>
              <a:rPr lang="zh-TW" altLang="en-US" dirty="0">
                <a:solidFill>
                  <a:srgbClr val="FF0000"/>
                </a:solidFill>
              </a:rPr>
              <a:t>排</a:t>
            </a:r>
            <a:r>
              <a:rPr lang="zh-TW" altLang="en-US" dirty="0"/>
              <a:t>磚塊</a:t>
            </a:r>
            <a:endParaRPr lang="en-US" altLang="zh-TW" dirty="0"/>
          </a:p>
          <a:p>
            <a:r>
              <a:rPr lang="zh-TW" altLang="en-US" dirty="0"/>
              <a:t>一</a:t>
            </a:r>
            <a:r>
              <a:rPr lang="zh-TW" altLang="en-US" dirty="0">
                <a:solidFill>
                  <a:srgbClr val="FF0000"/>
                </a:solidFill>
              </a:rPr>
              <a:t>排</a:t>
            </a:r>
            <a:r>
              <a:rPr lang="zh-TW" altLang="en-US" dirty="0"/>
              <a:t>磚塊到</a:t>
            </a:r>
            <a:r>
              <a:rPr lang="zh-TW" altLang="en-US" dirty="0">
                <a:solidFill>
                  <a:srgbClr val="FF0000"/>
                </a:solidFill>
              </a:rPr>
              <a:t>四</a:t>
            </a:r>
            <a:r>
              <a:rPr lang="zh-TW" altLang="en-US" dirty="0"/>
              <a:t>排磚塊</a:t>
            </a:r>
            <a:endParaRPr lang="en-US" altLang="zh-TW" dirty="0"/>
          </a:p>
          <a:p>
            <a:r>
              <a:rPr lang="zh-TW" altLang="en-US" dirty="0"/>
              <a:t>怎麼做每塊磚的</a:t>
            </a:r>
            <a:r>
              <a:rPr lang="zh-TW" altLang="en-US" dirty="0">
                <a:solidFill>
                  <a:srgbClr val="FF0000"/>
                </a:solidFill>
              </a:rPr>
              <a:t>顏色</a:t>
            </a:r>
            <a:r>
              <a:rPr lang="zh-TW" altLang="en-US" dirty="0"/>
              <a:t>不同</a:t>
            </a:r>
            <a:endParaRPr lang="en-US" altLang="zh-TW" dirty="0"/>
          </a:p>
          <a:p>
            <a:r>
              <a:rPr lang="zh-TW" altLang="en-US" dirty="0"/>
              <a:t>每塊磚的</a:t>
            </a:r>
            <a:r>
              <a:rPr lang="zh-TW" altLang="en-US" dirty="0">
                <a:solidFill>
                  <a:srgbClr val="FF0000"/>
                </a:solidFill>
              </a:rPr>
              <a:t>分數</a:t>
            </a:r>
            <a:r>
              <a:rPr lang="zh-TW" altLang="en-US" dirty="0"/>
              <a:t>不同</a:t>
            </a:r>
            <a:endParaRPr lang="en-US" altLang="zh-TW" dirty="0"/>
          </a:p>
          <a:p>
            <a:r>
              <a:rPr lang="zh-TW" altLang="en-US" dirty="0"/>
              <a:t>磚塊產生的互動</a:t>
            </a:r>
            <a:r>
              <a:rPr lang="zh-TW" altLang="en-US" dirty="0">
                <a:solidFill>
                  <a:srgbClr val="FF0000"/>
                </a:solidFill>
              </a:rPr>
              <a:t>事件</a:t>
            </a:r>
            <a:r>
              <a:rPr lang="zh-TW" altLang="en-US" dirty="0"/>
              <a:t>？</a:t>
            </a:r>
            <a:r>
              <a:rPr lang="en-US" altLang="zh-TW" dirty="0"/>
              <a:t>(</a:t>
            </a:r>
            <a:r>
              <a:rPr lang="zh-TW" altLang="en-US" dirty="0"/>
              <a:t>跟打彈珠結合</a:t>
            </a:r>
            <a:r>
              <a:rPr lang="en-US" altLang="zh-TW" dirty="0"/>
              <a:t>)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366607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2183C03-1C70-4E04-A1F9-225D64868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9F7EC87D-23F8-4008-A938-163935DCA37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556792"/>
            <a:ext cx="3091372" cy="3307917"/>
          </a:xfrm>
          <a:prstGeom prst="rect">
            <a:avLst/>
          </a:prstGeom>
        </p:spPr>
      </p:pic>
      <p:pic>
        <p:nvPicPr>
          <p:cNvPr id="32" name="圖片 31">
            <a:extLst>
              <a:ext uri="{FF2B5EF4-FFF2-40B4-BE49-F238E27FC236}">
                <a16:creationId xmlns:a16="http://schemas.microsoft.com/office/drawing/2014/main" id="{AFFFD93A-AA0C-445F-BE3A-66363E2360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0"/>
            <a:ext cx="2516581" cy="6832854"/>
          </a:xfrm>
          <a:prstGeom prst="rect">
            <a:avLst/>
          </a:prstGeom>
        </p:spPr>
      </p:pic>
      <p:sp>
        <p:nvSpPr>
          <p:cNvPr id="35" name="矩形 34">
            <a:extLst>
              <a:ext uri="{FF2B5EF4-FFF2-40B4-BE49-F238E27FC236}">
                <a16:creationId xmlns:a16="http://schemas.microsoft.com/office/drawing/2014/main" id="{E703EE42-4636-4682-9378-85CF3D2244BD}"/>
              </a:ext>
            </a:extLst>
          </p:cNvPr>
          <p:cNvSpPr/>
          <p:nvPr/>
        </p:nvSpPr>
        <p:spPr>
          <a:xfrm>
            <a:off x="1288547" y="659461"/>
            <a:ext cx="1868509" cy="9063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A934EDBF-E38E-4E92-A373-644CCA240175}"/>
              </a:ext>
            </a:extLst>
          </p:cNvPr>
          <p:cNvSpPr/>
          <p:nvPr/>
        </p:nvSpPr>
        <p:spPr>
          <a:xfrm>
            <a:off x="1284208" y="1724319"/>
            <a:ext cx="1868509" cy="9063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5A55E779-8209-47D1-95AD-2E5D2B8DC6EA}"/>
              </a:ext>
            </a:extLst>
          </p:cNvPr>
          <p:cNvSpPr/>
          <p:nvPr/>
        </p:nvSpPr>
        <p:spPr>
          <a:xfrm>
            <a:off x="1284208" y="2789177"/>
            <a:ext cx="1868509" cy="9063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71F5459A-A583-427D-9C02-A9AC13638614}"/>
              </a:ext>
            </a:extLst>
          </p:cNvPr>
          <p:cNvSpPr/>
          <p:nvPr/>
        </p:nvSpPr>
        <p:spPr>
          <a:xfrm>
            <a:off x="1284208" y="3813320"/>
            <a:ext cx="1868509" cy="9063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9A0C5EA5-8722-4C7B-BCFE-236336804C59}"/>
              </a:ext>
            </a:extLst>
          </p:cNvPr>
          <p:cNvSpPr/>
          <p:nvPr/>
        </p:nvSpPr>
        <p:spPr>
          <a:xfrm>
            <a:off x="1256680" y="4850005"/>
            <a:ext cx="1868509" cy="9063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98B3EB73-67E8-4F5C-A67E-F79BDB4F2C3A}"/>
              </a:ext>
            </a:extLst>
          </p:cNvPr>
          <p:cNvSpPr/>
          <p:nvPr/>
        </p:nvSpPr>
        <p:spPr>
          <a:xfrm>
            <a:off x="1259632" y="5906110"/>
            <a:ext cx="1868509" cy="9063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750B7829-DB2F-4D09-AD20-2EA70D3CFBCE}"/>
              </a:ext>
            </a:extLst>
          </p:cNvPr>
          <p:cNvSpPr/>
          <p:nvPr/>
        </p:nvSpPr>
        <p:spPr>
          <a:xfrm>
            <a:off x="5436096" y="3064099"/>
            <a:ext cx="2304256" cy="105096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5573F901-9771-47BC-9242-015555DCED22}"/>
              </a:ext>
            </a:extLst>
          </p:cNvPr>
          <p:cNvSpPr/>
          <p:nvPr/>
        </p:nvSpPr>
        <p:spPr>
          <a:xfrm>
            <a:off x="5678504" y="2366730"/>
            <a:ext cx="621687" cy="55821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8292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 descr="圖片 0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598065"/>
            <a:ext cx="9150768" cy="525993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貓咪走路</a:t>
            </a:r>
            <a:r>
              <a:rPr lang="en-US" altLang="zh-TW" dirty="0"/>
              <a:t>-</a:t>
            </a:r>
            <a:r>
              <a:rPr lang="zh-TW" altLang="en-US" dirty="0"/>
              <a:t>任務說明</a:t>
            </a:r>
          </a:p>
        </p:txBody>
      </p:sp>
      <p:pic>
        <p:nvPicPr>
          <p:cNvPr id="5" name="圖形 8">
            <a:extLst>
              <a:ext uri="{FF2B5EF4-FFF2-40B4-BE49-F238E27FC236}">
                <a16:creationId xmlns:a16="http://schemas.microsoft.com/office/drawing/2014/main" id="{561DF85D-922C-4137-8388-757595A25B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736" y="2500306"/>
            <a:ext cx="438388" cy="438388"/>
          </a:xfrm>
          <a:prstGeom prst="rect">
            <a:avLst/>
          </a:prstGeom>
        </p:spPr>
      </p:pic>
      <p:pic>
        <p:nvPicPr>
          <p:cNvPr id="6" name="圖形 12">
            <a:extLst>
              <a:ext uri="{FF2B5EF4-FFF2-40B4-BE49-F238E27FC236}">
                <a16:creationId xmlns:a16="http://schemas.microsoft.com/office/drawing/2014/main" id="{6C959C3D-B15C-4CF6-832B-ECB4E22334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860" y="1214422"/>
            <a:ext cx="438388" cy="438388"/>
          </a:xfrm>
          <a:prstGeom prst="rect">
            <a:avLst/>
          </a:prstGeom>
        </p:spPr>
      </p:pic>
      <p:pic>
        <p:nvPicPr>
          <p:cNvPr id="7" name="圖形 13">
            <a:extLst>
              <a:ext uri="{FF2B5EF4-FFF2-40B4-BE49-F238E27FC236}">
                <a16:creationId xmlns:a16="http://schemas.microsoft.com/office/drawing/2014/main" id="{46BF9B36-60E3-450D-9B91-76DD1726DE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322" y="6215082"/>
            <a:ext cx="438388" cy="438388"/>
          </a:xfrm>
          <a:prstGeom prst="rect">
            <a:avLst/>
          </a:prstGeom>
        </p:spPr>
      </p:pic>
      <p:pic>
        <p:nvPicPr>
          <p:cNvPr id="8" name="圖形 14">
            <a:extLst>
              <a:ext uri="{FF2B5EF4-FFF2-40B4-BE49-F238E27FC236}">
                <a16:creationId xmlns:a16="http://schemas.microsoft.com/office/drawing/2014/main" id="{1873AA16-A617-469E-8841-8DD8E540EEE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34" y="1214422"/>
            <a:ext cx="438388" cy="438388"/>
          </a:xfrm>
          <a:prstGeom prst="rect">
            <a:avLst/>
          </a:prstGeom>
        </p:spPr>
      </p:pic>
      <p:pic>
        <p:nvPicPr>
          <p:cNvPr id="9" name="圖形 16">
            <a:extLst>
              <a:ext uri="{FF2B5EF4-FFF2-40B4-BE49-F238E27FC236}">
                <a16:creationId xmlns:a16="http://schemas.microsoft.com/office/drawing/2014/main" id="{4BBDA4C6-A24E-4350-BE69-0C8B8624445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214554"/>
            <a:ext cx="438388" cy="438388"/>
          </a:xfrm>
          <a:prstGeom prst="rect">
            <a:avLst/>
          </a:prstGeom>
        </p:spPr>
      </p:pic>
      <p:pic>
        <p:nvPicPr>
          <p:cNvPr id="10" name="圖形 17">
            <a:extLst>
              <a:ext uri="{FF2B5EF4-FFF2-40B4-BE49-F238E27FC236}">
                <a16:creationId xmlns:a16="http://schemas.microsoft.com/office/drawing/2014/main" id="{66687D5D-3650-4D97-B0F5-1BD20C01D57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2066" y="5143512"/>
            <a:ext cx="438388" cy="438388"/>
          </a:xfrm>
          <a:prstGeom prst="rect">
            <a:avLst/>
          </a:prstGeom>
        </p:spPr>
      </p:pic>
      <p:pic>
        <p:nvPicPr>
          <p:cNvPr id="17" name="圖形 9">
            <a:extLst>
              <a:ext uri="{FF2B5EF4-FFF2-40B4-BE49-F238E27FC236}">
                <a16:creationId xmlns:a16="http://schemas.microsoft.com/office/drawing/2014/main" id="{8353AC18-6931-4D1D-9D05-3090BD4687E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388" y="3286124"/>
            <a:ext cx="438915" cy="438915"/>
          </a:xfrm>
          <a:prstGeom prst="rect">
            <a:avLst/>
          </a:prstGeom>
        </p:spPr>
      </p:pic>
      <p:pic>
        <p:nvPicPr>
          <p:cNvPr id="18" name="圖形 10">
            <a:extLst>
              <a:ext uri="{FF2B5EF4-FFF2-40B4-BE49-F238E27FC236}">
                <a16:creationId xmlns:a16="http://schemas.microsoft.com/office/drawing/2014/main" id="{720C8217-9015-4834-8150-90A8AF1AD28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900" y="6143644"/>
            <a:ext cx="438915" cy="438915"/>
          </a:xfrm>
          <a:prstGeom prst="rect">
            <a:avLst/>
          </a:prstGeom>
        </p:spPr>
      </p:pic>
      <p:pic>
        <p:nvPicPr>
          <p:cNvPr id="19" name="圖形 11">
            <a:extLst>
              <a:ext uri="{FF2B5EF4-FFF2-40B4-BE49-F238E27FC236}">
                <a16:creationId xmlns:a16="http://schemas.microsoft.com/office/drawing/2014/main" id="{E54FCEF0-B09E-4B69-A783-2DE38BD5371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282" y="1949677"/>
            <a:ext cx="438915" cy="438915"/>
          </a:xfrm>
          <a:prstGeom prst="rect">
            <a:avLst/>
          </a:prstGeom>
        </p:spPr>
      </p:pic>
      <p:pic>
        <p:nvPicPr>
          <p:cNvPr id="20" name="圖形 15">
            <a:extLst>
              <a:ext uri="{FF2B5EF4-FFF2-40B4-BE49-F238E27FC236}">
                <a16:creationId xmlns:a16="http://schemas.microsoft.com/office/drawing/2014/main" id="{88E32016-E214-400B-B627-3F8250ABB9E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52" y="1928802"/>
            <a:ext cx="438915" cy="438915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8BA9D292-EF55-4317-A9A3-8C066735F0F4}"/>
              </a:ext>
            </a:extLst>
          </p:cNvPr>
          <p:cNvSpPr/>
          <p:nvPr/>
        </p:nvSpPr>
        <p:spPr>
          <a:xfrm>
            <a:off x="4237134" y="1571635"/>
            <a:ext cx="478882" cy="438388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D717DB72-74AF-4280-BE21-76B927CD72C2}"/>
              </a:ext>
            </a:extLst>
          </p:cNvPr>
          <p:cNvSpPr/>
          <p:nvPr/>
        </p:nvSpPr>
        <p:spPr>
          <a:xfrm>
            <a:off x="2790930" y="1181006"/>
            <a:ext cx="3384376" cy="4383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TA-30-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貓咪走路到打彈珠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191DE1F6-4288-4F1B-A8ED-CB6A8A9EECB5}"/>
              </a:ext>
            </a:extLst>
          </p:cNvPr>
          <p:cNvSpPr/>
          <p:nvPr/>
        </p:nvSpPr>
        <p:spPr>
          <a:xfrm>
            <a:off x="920179" y="1198443"/>
            <a:ext cx="703186" cy="4383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語系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1604EF69-1B33-4D40-AF1D-8C2F10F5EE51}"/>
              </a:ext>
            </a:extLst>
          </p:cNvPr>
          <p:cNvSpPr/>
          <p:nvPr/>
        </p:nvSpPr>
        <p:spPr>
          <a:xfrm>
            <a:off x="6355436" y="6214938"/>
            <a:ext cx="703186" cy="4383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角色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3DACCB38-A2CC-474F-B10A-0CED75514573}"/>
              </a:ext>
            </a:extLst>
          </p:cNvPr>
          <p:cNvSpPr/>
          <p:nvPr/>
        </p:nvSpPr>
        <p:spPr>
          <a:xfrm>
            <a:off x="5491368" y="4938981"/>
            <a:ext cx="703186" cy="4383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屬性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724E8E52-5C60-4E5B-809A-1CE2800FF252}"/>
              </a:ext>
            </a:extLst>
          </p:cNvPr>
          <p:cNvSpPr/>
          <p:nvPr/>
        </p:nvSpPr>
        <p:spPr>
          <a:xfrm>
            <a:off x="648506" y="2337679"/>
            <a:ext cx="974859" cy="4383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積木群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950C47ED-F785-4EB4-8672-E434940BEADF}"/>
              </a:ext>
            </a:extLst>
          </p:cNvPr>
          <p:cNvSpPr/>
          <p:nvPr/>
        </p:nvSpPr>
        <p:spPr>
          <a:xfrm>
            <a:off x="1623365" y="1959541"/>
            <a:ext cx="974859" cy="4383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造型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4A6A2B4D-A6AF-4A31-B9EE-B8422A692CEE}"/>
              </a:ext>
            </a:extLst>
          </p:cNvPr>
          <p:cNvSpPr/>
          <p:nvPr/>
        </p:nvSpPr>
        <p:spPr>
          <a:xfrm>
            <a:off x="5094431" y="2306569"/>
            <a:ext cx="1205761" cy="4383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開始停止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05785ED5-383F-4B55-9D50-B795D9307FD4}"/>
              </a:ext>
            </a:extLst>
          </p:cNvPr>
          <p:cNvSpPr/>
          <p:nvPr/>
        </p:nvSpPr>
        <p:spPr>
          <a:xfrm>
            <a:off x="3010124" y="2537232"/>
            <a:ext cx="948371" cy="4383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程式區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B54F4400-6518-46D3-A3C1-6866C4351803}"/>
              </a:ext>
            </a:extLst>
          </p:cNvPr>
          <p:cNvSpPr/>
          <p:nvPr/>
        </p:nvSpPr>
        <p:spPr>
          <a:xfrm>
            <a:off x="6868303" y="2938694"/>
            <a:ext cx="948371" cy="4383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舞台區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1F1BE6D8-FF2A-43B5-BB11-79436879B79E}"/>
              </a:ext>
            </a:extLst>
          </p:cNvPr>
          <p:cNvSpPr/>
          <p:nvPr/>
        </p:nvSpPr>
        <p:spPr>
          <a:xfrm>
            <a:off x="7058622" y="5963216"/>
            <a:ext cx="1181721" cy="4383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新增角色</a:t>
            </a:r>
          </a:p>
        </p:txBody>
      </p:sp>
    </p:spTree>
    <p:extLst>
      <p:ext uri="{BB962C8B-B14F-4D97-AF65-F5344CB8AC3E}">
        <p14:creationId xmlns:p14="http://schemas.microsoft.com/office/powerpoint/2010/main" val="3356034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2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6BAF49-56BA-4056-85B5-73824BD41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C41BF1B-1B54-432C-9C95-6D8B2BA4D6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720ED4A5-D019-4DAB-B0CE-BDB79F7C0E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01937"/>
            <a:ext cx="2583610" cy="6481426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9D0CF1A1-A3B6-4029-A769-8BE977023F3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956" y="156287"/>
            <a:ext cx="3285516" cy="3166043"/>
          </a:xfrm>
          <a:prstGeom prst="rect">
            <a:avLst/>
          </a:prstGeom>
        </p:spPr>
      </p:pic>
      <p:pic>
        <p:nvPicPr>
          <p:cNvPr id="9" name="內容版面配置區 6">
            <a:extLst>
              <a:ext uri="{FF2B5EF4-FFF2-40B4-BE49-F238E27FC236}">
                <a16:creationId xmlns:a16="http://schemas.microsoft.com/office/drawing/2014/main" id="{1B83244F-7831-4C59-A591-22E6A588A96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264487"/>
            <a:ext cx="2785415" cy="3405226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3AD0D9FE-3286-4AB4-9702-62EB631E4C90}"/>
              </a:ext>
            </a:extLst>
          </p:cNvPr>
          <p:cNvSpPr/>
          <p:nvPr/>
        </p:nvSpPr>
        <p:spPr>
          <a:xfrm>
            <a:off x="1907704" y="156287"/>
            <a:ext cx="576064" cy="5755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428A161D-97C3-4A1E-A330-EF7235487E45}"/>
              </a:ext>
            </a:extLst>
          </p:cNvPr>
          <p:cNvSpPr/>
          <p:nvPr/>
        </p:nvSpPr>
        <p:spPr>
          <a:xfrm>
            <a:off x="1903365" y="1221145"/>
            <a:ext cx="576064" cy="5755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FE1544E8-8F75-4498-B21D-918253020864}"/>
              </a:ext>
            </a:extLst>
          </p:cNvPr>
          <p:cNvSpPr/>
          <p:nvPr/>
        </p:nvSpPr>
        <p:spPr>
          <a:xfrm>
            <a:off x="1903365" y="2286003"/>
            <a:ext cx="576064" cy="5755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468AC8AB-9F9F-4A4F-B99B-162841C7CA17}"/>
              </a:ext>
            </a:extLst>
          </p:cNvPr>
          <p:cNvSpPr/>
          <p:nvPr/>
        </p:nvSpPr>
        <p:spPr>
          <a:xfrm>
            <a:off x="1903365" y="3310146"/>
            <a:ext cx="576064" cy="5755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E673810-C831-4824-9D32-B6208E552F2C}"/>
              </a:ext>
            </a:extLst>
          </p:cNvPr>
          <p:cNvSpPr/>
          <p:nvPr/>
        </p:nvSpPr>
        <p:spPr>
          <a:xfrm>
            <a:off x="1875837" y="4346831"/>
            <a:ext cx="576064" cy="5755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E597080D-AE3A-40C1-BF36-FCB04F4683C5}"/>
              </a:ext>
            </a:extLst>
          </p:cNvPr>
          <p:cNvSpPr/>
          <p:nvPr/>
        </p:nvSpPr>
        <p:spPr>
          <a:xfrm>
            <a:off x="1878789" y="5402936"/>
            <a:ext cx="576064" cy="5755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1E272D80-6CA5-48B7-9203-F2BD978E7162}"/>
              </a:ext>
            </a:extLst>
          </p:cNvPr>
          <p:cNvSpPr/>
          <p:nvPr/>
        </p:nvSpPr>
        <p:spPr>
          <a:xfrm>
            <a:off x="7274456" y="1739308"/>
            <a:ext cx="576064" cy="5755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629137E2-3488-4E52-A56C-3C2397111E9D}"/>
              </a:ext>
            </a:extLst>
          </p:cNvPr>
          <p:cNvSpPr/>
          <p:nvPr/>
        </p:nvSpPr>
        <p:spPr>
          <a:xfrm>
            <a:off x="5798650" y="4456779"/>
            <a:ext cx="576064" cy="5755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EF9AFECC-C502-4542-AB43-91A02C6BD6C7}"/>
              </a:ext>
            </a:extLst>
          </p:cNvPr>
          <p:cNvSpPr/>
          <p:nvPr/>
        </p:nvSpPr>
        <p:spPr>
          <a:xfrm>
            <a:off x="7339147" y="3460980"/>
            <a:ext cx="959001" cy="42471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初始值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B01BA1ED-0C84-421F-B18F-C34AC84D88AE}"/>
              </a:ext>
            </a:extLst>
          </p:cNvPr>
          <p:cNvSpPr/>
          <p:nvPr/>
        </p:nvSpPr>
        <p:spPr>
          <a:xfrm>
            <a:off x="7293111" y="5553770"/>
            <a:ext cx="959001" cy="42471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改變值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C4FE0737-DF3F-4320-8DBB-7F783A792BF8}"/>
              </a:ext>
            </a:extLst>
          </p:cNvPr>
          <p:cNvSpPr/>
          <p:nvPr/>
        </p:nvSpPr>
        <p:spPr>
          <a:xfrm>
            <a:off x="7501431" y="275877"/>
            <a:ext cx="959001" cy="42471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初始值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52EA6EB1-CF35-42B4-816D-04BD5F8FE826}"/>
              </a:ext>
            </a:extLst>
          </p:cNvPr>
          <p:cNvSpPr/>
          <p:nvPr/>
        </p:nvSpPr>
        <p:spPr>
          <a:xfrm>
            <a:off x="7621448" y="2368667"/>
            <a:ext cx="959001" cy="42471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改變值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FCFA562C-42E9-4900-82D8-42341E8DED1D}"/>
              </a:ext>
            </a:extLst>
          </p:cNvPr>
          <p:cNvSpPr/>
          <p:nvPr/>
        </p:nvSpPr>
        <p:spPr>
          <a:xfrm>
            <a:off x="5274292" y="700592"/>
            <a:ext cx="576064" cy="5755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51F48AF2-8202-49C3-BB80-F3A5AC8F8CE8}"/>
              </a:ext>
            </a:extLst>
          </p:cNvPr>
          <p:cNvSpPr/>
          <p:nvPr/>
        </p:nvSpPr>
        <p:spPr>
          <a:xfrm>
            <a:off x="5295009" y="3913230"/>
            <a:ext cx="576064" cy="5755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D68FBDE5-0FF7-4DF5-9B80-9A50CA1CE630}"/>
              </a:ext>
            </a:extLst>
          </p:cNvPr>
          <p:cNvSpPr/>
          <p:nvPr/>
        </p:nvSpPr>
        <p:spPr>
          <a:xfrm>
            <a:off x="939306" y="156287"/>
            <a:ext cx="2543896" cy="106485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612D55D7-4C1A-4B9C-9648-317318234F02}"/>
              </a:ext>
            </a:extLst>
          </p:cNvPr>
          <p:cNvSpPr/>
          <p:nvPr/>
        </p:nvSpPr>
        <p:spPr>
          <a:xfrm>
            <a:off x="4966408" y="4452806"/>
            <a:ext cx="2543896" cy="106485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BE910C80-E2F7-4EAD-BFF7-3B64FAE1E452}"/>
              </a:ext>
            </a:extLst>
          </p:cNvPr>
          <p:cNvSpPr/>
          <p:nvPr/>
        </p:nvSpPr>
        <p:spPr>
          <a:xfrm>
            <a:off x="4966408" y="1283288"/>
            <a:ext cx="2543896" cy="106485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3428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7" grpId="0" animBg="1"/>
      <p:bldP spid="28" grpId="0" animBg="1"/>
      <p:bldP spid="29" grpId="0" animBg="1"/>
      <p:bldP spid="30" grpId="0" animBg="1"/>
      <p:bldP spid="30" grpId="1" animBg="1"/>
      <p:bldP spid="31" grpId="0" animBg="1"/>
      <p:bldP spid="31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6DC4DAC-608A-4868-8C93-400BD4536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0F7C0DF-331E-400D-B2EE-0D4FE7DC7C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9C23803-762D-4E69-8692-0CD474141E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24816"/>
            <a:ext cx="2994300" cy="6608368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23DD3B3C-D00F-43DD-8AD6-29B608C8F5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731836"/>
            <a:ext cx="2889761" cy="5174688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5F593857-6D52-4D0F-B760-35476BC64C46}"/>
              </a:ext>
            </a:extLst>
          </p:cNvPr>
          <p:cNvSpPr/>
          <p:nvPr/>
        </p:nvSpPr>
        <p:spPr>
          <a:xfrm>
            <a:off x="899592" y="92073"/>
            <a:ext cx="2880320" cy="30488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93C65D70-34FE-4A7F-9BF3-AD91E36DE28A}"/>
              </a:ext>
            </a:extLst>
          </p:cNvPr>
          <p:cNvSpPr/>
          <p:nvPr/>
        </p:nvSpPr>
        <p:spPr>
          <a:xfrm>
            <a:off x="929576" y="3241042"/>
            <a:ext cx="2880320" cy="291786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D2501762-1968-4009-B890-431E13DC4D4C}"/>
              </a:ext>
            </a:extLst>
          </p:cNvPr>
          <p:cNvSpPr/>
          <p:nvPr/>
        </p:nvSpPr>
        <p:spPr>
          <a:xfrm>
            <a:off x="5334104" y="1856332"/>
            <a:ext cx="2880320" cy="30488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CE68434F-CA65-47E3-AAA3-CECFC139D33F}"/>
              </a:ext>
            </a:extLst>
          </p:cNvPr>
          <p:cNvSpPr/>
          <p:nvPr/>
        </p:nvSpPr>
        <p:spPr>
          <a:xfrm>
            <a:off x="7163024" y="2953267"/>
            <a:ext cx="576064" cy="5755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822D9BA2-8ED0-4E6A-8CB5-0DAE982F6FC6}"/>
              </a:ext>
            </a:extLst>
          </p:cNvPr>
          <p:cNvSpPr/>
          <p:nvPr/>
        </p:nvSpPr>
        <p:spPr>
          <a:xfrm>
            <a:off x="7556280" y="879515"/>
            <a:ext cx="959001" cy="42471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初始值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281F8AE4-588E-45E8-91A9-F78BC5E84480}"/>
              </a:ext>
            </a:extLst>
          </p:cNvPr>
          <p:cNvSpPr/>
          <p:nvPr/>
        </p:nvSpPr>
        <p:spPr>
          <a:xfrm>
            <a:off x="7683894" y="4949000"/>
            <a:ext cx="959001" cy="42471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改變值</a:t>
            </a:r>
          </a:p>
        </p:txBody>
      </p:sp>
    </p:spTree>
    <p:extLst>
      <p:ext uri="{BB962C8B-B14F-4D97-AF65-F5344CB8AC3E}">
        <p14:creationId xmlns:p14="http://schemas.microsoft.com/office/powerpoint/2010/main" val="2051872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4D69E93-0679-499F-BED4-89074BEB6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個別化色彩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74ABC2A-9A2F-4315-995E-6D205D1B35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B5A51438-B9FC-464D-B69A-33A1CB222F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036695"/>
            <a:ext cx="5107838" cy="5652973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2F112AB0-72D3-41D5-A06D-89FF2140C2AD}"/>
              </a:ext>
            </a:extLst>
          </p:cNvPr>
          <p:cNvSpPr/>
          <p:nvPr/>
        </p:nvSpPr>
        <p:spPr>
          <a:xfrm>
            <a:off x="3275856" y="3645024"/>
            <a:ext cx="4896544" cy="79208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4215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0B7A990-B8D8-42C1-8D2B-F708107DA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個別化積分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3085804-1988-47EF-846F-1EEBE5F150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全域變數</a:t>
            </a:r>
            <a:endParaRPr lang="en-US" altLang="zh-TW" dirty="0"/>
          </a:p>
          <a:p>
            <a:r>
              <a:rPr lang="zh-TW" altLang="en-US" dirty="0"/>
              <a:t>區域變數</a:t>
            </a:r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AD24D00A-0834-45FA-A8E2-AA720ECF925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932507"/>
            <a:ext cx="5496154" cy="3666592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EDE4A882-366A-44F6-9B66-18BBFE8988A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712" y="1556792"/>
            <a:ext cx="3427628" cy="1179881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331B1F1E-9D11-46B9-A46A-4159E31D8747}"/>
              </a:ext>
            </a:extLst>
          </p:cNvPr>
          <p:cNvSpPr/>
          <p:nvPr/>
        </p:nvSpPr>
        <p:spPr>
          <a:xfrm>
            <a:off x="2555776" y="2146732"/>
            <a:ext cx="3460564" cy="5755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59525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3AC916D-3F18-46EE-BC6D-90A11394F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延伸挑戰</a:t>
            </a:r>
            <a:r>
              <a:rPr lang="en-US" altLang="zh-TW" dirty="0"/>
              <a:t>-</a:t>
            </a:r>
            <a:r>
              <a:rPr lang="zh-TW" altLang="en-US" dirty="0"/>
              <a:t>打磚塊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E39964D-282A-4D91-84AC-230A7A73D2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設定關卡</a:t>
            </a:r>
            <a:endParaRPr lang="en-US" altLang="zh-TW" dirty="0"/>
          </a:p>
          <a:p>
            <a:r>
              <a:rPr lang="zh-TW" altLang="en-US" dirty="0"/>
              <a:t>動態移動積木</a:t>
            </a:r>
            <a:endParaRPr lang="en-US" altLang="zh-TW" dirty="0"/>
          </a:p>
          <a:p>
            <a:r>
              <a:rPr lang="zh-TW" altLang="en-US" dirty="0"/>
              <a:t>磚塊消失動畫</a:t>
            </a:r>
            <a:endParaRPr lang="en-US" altLang="zh-TW" dirty="0"/>
          </a:p>
          <a:p>
            <a:r>
              <a:rPr lang="zh-TW" altLang="en-US" dirty="0"/>
              <a:t>背景音樂及音效</a:t>
            </a:r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6AA3560-DCCB-4783-9646-9EF4B64D59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2420888"/>
            <a:ext cx="1541129" cy="129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8242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可能的問題？解決的策略？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程式的循序性</a:t>
            </a:r>
            <a:endParaRPr lang="en-US" altLang="zh-TW" dirty="0"/>
          </a:p>
          <a:p>
            <a:r>
              <a:rPr lang="en-US" altLang="zh-TW" dirty="0"/>
              <a:t>Delay()</a:t>
            </a:r>
            <a:r>
              <a:rPr lang="zh-TW" altLang="en-US" dirty="0"/>
              <a:t>延遲</a:t>
            </a:r>
            <a:endParaRPr lang="en-US" altLang="zh-TW" dirty="0"/>
          </a:p>
          <a:p>
            <a:r>
              <a:rPr lang="zh-TW" altLang="en-US" dirty="0"/>
              <a:t>先後順序</a:t>
            </a:r>
            <a:endParaRPr lang="en-US" altLang="zh-TW" dirty="0"/>
          </a:p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1520518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探究學習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觀察</a:t>
            </a:r>
            <a:endParaRPr lang="en-US" altLang="zh-TW" dirty="0"/>
          </a:p>
          <a:p>
            <a:r>
              <a:rPr lang="zh-TW" altLang="en-US" dirty="0"/>
              <a:t>描述看到的現象</a:t>
            </a:r>
            <a:endParaRPr lang="en-US" altLang="zh-TW" dirty="0"/>
          </a:p>
          <a:p>
            <a:r>
              <a:rPr lang="zh-TW" altLang="en-US" dirty="0"/>
              <a:t>想想看為什麼</a:t>
            </a:r>
            <a:endParaRPr lang="en-US" altLang="zh-TW" dirty="0"/>
          </a:p>
          <a:p>
            <a:r>
              <a:rPr lang="zh-TW" altLang="en-US" dirty="0"/>
              <a:t>提出解決方案</a:t>
            </a:r>
            <a:endParaRPr lang="en-US" altLang="zh-TW" dirty="0"/>
          </a:p>
          <a:p>
            <a:r>
              <a:rPr lang="zh-TW" altLang="en-US" dirty="0"/>
              <a:t>動手做、修正</a:t>
            </a:r>
            <a:endParaRPr lang="en-US" altLang="zh-TW" dirty="0"/>
          </a:p>
          <a:p>
            <a:r>
              <a:rPr lang="zh-TW" altLang="en-US" dirty="0"/>
              <a:t>測試</a:t>
            </a:r>
            <a:endParaRPr lang="en-US" altLang="zh-TW" dirty="0"/>
          </a:p>
        </p:txBody>
      </p:sp>
      <p:pic>
        <p:nvPicPr>
          <p:cNvPr id="2050" name="Picture 2" descr="「探究」的圖片搜尋結果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209800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45903836"/>
      </p:ext>
    </p:extLst>
  </p:cSld>
  <p:clrMapOvr>
    <a:masterClrMapping/>
  </p:clrMapOvr>
  <p:transition>
    <p:cut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內容版面配置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</p:spPr>
        <p:txBody>
          <a:bodyPr/>
          <a:lstStyle/>
          <a:p>
            <a:r>
              <a:rPr lang="zh-TW" altLang="en-US" dirty="0"/>
              <a:t>角色、作動、交互關係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心智圖</a:t>
            </a:r>
          </a:p>
        </p:txBody>
      </p:sp>
      <p:sp>
        <p:nvSpPr>
          <p:cNvPr id="5" name="矩形 4"/>
          <p:cNvSpPr/>
          <p:nvPr/>
        </p:nvSpPr>
        <p:spPr>
          <a:xfrm>
            <a:off x="5786446" y="2071678"/>
            <a:ext cx="1143008" cy="57150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反彈板</a:t>
            </a:r>
          </a:p>
        </p:txBody>
      </p:sp>
      <p:sp>
        <p:nvSpPr>
          <p:cNvPr id="6" name="矩形 5"/>
          <p:cNvSpPr/>
          <p:nvPr/>
        </p:nvSpPr>
        <p:spPr>
          <a:xfrm>
            <a:off x="6286512" y="5072074"/>
            <a:ext cx="1143008" cy="57150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死亡板</a:t>
            </a:r>
          </a:p>
        </p:txBody>
      </p:sp>
      <p:sp>
        <p:nvSpPr>
          <p:cNvPr id="7" name="矩形 6"/>
          <p:cNvSpPr/>
          <p:nvPr/>
        </p:nvSpPr>
        <p:spPr>
          <a:xfrm>
            <a:off x="1071538" y="3429000"/>
            <a:ext cx="1143008" cy="57150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彈珠</a:t>
            </a:r>
          </a:p>
        </p:txBody>
      </p:sp>
      <p:sp>
        <p:nvSpPr>
          <p:cNvPr id="9" name="雲朵形 8"/>
          <p:cNvSpPr/>
          <p:nvPr/>
        </p:nvSpPr>
        <p:spPr>
          <a:xfrm>
            <a:off x="3643306" y="3286124"/>
            <a:ext cx="1643074" cy="107157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打磚塊</a:t>
            </a:r>
          </a:p>
        </p:txBody>
      </p:sp>
      <p:sp>
        <p:nvSpPr>
          <p:cNvPr id="13" name="矩形 12"/>
          <p:cNvSpPr/>
          <p:nvPr/>
        </p:nvSpPr>
        <p:spPr>
          <a:xfrm>
            <a:off x="1714480" y="5357826"/>
            <a:ext cx="1143008" cy="57150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929058" y="5857892"/>
            <a:ext cx="1143008" cy="57150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接炸彈</a:t>
            </a:r>
            <a:r>
              <a:rPr lang="en-US" altLang="zh-TW" dirty="0"/>
              <a:t>-</a:t>
            </a:r>
            <a:r>
              <a:rPr lang="zh-TW" altLang="en-US" dirty="0"/>
              <a:t>任務說明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92BF7990-2E86-4E88-B21A-4F02885363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772189"/>
            <a:ext cx="4939640" cy="3975691"/>
          </a:xfrm>
        </p:spPr>
      </p:pic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id="{A36E0EE7-1F82-44B6-AA70-182414547212}"/>
              </a:ext>
            </a:extLst>
          </p:cNvPr>
          <p:cNvSpPr txBox="1">
            <a:spLocks/>
          </p:cNvSpPr>
          <p:nvPr/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/>
              <a:t>炸彈以</a:t>
            </a:r>
            <a:r>
              <a:rPr lang="zh-TW" altLang="en-US" dirty="0">
                <a:solidFill>
                  <a:srgbClr val="FF0000"/>
                </a:solidFill>
              </a:rPr>
              <a:t>分身</a:t>
            </a:r>
            <a:r>
              <a:rPr lang="zh-TW" altLang="en-US" dirty="0"/>
              <a:t>方式從上而下</a:t>
            </a:r>
            <a:endParaRPr lang="en-US" altLang="zh-TW" dirty="0"/>
          </a:p>
          <a:p>
            <a:r>
              <a:rPr lang="zh-TW" altLang="en-US" dirty="0"/>
              <a:t>貓咪</a:t>
            </a:r>
            <a:r>
              <a:rPr lang="zh-TW" altLang="en-US" dirty="0">
                <a:solidFill>
                  <a:srgbClr val="FF0000"/>
                </a:solidFill>
              </a:rPr>
              <a:t>接到</a:t>
            </a:r>
            <a:r>
              <a:rPr lang="zh-TW" altLang="en-US" dirty="0"/>
              <a:t>分身則加分或減分，分身消失</a:t>
            </a:r>
            <a:endParaRPr lang="en-US" altLang="zh-TW" dirty="0"/>
          </a:p>
          <a:p>
            <a:r>
              <a:rPr lang="zh-TW" altLang="en-US" dirty="0"/>
              <a:t>分身碰觸</a:t>
            </a:r>
            <a:r>
              <a:rPr lang="zh-TW" altLang="en-US" dirty="0">
                <a:solidFill>
                  <a:srgbClr val="FF0000"/>
                </a:solidFill>
              </a:rPr>
              <a:t>底部</a:t>
            </a:r>
            <a:r>
              <a:rPr lang="zh-TW" altLang="en-US" dirty="0"/>
              <a:t>則消失</a:t>
            </a:r>
            <a:endParaRPr lang="en-US" altLang="zh-TW" dirty="0"/>
          </a:p>
          <a:p>
            <a:r>
              <a:rPr lang="zh-TW" altLang="en-US" dirty="0"/>
              <a:t>統計分身</a:t>
            </a:r>
            <a:r>
              <a:rPr lang="zh-TW" altLang="en-US" dirty="0">
                <a:solidFill>
                  <a:srgbClr val="FF0000"/>
                </a:solidFill>
              </a:rPr>
              <a:t>分數</a:t>
            </a:r>
            <a:endParaRPr lang="en-US" altLang="zh-TW" dirty="0">
              <a:solidFill>
                <a:srgbClr val="FF0000"/>
              </a:solidFill>
            </a:endParaRPr>
          </a:p>
          <a:p>
            <a:r>
              <a:rPr lang="zh-TW" altLang="en-US" dirty="0">
                <a:solidFill>
                  <a:srgbClr val="FF0000"/>
                </a:solidFill>
              </a:rPr>
              <a:t>過關</a:t>
            </a:r>
            <a:r>
              <a:rPr lang="zh-TW" altLang="en-US" dirty="0"/>
              <a:t>及</a:t>
            </a:r>
            <a:r>
              <a:rPr lang="zh-TW" altLang="en-US" dirty="0">
                <a:solidFill>
                  <a:srgbClr val="FF0000"/>
                </a:solidFill>
              </a:rPr>
              <a:t>動畫</a:t>
            </a:r>
            <a:endParaRPr lang="en-US" altLang="zh-TW" dirty="0">
              <a:solidFill>
                <a:srgbClr val="FF0000"/>
              </a:solidFill>
            </a:endParaRPr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950268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接炸彈</a:t>
            </a:r>
            <a:r>
              <a:rPr lang="en-US" altLang="zh-TW" dirty="0"/>
              <a:t>-</a:t>
            </a:r>
            <a:r>
              <a:rPr lang="zh-TW" altLang="en-US" dirty="0"/>
              <a:t>引導思考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主角如何運動？</a:t>
            </a:r>
            <a:endParaRPr lang="en-US" altLang="zh-TW" dirty="0"/>
          </a:p>
          <a:p>
            <a:r>
              <a:rPr lang="zh-TW" altLang="en-US" dirty="0"/>
              <a:t>炸彈如何</a:t>
            </a:r>
            <a:r>
              <a:rPr lang="zh-TW" altLang="en-US" dirty="0">
                <a:solidFill>
                  <a:srgbClr val="FF0000"/>
                </a:solidFill>
              </a:rPr>
              <a:t>產生</a:t>
            </a:r>
            <a:r>
              <a:rPr lang="zh-TW" altLang="en-US" dirty="0"/>
              <a:t>、</a:t>
            </a:r>
            <a:r>
              <a:rPr lang="zh-TW" altLang="en-US" dirty="0">
                <a:solidFill>
                  <a:srgbClr val="FF0000"/>
                </a:solidFill>
              </a:rPr>
              <a:t>運動</a:t>
            </a:r>
            <a:r>
              <a:rPr lang="zh-TW" altLang="en-US" dirty="0"/>
              <a:t>及</a:t>
            </a:r>
            <a:r>
              <a:rPr lang="zh-TW" altLang="en-US" dirty="0">
                <a:solidFill>
                  <a:srgbClr val="FF0000"/>
                </a:solidFill>
              </a:rPr>
              <a:t>消失</a:t>
            </a:r>
            <a:r>
              <a:rPr lang="zh-TW" altLang="en-US" dirty="0"/>
              <a:t>？</a:t>
            </a:r>
            <a:endParaRPr lang="en-US" altLang="zh-TW" dirty="0"/>
          </a:p>
          <a:p>
            <a:r>
              <a:rPr lang="zh-TW" altLang="en-US" dirty="0"/>
              <a:t>炸彈跟主角有何相互關係？</a:t>
            </a:r>
            <a:endParaRPr lang="en-US" altLang="zh-TW" dirty="0"/>
          </a:p>
          <a:p>
            <a:r>
              <a:rPr lang="zh-TW" altLang="en-US" dirty="0"/>
              <a:t>本尊與分身的差別？</a:t>
            </a:r>
            <a:endParaRPr lang="en-US" altLang="zh-TW" dirty="0"/>
          </a:p>
          <a:p>
            <a:r>
              <a:rPr lang="zh-TW" altLang="en-US" dirty="0"/>
              <a:t>如何</a:t>
            </a:r>
            <a:r>
              <a:rPr lang="zh-TW" altLang="en-US" dirty="0">
                <a:solidFill>
                  <a:srgbClr val="FF0000"/>
                </a:solidFill>
              </a:rPr>
              <a:t>計分</a:t>
            </a:r>
            <a:r>
              <a:rPr lang="zh-TW" altLang="en-US" dirty="0"/>
              <a:t>？</a:t>
            </a:r>
            <a:endParaRPr lang="en-US" altLang="zh-TW" dirty="0"/>
          </a:p>
          <a:p>
            <a:pPr>
              <a:buNone/>
            </a:pP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628424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積木程式</a:t>
            </a:r>
            <a:r>
              <a:rPr lang="en-US" altLang="zh-TW" dirty="0"/>
              <a:t>(Scratch)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FF0000"/>
                </a:solidFill>
              </a:rPr>
              <a:t>初階</a:t>
            </a:r>
            <a:r>
              <a:rPr lang="zh-TW" altLang="en-US" dirty="0"/>
              <a:t>電腦程式圖形化開發平台</a:t>
            </a:r>
          </a:p>
          <a:p>
            <a:r>
              <a:rPr lang="zh-TW" altLang="en-US" dirty="0"/>
              <a:t>幫助</a:t>
            </a:r>
            <a:r>
              <a:rPr lang="zh-TW" altLang="en-US" dirty="0">
                <a:solidFill>
                  <a:srgbClr val="FF0000"/>
                </a:solidFill>
              </a:rPr>
              <a:t>初學者</a:t>
            </a:r>
            <a:r>
              <a:rPr lang="zh-TW" altLang="en-US" dirty="0"/>
              <a:t>認識及學習程式</a:t>
            </a:r>
          </a:p>
          <a:p>
            <a:r>
              <a:rPr lang="zh-TW" altLang="en-US" dirty="0">
                <a:solidFill>
                  <a:srgbClr val="FF0000"/>
                </a:solidFill>
              </a:rPr>
              <a:t>暫拋</a:t>
            </a:r>
            <a:r>
              <a:rPr lang="zh-TW" altLang="en-US" dirty="0"/>
              <a:t>程式語法，</a:t>
            </a:r>
            <a:r>
              <a:rPr lang="zh-TW" altLang="en-US" dirty="0">
                <a:solidFill>
                  <a:srgbClr val="FF0000"/>
                </a:solidFill>
              </a:rPr>
              <a:t>聚焦</a:t>
            </a:r>
            <a:r>
              <a:rPr lang="zh-TW" altLang="en-US" dirty="0"/>
              <a:t>邏輯思考</a:t>
            </a:r>
          </a:p>
          <a:p>
            <a:r>
              <a:rPr lang="zh-TW" altLang="en-US" dirty="0"/>
              <a:t>邏輯思考、抽象推理、問題解決</a:t>
            </a:r>
          </a:p>
          <a:p>
            <a:r>
              <a:rPr lang="zh-TW" altLang="en-US" dirty="0"/>
              <a:t>動畫</a:t>
            </a:r>
            <a:r>
              <a:rPr lang="zh-TW" altLang="en-US" dirty="0">
                <a:solidFill>
                  <a:srgbClr val="FF0000"/>
                </a:solidFill>
              </a:rPr>
              <a:t>遊戲中學習</a:t>
            </a:r>
            <a:r>
              <a:rPr lang="zh-TW" altLang="en-US" dirty="0"/>
              <a:t>運算思維</a:t>
            </a: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內容版面配置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</p:spPr>
        <p:txBody>
          <a:bodyPr/>
          <a:lstStyle/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心智圖</a:t>
            </a:r>
          </a:p>
        </p:txBody>
      </p:sp>
      <p:sp>
        <p:nvSpPr>
          <p:cNvPr id="9" name="雲朵形 8"/>
          <p:cNvSpPr/>
          <p:nvPr/>
        </p:nvSpPr>
        <p:spPr>
          <a:xfrm>
            <a:off x="3643306" y="2857496"/>
            <a:ext cx="1643074" cy="107157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接炸彈</a:t>
            </a:r>
          </a:p>
        </p:txBody>
      </p:sp>
      <p:sp>
        <p:nvSpPr>
          <p:cNvPr id="11" name="矩形 10"/>
          <p:cNvSpPr/>
          <p:nvPr/>
        </p:nvSpPr>
        <p:spPr>
          <a:xfrm>
            <a:off x="6651010" y="6488668"/>
            <a:ext cx="2492990" cy="36933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角色、作動、交互關係</a:t>
            </a:r>
            <a:endParaRPr lang="en-US" altLang="zh-TW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C2E5C96-B4F5-49A9-842E-7B159923D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4AF1CF8-C3A0-414D-9A14-6E8F997B44B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443474"/>
            <a:ext cx="4389104" cy="468269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C35F682C-7997-4E27-99E0-DFFBB536EA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272"/>
          <a:stretch/>
        </p:blipFill>
        <p:spPr>
          <a:xfrm>
            <a:off x="5940152" y="1678496"/>
            <a:ext cx="1872208" cy="3501008"/>
          </a:xfrm>
          <a:prstGeom prst="rect">
            <a:avLst/>
          </a:prstGeom>
        </p:spPr>
      </p:pic>
      <p:sp>
        <p:nvSpPr>
          <p:cNvPr id="10" name="內容版面配置區 9">
            <a:extLst>
              <a:ext uri="{FF2B5EF4-FFF2-40B4-BE49-F238E27FC236}">
                <a16:creationId xmlns:a16="http://schemas.microsoft.com/office/drawing/2014/main" id="{526F9A1F-F944-489B-8AEE-4D0FE91076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911216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A6F06D9-56CC-4A70-9A76-A21B99F9D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F757513-285D-419E-B19B-3480DDAF1C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內容版面配置區 6">
            <a:extLst>
              <a:ext uri="{FF2B5EF4-FFF2-40B4-BE49-F238E27FC236}">
                <a16:creationId xmlns:a16="http://schemas.microsoft.com/office/drawing/2014/main" id="{5DE20DA3-A2AD-4A0A-93F5-5841A27DF97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629" y="450592"/>
            <a:ext cx="5916871" cy="2493431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C48C5CFF-C707-4067-9ACE-DE0916E0809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664" y="1417637"/>
            <a:ext cx="2877783" cy="5360099"/>
          </a:xfrm>
          <a:prstGeom prst="rect">
            <a:avLst/>
          </a:prstGeom>
        </p:spPr>
      </p:pic>
      <p:grpSp>
        <p:nvGrpSpPr>
          <p:cNvPr id="6" name="群組 5">
            <a:extLst>
              <a:ext uri="{FF2B5EF4-FFF2-40B4-BE49-F238E27FC236}">
                <a16:creationId xmlns:a16="http://schemas.microsoft.com/office/drawing/2014/main" id="{C448E068-CED6-4475-88E2-57274ECACF3E}"/>
              </a:ext>
            </a:extLst>
          </p:cNvPr>
          <p:cNvGrpSpPr/>
          <p:nvPr/>
        </p:nvGrpSpPr>
        <p:grpSpPr>
          <a:xfrm>
            <a:off x="4941442" y="3209542"/>
            <a:ext cx="867575" cy="438915"/>
            <a:chOff x="9144000" y="5572140"/>
            <a:chExt cx="867575" cy="438915"/>
          </a:xfrm>
        </p:grpSpPr>
        <p:pic>
          <p:nvPicPr>
            <p:cNvPr id="7" name="圖形 20" descr="向右插入號 以實心填滿">
              <a:extLst>
                <a:ext uri="{FF2B5EF4-FFF2-40B4-BE49-F238E27FC236}">
                  <a16:creationId xmlns:a16="http://schemas.microsoft.com/office/drawing/2014/main" id="{0CBDA31E-BF83-4A95-8E2D-7EF98F934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572660" y="5572140"/>
              <a:ext cx="438915" cy="438915"/>
            </a:xfrm>
            <a:prstGeom prst="rect">
              <a:avLst/>
            </a:prstGeom>
          </p:spPr>
        </p:pic>
        <p:pic>
          <p:nvPicPr>
            <p:cNvPr id="8" name="圖形 20" descr="向右插入號 以實心填滿">
              <a:extLst>
                <a:ext uri="{FF2B5EF4-FFF2-40B4-BE49-F238E27FC236}">
                  <a16:creationId xmlns:a16="http://schemas.microsoft.com/office/drawing/2014/main" id="{1450F132-7FD9-47C7-B7BC-347EFCD189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44000" y="5572140"/>
              <a:ext cx="438915" cy="438915"/>
            </a:xfrm>
            <a:prstGeom prst="rect">
              <a:avLst/>
            </a:prstGeom>
          </p:spPr>
        </p:pic>
        <p:pic>
          <p:nvPicPr>
            <p:cNvPr id="9" name="圖形 20" descr="向右插入號 以實心填滿">
              <a:extLst>
                <a:ext uri="{FF2B5EF4-FFF2-40B4-BE49-F238E27FC236}">
                  <a16:creationId xmlns:a16="http://schemas.microsoft.com/office/drawing/2014/main" id="{A403204C-EFC1-4A0F-9775-EC4D6B62A2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358314" y="5572140"/>
              <a:ext cx="438915" cy="4389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79438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延伸挑戰</a:t>
            </a:r>
            <a:r>
              <a:rPr lang="en-US" altLang="zh-TW" dirty="0"/>
              <a:t>-</a:t>
            </a:r>
            <a:r>
              <a:rPr lang="zh-TW" altLang="en-US" dirty="0"/>
              <a:t>射擊遊戲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如何讓專案更生動有趣？</a:t>
            </a:r>
            <a:endParaRPr lang="en-US" altLang="zh-TW" dirty="0"/>
          </a:p>
          <a:p>
            <a:r>
              <a:rPr lang="zh-TW" altLang="en-US" dirty="0"/>
              <a:t>如何運用分身增加子彈射擊功能？</a:t>
            </a:r>
            <a:endParaRPr lang="en-US" altLang="zh-TW" dirty="0"/>
          </a:p>
          <a:p>
            <a:r>
              <a:rPr lang="zh-TW" altLang="en-US" dirty="0"/>
              <a:t>子彈分身與炸彈分身有什麼不同？</a:t>
            </a:r>
            <a:endParaRPr lang="en-US" altLang="zh-TW" dirty="0"/>
          </a:p>
          <a:p>
            <a:r>
              <a:rPr lang="zh-TW" altLang="en-US" dirty="0"/>
              <a:t>子彈</a:t>
            </a:r>
            <a:r>
              <a:rPr lang="zh-TW" altLang="en-US" dirty="0">
                <a:solidFill>
                  <a:srgbClr val="FF0000"/>
                </a:solidFill>
              </a:rPr>
              <a:t>爆炸</a:t>
            </a:r>
            <a:r>
              <a:rPr lang="zh-TW" altLang="en-US" dirty="0"/>
              <a:t>的動畫</a:t>
            </a:r>
            <a:endParaRPr lang="en-US" altLang="zh-TW" dirty="0"/>
          </a:p>
          <a:p>
            <a:r>
              <a:rPr lang="zh-TW" altLang="en-US" dirty="0"/>
              <a:t>子彈</a:t>
            </a:r>
            <a:r>
              <a:rPr lang="zh-TW" altLang="en-US" dirty="0">
                <a:solidFill>
                  <a:srgbClr val="FF0000"/>
                </a:solidFill>
              </a:rPr>
              <a:t>多方向</a:t>
            </a:r>
            <a:r>
              <a:rPr lang="zh-TW" altLang="en-US" dirty="0"/>
              <a:t>射擊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CB8CF2A-397B-49E5-AB90-02732862A6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3573016"/>
            <a:ext cx="1541129" cy="129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925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B610CE6-5E05-4FA6-8400-36DA6D85A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子彈動畫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D07E8F2-D83B-43FB-9BD6-4F6C490E70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子彈位置、如何發射、發射後的動作？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4AE9836D-BE1C-42EB-BEA8-3D1DACE0AA4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564904"/>
            <a:ext cx="8356887" cy="3421776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52F88642-22D5-43DF-93E6-911C6662B8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3140968"/>
            <a:ext cx="12192" cy="12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513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5F66564-2A87-4C58-AC18-A32A6C460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子彈事件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5E1E718-ED21-492D-9001-899A1D6158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子彈的動畫、</a:t>
            </a:r>
            <a:endParaRPr lang="en-US" altLang="zh-TW" dirty="0"/>
          </a:p>
          <a:p>
            <a:r>
              <a:rPr lang="zh-TW" altLang="en-US" dirty="0"/>
              <a:t>子彈的事件</a:t>
            </a:r>
            <a:r>
              <a:rPr lang="en-US" altLang="zh-TW" dirty="0"/>
              <a:t>(</a:t>
            </a:r>
            <a:r>
              <a:rPr lang="zh-TW" altLang="en-US" dirty="0"/>
              <a:t>碰撞、刪除</a:t>
            </a:r>
            <a:r>
              <a:rPr lang="en-US" altLang="zh-TW" dirty="0"/>
              <a:t>)</a:t>
            </a:r>
          </a:p>
          <a:p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26908614-E799-4637-9C65-BB7EDA5B8EB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64" y="2939135"/>
            <a:ext cx="7984145" cy="3369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330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3FCC4CC-B85E-494A-A113-DAF58BE78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Scratch</a:t>
            </a:r>
            <a:r>
              <a:rPr lang="zh-TW" altLang="en-US" dirty="0"/>
              <a:t>動畫設計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3295901-B3EF-457E-84C1-A49FB4F988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4043362" cy="4525963"/>
          </a:xfrm>
        </p:spPr>
        <p:txBody>
          <a:bodyPr/>
          <a:lstStyle/>
          <a:p>
            <a:r>
              <a:rPr lang="zh-TW" altLang="en-US" dirty="0"/>
              <a:t>故事腳本</a:t>
            </a:r>
            <a:endParaRPr lang="en-US" altLang="zh-TW" dirty="0"/>
          </a:p>
          <a:p>
            <a:r>
              <a:rPr lang="zh-TW" altLang="en-US" dirty="0"/>
              <a:t>動畫呈現的方式</a:t>
            </a:r>
            <a:endParaRPr lang="en-US" altLang="zh-TW" dirty="0"/>
          </a:p>
          <a:p>
            <a:r>
              <a:rPr lang="zh-TW" altLang="en-US" dirty="0"/>
              <a:t>程式撰寫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C3295901-B3EF-457E-84C1-A49FB4F988F3}"/>
              </a:ext>
            </a:extLst>
          </p:cNvPr>
          <p:cNvSpPr txBox="1">
            <a:spLocks/>
          </p:cNvSpPr>
          <p:nvPr/>
        </p:nvSpPr>
        <p:spPr>
          <a:xfrm>
            <a:off x="4572000" y="1571612"/>
            <a:ext cx="404336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運算思維證據？</a:t>
            </a: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zh-TW" altLang="en-US" sz="3200" dirty="0">
                <a:latin typeface="微軟正黑體" pitchFamily="34" charset="-120"/>
                <a:ea typeface="微軟正黑體" pitchFamily="34" charset="-120"/>
              </a:rPr>
              <a:t>抽象化</a:t>
            </a:r>
            <a:endParaRPr lang="en-US" altLang="zh-TW" sz="3200" dirty="0">
              <a:latin typeface="微軟正黑體" pitchFamily="34" charset="-120"/>
              <a:ea typeface="微軟正黑體" pitchFamily="34" charset="-120"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樣式辨識</a:t>
            </a: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zh-TW" altLang="en-US" sz="3200" dirty="0">
                <a:latin typeface="微軟正黑體" pitchFamily="34" charset="-120"/>
                <a:ea typeface="微軟正黑體" pitchFamily="34" charset="-120"/>
              </a:rPr>
              <a:t>拆解</a:t>
            </a:r>
            <a:endParaRPr lang="en-US" altLang="zh-TW" sz="3200" dirty="0">
              <a:latin typeface="微軟正黑體" pitchFamily="34" charset="-120"/>
              <a:ea typeface="微軟正黑體" pitchFamily="34" charset="-120"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演算法設計</a:t>
            </a:r>
          </a:p>
        </p:txBody>
      </p:sp>
    </p:spTree>
    <p:extLst>
      <p:ext uri="{BB962C8B-B14F-4D97-AF65-F5344CB8AC3E}">
        <p14:creationId xmlns:p14="http://schemas.microsoft.com/office/powerpoint/2010/main" val="5972711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en-US" dirty="0"/>
              <a:t>想一想，運算思維教學？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defRPr/>
            </a:pPr>
            <a:r>
              <a:rPr lang="zh-TW" altLang="en-US" sz="3200" dirty="0"/>
              <a:t>抽象化</a:t>
            </a:r>
            <a:endParaRPr lang="en-US" altLang="zh-TW" dirty="0"/>
          </a:p>
          <a:p>
            <a:pPr lvl="0">
              <a:defRPr/>
            </a:pPr>
            <a:r>
              <a:rPr lang="zh-TW" altLang="en-US" sz="3200" dirty="0"/>
              <a:t>樣式辨識</a:t>
            </a:r>
            <a:endParaRPr lang="en-US" altLang="zh-TW" dirty="0"/>
          </a:p>
          <a:p>
            <a:pPr lvl="0">
              <a:defRPr/>
            </a:pPr>
            <a:r>
              <a:rPr lang="zh-TW" altLang="en-US" sz="3200" dirty="0"/>
              <a:t>拆解</a:t>
            </a:r>
            <a:endParaRPr lang="en-US" altLang="zh-TW" dirty="0"/>
          </a:p>
          <a:p>
            <a:pPr lvl="0">
              <a:defRPr/>
            </a:pPr>
            <a:r>
              <a:rPr lang="zh-TW" altLang="en-US" sz="3200" dirty="0"/>
              <a:t>演算法設計</a:t>
            </a:r>
          </a:p>
          <a:p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146101" flipH="1">
            <a:off x="5074094" y="3562449"/>
            <a:ext cx="3229466" cy="384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矩形 3"/>
          <p:cNvSpPr/>
          <p:nvPr/>
        </p:nvSpPr>
        <p:spPr>
          <a:xfrm>
            <a:off x="4450360" y="2386716"/>
            <a:ext cx="2304256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YES OR</a:t>
            </a:r>
            <a:r>
              <a:rPr lang="zh-TW" altLang="en-US" sz="2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NO</a:t>
            </a:r>
            <a:r>
              <a:rPr lang="zh-TW" altLang="en-US" sz="2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</a:p>
        </p:txBody>
      </p:sp>
      <p:sp>
        <p:nvSpPr>
          <p:cNvPr id="6" name="矩形 5"/>
          <p:cNvSpPr/>
          <p:nvPr/>
        </p:nvSpPr>
        <p:spPr>
          <a:xfrm>
            <a:off x="3779912" y="3097559"/>
            <a:ext cx="4176464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What make you say that</a:t>
            </a:r>
            <a:r>
              <a:rPr lang="zh-TW" altLang="en-US" sz="2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置入性物件導向學習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物件</a:t>
            </a:r>
            <a:r>
              <a:rPr lang="en-US" altLang="zh-TW" dirty="0"/>
              <a:t>(Objects)</a:t>
            </a:r>
          </a:p>
          <a:p>
            <a:r>
              <a:rPr lang="zh-TW" altLang="en-US" dirty="0"/>
              <a:t>方法</a:t>
            </a:r>
            <a:r>
              <a:rPr lang="en-US" altLang="zh-TW" dirty="0"/>
              <a:t>(Methods)</a:t>
            </a:r>
          </a:p>
          <a:p>
            <a:r>
              <a:rPr lang="zh-TW" altLang="en-US" dirty="0"/>
              <a:t>屬性</a:t>
            </a:r>
            <a:r>
              <a:rPr lang="en-US" altLang="zh-TW" dirty="0"/>
              <a:t>(</a:t>
            </a:r>
            <a:r>
              <a:rPr lang="en-US" altLang="zh-TW" dirty="0" err="1"/>
              <a:t>Propertiese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事件</a:t>
            </a:r>
            <a:r>
              <a:rPr lang="en-US" altLang="zh-TW" dirty="0"/>
              <a:t>(events)</a:t>
            </a:r>
          </a:p>
          <a:p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9938F5E-094F-4D96-B13A-9C82AC4D2C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3345998"/>
            <a:ext cx="3258012" cy="3534943"/>
          </a:xfrm>
          <a:prstGeom prst="rect">
            <a:avLst/>
          </a:prstGeom>
        </p:spPr>
      </p:pic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id="{747416EE-1820-4CF4-A290-AFFAC006A7F9}"/>
              </a:ext>
            </a:extLst>
          </p:cNvPr>
          <p:cNvSpPr txBox="1">
            <a:spLocks/>
          </p:cNvSpPr>
          <p:nvPr/>
        </p:nvSpPr>
        <p:spPr>
          <a:xfrm>
            <a:off x="5220072" y="1600201"/>
            <a:ext cx="3312368" cy="29089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/>
              <a:t>機器貓</a:t>
            </a:r>
            <a:endParaRPr lang="en-US" altLang="zh-TW" dirty="0"/>
          </a:p>
          <a:p>
            <a:r>
              <a:rPr lang="zh-TW" altLang="en-US" dirty="0"/>
              <a:t>哭</a:t>
            </a:r>
            <a:endParaRPr lang="en-US" altLang="zh-TW" dirty="0"/>
          </a:p>
          <a:p>
            <a:r>
              <a:rPr lang="zh-TW" altLang="en-US" dirty="0"/>
              <a:t>顏色、身高</a:t>
            </a:r>
            <a:r>
              <a:rPr lang="en-US" altLang="zh-TW" dirty="0"/>
              <a:t>…</a:t>
            </a:r>
          </a:p>
          <a:p>
            <a:r>
              <a:rPr lang="zh-TW" altLang="en-US" dirty="0"/>
              <a:t>碰到老鼠</a:t>
            </a:r>
            <a:endParaRPr lang="en-US" altLang="zh-TW" dirty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428860" y="2357430"/>
            <a:ext cx="4757742" cy="2614617"/>
          </a:xfrm>
        </p:spPr>
        <p:txBody>
          <a:bodyPr/>
          <a:lstStyle/>
          <a:p>
            <a:r>
              <a:rPr lang="zh-TW" altLang="en-US" dirty="0"/>
              <a:t>物件</a:t>
            </a:r>
            <a:r>
              <a:rPr lang="en-US" altLang="zh-TW" dirty="0"/>
              <a:t>(Objects)</a:t>
            </a:r>
          </a:p>
          <a:p>
            <a:r>
              <a:rPr lang="zh-TW" altLang="en-US" dirty="0"/>
              <a:t>方法</a:t>
            </a:r>
            <a:r>
              <a:rPr lang="en-US" altLang="zh-TW" dirty="0"/>
              <a:t>(Methods)</a:t>
            </a:r>
          </a:p>
          <a:p>
            <a:r>
              <a:rPr lang="zh-TW" altLang="en-US" dirty="0"/>
              <a:t>屬性</a:t>
            </a:r>
            <a:r>
              <a:rPr lang="en-US" altLang="zh-TW" dirty="0"/>
              <a:t>(</a:t>
            </a:r>
            <a:r>
              <a:rPr lang="en-US" altLang="zh-TW" dirty="0" err="1"/>
              <a:t>Propertiese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事件</a:t>
            </a:r>
            <a:r>
              <a:rPr lang="en-US" altLang="zh-TW" dirty="0"/>
              <a:t>(events)</a:t>
            </a:r>
          </a:p>
          <a:p>
            <a:endParaRPr lang="zh-TW" altLang="en-US" dirty="0"/>
          </a:p>
        </p:txBody>
      </p:sp>
      <p:pic>
        <p:nvPicPr>
          <p:cNvPr id="4" name="圖片 3" descr="圖片 0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428604"/>
            <a:ext cx="1571636" cy="1803690"/>
          </a:xfrm>
          <a:prstGeom prst="rect">
            <a:avLst/>
          </a:prstGeom>
        </p:spPr>
      </p:pic>
      <p:pic>
        <p:nvPicPr>
          <p:cNvPr id="5" name="圖片 4" descr="圖片 00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2264" y="571480"/>
            <a:ext cx="2143108" cy="3520294"/>
          </a:xfrm>
          <a:prstGeom prst="rect">
            <a:avLst/>
          </a:prstGeom>
        </p:spPr>
      </p:pic>
      <p:pic>
        <p:nvPicPr>
          <p:cNvPr id="6" name="圖片 5" descr="圖片 00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4876" y="5500702"/>
            <a:ext cx="4138923" cy="1112059"/>
          </a:xfrm>
          <a:prstGeom prst="rect">
            <a:avLst/>
          </a:prstGeom>
        </p:spPr>
      </p:pic>
      <p:pic>
        <p:nvPicPr>
          <p:cNvPr id="7" name="圖片 6" descr="圖片 006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596" y="4286256"/>
            <a:ext cx="1723324" cy="235668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ADDCE0-A20D-47EE-9925-35C8A4B71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Scratch</a:t>
            </a:r>
            <a:r>
              <a:rPr lang="zh-TW" altLang="en-US" dirty="0"/>
              <a:t>線上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192C2BC-E344-48A5-801D-638867D21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https://scratch.mit.edu/</a:t>
            </a:r>
          </a:p>
          <a:p>
            <a:r>
              <a:rPr lang="zh-TW" altLang="en-US" dirty="0"/>
              <a:t>帳號：</a:t>
            </a:r>
            <a:r>
              <a:rPr lang="en-US" altLang="zh-TW" dirty="0"/>
              <a:t>Yinfo2021XX</a:t>
            </a:r>
          </a:p>
          <a:p>
            <a:r>
              <a:rPr lang="zh-TW" altLang="en-US" dirty="0"/>
              <a:t>密碼：</a:t>
            </a:r>
            <a:r>
              <a:rPr lang="en-US" altLang="zh-TW" dirty="0"/>
              <a:t>123456</a:t>
            </a:r>
          </a:p>
          <a:p>
            <a:r>
              <a:rPr lang="zh-TW" altLang="en-US" dirty="0"/>
              <a:t>檔案命名：</a:t>
            </a:r>
            <a:r>
              <a:rPr lang="en-US" altLang="zh-TW" dirty="0"/>
              <a:t>20210928-</a:t>
            </a:r>
            <a:r>
              <a:rPr lang="en-US" altLang="zh-TW" dirty="0">
                <a:solidFill>
                  <a:srgbClr val="FF0000"/>
                </a:solidFill>
              </a:rPr>
              <a:t>XX</a:t>
            </a:r>
            <a:r>
              <a:rPr lang="en-US" altLang="zh-TW" dirty="0"/>
              <a:t>-</a:t>
            </a:r>
            <a:r>
              <a:rPr lang="en-US" altLang="zh-TW" dirty="0">
                <a:solidFill>
                  <a:srgbClr val="FF0000"/>
                </a:solidFill>
              </a:rPr>
              <a:t>YYYY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059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貓咪走路</a:t>
            </a:r>
            <a:r>
              <a:rPr lang="en-US" altLang="zh-TW" dirty="0"/>
              <a:t>-</a:t>
            </a:r>
            <a:r>
              <a:rPr lang="zh-TW" altLang="en-US" dirty="0"/>
              <a:t>引導思考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任務說明：用鍵盤</a:t>
            </a:r>
            <a:r>
              <a:rPr lang="zh-TW" altLang="en-US" dirty="0">
                <a:solidFill>
                  <a:srgbClr val="FF0000"/>
                </a:solidFill>
              </a:rPr>
              <a:t>上下左右</a:t>
            </a:r>
            <a:r>
              <a:rPr lang="zh-TW" altLang="en-US" dirty="0"/>
              <a:t>鍵，分別控制貓咪上下左右移動，按鍵按下貓咪移動，放開按鍵停止。</a:t>
            </a:r>
          </a:p>
          <a:p>
            <a:r>
              <a:rPr lang="zh-TW" altLang="en-US" dirty="0"/>
              <a:t>問題解析：</a:t>
            </a:r>
            <a:endParaRPr lang="en-US" altLang="zh-TW" dirty="0"/>
          </a:p>
          <a:p>
            <a:pPr lvl="1"/>
            <a:r>
              <a:rPr lang="zh-TW" altLang="en-US" dirty="0"/>
              <a:t>電腦</a:t>
            </a:r>
            <a:r>
              <a:rPr lang="zh-TW" altLang="en-US" dirty="0">
                <a:solidFill>
                  <a:srgbClr val="FF0000"/>
                </a:solidFill>
              </a:rPr>
              <a:t>怎麼知道</a:t>
            </a:r>
            <a:r>
              <a:rPr lang="zh-TW" altLang="en-US" dirty="0"/>
              <a:t>左鍵被按下？</a:t>
            </a:r>
            <a:endParaRPr lang="en-US" altLang="zh-TW" dirty="0"/>
          </a:p>
          <a:p>
            <a:pPr lvl="1"/>
            <a:r>
              <a:rPr lang="zh-TW" altLang="en-US" dirty="0"/>
              <a:t>左鍵按下，動畫如何呈現？</a:t>
            </a:r>
            <a:endParaRPr lang="en-US" altLang="zh-TW" dirty="0"/>
          </a:p>
          <a:p>
            <a:pPr lvl="1"/>
            <a:r>
              <a:rPr lang="zh-TW" altLang="en-US" dirty="0"/>
              <a:t>上下左右呢？</a:t>
            </a:r>
            <a:endParaRPr lang="en-US" altLang="zh-TW" dirty="0"/>
          </a:p>
          <a:p>
            <a:r>
              <a:rPr lang="zh-TW" altLang="en-US" dirty="0"/>
              <a:t>加碼：</a:t>
            </a:r>
            <a:r>
              <a:rPr lang="zh-TW" altLang="en-US" dirty="0">
                <a:solidFill>
                  <a:srgbClr val="FF0000"/>
                </a:solidFill>
              </a:rPr>
              <a:t>跳躍</a:t>
            </a:r>
          </a:p>
        </p:txBody>
      </p:sp>
    </p:spTree>
    <p:extLst>
      <p:ext uri="{BB962C8B-B14F-4D97-AF65-F5344CB8AC3E}">
        <p14:creationId xmlns:p14="http://schemas.microsoft.com/office/powerpoint/2010/main" val="1063756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 descr="圖片 010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81088" y="1267970"/>
            <a:ext cx="4368851" cy="423257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KEY</a:t>
            </a:r>
            <a:r>
              <a:rPr lang="zh-TW" altLang="en-US" dirty="0"/>
              <a:t> </a:t>
            </a:r>
            <a:r>
              <a:rPr lang="en-US" altLang="zh-TW" dirty="0"/>
              <a:t>POINT</a:t>
            </a:r>
            <a:endParaRPr lang="zh-TW" altLang="en-US" dirty="0"/>
          </a:p>
        </p:txBody>
      </p:sp>
      <p:pic>
        <p:nvPicPr>
          <p:cNvPr id="4" name="內容版面配置區 3" descr="圖片 007.jpg"/>
          <p:cNvPicPr>
            <a:picLocks noGrp="1" noChangeAspect="1"/>
          </p:cNvPicPr>
          <p:nvPr>
            <p:ph idx="1"/>
          </p:nvPr>
        </p:nvPicPr>
        <p:blipFill>
          <a:blip r:embed="rId3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2071678"/>
            <a:ext cx="2547247" cy="2747502"/>
          </a:xfrm>
        </p:spPr>
      </p:pic>
      <p:pic>
        <p:nvPicPr>
          <p:cNvPr id="5" name="圖片 4" descr="圖片 008.jpg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2898" t="3219" b="4318"/>
          <a:stretch/>
        </p:blipFill>
        <p:spPr>
          <a:xfrm>
            <a:off x="4980373" y="2564904"/>
            <a:ext cx="3399020" cy="2592288"/>
          </a:xfrm>
          <a:prstGeom prst="rect">
            <a:avLst/>
          </a:prstGeom>
        </p:spPr>
      </p:pic>
      <p:grpSp>
        <p:nvGrpSpPr>
          <p:cNvPr id="13" name="群組 12"/>
          <p:cNvGrpSpPr/>
          <p:nvPr/>
        </p:nvGrpSpPr>
        <p:grpSpPr>
          <a:xfrm>
            <a:off x="3428992" y="3643314"/>
            <a:ext cx="867575" cy="438915"/>
            <a:chOff x="9144000" y="5572140"/>
            <a:chExt cx="867575" cy="438915"/>
          </a:xfrm>
        </p:grpSpPr>
        <p:pic>
          <p:nvPicPr>
            <p:cNvPr id="10" name="圖形 20" descr="向右插入號 以實心填滿">
              <a:extLst>
                <a:ext uri="{FF2B5EF4-FFF2-40B4-BE49-F238E27FC236}">
                  <a16:creationId xmlns:a16="http://schemas.microsoft.com/office/drawing/2014/main" id="{D2715524-4EB1-4987-BE73-8666141561A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572660" y="5572140"/>
              <a:ext cx="438915" cy="438915"/>
            </a:xfrm>
            <a:prstGeom prst="rect">
              <a:avLst/>
            </a:prstGeom>
          </p:spPr>
        </p:pic>
        <p:pic>
          <p:nvPicPr>
            <p:cNvPr id="11" name="圖形 20" descr="向右插入號 以實心填滿">
              <a:extLst>
                <a:ext uri="{FF2B5EF4-FFF2-40B4-BE49-F238E27FC236}">
                  <a16:creationId xmlns:a16="http://schemas.microsoft.com/office/drawing/2014/main" id="{D2715524-4EB1-4987-BE73-8666141561A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144000" y="5572140"/>
              <a:ext cx="438915" cy="438915"/>
            </a:xfrm>
            <a:prstGeom prst="rect">
              <a:avLst/>
            </a:prstGeom>
          </p:spPr>
        </p:pic>
        <p:pic>
          <p:nvPicPr>
            <p:cNvPr id="12" name="圖形 20" descr="向右插入號 以實心填滿">
              <a:extLst>
                <a:ext uri="{FF2B5EF4-FFF2-40B4-BE49-F238E27FC236}">
                  <a16:creationId xmlns:a16="http://schemas.microsoft.com/office/drawing/2014/main" id="{D2715524-4EB1-4987-BE73-8666141561A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358314" y="5572140"/>
              <a:ext cx="438915" cy="4389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90548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5" name="內容版面配置區 14" descr="圖片 011.jpg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72" y="1000108"/>
            <a:ext cx="3422934" cy="5539222"/>
          </a:xfrm>
        </p:spPr>
      </p:pic>
      <p:pic>
        <p:nvPicPr>
          <p:cNvPr id="16" name="圖片 15" descr="圖片 012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86380" y="714356"/>
            <a:ext cx="3495081" cy="5731612"/>
          </a:xfrm>
          <a:prstGeom prst="rect">
            <a:avLst/>
          </a:prstGeom>
        </p:spPr>
      </p:pic>
      <p:grpSp>
        <p:nvGrpSpPr>
          <p:cNvPr id="17" name="群組 16"/>
          <p:cNvGrpSpPr/>
          <p:nvPr/>
        </p:nvGrpSpPr>
        <p:grpSpPr>
          <a:xfrm>
            <a:off x="4143372" y="3500438"/>
            <a:ext cx="867575" cy="438915"/>
            <a:chOff x="9144000" y="5572140"/>
            <a:chExt cx="867575" cy="438915"/>
          </a:xfrm>
        </p:grpSpPr>
        <p:pic>
          <p:nvPicPr>
            <p:cNvPr id="18" name="圖形 20" descr="向右插入號 以實心填滿">
              <a:extLst>
                <a:ext uri="{FF2B5EF4-FFF2-40B4-BE49-F238E27FC236}">
                  <a16:creationId xmlns:a16="http://schemas.microsoft.com/office/drawing/2014/main" id="{D2715524-4EB1-4987-BE73-8666141561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572660" y="5572140"/>
              <a:ext cx="438915" cy="438915"/>
            </a:xfrm>
            <a:prstGeom prst="rect">
              <a:avLst/>
            </a:prstGeom>
          </p:spPr>
        </p:pic>
        <p:pic>
          <p:nvPicPr>
            <p:cNvPr id="19" name="圖形 20" descr="向右插入號 以實心填滿">
              <a:extLst>
                <a:ext uri="{FF2B5EF4-FFF2-40B4-BE49-F238E27FC236}">
                  <a16:creationId xmlns:a16="http://schemas.microsoft.com/office/drawing/2014/main" id="{D2715524-4EB1-4987-BE73-8666141561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44000" y="5572140"/>
              <a:ext cx="438915" cy="438915"/>
            </a:xfrm>
            <a:prstGeom prst="rect">
              <a:avLst/>
            </a:prstGeom>
          </p:spPr>
        </p:pic>
        <p:pic>
          <p:nvPicPr>
            <p:cNvPr id="20" name="圖形 20" descr="向右插入號 以實心填滿">
              <a:extLst>
                <a:ext uri="{FF2B5EF4-FFF2-40B4-BE49-F238E27FC236}">
                  <a16:creationId xmlns:a16="http://schemas.microsoft.com/office/drawing/2014/main" id="{D2715524-4EB1-4987-BE73-8666141561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358314" y="5572140"/>
              <a:ext cx="438915" cy="4389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90548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2072</TotalTime>
  <Words>808</Words>
  <Application>Microsoft Office PowerPoint</Application>
  <PresentationFormat>如螢幕大小 (4:3)</PresentationFormat>
  <Paragraphs>194</Paragraphs>
  <Slides>37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37</vt:i4>
      </vt:variant>
    </vt:vector>
  </HeadingPairs>
  <TitlesOfParts>
    <vt:vector size="42" baseType="lpstr">
      <vt:lpstr>微軟正黑體</vt:lpstr>
      <vt:lpstr>新細明體</vt:lpstr>
      <vt:lpstr>Arial</vt:lpstr>
      <vt:lpstr>Calibri</vt:lpstr>
      <vt:lpstr>Office 佈景主題</vt:lpstr>
      <vt:lpstr>教學奧義 </vt:lpstr>
      <vt:lpstr>貓咪走路-任務說明</vt:lpstr>
      <vt:lpstr>積木程式(Scratch)</vt:lpstr>
      <vt:lpstr>置入性物件導向學習</vt:lpstr>
      <vt:lpstr>PowerPoint 簡報</vt:lpstr>
      <vt:lpstr>Scratch線上</vt:lpstr>
      <vt:lpstr>貓咪走路-引導思考</vt:lpstr>
      <vt:lpstr>KEY POINT</vt:lpstr>
      <vt:lpstr>PowerPoint 簡報</vt:lpstr>
      <vt:lpstr>打彈珠-任務說明</vt:lpstr>
      <vt:lpstr>打彈珠-引導思考</vt:lpstr>
      <vt:lpstr>心智圖</vt:lpstr>
      <vt:lpstr>PowerPoint 簡報</vt:lpstr>
      <vt:lpstr>KEY POINT</vt:lpstr>
      <vt:lpstr>延伸挑戰-打彈珠</vt:lpstr>
      <vt:lpstr>打磚塊-任務說明</vt:lpstr>
      <vt:lpstr>分身</vt:lpstr>
      <vt:lpstr>打磚塊-引導思考</vt:lpstr>
      <vt:lpstr>PowerPoint 簡報</vt:lpstr>
      <vt:lpstr>PowerPoint 簡報</vt:lpstr>
      <vt:lpstr>PowerPoint 簡報</vt:lpstr>
      <vt:lpstr>個別化色彩</vt:lpstr>
      <vt:lpstr>個別化積分</vt:lpstr>
      <vt:lpstr>延伸挑戰-打磚塊</vt:lpstr>
      <vt:lpstr>可能的問題？解決的策略？</vt:lpstr>
      <vt:lpstr>探究學習</vt:lpstr>
      <vt:lpstr>心智圖</vt:lpstr>
      <vt:lpstr>接炸彈-任務說明</vt:lpstr>
      <vt:lpstr>接炸彈-引導思考</vt:lpstr>
      <vt:lpstr>心智圖</vt:lpstr>
      <vt:lpstr>PowerPoint 簡報</vt:lpstr>
      <vt:lpstr>PowerPoint 簡報</vt:lpstr>
      <vt:lpstr>延伸挑戰-射擊遊戲</vt:lpstr>
      <vt:lpstr>子彈動畫</vt:lpstr>
      <vt:lpstr>子彈事件</vt:lpstr>
      <vt:lpstr>Scratch動畫設計</vt:lpstr>
      <vt:lpstr>想一想，運算思維教學？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Younger Yang</dc:creator>
  <cp:lastModifiedBy>心淵 楊</cp:lastModifiedBy>
  <cp:revision>1216</cp:revision>
  <dcterms:created xsi:type="dcterms:W3CDTF">2016-06-24T09:50:55Z</dcterms:created>
  <dcterms:modified xsi:type="dcterms:W3CDTF">2021-10-04T08:48:18Z</dcterms:modified>
</cp:coreProperties>
</file>