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819" r:id="rId2"/>
    <p:sldId id="821" r:id="rId3"/>
    <p:sldId id="924" r:id="rId4"/>
    <p:sldId id="992" r:id="rId5"/>
    <p:sldId id="980" r:id="rId6"/>
    <p:sldId id="981" r:id="rId7"/>
    <p:sldId id="982" r:id="rId8"/>
    <p:sldId id="983" r:id="rId9"/>
    <p:sldId id="984" r:id="rId10"/>
    <p:sldId id="985" r:id="rId11"/>
    <p:sldId id="988" r:id="rId12"/>
    <p:sldId id="989" r:id="rId13"/>
    <p:sldId id="990" r:id="rId14"/>
    <p:sldId id="991" r:id="rId15"/>
    <p:sldId id="993" r:id="rId16"/>
    <p:sldId id="926" r:id="rId17"/>
    <p:sldId id="979" r:id="rId18"/>
    <p:sldId id="925" r:id="rId19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7712" autoAdjust="0"/>
    <p:restoredTop sz="95576" autoAdjust="0"/>
  </p:normalViewPr>
  <p:slideViewPr>
    <p:cSldViewPr>
      <p:cViewPr varScale="1">
        <p:scale>
          <a:sx n="109" d="100"/>
          <a:sy n="109" d="100"/>
        </p:scale>
        <p:origin x="12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2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2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7" name="Google Shape;4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9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8" name="Google Shape;3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0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" name="Google Shape;3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:notes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reurl.cc/Oq1rz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資料處理應用專題</a:t>
            </a:r>
          </a:p>
        </p:txBody>
      </p:sp>
      <p:pic>
        <p:nvPicPr>
          <p:cNvPr id="4" name="圖片 3" descr="圖片 2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91" y="1219200"/>
            <a:ext cx="9128309" cy="5638800"/>
          </a:xfrm>
          <a:prstGeom prst="rect">
            <a:avLst/>
          </a:prstGeom>
        </p:spPr>
      </p:pic>
      <p:pic>
        <p:nvPicPr>
          <p:cNvPr id="5" name="內容版面配置區 4" descr="圖片 2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371600"/>
            <a:ext cx="5882209" cy="5185873"/>
          </a:xfrm>
          <a:ln w="38100">
            <a:solidFill>
              <a:srgbClr val="FF0000"/>
            </a:solidFill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"/>
          <p:cNvSpPr/>
          <p:nvPr/>
        </p:nvSpPr>
        <p:spPr>
          <a:xfrm>
            <a:off x="3382650" y="2957925"/>
            <a:ext cx="2378700" cy="812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24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資訊處理與分析</a:t>
            </a:r>
            <a:endParaRPr sz="2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3" name="Google Shape;253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3</a:t>
            </a:r>
            <a:endParaRPr/>
          </a:p>
        </p:txBody>
      </p:sp>
      <p:cxnSp>
        <p:nvCxnSpPr>
          <p:cNvPr id="254" name="Google Shape;254;p6"/>
          <p:cNvCxnSpPr>
            <a:stCxn id="252" idx="3"/>
            <a:endCxn id="255" idx="0"/>
          </p:cNvCxnSpPr>
          <p:nvPr/>
        </p:nvCxnSpPr>
        <p:spPr>
          <a:xfrm>
            <a:off x="5761350" y="3364125"/>
            <a:ext cx="1065000" cy="663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6" name="Google Shape;256;p6"/>
          <p:cNvSpPr/>
          <p:nvPr/>
        </p:nvSpPr>
        <p:spPr>
          <a:xfrm>
            <a:off x="684950" y="2270663"/>
            <a:ext cx="25182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WORD複習規劃作息表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6"/>
          <p:cNvSpPr/>
          <p:nvPr/>
        </p:nvSpPr>
        <p:spPr>
          <a:xfrm>
            <a:off x="684950" y="4071625"/>
            <a:ext cx="3151500" cy="522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Powerpoint圖表呈現相關性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5959725" y="2226000"/>
            <a:ext cx="21528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試算表 計算達成率</a:t>
            </a: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5" name="Google Shape;255;p6"/>
          <p:cNvSpPr/>
          <p:nvPr/>
        </p:nvSpPr>
        <p:spPr>
          <a:xfrm>
            <a:off x="5749975" y="4028125"/>
            <a:ext cx="21528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9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每次小考成績紀錄</a:t>
            </a:r>
            <a:endParaRPr sz="19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59" name="Google Shape;259;p6"/>
          <p:cNvCxnSpPr>
            <a:stCxn id="252" idx="1"/>
            <a:endCxn id="257" idx="0"/>
          </p:cNvCxnSpPr>
          <p:nvPr/>
        </p:nvCxnSpPr>
        <p:spPr>
          <a:xfrm flipH="1">
            <a:off x="2260650" y="3364125"/>
            <a:ext cx="1122000" cy="7074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0" name="Google Shape;260;p6"/>
          <p:cNvCxnSpPr>
            <a:stCxn id="256" idx="2"/>
            <a:endCxn id="252" idx="1"/>
          </p:cNvCxnSpPr>
          <p:nvPr/>
        </p:nvCxnSpPr>
        <p:spPr>
          <a:xfrm>
            <a:off x="1944050" y="2804063"/>
            <a:ext cx="1438500" cy="5601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1" name="Google Shape;261;p6"/>
          <p:cNvCxnSpPr>
            <a:stCxn id="258" idx="2"/>
            <a:endCxn id="252" idx="3"/>
          </p:cNvCxnSpPr>
          <p:nvPr/>
        </p:nvCxnSpPr>
        <p:spPr>
          <a:xfrm flipH="1">
            <a:off x="5761425" y="2759400"/>
            <a:ext cx="1274700" cy="6048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2" name="Google Shape;262;p6"/>
          <p:cNvSpPr/>
          <p:nvPr/>
        </p:nvSpPr>
        <p:spPr>
          <a:xfrm>
            <a:off x="2691900" y="1488300"/>
            <a:ext cx="7194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上午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6"/>
          <p:cNvSpPr/>
          <p:nvPr/>
        </p:nvSpPr>
        <p:spPr>
          <a:xfrm>
            <a:off x="457200" y="1564100"/>
            <a:ext cx="7194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晚上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6"/>
          <p:cNvSpPr/>
          <p:nvPr/>
        </p:nvSpPr>
        <p:spPr>
          <a:xfrm>
            <a:off x="1632600" y="1302213"/>
            <a:ext cx="7194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下午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5" name="Google Shape;265;p6"/>
          <p:cNvCxnSpPr>
            <a:stCxn id="264" idx="2"/>
            <a:endCxn id="256" idx="0"/>
          </p:cNvCxnSpPr>
          <p:nvPr/>
        </p:nvCxnSpPr>
        <p:spPr>
          <a:xfrm flipH="1">
            <a:off x="1944000" y="1683813"/>
            <a:ext cx="48300" cy="5868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" name="Google Shape;266;p6"/>
          <p:cNvCxnSpPr>
            <a:stCxn id="263" idx="2"/>
            <a:endCxn id="256" idx="0"/>
          </p:cNvCxnSpPr>
          <p:nvPr/>
        </p:nvCxnSpPr>
        <p:spPr>
          <a:xfrm>
            <a:off x="816900" y="1945700"/>
            <a:ext cx="1127100" cy="324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7" name="Google Shape;267;p6"/>
          <p:cNvCxnSpPr>
            <a:stCxn id="262" idx="2"/>
            <a:endCxn id="256" idx="0"/>
          </p:cNvCxnSpPr>
          <p:nvPr/>
        </p:nvCxnSpPr>
        <p:spPr>
          <a:xfrm flipH="1">
            <a:off x="1944000" y="1869900"/>
            <a:ext cx="1107600" cy="4008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8" name="Google Shape;268;p6"/>
          <p:cNvSpPr/>
          <p:nvPr/>
        </p:nvSpPr>
        <p:spPr>
          <a:xfrm>
            <a:off x="5578725" y="1363500"/>
            <a:ext cx="10506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規劃時間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6"/>
          <p:cNvSpPr/>
          <p:nvPr/>
        </p:nvSpPr>
        <p:spPr>
          <a:xfrm>
            <a:off x="7402000" y="1363500"/>
            <a:ext cx="11097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實際完成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6"/>
          <p:cNvCxnSpPr>
            <a:stCxn id="269" idx="2"/>
            <a:endCxn id="258" idx="0"/>
          </p:cNvCxnSpPr>
          <p:nvPr/>
        </p:nvCxnSpPr>
        <p:spPr>
          <a:xfrm flipH="1">
            <a:off x="7036150" y="1745100"/>
            <a:ext cx="920700" cy="480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1" name="Google Shape;271;p6"/>
          <p:cNvCxnSpPr>
            <a:stCxn id="268" idx="2"/>
            <a:endCxn id="258" idx="0"/>
          </p:cNvCxnSpPr>
          <p:nvPr/>
        </p:nvCxnSpPr>
        <p:spPr>
          <a:xfrm>
            <a:off x="6104025" y="1745100"/>
            <a:ext cx="932100" cy="480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2" name="Google Shape;272;p6"/>
          <p:cNvSpPr/>
          <p:nvPr/>
        </p:nvSpPr>
        <p:spPr>
          <a:xfrm>
            <a:off x="5118225" y="5198750"/>
            <a:ext cx="15144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各科小考成績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3" name="Google Shape;273;p6"/>
          <p:cNvCxnSpPr>
            <a:stCxn id="255" idx="2"/>
            <a:endCxn id="272" idx="0"/>
          </p:cNvCxnSpPr>
          <p:nvPr/>
        </p:nvCxnSpPr>
        <p:spPr>
          <a:xfrm flipH="1">
            <a:off x="5875375" y="4561525"/>
            <a:ext cx="951000" cy="637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4" name="Google Shape;274;p6"/>
          <p:cNvSpPr/>
          <p:nvPr/>
        </p:nvSpPr>
        <p:spPr>
          <a:xfrm>
            <a:off x="7355350" y="5198750"/>
            <a:ext cx="15144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各科段考績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5" name="Google Shape;275;p6"/>
          <p:cNvCxnSpPr>
            <a:stCxn id="255" idx="2"/>
            <a:endCxn id="274" idx="0"/>
          </p:cNvCxnSpPr>
          <p:nvPr/>
        </p:nvCxnSpPr>
        <p:spPr>
          <a:xfrm>
            <a:off x="6826375" y="4561525"/>
            <a:ext cx="1286100" cy="637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6" name="Google Shape;276;p6"/>
          <p:cNvSpPr/>
          <p:nvPr/>
        </p:nvSpPr>
        <p:spPr>
          <a:xfrm>
            <a:off x="2467963" y="5084450"/>
            <a:ext cx="17478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黃-小考成績表現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1461000" y="5651475"/>
            <a:ext cx="15144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綠-時間達成率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8" name="Google Shape;278;p6"/>
          <p:cNvCxnSpPr>
            <a:stCxn id="257" idx="2"/>
            <a:endCxn id="276" idx="0"/>
          </p:cNvCxnSpPr>
          <p:nvPr/>
        </p:nvCxnSpPr>
        <p:spPr>
          <a:xfrm>
            <a:off x="2260700" y="4594225"/>
            <a:ext cx="1081200" cy="490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9" name="Google Shape;279;p6"/>
          <p:cNvCxnSpPr>
            <a:stCxn id="257" idx="2"/>
            <a:endCxn id="277" idx="0"/>
          </p:cNvCxnSpPr>
          <p:nvPr/>
        </p:nvCxnSpPr>
        <p:spPr>
          <a:xfrm flipH="1">
            <a:off x="2218100" y="4594225"/>
            <a:ext cx="42600" cy="1057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0" name="Google Shape;280;p6"/>
          <p:cNvSpPr/>
          <p:nvPr/>
        </p:nvSpPr>
        <p:spPr>
          <a:xfrm>
            <a:off x="87225" y="5083500"/>
            <a:ext cx="1843200" cy="381600"/>
          </a:xfrm>
          <a:prstGeom prst="rect">
            <a:avLst/>
          </a:prstGeom>
          <a:solidFill>
            <a:srgbClr val="6D9EEB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紅-段考成績表現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1" name="Google Shape;281;p6"/>
          <p:cNvCxnSpPr>
            <a:stCxn id="257" idx="2"/>
            <a:endCxn id="280" idx="0"/>
          </p:cNvCxnSpPr>
          <p:nvPr/>
        </p:nvCxnSpPr>
        <p:spPr>
          <a:xfrm flipH="1">
            <a:off x="1008800" y="4594225"/>
            <a:ext cx="1251900" cy="4893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第五組</a:t>
            </a:r>
            <a:endParaRPr/>
          </a:p>
        </p:txBody>
      </p:sp>
      <p:sp>
        <p:nvSpPr>
          <p:cNvPr id="341" name="Google Shape;341;p9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資料處理應用專題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先備知識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" name="Google Shape;344;p9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3F315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教材教具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" name="Google Shape;345;p9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資料組織與表達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6" name="Google Shape;346;p9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資料運算與分析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資料搜尋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" name="Google Shape;348;p9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學習表現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9"/>
          <p:cNvSpPr/>
          <p:nvPr/>
        </p:nvSpPr>
        <p:spPr>
          <a:xfrm>
            <a:off x="25146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0" name="Google Shape;350;p9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1" name="Google Shape;351;p9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2" name="Google Shape;352;p9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3" name="Google Shape;353;p9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4" name="Google Shape;354;p9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rgbClr val="92CCDC"/>
          </a:solidFill>
          <a:ln w="25400" cap="flat" cmpd="sng">
            <a:solidFill>
              <a:srgbClr val="3185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t-IV-3設計作品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解決問題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5" name="Google Shape;355;p9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c-IV-2選用科技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合作共創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" name="Google Shape;356;p9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p-IV-1選用科技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組織及表達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7" name="Google Shape;357;p9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p-IV-2利用資科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有效互動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8" name="Google Shape;358;p9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9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0" name="Google Shape;360;p9"/>
          <p:cNvSpPr/>
          <p:nvPr/>
        </p:nvSpPr>
        <p:spPr>
          <a:xfrm>
            <a:off x="3283604" y="6096000"/>
            <a:ext cx="28117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多元評量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" name="Google Shape;361;p9"/>
          <p:cNvSpPr/>
          <p:nvPr/>
        </p:nvSpPr>
        <p:spPr>
          <a:xfrm rot="-5400000">
            <a:off x="3510521" y="574159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" name="Google Shape;362;p9"/>
          <p:cNvSpPr/>
          <p:nvPr/>
        </p:nvSpPr>
        <p:spPr>
          <a:xfrm rot="-5400000">
            <a:off x="5491720" y="574039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形成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" name="Google Shape;364;p9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3257478" y="3662427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病毒的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資訊蒐集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印製防疫標語文宣</a:t>
            </a:r>
            <a:endParaRPr sz="1600" b="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防疫宣導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、回饋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9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病毒資訊整合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處理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" name="Google Shape;369;p9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防疫小尖兵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0"/>
          <p:cNvSpPr/>
          <p:nvPr/>
        </p:nvSpPr>
        <p:spPr>
          <a:xfrm>
            <a:off x="3353450" y="3124200"/>
            <a:ext cx="2228400" cy="11430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29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防疫小尖兵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5</a:t>
            </a:r>
            <a:endParaRPr/>
          </a:p>
        </p:txBody>
      </p:sp>
      <p:sp>
        <p:nvSpPr>
          <p:cNvPr id="376" name="Google Shape;376;p10"/>
          <p:cNvSpPr/>
          <p:nvPr/>
        </p:nvSpPr>
        <p:spPr>
          <a:xfrm>
            <a:off x="5922175" y="212726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病毒的資訊蒐集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7" name="Google Shape;377;p10"/>
          <p:cNvSpPr/>
          <p:nvPr/>
        </p:nvSpPr>
        <p:spPr>
          <a:xfrm>
            <a:off x="1619150" y="510469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印製防疫標語文宣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8" name="Google Shape;378;p10"/>
          <p:cNvSpPr/>
          <p:nvPr/>
        </p:nvSpPr>
        <p:spPr>
          <a:xfrm>
            <a:off x="4572000" y="5019712"/>
            <a:ext cx="2228400" cy="522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防疫宣導、回饋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0"/>
          <p:cNvSpPr/>
          <p:nvPr/>
        </p:nvSpPr>
        <p:spPr>
          <a:xfrm>
            <a:off x="691350" y="367757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病毒資訊整合處理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" name="Google Shape;380;p10"/>
          <p:cNvSpPr/>
          <p:nvPr/>
        </p:nvSpPr>
        <p:spPr>
          <a:xfrm>
            <a:off x="4099750" y="1291350"/>
            <a:ext cx="1266300" cy="522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症狀</a:t>
            </a:r>
            <a:endParaRPr/>
          </a:p>
        </p:txBody>
      </p:sp>
      <p:sp>
        <p:nvSpPr>
          <p:cNvPr id="381" name="Google Shape;381;p10"/>
          <p:cNvSpPr/>
          <p:nvPr/>
        </p:nvSpPr>
        <p:spPr>
          <a:xfrm>
            <a:off x="5922175" y="1194264"/>
            <a:ext cx="2228400" cy="533400"/>
          </a:xfrm>
          <a:prstGeom prst="rect">
            <a:avLst/>
          </a:prstGeom>
          <a:solidFill>
            <a:srgbClr val="FF00FF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衛服部國健署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2" name="Google Shape;382;p10"/>
          <p:cNvSpPr/>
          <p:nvPr/>
        </p:nvSpPr>
        <p:spPr>
          <a:xfrm>
            <a:off x="3254250" y="2004201"/>
            <a:ext cx="2228400" cy="533400"/>
          </a:xfrm>
          <a:prstGeom prst="rect">
            <a:avLst/>
          </a:prstGeom>
          <a:solidFill>
            <a:srgbClr val="FF00FF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預防方法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810075" y="105726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消毒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4" name="Google Shape;384;p10"/>
          <p:cNvSpPr/>
          <p:nvPr/>
        </p:nvSpPr>
        <p:spPr>
          <a:xfrm>
            <a:off x="586325" y="225041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避免接觸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85" name="Google Shape;385;p10"/>
          <p:cNvCxnSpPr>
            <a:stCxn id="383" idx="3"/>
            <a:endCxn id="382" idx="1"/>
          </p:cNvCxnSpPr>
          <p:nvPr/>
        </p:nvCxnSpPr>
        <p:spPr>
          <a:xfrm>
            <a:off x="3038475" y="1323964"/>
            <a:ext cx="215700" cy="94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6" name="Google Shape;386;p10"/>
          <p:cNvCxnSpPr>
            <a:stCxn id="384" idx="3"/>
            <a:endCxn id="382" idx="1"/>
          </p:cNvCxnSpPr>
          <p:nvPr/>
        </p:nvCxnSpPr>
        <p:spPr>
          <a:xfrm rot="10800000" flipH="1">
            <a:off x="2814725" y="2270814"/>
            <a:ext cx="439500" cy="24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7" name="Google Shape;387;p10"/>
          <p:cNvCxnSpPr>
            <a:stCxn id="379" idx="3"/>
            <a:endCxn id="374" idx="1"/>
          </p:cNvCxnSpPr>
          <p:nvPr/>
        </p:nvCxnSpPr>
        <p:spPr>
          <a:xfrm rot="10800000" flipH="1">
            <a:off x="2919750" y="3695574"/>
            <a:ext cx="433800" cy="248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8" name="Google Shape;388;p10"/>
          <p:cNvCxnSpPr>
            <a:stCxn id="381" idx="2"/>
            <a:endCxn id="376" idx="0"/>
          </p:cNvCxnSpPr>
          <p:nvPr/>
        </p:nvCxnSpPr>
        <p:spPr>
          <a:xfrm>
            <a:off x="7036375" y="1727664"/>
            <a:ext cx="0" cy="399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9" name="Google Shape;389;p10"/>
          <p:cNvCxnSpPr>
            <a:stCxn id="374" idx="2"/>
            <a:endCxn id="377" idx="0"/>
          </p:cNvCxnSpPr>
          <p:nvPr/>
        </p:nvCxnSpPr>
        <p:spPr>
          <a:xfrm flipH="1">
            <a:off x="2733350" y="4267200"/>
            <a:ext cx="1734300" cy="83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0" name="Google Shape;390;p10"/>
          <p:cNvSpPr/>
          <p:nvPr/>
        </p:nvSpPr>
        <p:spPr>
          <a:xfrm>
            <a:off x="457200" y="6151539"/>
            <a:ext cx="2228400" cy="533400"/>
          </a:xfrm>
          <a:prstGeom prst="rect">
            <a:avLst/>
          </a:prstGeom>
          <a:solidFill>
            <a:srgbClr val="FF00FF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製作海報(防疫文宣)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91" name="Google Shape;391;p10"/>
          <p:cNvCxnSpPr>
            <a:stCxn id="390" idx="0"/>
            <a:endCxn id="377" idx="2"/>
          </p:cNvCxnSpPr>
          <p:nvPr/>
        </p:nvCxnSpPr>
        <p:spPr>
          <a:xfrm rot="10800000" flipH="1">
            <a:off x="1571400" y="5638239"/>
            <a:ext cx="1161900" cy="513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2" name="Google Shape;392;p10"/>
          <p:cNvCxnSpPr>
            <a:endCxn id="376" idx="2"/>
          </p:cNvCxnSpPr>
          <p:nvPr/>
        </p:nvCxnSpPr>
        <p:spPr>
          <a:xfrm rot="10800000" flipH="1">
            <a:off x="5604175" y="2660664"/>
            <a:ext cx="1432200" cy="102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3" name="Google Shape;393;p10"/>
          <p:cNvSpPr/>
          <p:nvPr/>
        </p:nvSpPr>
        <p:spPr>
          <a:xfrm>
            <a:off x="7636300" y="3006564"/>
            <a:ext cx="2228400" cy="533400"/>
          </a:xfrm>
          <a:prstGeom prst="rect">
            <a:avLst/>
          </a:prstGeom>
          <a:solidFill>
            <a:srgbClr val="FF00FF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新聞資訊彙整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94" name="Google Shape;394;p10"/>
          <p:cNvCxnSpPr>
            <a:stCxn id="376" idx="3"/>
            <a:endCxn id="393" idx="0"/>
          </p:cNvCxnSpPr>
          <p:nvPr/>
        </p:nvCxnSpPr>
        <p:spPr>
          <a:xfrm>
            <a:off x="8150575" y="2393964"/>
            <a:ext cx="600000" cy="61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5" name="Google Shape;395;p10"/>
          <p:cNvSpPr/>
          <p:nvPr/>
        </p:nvSpPr>
        <p:spPr>
          <a:xfrm>
            <a:off x="3761225" y="6028089"/>
            <a:ext cx="2228400" cy="533400"/>
          </a:xfrm>
          <a:prstGeom prst="rect">
            <a:avLst/>
          </a:prstGeom>
          <a:solidFill>
            <a:srgbClr val="FF00FF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班周集會宣導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6" name="Google Shape;396;p10"/>
          <p:cNvSpPr/>
          <p:nvPr/>
        </p:nvSpPr>
        <p:spPr>
          <a:xfrm>
            <a:off x="6689575" y="6235914"/>
            <a:ext cx="2228400" cy="533400"/>
          </a:xfrm>
          <a:prstGeom prst="rect">
            <a:avLst/>
          </a:prstGeom>
          <a:solidFill>
            <a:srgbClr val="FF00FF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填寫問卷防疫回饋單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97" name="Google Shape;397;p10"/>
          <p:cNvCxnSpPr>
            <a:stCxn id="379" idx="0"/>
            <a:endCxn id="382" idx="2"/>
          </p:cNvCxnSpPr>
          <p:nvPr/>
        </p:nvCxnSpPr>
        <p:spPr>
          <a:xfrm rot="10800000" flipH="1">
            <a:off x="1805550" y="2537574"/>
            <a:ext cx="2562900" cy="1140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8" name="Google Shape;398;p10"/>
          <p:cNvCxnSpPr>
            <a:stCxn id="395" idx="0"/>
            <a:endCxn id="378" idx="2"/>
          </p:cNvCxnSpPr>
          <p:nvPr/>
        </p:nvCxnSpPr>
        <p:spPr>
          <a:xfrm rot="10800000" flipH="1">
            <a:off x="4875425" y="5542389"/>
            <a:ext cx="810900" cy="48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9" name="Google Shape;399;p10"/>
          <p:cNvCxnSpPr>
            <a:stCxn id="396" idx="0"/>
          </p:cNvCxnSpPr>
          <p:nvPr/>
        </p:nvCxnSpPr>
        <p:spPr>
          <a:xfrm rot="10800000">
            <a:off x="6040675" y="5541714"/>
            <a:ext cx="1763100" cy="69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0" name="Google Shape;400;p10"/>
          <p:cNvCxnSpPr>
            <a:endCxn id="378" idx="0"/>
          </p:cNvCxnSpPr>
          <p:nvPr/>
        </p:nvCxnSpPr>
        <p:spPr>
          <a:xfrm>
            <a:off x="4676400" y="4267312"/>
            <a:ext cx="1009800" cy="75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第六組</a:t>
            </a:r>
            <a:endParaRPr/>
          </a:p>
        </p:txBody>
      </p:sp>
      <p:sp>
        <p:nvSpPr>
          <p:cNvPr id="406" name="Google Shape;406;p11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資料處理應用專題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1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先備知識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9" name="Google Shape;409;p11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3F315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教材教具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資料組織與表達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1" name="Google Shape;411;p11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資料運算與分析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1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資料搜尋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學習表現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1"/>
          <p:cNvSpPr/>
          <p:nvPr/>
        </p:nvSpPr>
        <p:spPr>
          <a:xfrm>
            <a:off x="25146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5" name="Google Shape;415;p11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6" name="Google Shape;416;p11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7" name="Google Shape;417;p11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8" name="Google Shape;418;p11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9" name="Google Shape;419;p11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rgbClr val="92CCDC"/>
          </a:solidFill>
          <a:ln w="25400" cap="flat" cmpd="sng">
            <a:solidFill>
              <a:srgbClr val="3185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t-IV-3設計作品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解決問題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0" name="Google Shape;420;p11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c-IV-2選用科技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合作共創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1" name="Google Shape;421;p11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p-IV-1選用科技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組織及表達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2" name="Google Shape;422;p11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p-IV-2利用資科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有效互動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3" name="Google Shape;423;p11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1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5" name="Google Shape;425;p11"/>
          <p:cNvSpPr/>
          <p:nvPr/>
        </p:nvSpPr>
        <p:spPr>
          <a:xfrm>
            <a:off x="3283604" y="6096000"/>
            <a:ext cx="28117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多元評量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6" name="Google Shape;426;p11"/>
          <p:cNvSpPr/>
          <p:nvPr/>
        </p:nvSpPr>
        <p:spPr>
          <a:xfrm rot="-5400000">
            <a:off x="3510521" y="574159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7" name="Google Shape;427;p11"/>
          <p:cNvSpPr/>
          <p:nvPr/>
        </p:nvSpPr>
        <p:spPr>
          <a:xfrm rot="-5400000">
            <a:off x="5491720" y="574039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形成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3257478" y="3662427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訊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蒐集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（網站、APP）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1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小組討論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（探討空污來源與解決之道）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2" name="Google Shape;432;p11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公開發表、回饋與反思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1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資訊分析處理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（數據、圖表）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彰化縣空氣品質調查研究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2"/>
          <p:cNvSpPr/>
          <p:nvPr/>
        </p:nvSpPr>
        <p:spPr>
          <a:xfrm>
            <a:off x="3165725" y="3111650"/>
            <a:ext cx="2463600" cy="6747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彰化縣空氣品質調查研究</a:t>
            </a:r>
            <a:endParaRPr sz="16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0" name="Google Shape;440;p12"/>
          <p:cNvSpPr/>
          <p:nvPr/>
        </p:nvSpPr>
        <p:spPr>
          <a:xfrm>
            <a:off x="1428300" y="2113165"/>
            <a:ext cx="22284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資訊蒐集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1" name="Google Shape;441;p12"/>
          <p:cNvSpPr/>
          <p:nvPr/>
        </p:nvSpPr>
        <p:spPr>
          <a:xfrm>
            <a:off x="1428363" y="4677870"/>
            <a:ext cx="22284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小組討論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2" name="Google Shape;442;p12"/>
          <p:cNvSpPr/>
          <p:nvPr/>
        </p:nvSpPr>
        <p:spPr>
          <a:xfrm>
            <a:off x="5553125" y="4677875"/>
            <a:ext cx="2228400" cy="522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公開發表、回饋與反思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2"/>
          <p:cNvSpPr/>
          <p:nvPr/>
        </p:nvSpPr>
        <p:spPr>
          <a:xfrm>
            <a:off x="5390125" y="2113163"/>
            <a:ext cx="22284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資訊分析處理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4" name="Google Shape;444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6</a:t>
            </a:r>
            <a:endParaRPr/>
          </a:p>
        </p:txBody>
      </p:sp>
      <p:sp>
        <p:nvSpPr>
          <p:cNvPr id="445" name="Google Shape;445;p12"/>
          <p:cNvSpPr/>
          <p:nvPr/>
        </p:nvSpPr>
        <p:spPr>
          <a:xfrm>
            <a:off x="646150" y="1217025"/>
            <a:ext cx="10182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網站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6" name="Google Shape;446;p12"/>
          <p:cNvSpPr/>
          <p:nvPr/>
        </p:nvSpPr>
        <p:spPr>
          <a:xfrm>
            <a:off x="5791825" y="1217025"/>
            <a:ext cx="12771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處理數據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47" name="Google Shape;447;p12"/>
          <p:cNvCxnSpPr>
            <a:endCxn id="440" idx="2"/>
          </p:cNvCxnSpPr>
          <p:nvPr/>
        </p:nvCxnSpPr>
        <p:spPr>
          <a:xfrm rot="10800000">
            <a:off x="2542500" y="2646565"/>
            <a:ext cx="930300" cy="4377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8" name="Google Shape;448;p12"/>
          <p:cNvCxnSpPr/>
          <p:nvPr/>
        </p:nvCxnSpPr>
        <p:spPr>
          <a:xfrm flipH="1">
            <a:off x="5228225" y="2646500"/>
            <a:ext cx="1186800" cy="450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9" name="Google Shape;449;p12"/>
          <p:cNvCxnSpPr>
            <a:stCxn id="441" idx="0"/>
          </p:cNvCxnSpPr>
          <p:nvPr/>
        </p:nvCxnSpPr>
        <p:spPr>
          <a:xfrm rot="10800000" flipH="1">
            <a:off x="2542563" y="3786270"/>
            <a:ext cx="1018200" cy="89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0" name="Google Shape;450;p12"/>
          <p:cNvCxnSpPr>
            <a:stCxn id="442" idx="0"/>
          </p:cNvCxnSpPr>
          <p:nvPr/>
        </p:nvCxnSpPr>
        <p:spPr>
          <a:xfrm rot="10800000">
            <a:off x="5190425" y="3836375"/>
            <a:ext cx="1476900" cy="841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12"/>
          <p:cNvCxnSpPr>
            <a:endCxn id="445" idx="2"/>
          </p:cNvCxnSpPr>
          <p:nvPr/>
        </p:nvCxnSpPr>
        <p:spPr>
          <a:xfrm rot="10800000">
            <a:off x="1155250" y="1750425"/>
            <a:ext cx="562500" cy="33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2" name="Google Shape;452;p12"/>
          <p:cNvCxnSpPr>
            <a:endCxn id="446" idx="2"/>
          </p:cNvCxnSpPr>
          <p:nvPr/>
        </p:nvCxnSpPr>
        <p:spPr>
          <a:xfrm rot="10800000">
            <a:off x="6430375" y="1750425"/>
            <a:ext cx="177000" cy="38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3" name="Google Shape;453;p12"/>
          <p:cNvSpPr/>
          <p:nvPr/>
        </p:nvSpPr>
        <p:spPr>
          <a:xfrm>
            <a:off x="7298250" y="1217025"/>
            <a:ext cx="12771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製作圖表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54" name="Google Shape;454;p12"/>
          <p:cNvCxnSpPr>
            <a:stCxn id="453" idx="2"/>
          </p:cNvCxnSpPr>
          <p:nvPr/>
        </p:nvCxnSpPr>
        <p:spPr>
          <a:xfrm flipH="1">
            <a:off x="7096200" y="1750425"/>
            <a:ext cx="840600" cy="39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5" name="Google Shape;455;p12"/>
          <p:cNvSpPr/>
          <p:nvPr/>
        </p:nvSpPr>
        <p:spPr>
          <a:xfrm>
            <a:off x="4201500" y="1217025"/>
            <a:ext cx="12771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Excel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56" name="Google Shape;456;p12"/>
          <p:cNvCxnSpPr>
            <a:stCxn id="455" idx="2"/>
          </p:cNvCxnSpPr>
          <p:nvPr/>
        </p:nvCxnSpPr>
        <p:spPr>
          <a:xfrm>
            <a:off x="4840050" y="1750425"/>
            <a:ext cx="1102800" cy="38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7" name="Google Shape;457;p12"/>
          <p:cNvSpPr/>
          <p:nvPr/>
        </p:nvSpPr>
        <p:spPr>
          <a:xfrm>
            <a:off x="1473525" y="5643350"/>
            <a:ext cx="21381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Word書面報告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5148275" y="5643350"/>
            <a:ext cx="15612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PPT簡報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59" name="Google Shape;459;p12"/>
          <p:cNvCxnSpPr>
            <a:stCxn id="441" idx="2"/>
            <a:endCxn id="457" idx="0"/>
          </p:cNvCxnSpPr>
          <p:nvPr/>
        </p:nvCxnSpPr>
        <p:spPr>
          <a:xfrm>
            <a:off x="2542563" y="5211270"/>
            <a:ext cx="0" cy="432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0" name="Google Shape;460;p12"/>
          <p:cNvSpPr/>
          <p:nvPr/>
        </p:nvSpPr>
        <p:spPr>
          <a:xfrm>
            <a:off x="6918000" y="5643350"/>
            <a:ext cx="15612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自、互評表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61" name="Google Shape;461;p12"/>
          <p:cNvCxnSpPr>
            <a:endCxn id="458" idx="0"/>
          </p:cNvCxnSpPr>
          <p:nvPr/>
        </p:nvCxnSpPr>
        <p:spPr>
          <a:xfrm flipH="1">
            <a:off x="5928875" y="5178050"/>
            <a:ext cx="477900" cy="4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2" name="Google Shape;462;p12"/>
          <p:cNvCxnSpPr>
            <a:endCxn id="460" idx="0"/>
          </p:cNvCxnSpPr>
          <p:nvPr/>
        </p:nvCxnSpPr>
        <p:spPr>
          <a:xfrm>
            <a:off x="7158900" y="5253350"/>
            <a:ext cx="539700" cy="390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3" name="Google Shape;463;p12"/>
          <p:cNvSpPr/>
          <p:nvPr/>
        </p:nvSpPr>
        <p:spPr>
          <a:xfrm>
            <a:off x="2068675" y="1217025"/>
            <a:ext cx="1277100" cy="533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手機APP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64" name="Google Shape;464;p12"/>
          <p:cNvCxnSpPr>
            <a:stCxn id="463" idx="2"/>
            <a:endCxn id="440" idx="0"/>
          </p:cNvCxnSpPr>
          <p:nvPr/>
        </p:nvCxnSpPr>
        <p:spPr>
          <a:xfrm flipH="1">
            <a:off x="2542525" y="1750425"/>
            <a:ext cx="164700" cy="3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第一組</a:t>
            </a:r>
          </a:p>
        </p:txBody>
      </p:sp>
      <p:sp>
        <p:nvSpPr>
          <p:cNvPr id="4" name="矩形 3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T-IV-4</a:t>
            </a: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資料處理應用專題</a:t>
            </a:r>
          </a:p>
        </p:txBody>
      </p:sp>
      <p:sp>
        <p:nvSpPr>
          <p:cNvPr id="34" name="矩形 33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生活情境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先備知識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教材教具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資料組織與表達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資料運算與分析</a:t>
            </a:r>
          </a:p>
        </p:txBody>
      </p:sp>
      <p:sp>
        <p:nvSpPr>
          <p:cNvPr id="46" name="矩形 45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資料搜尋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學習表現</a:t>
            </a:r>
          </a:p>
        </p:txBody>
      </p:sp>
      <p:sp>
        <p:nvSpPr>
          <p:cNvPr id="60" name="向右箭號 59"/>
          <p:cNvSpPr/>
          <p:nvPr/>
        </p:nvSpPr>
        <p:spPr>
          <a:xfrm>
            <a:off x="2514600" y="2590800"/>
            <a:ext cx="313198" cy="30480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向右箭號 60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向右箭號 61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向右箭號 62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向右箭號 64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t-IV-3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設計作品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解決問題</a:t>
            </a:r>
          </a:p>
        </p:txBody>
      </p:sp>
      <p:sp>
        <p:nvSpPr>
          <p:cNvPr id="47" name="矩形 46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c-IV-2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選用科技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合作共創</a:t>
            </a:r>
          </a:p>
        </p:txBody>
      </p:sp>
      <p:sp>
        <p:nvSpPr>
          <p:cNvPr id="48" name="矩形 47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p-IV-1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選用科技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組織及表達</a:t>
            </a:r>
          </a:p>
        </p:txBody>
      </p:sp>
      <p:sp>
        <p:nvSpPr>
          <p:cNvPr id="49" name="矩形 48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p-IV-2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利用資科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有效互動</a:t>
            </a:r>
          </a:p>
        </p:txBody>
      </p:sp>
      <p:sp>
        <p:nvSpPr>
          <p:cNvPr id="50" name="矩形 49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學習內容</a:t>
            </a:r>
          </a:p>
        </p:txBody>
      </p:sp>
      <p:sp>
        <p:nvSpPr>
          <p:cNvPr id="71" name="矩形 70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學習目標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3283604" y="6096000"/>
            <a:ext cx="28117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多元評量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向右箭號 72"/>
          <p:cNvSpPr/>
          <p:nvPr/>
        </p:nvSpPr>
        <p:spPr>
          <a:xfrm rot="16200000">
            <a:off x="3510521" y="5741591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向右箭號 73"/>
          <p:cNvSpPr/>
          <p:nvPr/>
        </p:nvSpPr>
        <p:spPr>
          <a:xfrm rot="16200000">
            <a:off x="5491720" y="574039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形成</a:t>
            </a:r>
          </a:p>
        </p:txBody>
      </p:sp>
      <p:sp>
        <p:nvSpPr>
          <p:cNvPr id="75" name="矩形 74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</a:p>
        </p:txBody>
      </p:sp>
      <p:sp>
        <p:nvSpPr>
          <p:cNvPr id="29" name="矩形 28"/>
          <p:cNvSpPr/>
          <p:nvPr/>
        </p:nvSpPr>
        <p:spPr>
          <a:xfrm>
            <a:off x="3257478" y="3662427"/>
            <a:ext cx="28378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30" name="矩形 29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活動三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公開發表、回饋與反思</a:t>
            </a:r>
          </a:p>
        </p:txBody>
      </p:sp>
      <p:sp>
        <p:nvSpPr>
          <p:cNvPr id="32" name="矩形 31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主題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20C17698-10D7-4DB2-ABB5-A5CFA55349AA}"/>
              </a:ext>
            </a:extLst>
          </p:cNvPr>
          <p:cNvSpPr/>
          <p:nvPr/>
        </p:nvSpPr>
        <p:spPr>
          <a:xfrm>
            <a:off x="2133600" y="384472"/>
            <a:ext cx="60002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/>
              <a:t>http://gg.gg/infoapp</a:t>
            </a:r>
          </a:p>
        </p:txBody>
      </p:sp>
    </p:spTree>
    <p:extLst>
      <p:ext uri="{BB962C8B-B14F-4D97-AF65-F5344CB8AC3E}">
        <p14:creationId xmlns:p14="http://schemas.microsoft.com/office/powerpoint/2010/main" val="3102876060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3429000" y="3124200"/>
            <a:ext cx="215272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微軟正黑體" pitchFamily="34" charset="-120"/>
                <a:ea typeface="微軟正黑體" pitchFamily="34" charset="-120"/>
              </a:rPr>
              <a:t>COVID-19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781800" y="4419815"/>
            <a:ext cx="22282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資訊蒐集</a:t>
            </a:r>
          </a:p>
        </p:txBody>
      </p:sp>
      <p:sp>
        <p:nvSpPr>
          <p:cNvPr id="38" name="矩形 37"/>
          <p:cNvSpPr/>
          <p:nvPr/>
        </p:nvSpPr>
        <p:spPr>
          <a:xfrm>
            <a:off x="6781800" y="5476495"/>
            <a:ext cx="22282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文宣設計製作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781800" y="6019800"/>
            <a:ext cx="2228272" cy="522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公開發表、回饋與反思</a:t>
            </a:r>
          </a:p>
        </p:txBody>
      </p:sp>
      <p:sp>
        <p:nvSpPr>
          <p:cNvPr id="41" name="矩形 40"/>
          <p:cNvSpPr/>
          <p:nvPr/>
        </p:nvSpPr>
        <p:spPr>
          <a:xfrm>
            <a:off x="6781800" y="4942338"/>
            <a:ext cx="22282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資訊分析處理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第一組 </a:t>
            </a:r>
          </a:p>
        </p:txBody>
      </p:sp>
      <p:sp>
        <p:nvSpPr>
          <p:cNvPr id="42" name="矩形 41"/>
          <p:cNvSpPr/>
          <p:nvPr/>
        </p:nvSpPr>
        <p:spPr>
          <a:xfrm>
            <a:off x="6019800" y="1590664"/>
            <a:ext cx="2228272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資訊蒐集</a:t>
            </a:r>
          </a:p>
        </p:txBody>
      </p:sp>
      <p:sp>
        <p:nvSpPr>
          <p:cNvPr id="43" name="矩形 42"/>
          <p:cNvSpPr/>
          <p:nvPr/>
        </p:nvSpPr>
        <p:spPr>
          <a:xfrm>
            <a:off x="6019800" y="2647344"/>
            <a:ext cx="2228272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文宣設計製作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019800" y="3190649"/>
            <a:ext cx="2228272" cy="5227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公開發表、回饋與反思</a:t>
            </a:r>
          </a:p>
        </p:txBody>
      </p:sp>
      <p:sp>
        <p:nvSpPr>
          <p:cNvPr id="52" name="矩形 51"/>
          <p:cNvSpPr/>
          <p:nvPr/>
        </p:nvSpPr>
        <p:spPr>
          <a:xfrm>
            <a:off x="6019800" y="2113187"/>
            <a:ext cx="2228272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資訊分析處理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/>
          <p:cNvCxnSpPr>
            <a:stCxn id="33" idx="3"/>
            <a:endCxn id="37" idx="1"/>
          </p:cNvCxnSpPr>
          <p:nvPr/>
        </p:nvCxnSpPr>
        <p:spPr>
          <a:xfrm>
            <a:off x="5581722" y="3390900"/>
            <a:ext cx="1200078" cy="12956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008769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>
                <a:hlinkClick r:id="rId2"/>
              </a:rPr>
              <a:t>https://reurl.cc/Oq1rzX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133600"/>
            <a:ext cx="4214019" cy="4214019"/>
          </a:xfrm>
        </p:spPr>
      </p:pic>
    </p:spTree>
    <p:extLst>
      <p:ext uri="{BB962C8B-B14F-4D97-AF65-F5344CB8AC3E}">
        <p14:creationId xmlns:p14="http://schemas.microsoft.com/office/powerpoint/2010/main" val="3095377082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打字教學？</a:t>
            </a:r>
            <a:endParaRPr lang="en-US" altLang="zh-TW" dirty="0"/>
          </a:p>
          <a:p>
            <a:r>
              <a:rPr lang="zh-TW" altLang="en-US" dirty="0"/>
              <a:t>合作共創的模式</a:t>
            </a:r>
            <a:endParaRPr lang="en-US" altLang="zh-TW" dirty="0"/>
          </a:p>
          <a:p>
            <a:r>
              <a:rPr lang="zh-TW" altLang="en-US" dirty="0"/>
              <a:t>公開發表</a:t>
            </a:r>
            <a:endParaRPr lang="en-US" altLang="zh-TW" dirty="0"/>
          </a:p>
          <a:p>
            <a:r>
              <a:rPr lang="zh-TW" altLang="en-US" dirty="0"/>
              <a:t>免費的資源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47857724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資料處理應用專題</a:t>
            </a:r>
          </a:p>
        </p:txBody>
      </p:sp>
      <p:sp>
        <p:nvSpPr>
          <p:cNvPr id="4" name="矩形 3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T-IV-4</a:t>
            </a: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資料處理應用專題</a:t>
            </a:r>
          </a:p>
        </p:txBody>
      </p:sp>
      <p:sp>
        <p:nvSpPr>
          <p:cNvPr id="34" name="矩形 33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生活情境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先備知識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教材教具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資料組織與表達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資料運算與分析</a:t>
            </a:r>
          </a:p>
        </p:txBody>
      </p:sp>
      <p:sp>
        <p:nvSpPr>
          <p:cNvPr id="46" name="矩形 45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資料搜尋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學習表現</a:t>
            </a:r>
          </a:p>
        </p:txBody>
      </p:sp>
      <p:sp>
        <p:nvSpPr>
          <p:cNvPr id="60" name="向右箭號 59"/>
          <p:cNvSpPr/>
          <p:nvPr/>
        </p:nvSpPr>
        <p:spPr>
          <a:xfrm>
            <a:off x="2514600" y="2590800"/>
            <a:ext cx="313198" cy="30480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向右箭號 60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向右箭號 61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向右箭號 62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向右箭號 64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7" name="內容版面配置區 4" descr="圖片 2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8382"/>
          <a:stretch>
            <a:fillRect/>
          </a:stretch>
        </p:blipFill>
        <p:spPr>
          <a:xfrm>
            <a:off x="3124200" y="3200400"/>
            <a:ext cx="3291409" cy="2368372"/>
          </a:xfrm>
          <a:ln w="38100">
            <a:solidFill>
              <a:srgbClr val="FF0000"/>
            </a:solidFill>
          </a:ln>
        </p:spPr>
      </p:pic>
      <p:sp>
        <p:nvSpPr>
          <p:cNvPr id="39" name="矩形 38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t-IV-3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設計作品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解決問題</a:t>
            </a:r>
          </a:p>
        </p:txBody>
      </p:sp>
      <p:sp>
        <p:nvSpPr>
          <p:cNvPr id="47" name="矩形 46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c-IV-2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選用科技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合作共創</a:t>
            </a:r>
          </a:p>
        </p:txBody>
      </p:sp>
      <p:sp>
        <p:nvSpPr>
          <p:cNvPr id="48" name="矩形 47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p-IV-1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選用科技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組織及表達</a:t>
            </a:r>
          </a:p>
        </p:txBody>
      </p:sp>
      <p:sp>
        <p:nvSpPr>
          <p:cNvPr id="49" name="矩形 48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p-IV-2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利用資科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有效互動</a:t>
            </a:r>
          </a:p>
        </p:txBody>
      </p:sp>
      <p:sp>
        <p:nvSpPr>
          <p:cNvPr id="50" name="矩形 49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學習內容</a:t>
            </a:r>
          </a:p>
        </p:txBody>
      </p:sp>
      <p:sp>
        <p:nvSpPr>
          <p:cNvPr id="71" name="矩形 70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學習目標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3283604" y="6096000"/>
            <a:ext cx="28117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多元評量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向右箭號 72"/>
          <p:cNvSpPr/>
          <p:nvPr/>
        </p:nvSpPr>
        <p:spPr>
          <a:xfrm rot="16200000">
            <a:off x="3510521" y="5741591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向右箭號 73"/>
          <p:cNvSpPr/>
          <p:nvPr/>
        </p:nvSpPr>
        <p:spPr>
          <a:xfrm rot="16200000">
            <a:off x="5491720" y="574039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形成</a:t>
            </a:r>
          </a:p>
        </p:txBody>
      </p:sp>
      <p:sp>
        <p:nvSpPr>
          <p:cNvPr id="75" name="矩形 74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</a:p>
        </p:txBody>
      </p:sp>
    </p:spTree>
    <p:extLst>
      <p:ext uri="{BB962C8B-B14F-4D97-AF65-F5344CB8AC3E}">
        <p14:creationId xmlns:p14="http://schemas.microsoft.com/office/powerpoint/2010/main" val="40763922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資料處理應用專題</a:t>
            </a:r>
          </a:p>
        </p:txBody>
      </p:sp>
      <p:sp>
        <p:nvSpPr>
          <p:cNvPr id="4" name="矩形 3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T-IV-4</a:t>
            </a: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資料處理應用專題</a:t>
            </a:r>
          </a:p>
        </p:txBody>
      </p:sp>
      <p:sp>
        <p:nvSpPr>
          <p:cNvPr id="34" name="矩形 33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生活情境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先備知識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教材教具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資料組織與表達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資料運算與分析</a:t>
            </a:r>
          </a:p>
        </p:txBody>
      </p:sp>
      <p:sp>
        <p:nvSpPr>
          <p:cNvPr id="46" name="矩形 45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資料搜尋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學習表現</a:t>
            </a:r>
          </a:p>
        </p:txBody>
      </p:sp>
      <p:sp>
        <p:nvSpPr>
          <p:cNvPr id="60" name="向右箭號 59"/>
          <p:cNvSpPr/>
          <p:nvPr/>
        </p:nvSpPr>
        <p:spPr>
          <a:xfrm>
            <a:off x="2514600" y="2590800"/>
            <a:ext cx="313198" cy="30480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向右箭號 60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向右箭號 61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向右箭號 62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向右箭號 64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t-IV-3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設計作品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解決問題</a:t>
            </a:r>
          </a:p>
        </p:txBody>
      </p:sp>
      <p:sp>
        <p:nvSpPr>
          <p:cNvPr id="47" name="矩形 46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c-IV-2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選用科技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合作共創</a:t>
            </a:r>
          </a:p>
        </p:txBody>
      </p:sp>
      <p:sp>
        <p:nvSpPr>
          <p:cNvPr id="48" name="矩形 47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p-IV-1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選用科技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組織及表達</a:t>
            </a:r>
          </a:p>
        </p:txBody>
      </p:sp>
      <p:sp>
        <p:nvSpPr>
          <p:cNvPr id="49" name="矩形 48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p-IV-2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利用資科</a:t>
            </a:r>
            <a:endParaRPr lang="en-US" altLang="zh-TW" sz="1600" dirty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有效互動</a:t>
            </a:r>
          </a:p>
        </p:txBody>
      </p:sp>
      <p:sp>
        <p:nvSpPr>
          <p:cNvPr id="50" name="矩形 49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學習內容</a:t>
            </a:r>
          </a:p>
        </p:txBody>
      </p:sp>
      <p:sp>
        <p:nvSpPr>
          <p:cNvPr id="71" name="矩形 70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學習目標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3283604" y="6096000"/>
            <a:ext cx="28117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多元評量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向右箭號 72"/>
          <p:cNvSpPr/>
          <p:nvPr/>
        </p:nvSpPr>
        <p:spPr>
          <a:xfrm rot="16200000">
            <a:off x="3510521" y="5741591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向右箭號 73"/>
          <p:cNvSpPr/>
          <p:nvPr/>
        </p:nvSpPr>
        <p:spPr>
          <a:xfrm rot="16200000">
            <a:off x="5491720" y="5740398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形成</a:t>
            </a:r>
          </a:p>
        </p:txBody>
      </p:sp>
      <p:sp>
        <p:nvSpPr>
          <p:cNvPr id="75" name="矩形 74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3257478" y="3662427"/>
            <a:ext cx="28378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資訊蒐集</a:t>
            </a:r>
          </a:p>
        </p:txBody>
      </p:sp>
      <p:sp>
        <p:nvSpPr>
          <p:cNvPr id="30" name="矩形 29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文宣設計製作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公開發表、回饋與反思</a:t>
            </a:r>
          </a:p>
        </p:txBody>
      </p:sp>
      <p:sp>
        <p:nvSpPr>
          <p:cNvPr id="32" name="矩形 31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資訊分析處理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資訊倫理與網路議題</a:t>
            </a:r>
          </a:p>
        </p:txBody>
      </p:sp>
    </p:spTree>
    <p:extLst>
      <p:ext uri="{BB962C8B-B14F-4D97-AF65-F5344CB8AC3E}">
        <p14:creationId xmlns:p14="http://schemas.microsoft.com/office/powerpoint/2010/main" val="3513740333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資料處理應用專題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搜尋技巧與摘要</a:t>
            </a:r>
            <a:endParaRPr lang="en-US" altLang="zh-TW" dirty="0"/>
          </a:p>
          <a:p>
            <a:r>
              <a:rPr lang="zh-TW" altLang="en-US" dirty="0"/>
              <a:t>簡報製作</a:t>
            </a:r>
            <a:r>
              <a:rPr lang="en-US" altLang="zh-TW" dirty="0"/>
              <a:t>(</a:t>
            </a:r>
            <a:r>
              <a:rPr lang="zh-TW" altLang="en-US" dirty="0"/>
              <a:t>設計、排版、主題聚焦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分群與聚焦</a:t>
            </a:r>
            <a:endParaRPr lang="en-US" altLang="zh-TW" dirty="0"/>
          </a:p>
          <a:p>
            <a:r>
              <a:rPr lang="zh-TW" altLang="en-US" dirty="0"/>
              <a:t>資料圖表化</a:t>
            </a:r>
            <a:endParaRPr lang="en-US" altLang="zh-TW" dirty="0"/>
          </a:p>
          <a:p>
            <a:r>
              <a:rPr lang="zh-TW" altLang="en-US" dirty="0"/>
              <a:t>資料運算分析</a:t>
            </a:r>
            <a:r>
              <a:rPr lang="en-US" altLang="zh-TW" dirty="0"/>
              <a:t>(</a:t>
            </a:r>
            <a:r>
              <a:rPr lang="zh-TW" altLang="en-US" dirty="0"/>
              <a:t>公式、總計、最大、最小、平均值、趨勢、排序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可</a:t>
            </a:r>
            <a:r>
              <a:rPr lang="zh-TW" altLang="en-US" dirty="0">
                <a:solidFill>
                  <a:srgbClr val="FF0000"/>
                </a:solidFill>
              </a:rPr>
              <a:t>遷移的概念</a:t>
            </a:r>
            <a:r>
              <a:rPr lang="zh-TW" altLang="en-US" dirty="0"/>
              <a:t>，非操作步驟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第一組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資料處理應用專題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3133720" y="1371600"/>
            <a:ext cx="1066800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先備知識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3F315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教材教具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資料組織與表達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資料運算與分析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資料搜尋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學習表現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25146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0" name="Google Shape;100;p1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1" name="Google Shape;101;p1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Google Shape;102;p1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3" name="Google Shape;103;p1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rgbClr val="92CCDC"/>
          </a:solidFill>
          <a:ln w="25400" cap="flat" cmpd="sng">
            <a:solidFill>
              <a:srgbClr val="3185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t-IV-3設計作品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解決問題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c-IV-2選用科技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合作共創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6" name="Google Shape;106;p1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p-IV-1選用科技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組織及表達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p-IV-2利用資科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有效互動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8" name="Google Shape;108;p1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3270534" y="6324595"/>
            <a:ext cx="2811600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多元評量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1" name="Google Shape;111;p1"/>
          <p:cNvSpPr/>
          <p:nvPr/>
        </p:nvSpPr>
        <p:spPr>
          <a:xfrm rot="-5400000">
            <a:off x="3510521" y="574159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1"/>
          <p:cNvSpPr/>
          <p:nvPr/>
        </p:nvSpPr>
        <p:spPr>
          <a:xfrm rot="-5400000">
            <a:off x="5491720" y="574039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形成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Google Shape;115;p1"/>
          <p:cNvSpPr/>
          <p:nvPr/>
        </p:nvSpPr>
        <p:spPr>
          <a:xfrm>
            <a:off x="3257478" y="3662427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網路詐騙手法收集</a:t>
            </a:r>
            <a:endParaRPr sz="16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使用PPT介紹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公開發表、回饋與反思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詐騙手法歸納</a:t>
            </a:r>
            <a:endParaRPr sz="18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9" name="Google Shape;119;p1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網路詐騙</a:t>
            </a:r>
            <a:endParaRPr sz="16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/>
          <p:nvPr/>
        </p:nvSpPr>
        <p:spPr>
          <a:xfrm>
            <a:off x="3591650" y="1704175"/>
            <a:ext cx="2152800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800" b="1">
                <a:solidFill>
                  <a:schemeClr val="dk1"/>
                </a:solidFill>
              </a:rPr>
              <a:t>網路詐騙</a:t>
            </a:r>
            <a:endParaRPr sz="1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651100" y="923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1</a:t>
            </a:r>
            <a:endParaRPr/>
          </a:p>
        </p:txBody>
      </p:sp>
      <p:sp>
        <p:nvSpPr>
          <p:cNvPr id="126" name="Google Shape;126;p2"/>
          <p:cNvSpPr/>
          <p:nvPr/>
        </p:nvSpPr>
        <p:spPr>
          <a:xfrm>
            <a:off x="290150" y="1338839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問卷(GOOGLE表單)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6567850" y="4713887"/>
            <a:ext cx="2228400" cy="522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使用試算表分析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/>
          <p:nvPr/>
        </p:nvSpPr>
        <p:spPr>
          <a:xfrm>
            <a:off x="290150" y="2015652"/>
            <a:ext cx="1696800" cy="3795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網路搜尋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29" name="Google Shape;129;p2"/>
          <p:cNvCxnSpPr>
            <a:stCxn id="130" idx="2"/>
            <a:endCxn id="127" idx="0"/>
          </p:cNvCxnSpPr>
          <p:nvPr/>
        </p:nvCxnSpPr>
        <p:spPr>
          <a:xfrm>
            <a:off x="7099151" y="4165313"/>
            <a:ext cx="582900" cy="5487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1" name="Google Shape;131;p2"/>
          <p:cNvCxnSpPr>
            <a:stCxn id="124" idx="2"/>
            <a:endCxn id="130" idx="1"/>
          </p:cNvCxnSpPr>
          <p:nvPr/>
        </p:nvCxnSpPr>
        <p:spPr>
          <a:xfrm>
            <a:off x="4668050" y="2237575"/>
            <a:ext cx="1452000" cy="16611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2" name="Google Shape;132;p2"/>
          <p:cNvCxnSpPr>
            <a:stCxn id="124" idx="2"/>
            <a:endCxn id="133" idx="3"/>
          </p:cNvCxnSpPr>
          <p:nvPr/>
        </p:nvCxnSpPr>
        <p:spPr>
          <a:xfrm flipH="1">
            <a:off x="3450950" y="2237575"/>
            <a:ext cx="1217100" cy="10110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3" name="Google Shape;133;p2"/>
          <p:cNvSpPr/>
          <p:nvPr/>
        </p:nvSpPr>
        <p:spPr>
          <a:xfrm>
            <a:off x="1625000" y="2981825"/>
            <a:ext cx="18258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網路詐騙手法收集</a:t>
            </a:r>
            <a:endParaRPr sz="16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4" name="Google Shape;134;p2"/>
          <p:cNvSpPr/>
          <p:nvPr/>
        </p:nvSpPr>
        <p:spPr>
          <a:xfrm>
            <a:off x="1298000" y="3951823"/>
            <a:ext cx="2152800" cy="614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簡報製作、劇本設計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5" name="Google Shape;135;p2"/>
          <p:cNvSpPr/>
          <p:nvPr/>
        </p:nvSpPr>
        <p:spPr>
          <a:xfrm>
            <a:off x="6120101" y="2355775"/>
            <a:ext cx="2330100" cy="522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公開發表、回饋與反思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/>
          <p:nvPr/>
        </p:nvSpPr>
        <p:spPr>
          <a:xfrm>
            <a:off x="6120101" y="3631913"/>
            <a:ext cx="19581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詐騙手法歸納</a:t>
            </a:r>
            <a:endParaRPr sz="18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36" name="Google Shape;136;p2"/>
          <p:cNvCxnSpPr>
            <a:stCxn id="124" idx="2"/>
            <a:endCxn id="134" idx="3"/>
          </p:cNvCxnSpPr>
          <p:nvPr/>
        </p:nvCxnSpPr>
        <p:spPr>
          <a:xfrm flipH="1">
            <a:off x="3450950" y="2237575"/>
            <a:ext cx="1217100" cy="20214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2"/>
          <p:cNvCxnSpPr>
            <a:stCxn id="124" idx="2"/>
            <a:endCxn id="135" idx="1"/>
          </p:cNvCxnSpPr>
          <p:nvPr/>
        </p:nvCxnSpPr>
        <p:spPr>
          <a:xfrm>
            <a:off x="4668050" y="2237575"/>
            <a:ext cx="1452000" cy="3795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8" name="Google Shape;138;p2"/>
          <p:cNvCxnSpPr>
            <a:stCxn id="128" idx="3"/>
            <a:endCxn id="133" idx="0"/>
          </p:cNvCxnSpPr>
          <p:nvPr/>
        </p:nvCxnSpPr>
        <p:spPr>
          <a:xfrm>
            <a:off x="1986950" y="2205402"/>
            <a:ext cx="551100" cy="7764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9" name="Google Shape;139;p2"/>
          <p:cNvCxnSpPr>
            <a:stCxn id="126" idx="3"/>
            <a:endCxn id="133" idx="0"/>
          </p:cNvCxnSpPr>
          <p:nvPr/>
        </p:nvCxnSpPr>
        <p:spPr>
          <a:xfrm>
            <a:off x="2518550" y="1605539"/>
            <a:ext cx="19500" cy="13764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0" name="Google Shape;140;p2"/>
          <p:cNvSpPr/>
          <p:nvPr/>
        </p:nvSpPr>
        <p:spPr>
          <a:xfrm>
            <a:off x="2166350" y="5697275"/>
            <a:ext cx="1770300" cy="522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使用PPT製作簡報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"/>
          <p:cNvSpPr/>
          <p:nvPr/>
        </p:nvSpPr>
        <p:spPr>
          <a:xfrm>
            <a:off x="7025950" y="1344250"/>
            <a:ext cx="1770300" cy="522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行動劇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" name="Google Shape;142;p2"/>
          <p:cNvCxnSpPr>
            <a:stCxn id="141" idx="2"/>
            <a:endCxn id="135" idx="0"/>
          </p:cNvCxnSpPr>
          <p:nvPr/>
        </p:nvCxnSpPr>
        <p:spPr>
          <a:xfrm flipH="1">
            <a:off x="7285300" y="1866850"/>
            <a:ext cx="625800" cy="4890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3" name="Google Shape;143;p2"/>
          <p:cNvCxnSpPr>
            <a:stCxn id="134" idx="2"/>
            <a:endCxn id="140" idx="0"/>
          </p:cNvCxnSpPr>
          <p:nvPr/>
        </p:nvCxnSpPr>
        <p:spPr>
          <a:xfrm>
            <a:off x="2374400" y="4566223"/>
            <a:ext cx="677100" cy="11310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4" name="Google Shape;144;p2"/>
          <p:cNvSpPr/>
          <p:nvPr/>
        </p:nvSpPr>
        <p:spPr>
          <a:xfrm>
            <a:off x="4508900" y="5617600"/>
            <a:ext cx="1770300" cy="522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打字教學及練習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2"/>
          <p:cNvCxnSpPr>
            <a:stCxn id="134" idx="2"/>
            <a:endCxn id="144" idx="0"/>
          </p:cNvCxnSpPr>
          <p:nvPr/>
        </p:nvCxnSpPr>
        <p:spPr>
          <a:xfrm>
            <a:off x="2374400" y="4566223"/>
            <a:ext cx="3019500" cy="10515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" name="Google Shape;146;p2"/>
          <p:cNvCxnSpPr>
            <a:stCxn id="134" idx="2"/>
            <a:endCxn id="147" idx="0"/>
          </p:cNvCxnSpPr>
          <p:nvPr/>
        </p:nvCxnSpPr>
        <p:spPr>
          <a:xfrm flipH="1">
            <a:off x="1138400" y="4566223"/>
            <a:ext cx="1236000" cy="528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2"/>
          <p:cNvSpPr/>
          <p:nvPr/>
        </p:nvSpPr>
        <p:spPr>
          <a:xfrm>
            <a:off x="110750" y="5095000"/>
            <a:ext cx="2055600" cy="522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文書處理軟體使用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第二組</a:t>
            </a:r>
            <a:endParaRPr/>
          </a:p>
        </p:txBody>
      </p:sp>
      <p:sp>
        <p:nvSpPr>
          <p:cNvPr id="153" name="Google Shape;153;p3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資料處理應用專題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先備知識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6" name="Google Shape;156;p3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3F315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教材教具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資料組織與表達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8" name="Google Shape;158;p3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資料運算與分析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資料搜尋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學習表現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25146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2" name="Google Shape;162;p3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3" name="Google Shape;163;p3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4" name="Google Shape;164;p3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5" name="Google Shape;165;p3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rgbClr val="92CCDC"/>
          </a:solidFill>
          <a:ln w="25400" cap="flat" cmpd="sng">
            <a:solidFill>
              <a:srgbClr val="3185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t-IV-3設計作品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解決問題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c-IV-2選用科技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合作共創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p-IV-1選用科技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組織及表達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p-IV-2利用資科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有效互動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3283604" y="6096000"/>
            <a:ext cx="28117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多元評量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3" name="Google Shape;173;p3"/>
          <p:cNvSpPr/>
          <p:nvPr/>
        </p:nvSpPr>
        <p:spPr>
          <a:xfrm rot="-5400000">
            <a:off x="3510521" y="574159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4" name="Google Shape;174;p3"/>
          <p:cNvSpPr/>
          <p:nvPr/>
        </p:nvSpPr>
        <p:spPr>
          <a:xfrm rot="-5400000">
            <a:off x="5491720" y="574039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3767856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形成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5787592" y="573619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3257478" y="3662427"/>
            <a:ext cx="28380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旅遊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資訊蒐集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各組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文宣設計製作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公開發表、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修正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資訊分析處理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規劃一日班遊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/>
          <p:nvPr/>
        </p:nvSpPr>
        <p:spPr>
          <a:xfrm>
            <a:off x="2966950" y="1119200"/>
            <a:ext cx="2152800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規劃一日班遊</a:t>
            </a:r>
            <a:endParaRPr sz="16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6781800" y="4419815"/>
            <a:ext cx="22282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旅遊導引</a:t>
            </a:r>
            <a:endParaRPr sz="16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6781800" y="5476495"/>
            <a:ext cx="22282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各組文宣設計製作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6781800" y="6019800"/>
            <a:ext cx="2228272" cy="5227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公民議會素養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6781800" y="4942338"/>
            <a:ext cx="22282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交通、住宿、門票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1" name="Google Shape;191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2</a:t>
            </a:r>
            <a:endParaRPr/>
          </a:p>
        </p:txBody>
      </p:sp>
      <p:sp>
        <p:nvSpPr>
          <p:cNvPr id="192" name="Google Shape;192;p4"/>
          <p:cNvSpPr/>
          <p:nvPr/>
        </p:nvSpPr>
        <p:spPr>
          <a:xfrm>
            <a:off x="6019800" y="1590664"/>
            <a:ext cx="2228272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編排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6019800" y="264734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投票系統(google表單)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6019800" y="2113187"/>
            <a:ext cx="2228272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修圖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95" name="Google Shape;195;p4"/>
          <p:cNvCxnSpPr>
            <a:stCxn id="186" idx="3"/>
            <a:endCxn id="187" idx="1"/>
          </p:cNvCxnSpPr>
          <p:nvPr/>
        </p:nvCxnSpPr>
        <p:spPr>
          <a:xfrm>
            <a:off x="5119750" y="1385900"/>
            <a:ext cx="1662000" cy="33006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6" name="Google Shape;196;p4"/>
          <p:cNvCxnSpPr>
            <a:stCxn id="186" idx="2"/>
            <a:endCxn id="190" idx="1"/>
          </p:cNvCxnSpPr>
          <p:nvPr/>
        </p:nvCxnSpPr>
        <p:spPr>
          <a:xfrm>
            <a:off x="4043350" y="1652600"/>
            <a:ext cx="2738400" cy="35565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7" name="Google Shape;197;p4"/>
          <p:cNvSpPr/>
          <p:nvPr/>
        </p:nvSpPr>
        <p:spPr>
          <a:xfrm>
            <a:off x="1934603" y="2951952"/>
            <a:ext cx="28380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旅遊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資訊蒐集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" name="Google Shape;198;p4"/>
          <p:cNvCxnSpPr>
            <a:stCxn id="197" idx="2"/>
            <a:endCxn id="187" idx="1"/>
          </p:cNvCxnSpPr>
          <p:nvPr/>
        </p:nvCxnSpPr>
        <p:spPr>
          <a:xfrm>
            <a:off x="3353603" y="3485352"/>
            <a:ext cx="3428100" cy="12012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" name="Google Shape;199;p4"/>
          <p:cNvCxnSpPr>
            <a:stCxn id="197" idx="2"/>
            <a:endCxn id="190" idx="1"/>
          </p:cNvCxnSpPr>
          <p:nvPr/>
        </p:nvCxnSpPr>
        <p:spPr>
          <a:xfrm>
            <a:off x="3353603" y="3485352"/>
            <a:ext cx="3428100" cy="17238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0" name="Google Shape;200;p4"/>
          <p:cNvCxnSpPr>
            <a:stCxn id="186" idx="2"/>
            <a:endCxn id="188" idx="1"/>
          </p:cNvCxnSpPr>
          <p:nvPr/>
        </p:nvCxnSpPr>
        <p:spPr>
          <a:xfrm>
            <a:off x="4043350" y="1652600"/>
            <a:ext cx="2738400" cy="40905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1" name="Google Shape;201;p4"/>
          <p:cNvCxnSpPr>
            <a:stCxn id="186" idx="2"/>
            <a:endCxn id="189" idx="1"/>
          </p:cNvCxnSpPr>
          <p:nvPr/>
        </p:nvCxnSpPr>
        <p:spPr>
          <a:xfrm>
            <a:off x="4043350" y="1652600"/>
            <a:ext cx="2738400" cy="46287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2" name="Google Shape;202;p4"/>
          <p:cNvSpPr/>
          <p:nvPr/>
        </p:nvSpPr>
        <p:spPr>
          <a:xfrm>
            <a:off x="1382953" y="4251310"/>
            <a:ext cx="28380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各組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文宣設計製作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03" name="Google Shape;203;p4"/>
          <p:cNvCxnSpPr>
            <a:stCxn id="202" idx="2"/>
            <a:endCxn id="188" idx="1"/>
          </p:cNvCxnSpPr>
          <p:nvPr/>
        </p:nvCxnSpPr>
        <p:spPr>
          <a:xfrm>
            <a:off x="2801953" y="4784710"/>
            <a:ext cx="3979800" cy="9585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4" name="Google Shape;204;p4"/>
          <p:cNvSpPr/>
          <p:nvPr/>
        </p:nvSpPr>
        <p:spPr>
          <a:xfrm>
            <a:off x="705928" y="5220590"/>
            <a:ext cx="2838000" cy="522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公開發表、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修正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" name="Google Shape;205;p4"/>
          <p:cNvCxnSpPr>
            <a:stCxn id="204" idx="3"/>
            <a:endCxn id="189" idx="1"/>
          </p:cNvCxnSpPr>
          <p:nvPr/>
        </p:nvCxnSpPr>
        <p:spPr>
          <a:xfrm>
            <a:off x="3543928" y="5481890"/>
            <a:ext cx="3237900" cy="7992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" name="Google Shape;206;p4"/>
          <p:cNvSpPr/>
          <p:nvPr/>
        </p:nvSpPr>
        <p:spPr>
          <a:xfrm>
            <a:off x="6019738" y="1119214"/>
            <a:ext cx="2228400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鍵盤輸入練習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07" name="Google Shape;207;p4"/>
          <p:cNvCxnSpPr>
            <a:stCxn id="206" idx="1"/>
            <a:endCxn id="202" idx="3"/>
          </p:cNvCxnSpPr>
          <p:nvPr/>
        </p:nvCxnSpPr>
        <p:spPr>
          <a:xfrm flipH="1">
            <a:off x="4220938" y="1385914"/>
            <a:ext cx="1798800" cy="3132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8" name="Google Shape;208;p4"/>
          <p:cNvCxnSpPr>
            <a:stCxn id="193" idx="2"/>
            <a:endCxn id="202" idx="3"/>
          </p:cNvCxnSpPr>
          <p:nvPr/>
        </p:nvCxnSpPr>
        <p:spPr>
          <a:xfrm flipH="1">
            <a:off x="4221000" y="3180744"/>
            <a:ext cx="2913000" cy="133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9" name="Google Shape;209;p4"/>
          <p:cNvCxnSpPr>
            <a:stCxn id="194" idx="1"/>
            <a:endCxn id="202" idx="3"/>
          </p:cNvCxnSpPr>
          <p:nvPr/>
        </p:nvCxnSpPr>
        <p:spPr>
          <a:xfrm flipH="1">
            <a:off x="4221000" y="2379887"/>
            <a:ext cx="1798800" cy="213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0" name="Google Shape;210;p4"/>
          <p:cNvCxnSpPr>
            <a:stCxn id="193" idx="1"/>
            <a:endCxn id="204" idx="3"/>
          </p:cNvCxnSpPr>
          <p:nvPr/>
        </p:nvCxnSpPr>
        <p:spPr>
          <a:xfrm flipH="1">
            <a:off x="3543900" y="2914044"/>
            <a:ext cx="2475900" cy="256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1" name="Google Shape;211;p4"/>
          <p:cNvCxnSpPr>
            <a:stCxn id="197" idx="0"/>
            <a:endCxn id="186" idx="2"/>
          </p:cNvCxnSpPr>
          <p:nvPr/>
        </p:nvCxnSpPr>
        <p:spPr>
          <a:xfrm rot="10800000" flipH="1">
            <a:off x="3353603" y="1652652"/>
            <a:ext cx="689700" cy="12993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2" name="Google Shape;212;p4"/>
          <p:cNvCxnSpPr>
            <a:endCxn id="204" idx="1"/>
          </p:cNvCxnSpPr>
          <p:nvPr/>
        </p:nvCxnSpPr>
        <p:spPr>
          <a:xfrm rot="5400000">
            <a:off x="-181472" y="2329190"/>
            <a:ext cx="4040100" cy="2265300"/>
          </a:xfrm>
          <a:prstGeom prst="curvedConnector4">
            <a:avLst>
              <a:gd name="adj1" fmla="val 21102"/>
              <a:gd name="adj2" fmla="val 110512"/>
            </a:avLst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p4"/>
          <p:cNvCxnSpPr>
            <a:endCxn id="202" idx="1"/>
          </p:cNvCxnSpPr>
          <p:nvPr/>
        </p:nvCxnSpPr>
        <p:spPr>
          <a:xfrm rot="5400000">
            <a:off x="651553" y="2173210"/>
            <a:ext cx="3076200" cy="1613400"/>
          </a:xfrm>
          <a:prstGeom prst="curvedConnector4">
            <a:avLst>
              <a:gd name="adj1" fmla="val 33420"/>
              <a:gd name="adj2" fmla="val 114759"/>
            </a:avLst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第三組</a:t>
            </a:r>
            <a:endParaRPr/>
          </a:p>
        </p:txBody>
      </p:sp>
      <p:sp>
        <p:nvSpPr>
          <p:cNvPr id="219" name="Google Shape;219;p5"/>
          <p:cNvSpPr/>
          <p:nvPr/>
        </p:nvSpPr>
        <p:spPr>
          <a:xfrm>
            <a:off x="304800" y="3028949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資料處理應用專題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5"/>
          <p:cNvSpPr/>
          <p:nvPr/>
        </p:nvSpPr>
        <p:spPr>
          <a:xfrm>
            <a:off x="3133720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1" name="Google Shape;221;p5"/>
          <p:cNvSpPr/>
          <p:nvPr/>
        </p:nvSpPr>
        <p:spPr>
          <a:xfrm>
            <a:off x="4200521" y="1371600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先備知識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2" name="Google Shape;222;p5"/>
          <p:cNvSpPr/>
          <p:nvPr/>
        </p:nvSpPr>
        <p:spPr>
          <a:xfrm>
            <a:off x="5267322" y="1374905"/>
            <a:ext cx="1066801" cy="533400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3F315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教材教具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3" name="Google Shape;223;p5"/>
          <p:cNvSpPr/>
          <p:nvPr/>
        </p:nvSpPr>
        <p:spPr>
          <a:xfrm>
            <a:off x="304800" y="4115557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資料組織與表達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4" name="Google Shape;224;p5"/>
          <p:cNvSpPr/>
          <p:nvPr/>
        </p:nvSpPr>
        <p:spPr>
          <a:xfrm>
            <a:off x="304800" y="4658862"/>
            <a:ext cx="1828799" cy="52273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資料運算與分析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5"/>
          <p:cNvSpPr/>
          <p:nvPr/>
        </p:nvSpPr>
        <p:spPr>
          <a:xfrm>
            <a:off x="304800" y="3581400"/>
            <a:ext cx="1828799" cy="5334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資料搜尋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6" name="Google Shape;226;p5"/>
          <p:cNvSpPr/>
          <p:nvPr/>
        </p:nvSpPr>
        <p:spPr>
          <a:xfrm>
            <a:off x="7162800" y="2438400"/>
            <a:ext cx="1666877" cy="5334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學習表現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5"/>
          <p:cNvSpPr/>
          <p:nvPr/>
        </p:nvSpPr>
        <p:spPr>
          <a:xfrm>
            <a:off x="25146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8" name="Google Shape;228;p5"/>
          <p:cNvSpPr/>
          <p:nvPr/>
        </p:nvSpPr>
        <p:spPr>
          <a:xfrm rot="5400000">
            <a:off x="3510521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9" name="Google Shape;229;p5"/>
          <p:cNvSpPr/>
          <p:nvPr/>
        </p:nvSpPr>
        <p:spPr>
          <a:xfrm rot="5400000">
            <a:off x="4577322" y="1999568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0" name="Google Shape;230;p5"/>
          <p:cNvSpPr/>
          <p:nvPr/>
        </p:nvSpPr>
        <p:spPr>
          <a:xfrm rot="5400000">
            <a:off x="5644120" y="2027931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1" name="Google Shape;231;p5"/>
          <p:cNvSpPr/>
          <p:nvPr/>
        </p:nvSpPr>
        <p:spPr>
          <a:xfrm rot="10800000">
            <a:off x="6553200" y="2590800"/>
            <a:ext cx="313198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36C09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2" name="Google Shape;232;p5"/>
          <p:cNvSpPr/>
          <p:nvPr/>
        </p:nvSpPr>
        <p:spPr>
          <a:xfrm>
            <a:off x="7162800" y="2978261"/>
            <a:ext cx="1676400" cy="603139"/>
          </a:xfrm>
          <a:prstGeom prst="rect">
            <a:avLst/>
          </a:prstGeom>
          <a:solidFill>
            <a:srgbClr val="92CCDC"/>
          </a:solidFill>
          <a:ln w="25400" cap="flat" cmpd="sng">
            <a:solidFill>
              <a:srgbClr val="3185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t-IV-3設計作品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解決問題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3" name="Google Shape;233;p5"/>
          <p:cNvSpPr/>
          <p:nvPr/>
        </p:nvSpPr>
        <p:spPr>
          <a:xfrm>
            <a:off x="7162800" y="3587861"/>
            <a:ext cx="1675597" cy="603139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c-IV-2選用科技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合作共創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4" name="Google Shape;234;p5"/>
          <p:cNvSpPr/>
          <p:nvPr/>
        </p:nvSpPr>
        <p:spPr>
          <a:xfrm>
            <a:off x="7162800" y="41974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p-IV-1選用科技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組織及表達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5" name="Google Shape;235;p5"/>
          <p:cNvSpPr/>
          <p:nvPr/>
        </p:nvSpPr>
        <p:spPr>
          <a:xfrm>
            <a:off x="7162800" y="4807061"/>
            <a:ext cx="1676400" cy="60313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p-IV-2利用資科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有效互動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6" name="Google Shape;236;p5"/>
          <p:cNvSpPr/>
          <p:nvPr/>
        </p:nvSpPr>
        <p:spPr>
          <a:xfrm>
            <a:off x="304800" y="2514600"/>
            <a:ext cx="1828799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5"/>
          <p:cNvSpPr/>
          <p:nvPr/>
        </p:nvSpPr>
        <p:spPr>
          <a:xfrm>
            <a:off x="3258204" y="2438400"/>
            <a:ext cx="2837146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8" name="Google Shape;238;p5"/>
          <p:cNvSpPr/>
          <p:nvPr/>
        </p:nvSpPr>
        <p:spPr>
          <a:xfrm>
            <a:off x="3283604" y="6324600"/>
            <a:ext cx="2811600" cy="5334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9748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多元評量</a:t>
            </a:r>
            <a:endParaRPr sz="1600" b="0" i="0" u="none" strike="noStrike" cap="none">
              <a:solidFill>
                <a:srgbClr val="9748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9" name="Google Shape;239;p5"/>
          <p:cNvSpPr/>
          <p:nvPr/>
        </p:nvSpPr>
        <p:spPr>
          <a:xfrm rot="-5400000">
            <a:off x="3510520" y="5893990"/>
            <a:ext cx="3132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0" name="Google Shape;240;p5"/>
          <p:cNvSpPr/>
          <p:nvPr/>
        </p:nvSpPr>
        <p:spPr>
          <a:xfrm rot="-5400000">
            <a:off x="4958319" y="5892797"/>
            <a:ext cx="3132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2A0C7"/>
          </a:solidFill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1" name="Google Shape;241;p5"/>
          <p:cNvSpPr/>
          <p:nvPr/>
        </p:nvSpPr>
        <p:spPr>
          <a:xfrm>
            <a:off x="3767856" y="5888598"/>
            <a:ext cx="6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形成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2" name="Google Shape;242;p5"/>
          <p:cNvSpPr/>
          <p:nvPr/>
        </p:nvSpPr>
        <p:spPr>
          <a:xfrm>
            <a:off x="5254192" y="5888598"/>
            <a:ext cx="6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總結</a:t>
            </a:r>
            <a:endParaRPr sz="1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3" name="Google Shape;243;p5"/>
          <p:cNvSpPr/>
          <p:nvPr/>
        </p:nvSpPr>
        <p:spPr>
          <a:xfrm>
            <a:off x="3257478" y="3662427"/>
            <a:ext cx="2838000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WORD複習規劃作息表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3257478" y="4749035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試算表 計算達成率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3257478" y="5292340"/>
            <a:ext cx="2837872" cy="5227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Powerpoint圖表呈現相關性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3257478" y="4214878"/>
            <a:ext cx="2837872" cy="5334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每次小考、段考成績紀錄</a:t>
            </a:r>
            <a:endParaRPr sz="16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3257478" y="3148078"/>
            <a:ext cx="2837872" cy="533400"/>
          </a:xfrm>
          <a:prstGeom prst="rect">
            <a:avLst/>
          </a:prstGeom>
          <a:solidFill>
            <a:srgbClr val="76923C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資訊</a:t>
            </a:r>
            <a:r>
              <a:rPr lang="zh-TW" sz="16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處理與分析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17423</TotalTime>
  <Words>1150</Words>
  <Application>Microsoft Office PowerPoint</Application>
  <PresentationFormat>如螢幕大小 (4:3)</PresentationFormat>
  <Paragraphs>324</Paragraphs>
  <Slides>18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Microsoft JhengHei</vt:lpstr>
      <vt:lpstr>Microsoft JhengHei</vt:lpstr>
      <vt:lpstr>新細明體</vt:lpstr>
      <vt:lpstr>Arial</vt:lpstr>
      <vt:lpstr>Calibri</vt:lpstr>
      <vt:lpstr>Office 佈景主題</vt:lpstr>
      <vt:lpstr>資料處理應用專題</vt:lpstr>
      <vt:lpstr>資料處理應用專題</vt:lpstr>
      <vt:lpstr>資料處理應用專題</vt:lpstr>
      <vt:lpstr>資料處理應用專題</vt:lpstr>
      <vt:lpstr>第一組</vt:lpstr>
      <vt:lpstr>1</vt:lpstr>
      <vt:lpstr>第二組</vt:lpstr>
      <vt:lpstr>2</vt:lpstr>
      <vt:lpstr>第三組</vt:lpstr>
      <vt:lpstr>3</vt:lpstr>
      <vt:lpstr>第五組</vt:lpstr>
      <vt:lpstr>5</vt:lpstr>
      <vt:lpstr>第六組</vt:lpstr>
      <vt:lpstr>6</vt:lpstr>
      <vt:lpstr>第一組</vt:lpstr>
      <vt:lpstr>第一組 </vt:lpstr>
      <vt:lpstr>https://reurl.cc/Oq1rzX</vt:lpstr>
      <vt:lpstr>Q&amp;A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楊心淵</cp:lastModifiedBy>
  <cp:revision>1149</cp:revision>
  <dcterms:created xsi:type="dcterms:W3CDTF">2016-06-24T09:50:55Z</dcterms:created>
  <dcterms:modified xsi:type="dcterms:W3CDTF">2021-10-04T08:11:31Z</dcterms:modified>
</cp:coreProperties>
</file>