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732" r:id="rId2"/>
    <p:sldId id="1074" r:id="rId3"/>
    <p:sldId id="902" r:id="rId4"/>
    <p:sldId id="840" r:id="rId5"/>
    <p:sldId id="822" r:id="rId6"/>
    <p:sldId id="908" r:id="rId7"/>
    <p:sldId id="909" r:id="rId8"/>
    <p:sldId id="843" r:id="rId9"/>
    <p:sldId id="834" r:id="rId10"/>
    <p:sldId id="835" r:id="rId11"/>
    <p:sldId id="836" r:id="rId12"/>
    <p:sldId id="917" r:id="rId13"/>
    <p:sldId id="838" r:id="rId14"/>
    <p:sldId id="907" r:id="rId15"/>
    <p:sldId id="926" r:id="rId16"/>
    <p:sldId id="846" r:id="rId17"/>
    <p:sldId id="847" r:id="rId18"/>
    <p:sldId id="914" r:id="rId19"/>
    <p:sldId id="915" r:id="rId20"/>
    <p:sldId id="916" r:id="rId21"/>
    <p:sldId id="910" r:id="rId22"/>
    <p:sldId id="911" r:id="rId23"/>
    <p:sldId id="853" r:id="rId24"/>
    <p:sldId id="867" r:id="rId25"/>
    <p:sldId id="868" r:id="rId26"/>
    <p:sldId id="869" r:id="rId27"/>
    <p:sldId id="870" r:id="rId28"/>
    <p:sldId id="871" r:id="rId29"/>
    <p:sldId id="872" r:id="rId30"/>
    <p:sldId id="873" r:id="rId31"/>
    <p:sldId id="874" r:id="rId32"/>
    <p:sldId id="875" r:id="rId33"/>
    <p:sldId id="876" r:id="rId34"/>
    <p:sldId id="877" r:id="rId35"/>
    <p:sldId id="878" r:id="rId36"/>
    <p:sldId id="879" r:id="rId37"/>
    <p:sldId id="880" r:id="rId38"/>
    <p:sldId id="881" r:id="rId39"/>
    <p:sldId id="882" r:id="rId40"/>
    <p:sldId id="883" r:id="rId41"/>
    <p:sldId id="884" r:id="rId42"/>
    <p:sldId id="885" r:id="rId43"/>
    <p:sldId id="886" r:id="rId44"/>
    <p:sldId id="900" r:id="rId45"/>
    <p:sldId id="927" r:id="rId46"/>
    <p:sldId id="852" r:id="rId47"/>
    <p:sldId id="854" r:id="rId48"/>
    <p:sldId id="855" r:id="rId49"/>
    <p:sldId id="856" r:id="rId50"/>
    <p:sldId id="928" r:id="rId51"/>
    <p:sldId id="1330" r:id="rId52"/>
    <p:sldId id="759" r:id="rId53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170" autoAdjust="0"/>
    <p:restoredTop sz="95604" autoAdjust="0"/>
  </p:normalViewPr>
  <p:slideViewPr>
    <p:cSldViewPr>
      <p:cViewPr varScale="1">
        <p:scale>
          <a:sx n="114" d="100"/>
          <a:sy n="114" d="100"/>
        </p:scale>
        <p:origin x="155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4745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疊杯機器人活動</a:t>
            </a:r>
            <a:r>
              <a:rPr lang="en-US" altLang="zh-TW" dirty="0"/>
              <a:t>:</a:t>
            </a:r>
            <a:br>
              <a:rPr lang="en-US" altLang="zh-TW" dirty="0"/>
            </a:br>
            <a:r>
              <a:rPr lang="zh-TW" altLang="en-US" dirty="0"/>
              <a:t>可以以機器人相關例子帶起討論</a:t>
            </a:r>
            <a:br>
              <a:rPr lang="en-US" altLang="zh-TW" dirty="0"/>
            </a:br>
            <a:r>
              <a:rPr lang="zh-TW" altLang="en-US" dirty="0"/>
              <a:t>透過說明講解機器人的特性</a:t>
            </a:r>
            <a:endParaRPr lang="en-US" altLang="zh-TW" dirty="0"/>
          </a:p>
          <a:p>
            <a:r>
              <a:rPr lang="zh-TW" altLang="en-US" dirty="0"/>
              <a:t>指令必須制式化且分步驟的執行動作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我們可以用「請幫我把那個杯子拿過來」這樣的句子請人協助</a:t>
            </a:r>
            <a:br>
              <a:rPr lang="en-US" altLang="zh-TW" dirty="0"/>
            </a:br>
            <a:r>
              <a:rPr lang="zh-TW" altLang="en-US" dirty="0"/>
              <a:t>但完全沒有</a:t>
            </a:r>
            <a:r>
              <a:rPr lang="zh-TW" altLang="en-US" b="1" dirty="0"/>
              <a:t>訓練</a:t>
            </a:r>
            <a:r>
              <a:rPr lang="zh-TW" altLang="en-US" b="0" dirty="0"/>
              <a:t>過的機器人就無法判別</a:t>
            </a:r>
            <a:endParaRPr lang="en-US" altLang="zh-TW" dirty="0"/>
          </a:p>
          <a:p>
            <a:r>
              <a:rPr lang="zh-TW" altLang="en-US" dirty="0"/>
              <a:t>機器人必須知道杯子在哪裡、拿過來是多過來</a:t>
            </a:r>
            <a:br>
              <a:rPr lang="en-US" altLang="zh-TW" dirty="0"/>
            </a:br>
            <a:r>
              <a:rPr lang="zh-TW" altLang="en-US" dirty="0"/>
              <a:t>確定後才能執行的動作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0074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老師可以拿幾個疊在一起的杯子</a:t>
            </a:r>
            <a:br>
              <a:rPr lang="en-US" altLang="zh-TW" dirty="0"/>
            </a:br>
            <a:r>
              <a:rPr lang="zh-TW" altLang="en-US" dirty="0"/>
              <a:t>詢問要將杯子擺成這樣的圖形，要怎麼下指令</a:t>
            </a:r>
            <a:r>
              <a:rPr lang="en-US" altLang="zh-TW" dirty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54140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前面提到，我們必須定義指令</a:t>
            </a:r>
            <a:br>
              <a:rPr lang="en-US" altLang="zh-TW" dirty="0"/>
            </a:br>
            <a:r>
              <a:rPr lang="zh-TW" altLang="en-US" dirty="0"/>
              <a:t>那麼現在可以假想一個機器手臂</a:t>
            </a:r>
            <a:br>
              <a:rPr lang="en-US" altLang="zh-TW" dirty="0"/>
            </a:br>
            <a:r>
              <a:rPr lang="zh-TW" altLang="en-US" dirty="0"/>
              <a:t>老師聽從同學的指示以這五個指令</a:t>
            </a:r>
            <a:br>
              <a:rPr lang="en-US" altLang="zh-TW" dirty="0"/>
            </a:br>
            <a:r>
              <a:rPr lang="zh-TW" altLang="en-US" dirty="0"/>
              <a:t>左右以半個杯子為標準</a:t>
            </a:r>
            <a:br>
              <a:rPr lang="en-US" altLang="zh-TW" dirty="0"/>
            </a:br>
            <a:r>
              <a:rPr lang="zh-TW" altLang="en-US" dirty="0"/>
              <a:t>按步驟完成下張簡報的動畫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65983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首先確定一開始杯子的位置</a:t>
            </a:r>
            <a:br>
              <a:rPr lang="en-US" altLang="zh-TW" dirty="0"/>
            </a:br>
            <a:r>
              <a:rPr lang="zh-TW" altLang="en-US" dirty="0"/>
              <a:t>要求將目標圖形疊在紅色區域</a:t>
            </a:r>
            <a:br>
              <a:rPr lang="en-US" altLang="zh-TW" dirty="0"/>
            </a:br>
            <a:r>
              <a:rPr lang="zh-TW" altLang="en-US" dirty="0"/>
              <a:t>抓起杯子移動到目標區域後，放下</a:t>
            </a:r>
            <a:br>
              <a:rPr lang="en-US" altLang="zh-TW" dirty="0"/>
            </a:br>
            <a:r>
              <a:rPr lang="zh-TW" altLang="en-US" dirty="0"/>
              <a:t>接著將機器手臂移回原位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定義左右是一次移動半個杯子的距離</a:t>
            </a:r>
            <a:br>
              <a:rPr lang="en-US" altLang="zh-TW" dirty="0"/>
            </a:br>
            <a:r>
              <a:rPr lang="zh-TW" altLang="en-US" dirty="0"/>
              <a:t>使用附件</a:t>
            </a:r>
            <a:r>
              <a:rPr lang="en-US" altLang="zh-TW" dirty="0"/>
              <a:t>”</a:t>
            </a:r>
            <a:r>
              <a:rPr lang="zh-TW" altLang="en-US" dirty="0"/>
              <a:t>杯子圖稿</a:t>
            </a:r>
            <a:r>
              <a:rPr lang="en-US" altLang="zh-TW" dirty="0"/>
              <a:t>”</a:t>
            </a:r>
            <a:r>
              <a:rPr lang="zh-TW" altLang="en-US" dirty="0"/>
              <a:t>中的圖案</a:t>
            </a:r>
            <a:endParaRPr lang="en-US" altLang="zh-TW" dirty="0"/>
          </a:p>
          <a:p>
            <a:r>
              <a:rPr lang="zh-TW" altLang="en-US" dirty="0"/>
              <a:t>讓學生兩人一組輪流擔任工程師與機器人</a:t>
            </a:r>
            <a:br>
              <a:rPr lang="en-US" altLang="zh-TW" dirty="0"/>
            </a:br>
            <a:r>
              <a:rPr lang="zh-TW" altLang="en-US" dirty="0"/>
              <a:t>工程師根據想要排列的圖案寫出程式碼</a:t>
            </a:r>
            <a:br>
              <a:rPr lang="en-US" altLang="zh-TW" dirty="0"/>
            </a:br>
            <a:r>
              <a:rPr lang="zh-TW" altLang="en-US" dirty="0"/>
              <a:t>機器人在不知道目標圖形的情況下，看程式碼來排出正確的杯子圖形</a:t>
            </a:r>
            <a:br>
              <a:rPr lang="en-US" altLang="zh-TW" dirty="0"/>
            </a:br>
            <a:r>
              <a:rPr lang="zh-TW" altLang="en-US" dirty="0"/>
              <a:t>接著兩人角色互換</a:t>
            </a:r>
            <a:br>
              <a:rPr lang="en-US" altLang="zh-TW" dirty="0"/>
            </a:br>
            <a:r>
              <a:rPr lang="zh-TW" altLang="en-US" dirty="0"/>
              <a:t>注意</a:t>
            </a:r>
            <a:r>
              <a:rPr lang="en-US" altLang="zh-TW" dirty="0"/>
              <a:t>:</a:t>
            </a:r>
            <a:r>
              <a:rPr lang="zh-TW" altLang="en-US" dirty="0"/>
              <a:t>杯子的起始位置由工程師自訂</a:t>
            </a:r>
            <a:br>
              <a:rPr lang="en-US" altLang="zh-TW" dirty="0"/>
            </a:br>
            <a:r>
              <a:rPr lang="zh-TW" altLang="en-US" dirty="0"/>
              <a:t>在完成圖形的左中右都可以，但要讓機器人知曉</a:t>
            </a:r>
            <a:br>
              <a:rPr lang="en-US" altLang="zh-TW" dirty="0"/>
            </a:br>
            <a:r>
              <a:rPr lang="zh-TW" altLang="en-US" dirty="0"/>
              <a:t>可以依據要使用的杯子大小，事先印出如下張投影片的參考紙</a:t>
            </a:r>
            <a:br>
              <a:rPr lang="en-US" altLang="zh-TW" dirty="0"/>
            </a:br>
            <a:br>
              <a:rPr lang="en-US" altLang="zh-TW" dirty="0"/>
            </a:br>
            <a:r>
              <a:rPr lang="zh-TW" altLang="en-US" dirty="0"/>
              <a:t>進階</a:t>
            </a:r>
            <a:r>
              <a:rPr lang="en-US" altLang="zh-TW" dirty="0"/>
              <a:t>:</a:t>
            </a:r>
            <a:r>
              <a:rPr lang="zh-TW" altLang="en-US" dirty="0"/>
              <a:t>可以將杯子塔的複雜度提高 或是 不透過實際操作就寫出程式碼  或是  只看程式碼就直接畫出完整圖形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05687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可依要使用的杯子大小，事先印出讓學生參照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30982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3310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海霸總覽圖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44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57436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好東西跟好朋友分享</a:t>
            </a:r>
            <a:endParaRPr lang="en-US" altLang="zh-TW" dirty="0"/>
          </a:p>
          <a:p>
            <a:r>
              <a:rPr lang="zh-TW" altLang="en-US" dirty="0"/>
              <a:t>方向、系統性</a:t>
            </a:r>
            <a:endParaRPr lang="en-US" altLang="zh-TW" dirty="0"/>
          </a:p>
          <a:p>
            <a:r>
              <a:rPr lang="zh-TW" altLang="en-US" dirty="0"/>
              <a:t>科技領域教什麼？怎麼教？</a:t>
            </a:r>
            <a:endParaRPr lang="en-US" altLang="zh-TW" dirty="0"/>
          </a:p>
          <a:p>
            <a:r>
              <a:rPr lang="zh-TW" altLang="en-US" dirty="0"/>
              <a:t>重裝備的迷失？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E1FB7-29C4-4C52-B022-E3616678E238}" type="slidenum">
              <a:rPr lang="zh-TW" altLang="en-US" smtClean="0"/>
              <a:pPr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0442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250064" y="1"/>
            <a:ext cx="7454692" cy="837312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33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251255" y="931526"/>
            <a:ext cx="8479544" cy="5520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63564" indent="-277831" eaLnBrk="1" latinLnBrk="0" hangingPunct="1">
              <a:lnSpc>
                <a:spcPct val="130000"/>
              </a:lnSpc>
              <a:spcBef>
                <a:spcPts val="600"/>
              </a:spcBef>
              <a:buFont typeface="Calibri" panose="020F0502020204030204" pitchFamily="34" charset="0"/>
              <a:buChar char="▪"/>
              <a:tabLst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623932" indent="-266719" eaLnBrk="1" latinLnBrk="0" hangingPunct="1">
              <a:spcBef>
                <a:spcPts val="600"/>
              </a:spcBef>
              <a:defRPr sz="27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20775" indent="0" eaLnBrk="1" latinLnBrk="0" hangingPunct="1">
              <a:spcBef>
                <a:spcPts val="600"/>
              </a:spcBef>
              <a:buNone/>
              <a:defRPr sz="27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251255" y="837312"/>
            <a:ext cx="8641490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8847496" y="6596123"/>
            <a:ext cx="296504" cy="26029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9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6903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5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fKJHc6CnFY?list=PLHucKrg8rtm5fCRPsrzobpsMjGsDCEf43&amp;t=2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660232" y="3783327"/>
            <a:ext cx="1783084" cy="222504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" y="2797175"/>
            <a:ext cx="8610600" cy="1470025"/>
          </a:xfrm>
        </p:spPr>
        <p:txBody>
          <a:bodyPr>
            <a:normAutofit/>
          </a:bodyPr>
          <a:lstStyle/>
          <a:p>
            <a:pPr algn="r"/>
            <a:r>
              <a:rPr lang="zh-TW" altLang="en-US" sz="6000" b="1" dirty="0"/>
              <a:t>非專授課教師增能研習</a:t>
            </a: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1223120" y="4572000"/>
            <a:ext cx="7920880" cy="3071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科技領域央團輔導員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北興科技中心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>
                <a:solidFill>
                  <a:schemeClr val="tx1"/>
                </a:solidFill>
              </a:rPr>
              <a:t>楊心淵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9" name="群組 18"/>
          <p:cNvGrpSpPr/>
          <p:nvPr/>
        </p:nvGrpSpPr>
        <p:grpSpPr>
          <a:xfrm>
            <a:off x="838200" y="1304925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7" name="矩形 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6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資</a:t>
                </a: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科</a:t>
                </a:r>
              </a:p>
            </p:txBody>
          </p:sp>
        </p:grpSp>
        <p:grpSp>
          <p:nvGrpSpPr>
            <p:cNvPr id="16" name="群組 15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技</a:t>
                </a:r>
              </a:p>
            </p:txBody>
          </p:sp>
        </p:grpSp>
      </p:grp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4BE02FB-8671-4C04-BF10-0B594D157B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291" b="97397" l="13019" r="94906">
                        <a14:foregroundMark x1="19245" y1="50542" x2="35660" y2="53362"/>
                        <a14:foregroundMark x1="35660" y1="53362" x2="35660" y2="53362"/>
                        <a14:foregroundMark x1="16038" y1="47289" x2="16981" y2="58351"/>
                        <a14:foregroundMark x1="16981" y1="58351" x2="26226" y2="62473"/>
                        <a14:foregroundMark x1="26226" y1="62473" x2="32642" y2="56616"/>
                        <a14:foregroundMark x1="32642" y1="56616" x2="33208" y2="54664"/>
                        <a14:foregroundMark x1="16415" y1="52278" x2="24717" y2="46855"/>
                        <a14:foregroundMark x1="24717" y1="46855" x2="32453" y2="47939"/>
                        <a14:foregroundMark x1="32453" y1="47939" x2="34151" y2="49024"/>
                        <a14:foregroundMark x1="15283" y1="42082" x2="15472" y2="60521"/>
                        <a14:foregroundMark x1="15472" y1="60521" x2="25849" y2="67462"/>
                        <a14:foregroundMark x1="25849" y1="67462" x2="33585" y2="62690"/>
                        <a14:foregroundMark x1="33585" y1="62690" x2="28679" y2="52928"/>
                        <a14:foregroundMark x1="28679" y1="52928" x2="20755" y2="49241"/>
                        <a14:foregroundMark x1="20755" y1="49241" x2="18679" y2="49241"/>
                        <a14:foregroundMark x1="16415" y1="44685" x2="16415" y2="44685"/>
                        <a14:foregroundMark x1="13585" y1="64208" x2="13019" y2="59653"/>
                        <a14:foregroundMark x1="66415" y1="87202" x2="82830" y2="94143"/>
                        <a14:foregroundMark x1="76226" y1="9761" x2="83396" y2="9111"/>
                        <a14:foregroundMark x1="83396" y1="9111" x2="87736" y2="6291"/>
                        <a14:foregroundMark x1="90943" y1="97397" x2="90943" y2="973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36" b="-8816"/>
          <a:stretch/>
        </p:blipFill>
        <p:spPr>
          <a:xfrm rot="5400000">
            <a:off x="2574511" y="2178643"/>
            <a:ext cx="3283435" cy="640487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8482229-F9A8-4153-B0E8-8743E2C8E8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88" b="79688" l="12821" r="50075">
                        <a14:foregroundMark x1="15385" y1="59549" x2="15385" y2="59549"/>
                        <a14:foregroundMark x1="47813" y1="56597" x2="47813" y2="56597"/>
                        <a14:foregroundMark x1="50226" y1="59201" x2="50226" y2="59201"/>
                        <a14:foregroundMark x1="12821" y1="59722" x2="12821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23516" r="48456" b="14024"/>
          <a:stretch/>
        </p:blipFill>
        <p:spPr>
          <a:xfrm rot="16200000">
            <a:off x="3240393" y="497936"/>
            <a:ext cx="2713046" cy="376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6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箭號: 向右 3">
            <a:extLst>
              <a:ext uri="{FF2B5EF4-FFF2-40B4-BE49-F238E27FC236}">
                <a16:creationId xmlns:a16="http://schemas.microsoft.com/office/drawing/2014/main" id="{8A24DF6A-0AA8-40CE-9DC7-14434E637785}"/>
              </a:ext>
            </a:extLst>
          </p:cNvPr>
          <p:cNvSpPr/>
          <p:nvPr/>
        </p:nvSpPr>
        <p:spPr>
          <a:xfrm>
            <a:off x="1724312" y="550126"/>
            <a:ext cx="2060294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D45752E3-5398-422D-A353-413D5BCDDE37}"/>
              </a:ext>
            </a:extLst>
          </p:cNvPr>
          <p:cNvSpPr/>
          <p:nvPr/>
        </p:nvSpPr>
        <p:spPr>
          <a:xfrm rot="10800000">
            <a:off x="5809591" y="637187"/>
            <a:ext cx="2060294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3C42A2AA-BB0F-4D44-9ADC-27E63A9DBE2E}"/>
              </a:ext>
            </a:extLst>
          </p:cNvPr>
          <p:cNvSpPr/>
          <p:nvPr/>
        </p:nvSpPr>
        <p:spPr>
          <a:xfrm rot="5400000">
            <a:off x="1710315" y="2732433"/>
            <a:ext cx="1710297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箭號: 向右 10">
            <a:extLst>
              <a:ext uri="{FF2B5EF4-FFF2-40B4-BE49-F238E27FC236}">
                <a16:creationId xmlns:a16="http://schemas.microsoft.com/office/drawing/2014/main" id="{D754EB3E-F012-404D-92F3-676E4CB9D459}"/>
              </a:ext>
            </a:extLst>
          </p:cNvPr>
          <p:cNvSpPr/>
          <p:nvPr/>
        </p:nvSpPr>
        <p:spPr>
          <a:xfrm rot="16200000">
            <a:off x="6084950" y="2590194"/>
            <a:ext cx="1710297" cy="1255583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箭號: 弧形左彎 11">
            <a:extLst>
              <a:ext uri="{FF2B5EF4-FFF2-40B4-BE49-F238E27FC236}">
                <a16:creationId xmlns:a16="http://schemas.microsoft.com/office/drawing/2014/main" id="{A3113C94-6504-4AC7-AE0F-DC16D947160C}"/>
              </a:ext>
            </a:extLst>
          </p:cNvPr>
          <p:cNvSpPr/>
          <p:nvPr/>
        </p:nvSpPr>
        <p:spPr>
          <a:xfrm>
            <a:off x="6210894" y="4738945"/>
            <a:ext cx="1458410" cy="1779741"/>
          </a:xfrm>
          <a:prstGeom prst="curvedLef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193A31D-D4F6-4A8D-813B-544232AF1ACF}"/>
              </a:ext>
            </a:extLst>
          </p:cNvPr>
          <p:cNvSpPr txBox="1"/>
          <p:nvPr/>
        </p:nvSpPr>
        <p:spPr>
          <a:xfrm>
            <a:off x="375920" y="2710153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放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B62A0DE-F9A5-4CFA-A85F-4CB96C6B806D}"/>
              </a:ext>
            </a:extLst>
          </p:cNvPr>
          <p:cNvSpPr txBox="1"/>
          <p:nvPr/>
        </p:nvSpPr>
        <p:spPr>
          <a:xfrm>
            <a:off x="4531826" y="2734339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抓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9B27E95-D86D-472D-B376-DAB2327FF3E5}"/>
              </a:ext>
            </a:extLst>
          </p:cNvPr>
          <p:cNvSpPr txBox="1"/>
          <p:nvPr/>
        </p:nvSpPr>
        <p:spPr>
          <a:xfrm>
            <a:off x="375920" y="670085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右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C812031-DBCD-499B-9865-D660F4859568}"/>
              </a:ext>
            </a:extLst>
          </p:cNvPr>
          <p:cNvSpPr txBox="1"/>
          <p:nvPr/>
        </p:nvSpPr>
        <p:spPr>
          <a:xfrm>
            <a:off x="4531826" y="670085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左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9C4AE94-3F4A-4EFD-BF88-8028FD3CAFD0}"/>
              </a:ext>
            </a:extLst>
          </p:cNvPr>
          <p:cNvSpPr txBox="1"/>
          <p:nvPr/>
        </p:nvSpPr>
        <p:spPr>
          <a:xfrm>
            <a:off x="4531826" y="5010179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000" dirty="0"/>
              <a:t>倒</a:t>
            </a:r>
          </a:p>
        </p:txBody>
      </p:sp>
    </p:spTree>
    <p:extLst>
      <p:ext uri="{BB962C8B-B14F-4D97-AF65-F5344CB8AC3E}">
        <p14:creationId xmlns:p14="http://schemas.microsoft.com/office/powerpoint/2010/main" val="1705087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梯形 68">
            <a:extLst>
              <a:ext uri="{FF2B5EF4-FFF2-40B4-BE49-F238E27FC236}">
                <a16:creationId xmlns:a16="http://schemas.microsoft.com/office/drawing/2014/main" id="{113287AB-7F25-4344-AE53-197ABFD2DCBE}"/>
              </a:ext>
            </a:extLst>
          </p:cNvPr>
          <p:cNvSpPr/>
          <p:nvPr/>
        </p:nvSpPr>
        <p:spPr>
          <a:xfrm>
            <a:off x="7006542" y="3216635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梯形 65">
            <a:extLst>
              <a:ext uri="{FF2B5EF4-FFF2-40B4-BE49-F238E27FC236}">
                <a16:creationId xmlns:a16="http://schemas.microsoft.com/office/drawing/2014/main" id="{25353807-6259-4588-BC90-146289845B14}"/>
              </a:ext>
            </a:extLst>
          </p:cNvPr>
          <p:cNvSpPr/>
          <p:nvPr/>
        </p:nvSpPr>
        <p:spPr>
          <a:xfrm>
            <a:off x="6990854" y="3216635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梯形 66">
            <a:extLst>
              <a:ext uri="{FF2B5EF4-FFF2-40B4-BE49-F238E27FC236}">
                <a16:creationId xmlns:a16="http://schemas.microsoft.com/office/drawing/2014/main" id="{CC4922DE-E179-4E40-B32A-9422D29412ED}"/>
              </a:ext>
            </a:extLst>
          </p:cNvPr>
          <p:cNvSpPr/>
          <p:nvPr/>
        </p:nvSpPr>
        <p:spPr>
          <a:xfrm>
            <a:off x="6996083" y="3216635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01875C37-06A5-4016-B8D5-4BD75E944C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74" b="94360" l="14151" r="94906">
                        <a14:foregroundMark x1="16038" y1="45119" x2="33585" y2="61171"/>
                        <a14:foregroundMark x1="33585" y1="61171" x2="43019" y2="44252"/>
                        <a14:foregroundMark x1="17547" y1="48807" x2="30755" y2="48156"/>
                        <a14:foregroundMark x1="14340" y1="63341" x2="14151" y2="44685"/>
                        <a14:foregroundMark x1="68491" y1="85900" x2="89057" y2="94577"/>
                        <a14:foregroundMark x1="89057" y1="94577" x2="89057" y2="94577"/>
                        <a14:foregroundMark x1="75849" y1="12798" x2="87170" y2="6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36" b="-8816"/>
          <a:stretch/>
        </p:blipFill>
        <p:spPr>
          <a:xfrm rot="5400000">
            <a:off x="607283" y="4948693"/>
            <a:ext cx="1068501" cy="2084286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DAA34194-3A81-4A72-91B8-CA08FB155395}"/>
              </a:ext>
            </a:extLst>
          </p:cNvPr>
          <p:cNvCxnSpPr>
            <a:cxnSpLocks/>
          </p:cNvCxnSpPr>
          <p:nvPr/>
        </p:nvCxnSpPr>
        <p:spPr>
          <a:xfrm flipH="1">
            <a:off x="5286225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EB89262-D2AA-4040-96B0-C042FA26E3C1}"/>
              </a:ext>
            </a:extLst>
          </p:cNvPr>
          <p:cNvCxnSpPr>
            <a:cxnSpLocks/>
          </p:cNvCxnSpPr>
          <p:nvPr/>
        </p:nvCxnSpPr>
        <p:spPr>
          <a:xfrm flipH="1">
            <a:off x="6985625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DF0EFA15-953D-44CC-B77F-8023D11389EC}"/>
              </a:ext>
            </a:extLst>
          </p:cNvPr>
          <p:cNvCxnSpPr>
            <a:cxnSpLocks/>
          </p:cNvCxnSpPr>
          <p:nvPr/>
        </p:nvCxnSpPr>
        <p:spPr>
          <a:xfrm flipH="1">
            <a:off x="3586826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21F5DD7-A267-48DA-B68E-6433C8BD0E64}"/>
              </a:ext>
            </a:extLst>
          </p:cNvPr>
          <p:cNvCxnSpPr>
            <a:cxnSpLocks/>
          </p:cNvCxnSpPr>
          <p:nvPr/>
        </p:nvCxnSpPr>
        <p:spPr>
          <a:xfrm flipH="1">
            <a:off x="7835324" y="6217096"/>
            <a:ext cx="1" cy="295052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63705DFB-DA2F-47A3-8E04-59F117DA95F1}"/>
              </a:ext>
            </a:extLst>
          </p:cNvPr>
          <p:cNvCxnSpPr>
            <a:cxnSpLocks/>
          </p:cNvCxnSpPr>
          <p:nvPr/>
        </p:nvCxnSpPr>
        <p:spPr>
          <a:xfrm flipH="1">
            <a:off x="8685023" y="6217096"/>
            <a:ext cx="1" cy="295052"/>
          </a:xfrm>
          <a:prstGeom prst="line">
            <a:avLst/>
          </a:prstGeom>
          <a:ln w="381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098219DA-D1AA-4C2E-931E-7A32B2177345}"/>
              </a:ext>
            </a:extLst>
          </p:cNvPr>
          <p:cNvCxnSpPr>
            <a:cxnSpLocks/>
          </p:cNvCxnSpPr>
          <p:nvPr/>
        </p:nvCxnSpPr>
        <p:spPr>
          <a:xfrm flipH="1">
            <a:off x="4436526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4556FAA-DC38-4A0B-8055-10386887EDA9}"/>
              </a:ext>
            </a:extLst>
          </p:cNvPr>
          <p:cNvCxnSpPr>
            <a:cxnSpLocks/>
          </p:cNvCxnSpPr>
          <p:nvPr/>
        </p:nvCxnSpPr>
        <p:spPr>
          <a:xfrm flipH="1">
            <a:off x="6135925" y="6217096"/>
            <a:ext cx="1" cy="295052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梯形 19">
            <a:extLst>
              <a:ext uri="{FF2B5EF4-FFF2-40B4-BE49-F238E27FC236}">
                <a16:creationId xmlns:a16="http://schemas.microsoft.com/office/drawing/2014/main" id="{337E4329-5C46-4EB5-A793-0DC3363C9964}"/>
              </a:ext>
            </a:extLst>
          </p:cNvPr>
          <p:cNvSpPr/>
          <p:nvPr/>
        </p:nvSpPr>
        <p:spPr>
          <a:xfrm>
            <a:off x="6996084" y="4709874"/>
            <a:ext cx="1688939" cy="1507222"/>
          </a:xfrm>
          <a:prstGeom prst="trapezoid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箭號: 向右 22">
            <a:extLst>
              <a:ext uri="{FF2B5EF4-FFF2-40B4-BE49-F238E27FC236}">
                <a16:creationId xmlns:a16="http://schemas.microsoft.com/office/drawing/2014/main" id="{21B3254E-948E-42EE-8C99-F0C1A644D014}"/>
              </a:ext>
            </a:extLst>
          </p:cNvPr>
          <p:cNvSpPr/>
          <p:nvPr/>
        </p:nvSpPr>
        <p:spPr>
          <a:xfrm rot="10800000">
            <a:off x="1519785" y="23637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4" name="箭號: 向右 23">
            <a:extLst>
              <a:ext uri="{FF2B5EF4-FFF2-40B4-BE49-F238E27FC236}">
                <a16:creationId xmlns:a16="http://schemas.microsoft.com/office/drawing/2014/main" id="{0310F2C7-2591-4E53-B6DB-C1A09FE15C8C}"/>
              </a:ext>
            </a:extLst>
          </p:cNvPr>
          <p:cNvSpPr/>
          <p:nvPr/>
        </p:nvSpPr>
        <p:spPr>
          <a:xfrm rot="10800000">
            <a:off x="2768883" y="23637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id="{4E2C358E-7B64-4B51-93D6-681385894463}"/>
              </a:ext>
            </a:extLst>
          </p:cNvPr>
          <p:cNvSpPr/>
          <p:nvPr/>
        </p:nvSpPr>
        <p:spPr>
          <a:xfrm rot="5400000">
            <a:off x="4092592" y="307992"/>
            <a:ext cx="669632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箭號: 向右 27">
            <a:extLst>
              <a:ext uri="{FF2B5EF4-FFF2-40B4-BE49-F238E27FC236}">
                <a16:creationId xmlns:a16="http://schemas.microsoft.com/office/drawing/2014/main" id="{6ADA0543-87BF-42A4-A7E0-B4EB95A05D40}"/>
              </a:ext>
            </a:extLst>
          </p:cNvPr>
          <p:cNvSpPr/>
          <p:nvPr/>
        </p:nvSpPr>
        <p:spPr>
          <a:xfrm>
            <a:off x="5279516" y="262415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箭號: 向右 28">
            <a:extLst>
              <a:ext uri="{FF2B5EF4-FFF2-40B4-BE49-F238E27FC236}">
                <a16:creationId xmlns:a16="http://schemas.microsoft.com/office/drawing/2014/main" id="{A849B3BD-10D4-4325-8018-A36A0D50B2A4}"/>
              </a:ext>
            </a:extLst>
          </p:cNvPr>
          <p:cNvSpPr/>
          <p:nvPr/>
        </p:nvSpPr>
        <p:spPr>
          <a:xfrm>
            <a:off x="6477760" y="244055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箭號: 向右 31">
            <a:extLst>
              <a:ext uri="{FF2B5EF4-FFF2-40B4-BE49-F238E27FC236}">
                <a16:creationId xmlns:a16="http://schemas.microsoft.com/office/drawing/2014/main" id="{E6719FA8-2193-4EAE-9A59-EBA29E1EC748}"/>
              </a:ext>
            </a:extLst>
          </p:cNvPr>
          <p:cNvSpPr/>
          <p:nvPr/>
        </p:nvSpPr>
        <p:spPr>
          <a:xfrm rot="10800000">
            <a:off x="268265" y="1111113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F3F8D88A-D5B7-4E6D-BF3C-97101B11AE60}"/>
              </a:ext>
            </a:extLst>
          </p:cNvPr>
          <p:cNvSpPr/>
          <p:nvPr/>
        </p:nvSpPr>
        <p:spPr>
          <a:xfrm rot="10800000">
            <a:off x="1519785" y="1111113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4" name="箭號: 向右 33">
            <a:extLst>
              <a:ext uri="{FF2B5EF4-FFF2-40B4-BE49-F238E27FC236}">
                <a16:creationId xmlns:a16="http://schemas.microsoft.com/office/drawing/2014/main" id="{9B72DAF7-10A8-49C7-9687-3FCD68ED1473}"/>
              </a:ext>
            </a:extLst>
          </p:cNvPr>
          <p:cNvSpPr/>
          <p:nvPr/>
        </p:nvSpPr>
        <p:spPr>
          <a:xfrm rot="10800000">
            <a:off x="2771305" y="111111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8FD9E286-8492-4E1E-9CAF-E3B7A2648472}"/>
              </a:ext>
            </a:extLst>
          </p:cNvPr>
          <p:cNvSpPr/>
          <p:nvPr/>
        </p:nvSpPr>
        <p:spPr>
          <a:xfrm rot="10800000">
            <a:off x="4022825" y="1111114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6" name="箭號: 向右 35">
            <a:extLst>
              <a:ext uri="{FF2B5EF4-FFF2-40B4-BE49-F238E27FC236}">
                <a16:creationId xmlns:a16="http://schemas.microsoft.com/office/drawing/2014/main" id="{0388D310-AF61-4130-B01C-B4AA5128DEE9}"/>
              </a:ext>
            </a:extLst>
          </p:cNvPr>
          <p:cNvSpPr/>
          <p:nvPr/>
        </p:nvSpPr>
        <p:spPr>
          <a:xfrm rot="5400000">
            <a:off x="5288249" y="1120125"/>
            <a:ext cx="669632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7" name="箭號: 向右 36">
            <a:extLst>
              <a:ext uri="{FF2B5EF4-FFF2-40B4-BE49-F238E27FC236}">
                <a16:creationId xmlns:a16="http://schemas.microsoft.com/office/drawing/2014/main" id="{E70A94AA-7C2A-421D-A91F-D21D4B582161}"/>
              </a:ext>
            </a:extLst>
          </p:cNvPr>
          <p:cNvSpPr/>
          <p:nvPr/>
        </p:nvSpPr>
        <p:spPr>
          <a:xfrm>
            <a:off x="3220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箭號: 向右 37">
            <a:extLst>
              <a:ext uri="{FF2B5EF4-FFF2-40B4-BE49-F238E27FC236}">
                <a16:creationId xmlns:a16="http://schemas.microsoft.com/office/drawing/2014/main" id="{D094ADA2-031E-4ABD-BBD3-539A0D3938AB}"/>
              </a:ext>
            </a:extLst>
          </p:cNvPr>
          <p:cNvSpPr/>
          <p:nvPr/>
        </p:nvSpPr>
        <p:spPr>
          <a:xfrm>
            <a:off x="15868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箭號: 向右 39">
            <a:extLst>
              <a:ext uri="{FF2B5EF4-FFF2-40B4-BE49-F238E27FC236}">
                <a16:creationId xmlns:a16="http://schemas.microsoft.com/office/drawing/2014/main" id="{E29F54DE-79CB-4646-BC2D-1E568A354560}"/>
              </a:ext>
            </a:extLst>
          </p:cNvPr>
          <p:cNvSpPr/>
          <p:nvPr/>
        </p:nvSpPr>
        <p:spPr>
          <a:xfrm>
            <a:off x="28516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箭號: 向右 42">
            <a:extLst>
              <a:ext uri="{FF2B5EF4-FFF2-40B4-BE49-F238E27FC236}">
                <a16:creationId xmlns:a16="http://schemas.microsoft.com/office/drawing/2014/main" id="{B668F650-2FCD-43F7-8CFA-A6CE295AE7F0}"/>
              </a:ext>
            </a:extLst>
          </p:cNvPr>
          <p:cNvSpPr/>
          <p:nvPr/>
        </p:nvSpPr>
        <p:spPr>
          <a:xfrm>
            <a:off x="4116412" y="2085649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箭號: 向右 45">
            <a:extLst>
              <a:ext uri="{FF2B5EF4-FFF2-40B4-BE49-F238E27FC236}">
                <a16:creationId xmlns:a16="http://schemas.microsoft.com/office/drawing/2014/main" id="{C1E1C464-292D-4F97-B1D7-DCC4B3771413}"/>
              </a:ext>
            </a:extLst>
          </p:cNvPr>
          <p:cNvSpPr/>
          <p:nvPr/>
        </p:nvSpPr>
        <p:spPr>
          <a:xfrm rot="16200000">
            <a:off x="5292194" y="1996633"/>
            <a:ext cx="669630" cy="491596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箭號: 向右 46">
            <a:extLst>
              <a:ext uri="{FF2B5EF4-FFF2-40B4-BE49-F238E27FC236}">
                <a16:creationId xmlns:a16="http://schemas.microsoft.com/office/drawing/2014/main" id="{11520A63-2C7C-49AB-BDC6-8A012CD3A863}"/>
              </a:ext>
            </a:extLst>
          </p:cNvPr>
          <p:cNvSpPr/>
          <p:nvPr/>
        </p:nvSpPr>
        <p:spPr>
          <a:xfrm rot="16200000">
            <a:off x="7691885" y="271425"/>
            <a:ext cx="669630" cy="491596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箭號: 向右 49">
            <a:extLst>
              <a:ext uri="{FF2B5EF4-FFF2-40B4-BE49-F238E27FC236}">
                <a16:creationId xmlns:a16="http://schemas.microsoft.com/office/drawing/2014/main" id="{4446F4F2-BBD1-4E3D-BE3B-73817C81EF86}"/>
              </a:ext>
            </a:extLst>
          </p:cNvPr>
          <p:cNvSpPr/>
          <p:nvPr/>
        </p:nvSpPr>
        <p:spPr>
          <a:xfrm rot="10800000">
            <a:off x="268265" y="2935770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3" name="箭號: 向右 52">
            <a:extLst>
              <a:ext uri="{FF2B5EF4-FFF2-40B4-BE49-F238E27FC236}">
                <a16:creationId xmlns:a16="http://schemas.microsoft.com/office/drawing/2014/main" id="{3E9951EC-3793-487B-AEB5-10DB6C79E515}"/>
              </a:ext>
            </a:extLst>
          </p:cNvPr>
          <p:cNvSpPr/>
          <p:nvPr/>
        </p:nvSpPr>
        <p:spPr>
          <a:xfrm rot="10800000">
            <a:off x="1577612" y="2935770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4" name="箭號: 向右 53">
            <a:extLst>
              <a:ext uri="{FF2B5EF4-FFF2-40B4-BE49-F238E27FC236}">
                <a16:creationId xmlns:a16="http://schemas.microsoft.com/office/drawing/2014/main" id="{B3238C5C-8F34-4BFA-A060-79B91E9D63FB}"/>
              </a:ext>
            </a:extLst>
          </p:cNvPr>
          <p:cNvSpPr/>
          <p:nvPr/>
        </p:nvSpPr>
        <p:spPr>
          <a:xfrm rot="10800000">
            <a:off x="2886959" y="2935770"/>
            <a:ext cx="806665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5" name="箭號: 向右 54">
            <a:extLst>
              <a:ext uri="{FF2B5EF4-FFF2-40B4-BE49-F238E27FC236}">
                <a16:creationId xmlns:a16="http://schemas.microsoft.com/office/drawing/2014/main" id="{2A788083-A3BC-4DDB-8CEA-A7B4947B11AC}"/>
              </a:ext>
            </a:extLst>
          </p:cNvPr>
          <p:cNvSpPr/>
          <p:nvPr/>
        </p:nvSpPr>
        <p:spPr>
          <a:xfrm rot="5400000">
            <a:off x="5236964" y="2964573"/>
            <a:ext cx="669632" cy="491598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箭號: 向右 55">
            <a:extLst>
              <a:ext uri="{FF2B5EF4-FFF2-40B4-BE49-F238E27FC236}">
                <a16:creationId xmlns:a16="http://schemas.microsoft.com/office/drawing/2014/main" id="{56CD9925-6C8A-4CB1-9621-C16099D2F25F}"/>
              </a:ext>
            </a:extLst>
          </p:cNvPr>
          <p:cNvSpPr/>
          <p:nvPr/>
        </p:nvSpPr>
        <p:spPr>
          <a:xfrm rot="16200000">
            <a:off x="406477" y="186503"/>
            <a:ext cx="669630" cy="491596"/>
          </a:xfrm>
          <a:prstGeom prst="righ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091EBD26-454F-47A0-AB20-EE5AFC5A80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88" b="79688" l="12821" r="50075">
                        <a14:foregroundMark x1="15385" y1="59549" x2="15385" y2="59549"/>
                        <a14:foregroundMark x1="47813" y1="56597" x2="47813" y2="56597"/>
                        <a14:foregroundMark x1="50226" y1="59201" x2="50226" y2="59201"/>
                        <a14:foregroundMark x1="12821" y1="59722" x2="12821" y2="5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93" t="23516" r="48456" b="14024"/>
          <a:stretch/>
        </p:blipFill>
        <p:spPr>
          <a:xfrm rot="16200000">
            <a:off x="823666" y="4409898"/>
            <a:ext cx="882884" cy="1226778"/>
          </a:xfrm>
          <a:prstGeom prst="rect">
            <a:avLst/>
          </a:prstGeom>
        </p:spPr>
      </p:pic>
      <p:sp>
        <p:nvSpPr>
          <p:cNvPr id="45" name="箭號: 弧形左彎 44">
            <a:extLst>
              <a:ext uri="{FF2B5EF4-FFF2-40B4-BE49-F238E27FC236}">
                <a16:creationId xmlns:a16="http://schemas.microsoft.com/office/drawing/2014/main" id="{1D84760A-E733-4372-963E-520F05EEBB64}"/>
              </a:ext>
            </a:extLst>
          </p:cNvPr>
          <p:cNvSpPr/>
          <p:nvPr/>
        </p:nvSpPr>
        <p:spPr>
          <a:xfrm>
            <a:off x="4250854" y="2889056"/>
            <a:ext cx="478141" cy="585025"/>
          </a:xfrm>
          <a:prstGeom prst="curvedLeft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44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-0.09462 -0.0007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0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62 -0.0007 L -0.18872 -0.00209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5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72 -0.00209 L -0.18872 0.21666 " pathEditMode="relative" rAng="0" ptsTypes="AA">
                                      <p:cBhvr>
                                        <p:cTn id="28" dur="1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92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-0.09357 -0.0007 " pathEditMode="relative" rAng="0" ptsTypes="AA">
                                      <p:cBhvr>
                                        <p:cTn id="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-4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357 -0.0007 L -0.18645 -0.00209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645 -0.00209 L -0.28003 -0.0007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003 -0.0007 L -0.37222 -0.00209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222 -0.00209 L -0.37222 0.21782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-0.09219 -0.0007 " pathEditMode="relative" rAng="0" ptsTypes="AA">
                                      <p:cBhvr>
                                        <p:cTn id="1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1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19 -0.0007 L -0.1875 -0.0007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75 -0.0007 L -0.28038 -0.0007 " pathEditMode="relative" rAng="0" ptsTypes="AA">
                                      <p:cBhvr>
                                        <p:cTn id="12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32" dur="1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69" grpId="1" animBg="1"/>
      <p:bldP spid="69" grpId="2" animBg="1"/>
      <p:bldP spid="69" grpId="3" animBg="1"/>
      <p:bldP spid="69" grpId="4" animBg="1"/>
      <p:bldP spid="66" grpId="0" animBg="1"/>
      <p:bldP spid="66" grpId="1" animBg="1"/>
      <p:bldP spid="66" grpId="2" animBg="1"/>
      <p:bldP spid="66" grpId="3" animBg="1"/>
      <p:bldP spid="66" grpId="4" animBg="1"/>
      <p:bldP spid="66" grpId="5" animBg="1"/>
      <p:bldP spid="67" grpId="0" animBg="1"/>
      <p:bldP spid="67" grpId="1" animBg="1"/>
      <p:bldP spid="67" grpId="2" animBg="1"/>
      <p:bldP spid="67" grpId="3" animBg="1"/>
      <p:bldP spid="23" grpId="0" animBg="1"/>
      <p:bldP spid="24" grpId="0" animBg="1"/>
      <p:bldP spid="25" grpId="0" animBg="1"/>
      <p:bldP spid="28" grpId="0" animBg="1"/>
      <p:bldP spid="29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43" grpId="0" animBg="1"/>
      <p:bldP spid="46" grpId="0" animBg="1"/>
      <p:bldP spid="47" grpId="0" animBg="1"/>
      <p:bldP spid="50" grpId="0" animBg="1"/>
      <p:bldP spid="53" grpId="0" animBg="1"/>
      <p:bldP spid="54" grpId="0" animBg="1"/>
      <p:bldP spid="55" grpId="0" animBg="1"/>
      <p:bldP spid="56" grpId="0" animBg="1"/>
      <p:bldP spid="4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752354" y="2419108"/>
            <a:ext cx="7361499" cy="2453834"/>
            <a:chOff x="752354" y="2419108"/>
            <a:chExt cx="7361499" cy="2453834"/>
          </a:xfrm>
        </p:grpSpPr>
        <p:sp>
          <p:nvSpPr>
            <p:cNvPr id="3" name="橢圓 2">
              <a:extLst>
                <a:ext uri="{FF2B5EF4-FFF2-40B4-BE49-F238E27FC236}">
                  <a16:creationId xmlns:a16="http://schemas.microsoft.com/office/drawing/2014/main" id="{244721DA-1792-4EAA-BC64-17BF612073A5}"/>
                </a:ext>
              </a:extLst>
            </p:cNvPr>
            <p:cNvSpPr/>
            <p:nvPr/>
          </p:nvSpPr>
          <p:spPr>
            <a:xfrm>
              <a:off x="752354" y="2419109"/>
              <a:ext cx="2453833" cy="245383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橢圓 5">
              <a:extLst>
                <a:ext uri="{FF2B5EF4-FFF2-40B4-BE49-F238E27FC236}">
                  <a16:creationId xmlns:a16="http://schemas.microsoft.com/office/drawing/2014/main" id="{B0E8DDE3-9A69-4BEF-8221-E12883AE55F5}"/>
                </a:ext>
              </a:extLst>
            </p:cNvPr>
            <p:cNvSpPr/>
            <p:nvPr/>
          </p:nvSpPr>
          <p:spPr>
            <a:xfrm>
              <a:off x="3206187" y="2419109"/>
              <a:ext cx="2453833" cy="245383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FEE8C239-07F4-46C7-B7E2-5E0F7FF717DD}"/>
                </a:ext>
              </a:extLst>
            </p:cNvPr>
            <p:cNvSpPr/>
            <p:nvPr/>
          </p:nvSpPr>
          <p:spPr>
            <a:xfrm>
              <a:off x="5660020" y="2419108"/>
              <a:ext cx="2453833" cy="245383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0F0B22F4-8D21-4647-BB96-22CA69489F43}"/>
                </a:ext>
              </a:extLst>
            </p:cNvPr>
            <p:cNvCxnSpPr>
              <a:cxnSpLocks/>
            </p:cNvCxnSpPr>
            <p:nvPr/>
          </p:nvCxnSpPr>
          <p:spPr>
            <a:xfrm>
              <a:off x="752354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B1E9C137-BA35-48C7-A655-BDFF150C7AF1}"/>
                </a:ext>
              </a:extLst>
            </p:cNvPr>
            <p:cNvCxnSpPr>
              <a:cxnSpLocks/>
            </p:cNvCxnSpPr>
            <p:nvPr/>
          </p:nvCxnSpPr>
          <p:spPr>
            <a:xfrm>
              <a:off x="1979270" y="3113590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02A8CB85-78F8-4CDF-A524-5602D8077BB4}"/>
                </a:ext>
              </a:extLst>
            </p:cNvPr>
            <p:cNvCxnSpPr>
              <a:cxnSpLocks/>
            </p:cNvCxnSpPr>
            <p:nvPr/>
          </p:nvCxnSpPr>
          <p:spPr>
            <a:xfrm>
              <a:off x="3206186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8CE5C83B-0AC9-409E-93E8-446E0F2C65FB}"/>
                </a:ext>
              </a:extLst>
            </p:cNvPr>
            <p:cNvCxnSpPr>
              <a:cxnSpLocks/>
            </p:cNvCxnSpPr>
            <p:nvPr/>
          </p:nvCxnSpPr>
          <p:spPr>
            <a:xfrm>
              <a:off x="4433103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A7345E04-C593-4665-9662-F72F09C81D93}"/>
                </a:ext>
              </a:extLst>
            </p:cNvPr>
            <p:cNvCxnSpPr>
              <a:cxnSpLocks/>
            </p:cNvCxnSpPr>
            <p:nvPr/>
          </p:nvCxnSpPr>
          <p:spPr>
            <a:xfrm>
              <a:off x="5660019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DD0DF6B3-BCBA-4E99-A7E4-9ED6A7FBA105}"/>
                </a:ext>
              </a:extLst>
            </p:cNvPr>
            <p:cNvCxnSpPr>
              <a:cxnSpLocks/>
            </p:cNvCxnSpPr>
            <p:nvPr/>
          </p:nvCxnSpPr>
          <p:spPr>
            <a:xfrm>
              <a:off x="6886936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29D9BCCE-193B-41DD-8FB5-E11DE0033408}"/>
                </a:ext>
              </a:extLst>
            </p:cNvPr>
            <p:cNvCxnSpPr>
              <a:cxnSpLocks/>
            </p:cNvCxnSpPr>
            <p:nvPr/>
          </p:nvCxnSpPr>
          <p:spPr>
            <a:xfrm>
              <a:off x="8113853" y="3125165"/>
              <a:ext cx="0" cy="1041721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51979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進階版</a:t>
            </a:r>
            <a:r>
              <a:rPr lang="en-US" altLang="zh-TW" dirty="0"/>
              <a:t>-</a:t>
            </a:r>
            <a:r>
              <a:rPr lang="zh-TW" altLang="en-US" dirty="0"/>
              <a:t>河內塔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38" y="1981200"/>
            <a:ext cx="879230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75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C269C8-2564-476E-B8F5-31A19D205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26CAC2-7156-419B-802B-A15387058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DDA0068-7CEC-4AB9-A518-7D8ED80DF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41" y="950977"/>
            <a:ext cx="9163282" cy="517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14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D846D8-62D3-40B3-9F21-CE4CF961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演算法的表達方式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EB18E6-4882-4BCD-BE6C-10ADEC81B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484531"/>
            <a:ext cx="8479544" cy="4141624"/>
          </a:xfrm>
        </p:spPr>
        <p:txBody>
          <a:bodyPr/>
          <a:lstStyle/>
          <a:p>
            <a:r>
              <a:rPr lang="zh-TW" altLang="en-US" dirty="0"/>
              <a:t>演算法沒有固定呈現方式，只要能清楚表達，並符合演算法五大特性即可。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4E9F0A9-5C97-4E89-8EAA-21FBBE480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F76D0DC-E650-4994-9925-00BF270CE2D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9309" y="2542694"/>
            <a:ext cx="6354431" cy="344792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C8E2B8DF-25C7-4BD5-89CF-30A5D0A9351D}"/>
              </a:ext>
            </a:extLst>
          </p:cNvPr>
          <p:cNvSpPr/>
          <p:nvPr/>
        </p:nvSpPr>
        <p:spPr>
          <a:xfrm>
            <a:off x="1007140" y="2942883"/>
            <a:ext cx="563894" cy="2445574"/>
          </a:xfrm>
          <a:prstGeom prst="roundRect">
            <a:avLst>
              <a:gd name="adj" fmla="val 28489"/>
            </a:avLst>
          </a:prstGeom>
          <a:solidFill>
            <a:srgbClr val="60A7BF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見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</a:t>
            </a:r>
            <a:endParaRPr lang="en-US" altLang="zh-TW" sz="21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1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式</a:t>
            </a:r>
          </a:p>
        </p:txBody>
      </p:sp>
      <p:pic>
        <p:nvPicPr>
          <p:cNvPr id="7" name="Picture 2" descr="D:\圖片雜彙\康軒文教事業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9183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00" y="2583537"/>
            <a:ext cx="2671434" cy="2156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81E1E75-E654-4144-98A6-FD99725C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1011">
              <a:lnSpc>
                <a:spcPct val="130000"/>
              </a:lnSpc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三種表示法的比較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DE651FC-D921-4B0D-8714-3DFDB7E32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3D93C1A3-13F2-4D4E-9397-BB8A67BAD1F2}"/>
              </a:ext>
            </a:extLst>
          </p:cNvPr>
          <p:cNvSpPr txBox="1"/>
          <p:nvPr/>
        </p:nvSpPr>
        <p:spPr>
          <a:xfrm>
            <a:off x="3302979" y="2019439"/>
            <a:ext cx="2700352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00" dirty="0"/>
              <a:t>流程圖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050F6A5-954E-46A3-A9D8-9D20A6BE9293}"/>
              </a:ext>
            </a:extLst>
          </p:cNvPr>
          <p:cNvSpPr txBox="1"/>
          <p:nvPr/>
        </p:nvSpPr>
        <p:spPr>
          <a:xfrm>
            <a:off x="413266" y="2019439"/>
            <a:ext cx="2700352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 字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E77F2253-6E24-4791-A567-5517BF5FD95E}"/>
              </a:ext>
            </a:extLst>
          </p:cNvPr>
          <p:cNvSpPr txBox="1"/>
          <p:nvPr/>
        </p:nvSpPr>
        <p:spPr>
          <a:xfrm>
            <a:off x="6192691" y="2019439"/>
            <a:ext cx="2700352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00" dirty="0"/>
              <a:t>虛擬碼</a:t>
            </a:r>
          </a:p>
        </p:txBody>
      </p:sp>
      <p:sp>
        <p:nvSpPr>
          <p:cNvPr id="30" name="矩形 29"/>
          <p:cNvSpPr/>
          <p:nvPr/>
        </p:nvSpPr>
        <p:spPr>
          <a:xfrm>
            <a:off x="251255" y="1571048"/>
            <a:ext cx="457689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r>
              <a:rPr lang="en-US" altLang="zh-TW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依據「是否下雨」來決定行程。</a:t>
            </a:r>
            <a:endParaRPr lang="zh-HK" altLang="en-US" sz="21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5" name="直線接點 34"/>
          <p:cNvCxnSpPr/>
          <p:nvPr/>
        </p:nvCxnSpPr>
        <p:spPr>
          <a:xfrm>
            <a:off x="3221674" y="2429714"/>
            <a:ext cx="0" cy="3267127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6084365" y="2429714"/>
            <a:ext cx="0" cy="3267127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4365280" y="2588516"/>
            <a:ext cx="6078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0550C0E1-C941-457E-B64A-2473B241BBC9}"/>
              </a:ext>
            </a:extLst>
          </p:cNvPr>
          <p:cNvSpPr txBox="1"/>
          <p:nvPr/>
        </p:nvSpPr>
        <p:spPr>
          <a:xfrm>
            <a:off x="4346041" y="3212948"/>
            <a:ext cx="6078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下雨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8B3890E-F6C7-43C0-ACD3-E5D90EA2AF99}"/>
              </a:ext>
            </a:extLst>
          </p:cNvPr>
          <p:cNvSpPr txBox="1"/>
          <p:nvPr/>
        </p:nvSpPr>
        <p:spPr>
          <a:xfrm>
            <a:off x="4361488" y="4384817"/>
            <a:ext cx="6078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3451F0A-C58C-41A4-9E23-295243951F94}"/>
              </a:ext>
            </a:extLst>
          </p:cNvPr>
          <p:cNvSpPr txBox="1"/>
          <p:nvPr/>
        </p:nvSpPr>
        <p:spPr>
          <a:xfrm>
            <a:off x="412010" y="2607678"/>
            <a:ext cx="2597593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0924" indent="-810924">
              <a:lnSpc>
                <a:spcPct val="130000"/>
              </a:lnSpc>
            </a:pP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判斷是否下雨。</a:t>
            </a:r>
          </a:p>
          <a:p>
            <a:pPr marL="669220" indent="-669220">
              <a:lnSpc>
                <a:spcPct val="130000"/>
              </a:lnSpc>
            </a:pP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若下雨，就去圖書館。</a:t>
            </a:r>
          </a:p>
          <a:p>
            <a:pPr marL="669220" indent="-669220">
              <a:lnSpc>
                <a:spcPct val="130000"/>
              </a:lnSpc>
            </a:pP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若未下雨，就去打籃球。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3DBC483B-56CE-46A5-95F4-DFA987C2B0AD}"/>
              </a:ext>
            </a:extLst>
          </p:cNvPr>
          <p:cNvSpPr txBox="1"/>
          <p:nvPr/>
        </p:nvSpPr>
        <p:spPr>
          <a:xfrm>
            <a:off x="6428416" y="2522135"/>
            <a:ext cx="2342661" cy="90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 if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下雨</a:t>
            </a:r>
          </a:p>
          <a:p>
            <a:pPr>
              <a:lnSpc>
                <a:spcPct val="130000"/>
              </a:lnSpc>
            </a:pP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 then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去圖書館</a:t>
            </a:r>
          </a:p>
          <a:p>
            <a:pPr>
              <a:lnSpc>
                <a:spcPct val="130000"/>
              </a:lnSpc>
            </a:pPr>
            <a:r>
              <a:rPr lang="en-US" altLang="zh-TW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 else </a:t>
            </a:r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去打籃球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F3943E5-2F61-4C93-B39B-602A8AD79EB5}"/>
              </a:ext>
            </a:extLst>
          </p:cNvPr>
          <p:cNvSpPr txBox="1"/>
          <p:nvPr/>
        </p:nvSpPr>
        <p:spPr>
          <a:xfrm>
            <a:off x="3305898" y="3676850"/>
            <a:ext cx="1057177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去圖書館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EEC32A95-E337-4087-ADDE-E27B52A2257D}"/>
              </a:ext>
            </a:extLst>
          </p:cNvPr>
          <p:cNvSpPr txBox="1"/>
          <p:nvPr/>
        </p:nvSpPr>
        <p:spPr>
          <a:xfrm>
            <a:off x="5109246" y="3676850"/>
            <a:ext cx="83110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打籃球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31EB33B7-1E4A-40CC-ADD4-F877D313292C}"/>
              </a:ext>
            </a:extLst>
          </p:cNvPr>
          <p:cNvSpPr txBox="1"/>
          <p:nvPr/>
        </p:nvSpPr>
        <p:spPr>
          <a:xfrm>
            <a:off x="3401678" y="3050909"/>
            <a:ext cx="83110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736979B6-CA20-4EC5-AD2A-3D3F620C8407}"/>
              </a:ext>
            </a:extLst>
          </p:cNvPr>
          <p:cNvSpPr txBox="1"/>
          <p:nvPr/>
        </p:nvSpPr>
        <p:spPr>
          <a:xfrm>
            <a:off x="5227660" y="3082706"/>
            <a:ext cx="831105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790" y="4074163"/>
            <a:ext cx="2355287" cy="1890203"/>
          </a:xfrm>
          <a:prstGeom prst="rect">
            <a:avLst/>
          </a:prstGeom>
        </p:spPr>
      </p:pic>
      <p:pic>
        <p:nvPicPr>
          <p:cNvPr id="22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634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/>
          <p:cNvSpPr/>
          <p:nvPr/>
        </p:nvSpPr>
        <p:spPr>
          <a:xfrm>
            <a:off x="7386747" y="3450572"/>
            <a:ext cx="190090" cy="512743"/>
          </a:xfrm>
          <a:prstGeom prst="roundRect">
            <a:avLst>
              <a:gd name="adj" fmla="val 5324"/>
            </a:avLst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34A7757-092B-4C22-B043-BC1E67F8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循序結構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94A2B01-C4EC-44BE-856F-BC61AC59C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256" y="1555217"/>
            <a:ext cx="2905692" cy="4141624"/>
          </a:xfrm>
        </p:spPr>
        <p:txBody>
          <a:bodyPr/>
          <a:lstStyle/>
          <a:p>
            <a:r>
              <a:rPr lang="zh-TW" altLang="en-US" dirty="0"/>
              <a:t>由上而下，依序按照一個指令、一個指令逐步執行。</a:t>
            </a:r>
            <a:endParaRPr lang="en-US" altLang="zh-TW" dirty="0"/>
          </a:p>
          <a:p>
            <a:r>
              <a:rPr lang="zh-TW" altLang="en-US" dirty="0"/>
              <a:t>這是最基本的程式結構。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1FEADF-858B-4E4D-B719-F929D45E5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3776317" y="1608685"/>
            <a:ext cx="1551866" cy="4034849"/>
            <a:chOff x="4580442" y="1141369"/>
            <a:chExt cx="2068885" cy="537909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0442" y="1141369"/>
              <a:ext cx="2068885" cy="5379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262E8FD5-BF44-4A71-857E-D0BCEC75454B}"/>
                </a:ext>
              </a:extLst>
            </p:cNvPr>
            <p:cNvSpPr txBox="1"/>
            <p:nvPr/>
          </p:nvSpPr>
          <p:spPr>
            <a:xfrm>
              <a:off x="4958419" y="5302002"/>
              <a:ext cx="134250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FEA6518C-9A66-4FCE-8A68-CCAAE7A668A9}"/>
                </a:ext>
              </a:extLst>
            </p:cNvPr>
            <p:cNvSpPr txBox="1"/>
            <p:nvPr/>
          </p:nvSpPr>
          <p:spPr>
            <a:xfrm>
              <a:off x="4998494" y="1845619"/>
              <a:ext cx="1261293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C8C048F7-0F2F-4599-8A8A-F628F5E3AD59}"/>
                </a:ext>
              </a:extLst>
            </p:cNvPr>
            <p:cNvSpPr txBox="1"/>
            <p:nvPr/>
          </p:nvSpPr>
          <p:spPr>
            <a:xfrm>
              <a:off x="4998494" y="3195892"/>
              <a:ext cx="1261293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 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6689449" y="1851304"/>
            <a:ext cx="1555438" cy="3707236"/>
            <a:chOff x="8824812" y="1197545"/>
            <a:chExt cx="2073647" cy="494233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4812" y="1197545"/>
              <a:ext cx="2073647" cy="4911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A03C9E52-7039-47F3-A92F-DA8004975804}"/>
                </a:ext>
              </a:extLst>
            </p:cNvPr>
            <p:cNvSpPr txBox="1"/>
            <p:nvPr/>
          </p:nvSpPr>
          <p:spPr>
            <a:xfrm>
              <a:off x="9410230" y="5585958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結束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84C5EB5E-57D3-4151-9173-BD0E98E64994}"/>
                </a:ext>
              </a:extLst>
            </p:cNvPr>
            <p:cNvSpPr txBox="1"/>
            <p:nvPr/>
          </p:nvSpPr>
          <p:spPr>
            <a:xfrm>
              <a:off x="9410230" y="1269554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開始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A823B41E-0EF1-47CE-8B60-22A978980AAE}"/>
                </a:ext>
              </a:extLst>
            </p:cNvPr>
            <p:cNvSpPr txBox="1"/>
            <p:nvPr/>
          </p:nvSpPr>
          <p:spPr>
            <a:xfrm>
              <a:off x="9410230" y="2251698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起床</a:t>
              </a:r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E0F9F516-FC34-4DCA-92F1-96A18B69204E}"/>
                </a:ext>
              </a:extLst>
            </p:cNvPr>
            <p:cNvSpPr txBox="1"/>
            <p:nvPr/>
          </p:nvSpPr>
          <p:spPr>
            <a:xfrm>
              <a:off x="9410230" y="3262690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刷牙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AE93DDBD-0536-4D9B-84FB-3812C4FB6BDA}"/>
                </a:ext>
              </a:extLst>
            </p:cNvPr>
            <p:cNvSpPr txBox="1"/>
            <p:nvPr/>
          </p:nvSpPr>
          <p:spPr>
            <a:xfrm>
              <a:off x="9407573" y="4509914"/>
              <a:ext cx="964241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上學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橢圓 5"/>
          <p:cNvSpPr/>
          <p:nvPr/>
        </p:nvSpPr>
        <p:spPr>
          <a:xfrm>
            <a:off x="5962643" y="1740813"/>
            <a:ext cx="270497" cy="3245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704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131" y="1970648"/>
            <a:ext cx="3223355" cy="3618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34A7757-092B-4C22-B043-BC1E67F84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選擇結構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94A2B01-C4EC-44BE-856F-BC61AC59C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756" y="1586965"/>
            <a:ext cx="3766561" cy="653748"/>
          </a:xfrm>
        </p:spPr>
        <p:txBody>
          <a:bodyPr/>
          <a:lstStyle/>
          <a:p>
            <a:r>
              <a:rPr lang="zh-TW" altLang="en-US" dirty="0"/>
              <a:t>經由</a:t>
            </a:r>
            <a:r>
              <a:rPr lang="zh-TW" altLang="en-US" b="1" dirty="0">
                <a:solidFill>
                  <a:srgbClr val="0070C0"/>
                </a:solidFill>
              </a:rPr>
              <a:t>條件判斷</a:t>
            </a:r>
            <a:r>
              <a:rPr lang="zh-TW" altLang="en-US" dirty="0"/>
              <a:t>的結果，決定要執行何種指令。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1FEADF-858B-4E4D-B719-F929D45E5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845101" y="2921262"/>
            <a:ext cx="3143217" cy="2506220"/>
            <a:chOff x="1126654" y="2317572"/>
            <a:chExt cx="4190410" cy="334119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6654" y="2317572"/>
              <a:ext cx="4000853" cy="3341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7D7222C4-6673-4A85-9CC8-1A049C061427}"/>
                </a:ext>
              </a:extLst>
            </p:cNvPr>
            <p:cNvSpPr txBox="1"/>
            <p:nvPr/>
          </p:nvSpPr>
          <p:spPr>
            <a:xfrm>
              <a:off x="1203380" y="4273163"/>
              <a:ext cx="1171537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31EB33B7-1E4A-40CC-ADD4-F877D313292C}"/>
                </a:ext>
              </a:extLst>
            </p:cNvPr>
            <p:cNvSpPr txBox="1"/>
            <p:nvPr/>
          </p:nvSpPr>
          <p:spPr>
            <a:xfrm>
              <a:off x="1198662" y="2781722"/>
              <a:ext cx="1107996" cy="55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成立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36979B6-CA20-4EC5-AD2A-3D3F620C8407}"/>
                </a:ext>
              </a:extLst>
            </p:cNvPr>
            <p:cNvSpPr txBox="1"/>
            <p:nvPr/>
          </p:nvSpPr>
          <p:spPr>
            <a:xfrm>
              <a:off x="3934965" y="2781722"/>
              <a:ext cx="1382099" cy="553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不成立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7D7222C4-6673-4A85-9CC8-1A049C061427}"/>
                </a:ext>
              </a:extLst>
            </p:cNvPr>
            <p:cNvSpPr txBox="1"/>
            <p:nvPr/>
          </p:nvSpPr>
          <p:spPr>
            <a:xfrm>
              <a:off x="2509826" y="3183571"/>
              <a:ext cx="1323268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條件式</a:t>
              </a: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D7222C4-6673-4A85-9CC8-1A049C061427}"/>
                </a:ext>
              </a:extLst>
            </p:cNvPr>
            <p:cNvSpPr txBox="1"/>
            <p:nvPr/>
          </p:nvSpPr>
          <p:spPr>
            <a:xfrm>
              <a:off x="3889250" y="4273162"/>
              <a:ext cx="1171537" cy="5539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指令</a:t>
              </a:r>
              <a:r>
                <a:rPr lang="en-US" altLang="zh-TW" sz="2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4" name="圓角矩形 13"/>
          <p:cNvSpPr/>
          <p:nvPr/>
        </p:nvSpPr>
        <p:spPr>
          <a:xfrm>
            <a:off x="4450448" y="3464564"/>
            <a:ext cx="4442297" cy="522565"/>
          </a:xfrm>
          <a:prstGeom prst="roundRect">
            <a:avLst>
              <a:gd name="adj" fmla="val 5324"/>
            </a:avLst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4315200" y="1902852"/>
            <a:ext cx="270497" cy="32459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zh-TW" altLang="en-US" sz="1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zh-HK" altLang="en-US" sz="1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5D555CB-D45D-479D-879A-A004FD4E6D2C}"/>
              </a:ext>
            </a:extLst>
          </p:cNvPr>
          <p:cNvSpPr txBox="1"/>
          <p:nvPr/>
        </p:nvSpPr>
        <p:spPr>
          <a:xfrm>
            <a:off x="6013584" y="3645052"/>
            <a:ext cx="124906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分數≥ </a:t>
            </a:r>
            <a:r>
              <a:rPr lang="en-US" altLang="zh-TW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endParaRPr lang="zh-TW" altLang="en-US" sz="27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771DAC4-9D14-4DAB-8F64-D338CCDD5897}"/>
              </a:ext>
            </a:extLst>
          </p:cNvPr>
          <p:cNvSpPr txBox="1"/>
          <p:nvPr/>
        </p:nvSpPr>
        <p:spPr>
          <a:xfrm>
            <a:off x="6002763" y="2725029"/>
            <a:ext cx="126188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輸入分數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D85494-CE27-47B7-A4FB-A09250A390A0}"/>
              </a:ext>
            </a:extLst>
          </p:cNvPr>
          <p:cNvSpPr txBox="1"/>
          <p:nvPr/>
        </p:nvSpPr>
        <p:spPr>
          <a:xfrm>
            <a:off x="6277514" y="1970648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1C7E794-B906-4A33-88B1-095EB7E0CC4E}"/>
              </a:ext>
            </a:extLst>
          </p:cNvPr>
          <p:cNvSpPr txBox="1"/>
          <p:nvPr/>
        </p:nvSpPr>
        <p:spPr>
          <a:xfrm>
            <a:off x="6840547" y="4293209"/>
            <a:ext cx="1566378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不及格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57815D4-04FC-40BF-B98D-C79368DB812F}"/>
              </a:ext>
            </a:extLst>
          </p:cNvPr>
          <p:cNvSpPr txBox="1"/>
          <p:nvPr/>
        </p:nvSpPr>
        <p:spPr>
          <a:xfrm>
            <a:off x="7406377" y="3483013"/>
            <a:ext cx="99257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2B647DF-B818-4BBC-8CAB-202819F2F47A}"/>
              </a:ext>
            </a:extLst>
          </p:cNvPr>
          <p:cNvSpPr txBox="1"/>
          <p:nvPr/>
        </p:nvSpPr>
        <p:spPr>
          <a:xfrm>
            <a:off x="5220157" y="4278834"/>
            <a:ext cx="810195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9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及格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6BF8CCE-DD25-4AE8-B1A9-0FEF43EB0F43}"/>
              </a:ext>
            </a:extLst>
          </p:cNvPr>
          <p:cNvSpPr txBox="1"/>
          <p:nvPr/>
        </p:nvSpPr>
        <p:spPr>
          <a:xfrm>
            <a:off x="5191117" y="3468638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8A5B84D-2B16-4C7D-A50E-8817CE0A53E0}"/>
              </a:ext>
            </a:extLst>
          </p:cNvPr>
          <p:cNvSpPr txBox="1"/>
          <p:nvPr/>
        </p:nvSpPr>
        <p:spPr>
          <a:xfrm>
            <a:off x="6277514" y="5194623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94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資訊科技課程架構</a:t>
            </a:r>
          </a:p>
        </p:txBody>
      </p:sp>
      <p:sp>
        <p:nvSpPr>
          <p:cNvPr id="7" name="矩形 6"/>
          <p:cNvSpPr/>
          <p:nvPr/>
        </p:nvSpPr>
        <p:spPr>
          <a:xfrm>
            <a:off x="533400" y="3638266"/>
            <a:ext cx="1353339" cy="17424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演算法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基本概念</a:t>
            </a:r>
          </a:p>
        </p:txBody>
      </p:sp>
      <p:sp>
        <p:nvSpPr>
          <p:cNvPr id="4" name="矩形 3"/>
          <p:cNvSpPr/>
          <p:nvPr/>
        </p:nvSpPr>
        <p:spPr>
          <a:xfrm>
            <a:off x="533400" y="5381092"/>
            <a:ext cx="2706678" cy="63870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資訊科技與人類社會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solidFill>
                  <a:schemeClr val="bg1"/>
                </a:solidFill>
                <a:latin typeface="王漢宗特黑體繁" pitchFamily="2" charset="-120"/>
                <a:ea typeface="王漢宗特黑體繁" pitchFamily="2" charset="-120"/>
              </a:rPr>
              <a:t>個資保護</a:t>
            </a:r>
            <a:r>
              <a:rPr lang="zh-TW" altLang="en-US" sz="1600" dirty="0">
                <a:solidFill>
                  <a:srgbClr val="FFC000"/>
                </a:solidFill>
                <a:latin typeface="王漢宗特黑體繁" pitchFamily="2" charset="-120"/>
                <a:ea typeface="王漢宗特黑體繁" pitchFamily="2" charset="-120"/>
              </a:rPr>
              <a:t>合理使用</a:t>
            </a:r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資訊安全</a:t>
            </a:r>
          </a:p>
        </p:txBody>
      </p:sp>
      <p:sp>
        <p:nvSpPr>
          <p:cNvPr id="5" name="矩形 4"/>
          <p:cNvSpPr/>
          <p:nvPr/>
        </p:nvSpPr>
        <p:spPr>
          <a:xfrm>
            <a:off x="533400" y="2975131"/>
            <a:ext cx="2706678" cy="66313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資訊科技應用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資料處理應用專題</a:t>
            </a:r>
          </a:p>
        </p:txBody>
      </p:sp>
      <p:sp>
        <p:nvSpPr>
          <p:cNvPr id="6" name="矩形 5"/>
          <p:cNvSpPr/>
          <p:nvPr/>
        </p:nvSpPr>
        <p:spPr>
          <a:xfrm>
            <a:off x="1886739" y="3638266"/>
            <a:ext cx="1353339" cy="174241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程式設計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基本概念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結構化程式</a:t>
            </a:r>
          </a:p>
        </p:txBody>
      </p:sp>
      <p:sp>
        <p:nvSpPr>
          <p:cNvPr id="12" name="矩形 11"/>
          <p:cNvSpPr/>
          <p:nvPr/>
        </p:nvSpPr>
        <p:spPr>
          <a:xfrm>
            <a:off x="5980122" y="1689175"/>
            <a:ext cx="2706678" cy="63155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資訊科技應用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資訊科技應用專題</a:t>
            </a:r>
          </a:p>
        </p:txBody>
      </p:sp>
      <p:sp>
        <p:nvSpPr>
          <p:cNvPr id="13" name="矩形 12"/>
          <p:cNvSpPr/>
          <p:nvPr/>
        </p:nvSpPr>
        <p:spPr>
          <a:xfrm>
            <a:off x="5980122" y="2309015"/>
            <a:ext cx="1353339" cy="17281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系統平台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發展演進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架構運作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網路技術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網路服務</a:t>
            </a:r>
          </a:p>
        </p:txBody>
      </p:sp>
      <p:sp>
        <p:nvSpPr>
          <p:cNvPr id="14" name="矩形 13"/>
          <p:cNvSpPr/>
          <p:nvPr/>
        </p:nvSpPr>
        <p:spPr>
          <a:xfrm>
            <a:off x="7333461" y="2309015"/>
            <a:ext cx="1353339" cy="172812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資料處理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資料數位化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資料表示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概念與方法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endParaRPr lang="zh-TW" altLang="en-US" sz="1600" dirty="0"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980122" y="4037144"/>
            <a:ext cx="2706678" cy="63870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資訊科技與人類社會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生活影響</a:t>
            </a:r>
            <a:r>
              <a:rPr lang="zh-TW" altLang="en-US" sz="1600" dirty="0">
                <a:solidFill>
                  <a:srgbClr val="FFC000"/>
                </a:solidFill>
                <a:latin typeface="王漢宗特黑體繁" pitchFamily="2" charset="-120"/>
                <a:ea typeface="王漢宗特黑體繁" pitchFamily="2" charset="-120"/>
              </a:rPr>
              <a:t>產業特性與種類</a:t>
            </a:r>
          </a:p>
        </p:txBody>
      </p:sp>
      <p:sp>
        <p:nvSpPr>
          <p:cNvPr id="18" name="矩形 17"/>
          <p:cNvSpPr/>
          <p:nvPr/>
        </p:nvSpPr>
        <p:spPr>
          <a:xfrm>
            <a:off x="3259626" y="2975130"/>
            <a:ext cx="1353339" cy="1711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演算法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陣列結構</a:t>
            </a: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基本演算法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612965" y="2975130"/>
            <a:ext cx="1353339" cy="171124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程式設計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陣列程式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模組化概念</a:t>
            </a:r>
            <a:endParaRPr lang="en-US" altLang="zh-TW" sz="1600" dirty="0"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模組化程式</a:t>
            </a:r>
          </a:p>
        </p:txBody>
      </p:sp>
      <p:sp>
        <p:nvSpPr>
          <p:cNvPr id="26" name="矩形 25"/>
          <p:cNvSpPr/>
          <p:nvPr/>
        </p:nvSpPr>
        <p:spPr>
          <a:xfrm>
            <a:off x="3259626" y="2311995"/>
            <a:ext cx="2706678" cy="663136"/>
          </a:xfrm>
          <a:prstGeom prst="rect">
            <a:avLst/>
          </a:prstGeom>
          <a:solidFill>
            <a:srgbClr val="B9D08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資訊科技應用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資訊科技應用專題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152400" y="6422304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圖表內容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精簡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自科技領綱，完整內容請參閱科技領綱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492204" y="252737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七年級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3235404" y="184157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八年級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5943600" y="123197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九年級</a:t>
            </a:r>
          </a:p>
        </p:txBody>
      </p:sp>
      <p:sp>
        <p:nvSpPr>
          <p:cNvPr id="8" name="矩形 7"/>
          <p:cNvSpPr/>
          <p:nvPr/>
        </p:nvSpPr>
        <p:spPr>
          <a:xfrm>
            <a:off x="3259626" y="4686378"/>
            <a:ext cx="2706678" cy="63870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solidFill>
                  <a:srgbClr val="FFFF00"/>
                </a:solidFill>
                <a:latin typeface="王漢宗特黑體繁" pitchFamily="2" charset="-120"/>
                <a:ea typeface="王漢宗特黑體繁" pitchFamily="2" charset="-120"/>
              </a:rPr>
              <a:t>資訊科技與人類社會</a:t>
            </a:r>
            <a:endParaRPr lang="en-US" altLang="zh-TW" sz="1600" dirty="0">
              <a:solidFill>
                <a:srgbClr val="FFFF00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600" dirty="0">
                <a:latin typeface="王漢宗特黑體繁" pitchFamily="2" charset="-120"/>
                <a:ea typeface="王漢宗特黑體繁" pitchFamily="2" charset="-120"/>
              </a:rPr>
              <a:t>重要議題</a:t>
            </a:r>
            <a:r>
              <a:rPr lang="zh-TW" altLang="en-US" sz="1600" dirty="0">
                <a:solidFill>
                  <a:srgbClr val="FFC000"/>
                </a:solidFill>
                <a:latin typeface="王漢宗特黑體繁" pitchFamily="2" charset="-120"/>
                <a:ea typeface="王漢宗特黑體繁" pitchFamily="2" charset="-120"/>
              </a:rPr>
              <a:t>倫理與法律</a:t>
            </a:r>
            <a:endParaRPr lang="en-US" altLang="zh-TW" sz="1600" dirty="0">
              <a:solidFill>
                <a:srgbClr val="FFC000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179" y="2726831"/>
            <a:ext cx="2397912" cy="216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717" y="2664039"/>
            <a:ext cx="1980098" cy="216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05BF74A-E3CC-4131-BDD4-72D813871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重複結構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B2C0D94-C0F6-43CE-891E-15EB24C4B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讓指令重複執行多次的結構。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DA7D882-EEED-4345-A8F4-92071F13E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D93C1A3-13F2-4D4E-9397-BB8A67BAD1F2}"/>
              </a:ext>
            </a:extLst>
          </p:cNvPr>
          <p:cNvSpPr txBox="1"/>
          <p:nvPr/>
        </p:nvSpPr>
        <p:spPr>
          <a:xfrm>
            <a:off x="4788502" y="2154516"/>
            <a:ext cx="4050527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100" dirty="0"/>
              <a:t>後判斷式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050F6A5-954E-46A3-A9D8-9D20A6BE9293}"/>
              </a:ext>
            </a:extLst>
          </p:cNvPr>
          <p:cNvSpPr txBox="1"/>
          <p:nvPr/>
        </p:nvSpPr>
        <p:spPr>
          <a:xfrm>
            <a:off x="412010" y="2154516"/>
            <a:ext cx="4050527" cy="415498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前判斷式</a:t>
            </a:r>
          </a:p>
        </p:txBody>
      </p:sp>
      <p:cxnSp>
        <p:nvCxnSpPr>
          <p:cNvPr id="12" name="直線接點 11"/>
          <p:cNvCxnSpPr/>
          <p:nvPr/>
        </p:nvCxnSpPr>
        <p:spPr>
          <a:xfrm>
            <a:off x="4626013" y="2564791"/>
            <a:ext cx="0" cy="3267127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953127" y="4941365"/>
            <a:ext cx="3348808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先判斷，再決定是否執行指令。</a:t>
            </a:r>
            <a:endParaRPr lang="en-US" altLang="zh-TW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→可能完全不執行指令。</a:t>
            </a:r>
            <a:endParaRPr lang="zh-HK" altLang="en-US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28182" y="4941365"/>
            <a:ext cx="3391945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先執行指令，然後再進行判斷。</a:t>
            </a:r>
            <a:endParaRPr lang="en-US" altLang="zh-TW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1350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→至少會執行一次指令。</a:t>
            </a:r>
            <a:endParaRPr lang="zh-HK" altLang="en-US" sz="135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2169979" y="4054941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指令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1EB33B7-1E4A-40CC-ADD4-F877D313292C}"/>
              </a:ext>
            </a:extLst>
          </p:cNvPr>
          <p:cNvSpPr txBox="1"/>
          <p:nvPr/>
        </p:nvSpPr>
        <p:spPr>
          <a:xfrm>
            <a:off x="2357466" y="3622836"/>
            <a:ext cx="8311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36979B6-CA20-4EC5-AD2A-3D3F620C8407}"/>
              </a:ext>
            </a:extLst>
          </p:cNvPr>
          <p:cNvSpPr txBox="1"/>
          <p:nvPr/>
        </p:nvSpPr>
        <p:spPr>
          <a:xfrm>
            <a:off x="796312" y="2975978"/>
            <a:ext cx="10367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2085253" y="3172211"/>
            <a:ext cx="7040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6313638" y="3969130"/>
            <a:ext cx="7040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條件式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D7222C4-6673-4A85-9CC8-1A049C061427}"/>
              </a:ext>
            </a:extLst>
          </p:cNvPr>
          <p:cNvSpPr txBox="1"/>
          <p:nvPr/>
        </p:nvSpPr>
        <p:spPr>
          <a:xfrm>
            <a:off x="6400201" y="3082706"/>
            <a:ext cx="53091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指令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1EB33B7-1E4A-40CC-ADD4-F877D313292C}"/>
              </a:ext>
            </a:extLst>
          </p:cNvPr>
          <p:cNvSpPr txBox="1"/>
          <p:nvPr/>
        </p:nvSpPr>
        <p:spPr>
          <a:xfrm>
            <a:off x="7218639" y="4160123"/>
            <a:ext cx="83110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36979B6-CA20-4EC5-AD2A-3D3F620C8407}"/>
              </a:ext>
            </a:extLst>
          </p:cNvPr>
          <p:cNvSpPr txBox="1"/>
          <p:nvPr/>
        </p:nvSpPr>
        <p:spPr>
          <a:xfrm>
            <a:off x="6589404" y="4478026"/>
            <a:ext cx="103670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35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  <p:pic>
        <p:nvPicPr>
          <p:cNvPr id="23" name="Picture 2" descr="D:\圖片雜彙\康軒文教事業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150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898430" y="1295400"/>
            <a:ext cx="7347139" cy="5368694"/>
            <a:chOff x="2049625" y="909514"/>
            <a:chExt cx="7948696" cy="5808264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9625" y="909514"/>
              <a:ext cx="1730474" cy="5808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3358" y="909994"/>
              <a:ext cx="2534963" cy="43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3705" y="909514"/>
              <a:ext cx="2520880" cy="43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手繪多邊形 9"/>
            <p:cNvSpPr/>
            <p:nvPr/>
          </p:nvSpPr>
          <p:spPr>
            <a:xfrm>
              <a:off x="3574926" y="1557586"/>
              <a:ext cx="1526851" cy="2029029"/>
            </a:xfrm>
            <a:custGeom>
              <a:avLst/>
              <a:gdLst>
                <a:gd name="connsiteX0" fmla="*/ 0 w 1215615"/>
                <a:gd name="connsiteY0" fmla="*/ 2173045 h 2173045"/>
                <a:gd name="connsiteX1" fmla="*/ 473337 w 1215615"/>
                <a:gd name="connsiteY1" fmla="*/ 2173045 h 2173045"/>
                <a:gd name="connsiteX2" fmla="*/ 473337 w 1215615"/>
                <a:gd name="connsiteY2" fmla="*/ 0 h 2173045"/>
                <a:gd name="connsiteX3" fmla="*/ 1215615 w 1215615"/>
                <a:gd name="connsiteY3" fmla="*/ 0 h 217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5615" h="2173045">
                  <a:moveTo>
                    <a:pt x="0" y="2173045"/>
                  </a:moveTo>
                  <a:lnTo>
                    <a:pt x="473337" y="2173045"/>
                  </a:lnTo>
                  <a:lnTo>
                    <a:pt x="473337" y="0"/>
                  </a:lnTo>
                  <a:lnTo>
                    <a:pt x="1215615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ysDash"/>
              <a:headEnd type="none" w="med" len="med"/>
              <a:tailEnd type="arrow" w="med" len="med"/>
            </a:ln>
          </p:spPr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11" name="手繪多邊形 10"/>
            <p:cNvSpPr/>
            <p:nvPr/>
          </p:nvSpPr>
          <p:spPr>
            <a:xfrm>
              <a:off x="3596640" y="1574800"/>
              <a:ext cx="4385457" cy="3962400"/>
            </a:xfrm>
            <a:custGeom>
              <a:avLst/>
              <a:gdLst>
                <a:gd name="connsiteX0" fmla="*/ 0 w 5273040"/>
                <a:gd name="connsiteY0" fmla="*/ 2976880 h 3962400"/>
                <a:gd name="connsiteX1" fmla="*/ 711200 w 5273040"/>
                <a:gd name="connsiteY1" fmla="*/ 2976880 h 3962400"/>
                <a:gd name="connsiteX2" fmla="*/ 711200 w 5273040"/>
                <a:gd name="connsiteY2" fmla="*/ 3962400 h 3962400"/>
                <a:gd name="connsiteX3" fmla="*/ 4439920 w 5273040"/>
                <a:gd name="connsiteY3" fmla="*/ 3962400 h 3962400"/>
                <a:gd name="connsiteX4" fmla="*/ 4439920 w 5273040"/>
                <a:gd name="connsiteY4" fmla="*/ 0 h 3962400"/>
                <a:gd name="connsiteX5" fmla="*/ 5273040 w 5273040"/>
                <a:gd name="connsiteY5" fmla="*/ 0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3040" h="3962400">
                  <a:moveTo>
                    <a:pt x="0" y="2976880"/>
                  </a:moveTo>
                  <a:lnTo>
                    <a:pt x="711200" y="2976880"/>
                  </a:lnTo>
                  <a:lnTo>
                    <a:pt x="711200" y="3962400"/>
                  </a:lnTo>
                  <a:lnTo>
                    <a:pt x="4439920" y="3962400"/>
                  </a:lnTo>
                  <a:lnTo>
                    <a:pt x="4439920" y="0"/>
                  </a:lnTo>
                  <a:lnTo>
                    <a:pt x="5273040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ysDash"/>
              <a:headEnd type="none" w="med" len="med"/>
              <a:tailEnd type="arrow" w="med" len="med"/>
            </a:ln>
          </p:spPr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  <p:sp>
        <p:nvSpPr>
          <p:cNvPr id="12" name="標題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流程圖表示</a:t>
            </a:r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4" name="平行四邊形 13"/>
          <p:cNvSpPr/>
          <p:nvPr/>
        </p:nvSpPr>
        <p:spPr>
          <a:xfrm>
            <a:off x="6322903" y="5882998"/>
            <a:ext cx="1922666" cy="720000"/>
          </a:xfrm>
          <a:prstGeom prst="parallelogram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Picture 2" descr="D:\圖片雜彙\康軒文教事業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4661" y="1098301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2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七年級演算法與程式設計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dirty="0"/>
              <a:t>程式語言基本概念、功能及應用</a:t>
            </a:r>
            <a:endParaRPr lang="en-US" altLang="zh-TW" dirty="0"/>
          </a:p>
          <a:p>
            <a:r>
              <a:rPr lang="zh-TW" altLang="en-US" dirty="0"/>
              <a:t>問題的描述、問題的解析</a:t>
            </a:r>
          </a:p>
          <a:p>
            <a:r>
              <a:rPr lang="zh-TW" altLang="en-US" dirty="0"/>
              <a:t>演算法的意義與特性。</a:t>
            </a:r>
          </a:p>
          <a:p>
            <a:r>
              <a:rPr lang="zh-TW" altLang="en-US" dirty="0"/>
              <a:t>演算法的循序性。</a:t>
            </a:r>
          </a:p>
          <a:p>
            <a:r>
              <a:rPr lang="zh-TW" altLang="en-US" dirty="0"/>
              <a:t>選擇結構的概念與應用。</a:t>
            </a:r>
          </a:p>
          <a:p>
            <a:r>
              <a:rPr lang="zh-TW" altLang="en-US" dirty="0"/>
              <a:t>重複結構的概念與應用。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65015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Coding</a:t>
            </a:r>
            <a:r>
              <a:rPr lang="zh-TW" altLang="en-US" b="1" dirty="0"/>
              <a:t>教學資源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1025399"/>
      </p:ext>
    </p:extLst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教學資源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教科書：翰林、康軒、全華、</a:t>
            </a:r>
            <a:r>
              <a:rPr lang="zh-TW" altLang="en-US" dirty="0">
                <a:solidFill>
                  <a:schemeClr val="bg1">
                    <a:lumMod val="50000"/>
                  </a:schemeClr>
                </a:solidFill>
              </a:rPr>
              <a:t>南一、碁峯</a:t>
            </a:r>
            <a:endParaRPr lang="en-US" altLang="zh-TW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dirty="0"/>
              <a:t>視覺化積木程式：</a:t>
            </a:r>
            <a:endParaRPr lang="en-US" altLang="zh-TW" dirty="0"/>
          </a:p>
          <a:p>
            <a:pPr lvl="1"/>
            <a:r>
              <a:rPr lang="en-US" altLang="zh-TW" dirty="0"/>
              <a:t>Scratch</a:t>
            </a:r>
          </a:p>
          <a:p>
            <a:pPr lvl="1"/>
            <a:r>
              <a:rPr lang="en-US" altLang="zh-TW" dirty="0"/>
              <a:t>Code.org One Hour Code</a:t>
            </a:r>
          </a:p>
          <a:p>
            <a:pPr lvl="1"/>
            <a:r>
              <a:rPr lang="en-US" altLang="zh-TW" dirty="0" err="1"/>
              <a:t>Blockly</a:t>
            </a:r>
            <a:endParaRPr lang="en-US" altLang="zh-TW" dirty="0"/>
          </a:p>
          <a:p>
            <a:pPr lvl="1"/>
            <a:r>
              <a:rPr lang="en-US" altLang="zh-TW" dirty="0"/>
              <a:t>E-game</a:t>
            </a:r>
            <a:r>
              <a:rPr lang="zh-TW" altLang="en-US" dirty="0"/>
              <a:t>打寇島</a:t>
            </a:r>
            <a:endParaRPr lang="en-US" altLang="zh-TW" dirty="0"/>
          </a:p>
          <a:p>
            <a:r>
              <a:rPr lang="zh-TW" altLang="en-US" dirty="0"/>
              <a:t>桌遊：海霸、機器人蓋程式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3692847"/>
      </p:ext>
    </p:extLst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195388"/>
            <a:ext cx="9144000" cy="4465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0069304"/>
      </p:ext>
    </p:extLst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200150"/>
            <a:ext cx="9144000" cy="44561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6324600" y="5105400"/>
            <a:ext cx="10668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4429288"/>
      </p:ext>
    </p:extLst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38163"/>
            <a:ext cx="9144000" cy="57800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228600" y="2286000"/>
            <a:ext cx="1219200" cy="685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1310433"/>
      </p:ext>
    </p:extLst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42925"/>
            <a:ext cx="9144000" cy="5772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7034926"/>
      </p:ext>
    </p:extLst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92263"/>
            <a:ext cx="9144000" cy="367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5257800" y="3733800"/>
            <a:ext cx="1219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6694623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1" name="矩形 20"/>
          <p:cNvSpPr/>
          <p:nvPr/>
        </p:nvSpPr>
        <p:spPr>
          <a:xfrm>
            <a:off x="4876800" y="3962400"/>
            <a:ext cx="2286000" cy="5334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資訊科技與人類社會</a:t>
            </a:r>
          </a:p>
        </p:txBody>
      </p:sp>
      <p:sp>
        <p:nvSpPr>
          <p:cNvPr id="23" name="矩形 22"/>
          <p:cNvSpPr/>
          <p:nvPr/>
        </p:nvSpPr>
        <p:spPr>
          <a:xfrm>
            <a:off x="7696200" y="49530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數位作品</a:t>
            </a:r>
          </a:p>
        </p:txBody>
      </p:sp>
      <p:sp>
        <p:nvSpPr>
          <p:cNvPr id="35" name="矩形 34"/>
          <p:cNvSpPr/>
          <p:nvPr/>
        </p:nvSpPr>
        <p:spPr>
          <a:xfrm>
            <a:off x="5257800" y="4648200"/>
            <a:ext cx="152400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個資保護</a:t>
            </a:r>
          </a:p>
        </p:txBody>
      </p:sp>
      <p:sp>
        <p:nvSpPr>
          <p:cNvPr id="36" name="矩形 35"/>
          <p:cNvSpPr/>
          <p:nvPr/>
        </p:nvSpPr>
        <p:spPr>
          <a:xfrm>
            <a:off x="5257800" y="5257800"/>
            <a:ext cx="152400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合理使用</a:t>
            </a:r>
          </a:p>
        </p:txBody>
      </p:sp>
      <p:sp>
        <p:nvSpPr>
          <p:cNvPr id="37" name="矩形 36"/>
          <p:cNvSpPr/>
          <p:nvPr/>
        </p:nvSpPr>
        <p:spPr>
          <a:xfrm>
            <a:off x="5257800" y="5867400"/>
            <a:ext cx="1524000" cy="457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資訊安全</a:t>
            </a:r>
          </a:p>
        </p:txBody>
      </p:sp>
      <p:sp>
        <p:nvSpPr>
          <p:cNvPr id="38" name="矩形 37"/>
          <p:cNvSpPr/>
          <p:nvPr/>
        </p:nvSpPr>
        <p:spPr>
          <a:xfrm>
            <a:off x="7696200" y="53340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創用</a:t>
            </a:r>
            <a:r>
              <a:rPr lang="en-US" altLang="zh-TW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CC</a:t>
            </a:r>
            <a:endParaRPr lang="zh-TW" altLang="en-US" sz="1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696200" y="58674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資料安全</a:t>
            </a:r>
          </a:p>
        </p:txBody>
      </p:sp>
      <p:sp>
        <p:nvSpPr>
          <p:cNvPr id="40" name="矩形 39"/>
          <p:cNvSpPr/>
          <p:nvPr/>
        </p:nvSpPr>
        <p:spPr>
          <a:xfrm>
            <a:off x="7696200" y="62484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通訊安全</a:t>
            </a:r>
          </a:p>
        </p:txBody>
      </p:sp>
      <p:sp>
        <p:nvSpPr>
          <p:cNvPr id="41" name="矩形 40"/>
          <p:cNvSpPr/>
          <p:nvPr/>
        </p:nvSpPr>
        <p:spPr>
          <a:xfrm>
            <a:off x="7696200" y="4343400"/>
            <a:ext cx="1295400" cy="381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隱私權保護</a:t>
            </a:r>
          </a:p>
        </p:txBody>
      </p:sp>
      <p:cxnSp>
        <p:nvCxnSpPr>
          <p:cNvPr id="45" name="肘形接點 44"/>
          <p:cNvCxnSpPr>
            <a:stCxn id="21" idx="1"/>
            <a:endCxn id="35" idx="1"/>
          </p:cNvCxnSpPr>
          <p:nvPr/>
        </p:nvCxnSpPr>
        <p:spPr>
          <a:xfrm rot="10800000" flipH="1" flipV="1">
            <a:off x="4876800" y="4229100"/>
            <a:ext cx="381000" cy="6477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肘形接點 47"/>
          <p:cNvCxnSpPr>
            <a:stCxn id="21" idx="1"/>
            <a:endCxn id="36" idx="1"/>
          </p:cNvCxnSpPr>
          <p:nvPr/>
        </p:nvCxnSpPr>
        <p:spPr>
          <a:xfrm rot="10800000" flipH="1" flipV="1">
            <a:off x="4876800" y="4229100"/>
            <a:ext cx="381000" cy="12573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肘形接點 50"/>
          <p:cNvCxnSpPr>
            <a:stCxn id="21" idx="1"/>
            <a:endCxn id="37" idx="1"/>
          </p:cNvCxnSpPr>
          <p:nvPr/>
        </p:nvCxnSpPr>
        <p:spPr>
          <a:xfrm rot="10800000" flipH="1" flipV="1">
            <a:off x="4876800" y="4229100"/>
            <a:ext cx="381000" cy="18669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肘形接點 53"/>
          <p:cNvCxnSpPr>
            <a:stCxn id="35" idx="3"/>
            <a:endCxn id="41" idx="1"/>
          </p:cNvCxnSpPr>
          <p:nvPr/>
        </p:nvCxnSpPr>
        <p:spPr>
          <a:xfrm flipV="1">
            <a:off x="6781800" y="45339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肘形接點 56"/>
          <p:cNvCxnSpPr>
            <a:stCxn id="36" idx="3"/>
            <a:endCxn id="23" idx="1"/>
          </p:cNvCxnSpPr>
          <p:nvPr/>
        </p:nvCxnSpPr>
        <p:spPr>
          <a:xfrm flipV="1">
            <a:off x="6781800" y="51435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肘形接點 61"/>
          <p:cNvCxnSpPr>
            <a:stCxn id="36" idx="3"/>
            <a:endCxn id="38" idx="1"/>
          </p:cNvCxnSpPr>
          <p:nvPr/>
        </p:nvCxnSpPr>
        <p:spPr>
          <a:xfrm>
            <a:off x="6781800" y="54864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肘形接點 64"/>
          <p:cNvCxnSpPr>
            <a:stCxn id="37" idx="3"/>
            <a:endCxn id="39" idx="1"/>
          </p:cNvCxnSpPr>
          <p:nvPr/>
        </p:nvCxnSpPr>
        <p:spPr>
          <a:xfrm flipV="1">
            <a:off x="6781800" y="60579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肘形接點 67"/>
          <p:cNvCxnSpPr>
            <a:stCxn id="37" idx="3"/>
            <a:endCxn id="40" idx="1"/>
          </p:cNvCxnSpPr>
          <p:nvPr/>
        </p:nvCxnSpPr>
        <p:spPr>
          <a:xfrm>
            <a:off x="6781800" y="60960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矩形 92"/>
          <p:cNvSpPr/>
          <p:nvPr/>
        </p:nvSpPr>
        <p:spPr>
          <a:xfrm>
            <a:off x="1981201" y="3962400"/>
            <a:ext cx="2286000" cy="5334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資訊科技應用</a:t>
            </a:r>
          </a:p>
        </p:txBody>
      </p:sp>
      <p:sp>
        <p:nvSpPr>
          <p:cNvPr id="94" name="矩形 93"/>
          <p:cNvSpPr/>
          <p:nvPr/>
        </p:nvSpPr>
        <p:spPr>
          <a:xfrm>
            <a:off x="2362201" y="4648200"/>
            <a:ext cx="15240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資料處理專題</a:t>
            </a:r>
          </a:p>
        </p:txBody>
      </p:sp>
      <p:cxnSp>
        <p:nvCxnSpPr>
          <p:cNvPr id="97" name="肘形接點 96"/>
          <p:cNvCxnSpPr>
            <a:stCxn id="93" idx="3"/>
            <a:endCxn id="94" idx="3"/>
          </p:cNvCxnSpPr>
          <p:nvPr/>
        </p:nvCxnSpPr>
        <p:spPr>
          <a:xfrm flipH="1">
            <a:off x="3886201" y="4229100"/>
            <a:ext cx="381000" cy="6477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矩形 103"/>
          <p:cNvSpPr/>
          <p:nvPr/>
        </p:nvSpPr>
        <p:spPr>
          <a:xfrm>
            <a:off x="152401" y="4724400"/>
            <a:ext cx="12954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資料搜尋</a:t>
            </a:r>
          </a:p>
        </p:txBody>
      </p:sp>
      <p:sp>
        <p:nvSpPr>
          <p:cNvPr id="105" name="矩形 104"/>
          <p:cNvSpPr/>
          <p:nvPr/>
        </p:nvSpPr>
        <p:spPr>
          <a:xfrm>
            <a:off x="152401" y="5105400"/>
            <a:ext cx="12954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組織與表達</a:t>
            </a:r>
          </a:p>
        </p:txBody>
      </p:sp>
      <p:sp>
        <p:nvSpPr>
          <p:cNvPr id="106" name="矩形 105"/>
          <p:cNvSpPr/>
          <p:nvPr/>
        </p:nvSpPr>
        <p:spPr>
          <a:xfrm>
            <a:off x="152401" y="5486400"/>
            <a:ext cx="1295400" cy="381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運算與分析</a:t>
            </a:r>
            <a:r>
              <a:rPr lang="en-US" altLang="zh-TW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`</a:t>
            </a:r>
            <a:endParaRPr lang="zh-TW" altLang="en-US" sz="14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07" name="肘形接點 106"/>
          <p:cNvCxnSpPr>
            <a:stCxn id="105" idx="3"/>
            <a:endCxn id="94" idx="1"/>
          </p:cNvCxnSpPr>
          <p:nvPr/>
        </p:nvCxnSpPr>
        <p:spPr>
          <a:xfrm flipV="1">
            <a:off x="1447801" y="4876800"/>
            <a:ext cx="914400" cy="419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肘形接點 110"/>
          <p:cNvCxnSpPr>
            <a:stCxn id="106" idx="3"/>
            <a:endCxn id="94" idx="1"/>
          </p:cNvCxnSpPr>
          <p:nvPr/>
        </p:nvCxnSpPr>
        <p:spPr>
          <a:xfrm flipV="1">
            <a:off x="1447801" y="4876800"/>
            <a:ext cx="914400" cy="800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肘形接點 111"/>
          <p:cNvCxnSpPr>
            <a:stCxn id="104" idx="3"/>
            <a:endCxn id="94" idx="1"/>
          </p:cNvCxnSpPr>
          <p:nvPr/>
        </p:nvCxnSpPr>
        <p:spPr>
          <a:xfrm flipV="1">
            <a:off x="1447801" y="48768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矩形 121"/>
          <p:cNvSpPr/>
          <p:nvPr/>
        </p:nvSpPr>
        <p:spPr>
          <a:xfrm>
            <a:off x="4876800" y="3124200"/>
            <a:ext cx="22860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程式設計</a:t>
            </a:r>
          </a:p>
        </p:txBody>
      </p:sp>
      <p:sp>
        <p:nvSpPr>
          <p:cNvPr id="124" name="矩形 123"/>
          <p:cNvSpPr/>
          <p:nvPr/>
        </p:nvSpPr>
        <p:spPr>
          <a:xfrm>
            <a:off x="5257800" y="1905000"/>
            <a:ext cx="1524000" cy="457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基本概念</a:t>
            </a:r>
          </a:p>
        </p:txBody>
      </p:sp>
      <p:sp>
        <p:nvSpPr>
          <p:cNvPr id="125" name="矩形 124"/>
          <p:cNvSpPr/>
          <p:nvPr/>
        </p:nvSpPr>
        <p:spPr>
          <a:xfrm>
            <a:off x="5257800" y="2514600"/>
            <a:ext cx="1524000" cy="457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結構化程式</a:t>
            </a:r>
          </a:p>
        </p:txBody>
      </p:sp>
      <p:cxnSp>
        <p:nvCxnSpPr>
          <p:cNvPr id="127" name="肘形接點 126"/>
          <p:cNvCxnSpPr>
            <a:stCxn id="122" idx="1"/>
            <a:endCxn id="124" idx="1"/>
          </p:cNvCxnSpPr>
          <p:nvPr/>
        </p:nvCxnSpPr>
        <p:spPr>
          <a:xfrm rot="10800000" flipH="1">
            <a:off x="4876800" y="2133600"/>
            <a:ext cx="381000" cy="12573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肘形接點 127"/>
          <p:cNvCxnSpPr>
            <a:stCxn id="122" idx="1"/>
            <a:endCxn id="125" idx="1"/>
          </p:cNvCxnSpPr>
          <p:nvPr/>
        </p:nvCxnSpPr>
        <p:spPr>
          <a:xfrm rot="10800000" flipH="1">
            <a:off x="4876800" y="2743200"/>
            <a:ext cx="381000" cy="6477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矩形 131"/>
          <p:cNvSpPr/>
          <p:nvPr/>
        </p:nvSpPr>
        <p:spPr>
          <a:xfrm>
            <a:off x="7696200" y="25146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循序性</a:t>
            </a:r>
          </a:p>
        </p:txBody>
      </p:sp>
      <p:sp>
        <p:nvSpPr>
          <p:cNvPr id="133" name="矩形 132"/>
          <p:cNvSpPr/>
          <p:nvPr/>
        </p:nvSpPr>
        <p:spPr>
          <a:xfrm>
            <a:off x="7696200" y="28956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選擇結構</a:t>
            </a:r>
          </a:p>
        </p:txBody>
      </p:sp>
      <p:cxnSp>
        <p:nvCxnSpPr>
          <p:cNvPr id="134" name="肘形接點 133"/>
          <p:cNvCxnSpPr>
            <a:stCxn id="125" idx="3"/>
            <a:endCxn id="132" idx="1"/>
          </p:cNvCxnSpPr>
          <p:nvPr/>
        </p:nvCxnSpPr>
        <p:spPr>
          <a:xfrm flipV="1">
            <a:off x="6781800" y="27051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肘形接點 134"/>
          <p:cNvCxnSpPr>
            <a:stCxn id="125" idx="3"/>
            <a:endCxn id="133" idx="1"/>
          </p:cNvCxnSpPr>
          <p:nvPr/>
        </p:nvCxnSpPr>
        <p:spPr>
          <a:xfrm>
            <a:off x="6781800" y="27432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矩形 138"/>
          <p:cNvSpPr/>
          <p:nvPr/>
        </p:nvSpPr>
        <p:spPr>
          <a:xfrm>
            <a:off x="7696200" y="32766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重複結構</a:t>
            </a:r>
          </a:p>
        </p:txBody>
      </p:sp>
      <p:sp>
        <p:nvSpPr>
          <p:cNvPr id="140" name="矩形 139"/>
          <p:cNvSpPr/>
          <p:nvPr/>
        </p:nvSpPr>
        <p:spPr>
          <a:xfrm>
            <a:off x="7696200" y="8382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功能與應用</a:t>
            </a:r>
          </a:p>
        </p:txBody>
      </p:sp>
      <p:sp>
        <p:nvSpPr>
          <p:cNvPr id="141" name="矩形 140"/>
          <p:cNvSpPr/>
          <p:nvPr/>
        </p:nvSpPr>
        <p:spPr>
          <a:xfrm>
            <a:off x="7696200" y="12192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資料型態變數</a:t>
            </a:r>
          </a:p>
        </p:txBody>
      </p:sp>
      <p:cxnSp>
        <p:nvCxnSpPr>
          <p:cNvPr id="142" name="肘形接點 141"/>
          <p:cNvCxnSpPr>
            <a:stCxn id="124" idx="3"/>
            <a:endCxn id="140" idx="1"/>
          </p:cNvCxnSpPr>
          <p:nvPr/>
        </p:nvCxnSpPr>
        <p:spPr>
          <a:xfrm flipV="1">
            <a:off x="6781800" y="1028700"/>
            <a:ext cx="914400" cy="1104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肘形接點 142"/>
          <p:cNvCxnSpPr>
            <a:stCxn id="124" idx="3"/>
            <a:endCxn id="141" idx="1"/>
          </p:cNvCxnSpPr>
          <p:nvPr/>
        </p:nvCxnSpPr>
        <p:spPr>
          <a:xfrm flipV="1">
            <a:off x="6781800" y="1409700"/>
            <a:ext cx="914400" cy="723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矩形 143"/>
          <p:cNvSpPr/>
          <p:nvPr/>
        </p:nvSpPr>
        <p:spPr>
          <a:xfrm>
            <a:off x="7696200" y="16002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輸入與輸出</a:t>
            </a:r>
          </a:p>
        </p:txBody>
      </p:sp>
      <p:sp>
        <p:nvSpPr>
          <p:cNvPr id="145" name="矩形 144"/>
          <p:cNvSpPr/>
          <p:nvPr/>
        </p:nvSpPr>
        <p:spPr>
          <a:xfrm>
            <a:off x="7696200" y="1981200"/>
            <a:ext cx="1295400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算術邏輯運算</a:t>
            </a:r>
          </a:p>
        </p:txBody>
      </p:sp>
      <p:cxnSp>
        <p:nvCxnSpPr>
          <p:cNvPr id="148" name="肘形接點 147"/>
          <p:cNvCxnSpPr>
            <a:stCxn id="124" idx="3"/>
            <a:endCxn id="144" idx="1"/>
          </p:cNvCxnSpPr>
          <p:nvPr/>
        </p:nvCxnSpPr>
        <p:spPr>
          <a:xfrm flipV="1">
            <a:off x="6781800" y="17907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肘形接點 150"/>
          <p:cNvCxnSpPr>
            <a:stCxn id="124" idx="3"/>
            <a:endCxn id="145" idx="1"/>
          </p:cNvCxnSpPr>
          <p:nvPr/>
        </p:nvCxnSpPr>
        <p:spPr>
          <a:xfrm>
            <a:off x="6781800" y="2133600"/>
            <a:ext cx="914400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矩形 153"/>
          <p:cNvSpPr/>
          <p:nvPr/>
        </p:nvSpPr>
        <p:spPr>
          <a:xfrm>
            <a:off x="1981200" y="3124200"/>
            <a:ext cx="2286000" cy="533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演算法</a:t>
            </a:r>
          </a:p>
        </p:txBody>
      </p:sp>
      <p:sp>
        <p:nvSpPr>
          <p:cNvPr id="155" name="矩形 154"/>
          <p:cNvSpPr/>
          <p:nvPr/>
        </p:nvSpPr>
        <p:spPr>
          <a:xfrm>
            <a:off x="2362200" y="2514600"/>
            <a:ext cx="1524000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600" dirty="0">
                <a:latin typeface="微軟正黑體" pitchFamily="34" charset="-120"/>
                <a:ea typeface="微軟正黑體" pitchFamily="34" charset="-120"/>
              </a:rPr>
              <a:t>基本概念</a:t>
            </a:r>
          </a:p>
        </p:txBody>
      </p:sp>
      <p:cxnSp>
        <p:nvCxnSpPr>
          <p:cNvPr id="156" name="肘形接點 155"/>
          <p:cNvCxnSpPr>
            <a:stCxn id="154" idx="3"/>
            <a:endCxn id="155" idx="3"/>
          </p:cNvCxnSpPr>
          <p:nvPr/>
        </p:nvCxnSpPr>
        <p:spPr>
          <a:xfrm flipH="1" flipV="1">
            <a:off x="3886200" y="2743200"/>
            <a:ext cx="381000" cy="647700"/>
          </a:xfrm>
          <a:prstGeom prst="bentConnector3">
            <a:avLst>
              <a:gd name="adj1" fmla="val -6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矩形 156"/>
          <p:cNvSpPr/>
          <p:nvPr/>
        </p:nvSpPr>
        <p:spPr>
          <a:xfrm>
            <a:off x="152400" y="1447800"/>
            <a:ext cx="12954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意義與特性</a:t>
            </a:r>
          </a:p>
        </p:txBody>
      </p:sp>
      <p:sp>
        <p:nvSpPr>
          <p:cNvPr id="158" name="矩形 157"/>
          <p:cNvSpPr/>
          <p:nvPr/>
        </p:nvSpPr>
        <p:spPr>
          <a:xfrm>
            <a:off x="152400" y="1828800"/>
            <a:ext cx="12954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演算法表示</a:t>
            </a:r>
          </a:p>
        </p:txBody>
      </p:sp>
      <p:sp>
        <p:nvSpPr>
          <p:cNvPr id="159" name="矩形 158"/>
          <p:cNvSpPr/>
          <p:nvPr/>
        </p:nvSpPr>
        <p:spPr>
          <a:xfrm>
            <a:off x="152400" y="2209800"/>
            <a:ext cx="12954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問題解析</a:t>
            </a:r>
          </a:p>
        </p:txBody>
      </p:sp>
      <p:cxnSp>
        <p:nvCxnSpPr>
          <p:cNvPr id="160" name="肘形接點 159"/>
          <p:cNvCxnSpPr>
            <a:stCxn id="158" idx="3"/>
            <a:endCxn id="155" idx="1"/>
          </p:cNvCxnSpPr>
          <p:nvPr/>
        </p:nvCxnSpPr>
        <p:spPr>
          <a:xfrm>
            <a:off x="1447800" y="2019300"/>
            <a:ext cx="914400" cy="723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肘形接點 160"/>
          <p:cNvCxnSpPr>
            <a:stCxn id="159" idx="3"/>
            <a:endCxn id="155" idx="1"/>
          </p:cNvCxnSpPr>
          <p:nvPr/>
        </p:nvCxnSpPr>
        <p:spPr>
          <a:xfrm>
            <a:off x="1447800" y="2400300"/>
            <a:ext cx="914400" cy="342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肘形接點 161"/>
          <p:cNvCxnSpPr>
            <a:stCxn id="157" idx="3"/>
            <a:endCxn id="155" idx="1"/>
          </p:cNvCxnSpPr>
          <p:nvPr/>
        </p:nvCxnSpPr>
        <p:spPr>
          <a:xfrm>
            <a:off x="1447800" y="1638300"/>
            <a:ext cx="914400" cy="11049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矩形 173"/>
          <p:cNvSpPr/>
          <p:nvPr/>
        </p:nvSpPr>
        <p:spPr>
          <a:xfrm>
            <a:off x="152401" y="2590800"/>
            <a:ext cx="1295400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4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流程控制</a:t>
            </a:r>
          </a:p>
        </p:txBody>
      </p:sp>
      <p:cxnSp>
        <p:nvCxnSpPr>
          <p:cNvPr id="175" name="肘形接點 174"/>
          <p:cNvCxnSpPr>
            <a:stCxn id="174" idx="3"/>
            <a:endCxn id="155" idx="1"/>
          </p:cNvCxnSpPr>
          <p:nvPr/>
        </p:nvCxnSpPr>
        <p:spPr>
          <a:xfrm flipV="1">
            <a:off x="1447801" y="2743200"/>
            <a:ext cx="914399" cy="38100"/>
          </a:xfrm>
          <a:prstGeom prst="bent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/>
          <p:cNvSpPr txBox="1"/>
          <p:nvPr/>
        </p:nvSpPr>
        <p:spPr>
          <a:xfrm>
            <a:off x="152400" y="6422304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圖表內容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精簡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自科技領綱，完整內容請參閱科技領綱</a:t>
            </a:r>
          </a:p>
        </p:txBody>
      </p:sp>
      <p:sp>
        <p:nvSpPr>
          <p:cNvPr id="59" name="橢圓 58"/>
          <p:cNvSpPr/>
          <p:nvPr/>
        </p:nvSpPr>
        <p:spPr>
          <a:xfrm>
            <a:off x="304800" y="381000"/>
            <a:ext cx="990600" cy="9906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七</a:t>
            </a:r>
          </a:p>
        </p:txBody>
      </p:sp>
    </p:spTree>
    <p:extLst>
      <p:ext uri="{BB962C8B-B14F-4D97-AF65-F5344CB8AC3E}">
        <p14:creationId xmlns:p14="http://schemas.microsoft.com/office/powerpoint/2010/main" val="2037935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79413"/>
            <a:ext cx="9144000" cy="60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52400" y="17526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2514600" y="4419600"/>
            <a:ext cx="28956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52400" y="46482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619859"/>
      </p:ext>
    </p:extLst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6823" y="0"/>
            <a:ext cx="78475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8515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61963"/>
            <a:ext cx="9144000" cy="5932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530079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696913"/>
            <a:ext cx="9144000" cy="5464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7162800" y="2133600"/>
            <a:ext cx="1219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006084"/>
      </p:ext>
    </p:extLst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79413"/>
            <a:ext cx="9144000" cy="60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143000" y="17526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7758509"/>
      </p:ext>
    </p:extLst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4288" y="0"/>
            <a:ext cx="911542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5024089"/>
      </p:ext>
    </p:extLst>
  </p:cSld>
  <p:clrMapOvr>
    <a:masterClrMapping/>
  </p:clrMapOvr>
  <p:transition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0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41325"/>
            <a:ext cx="9144000" cy="59737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752600" y="1295400"/>
            <a:ext cx="5410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9036568"/>
      </p:ext>
    </p:extLst>
  </p:cSld>
  <p:clrMapOvr>
    <a:masterClrMapping/>
  </p:clrMapOvr>
  <p:transition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7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7954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循序性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84002430"/>
      </p:ext>
    </p:extLst>
  </p:cSld>
  <p:clrMapOvr>
    <a:masterClrMapping/>
  </p:clrMapOvr>
  <p:transition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7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6359"/>
          <a:stretch>
            <a:fillRect/>
          </a:stretch>
        </p:blipFill>
        <p:spPr>
          <a:xfrm>
            <a:off x="0" y="1152599"/>
            <a:ext cx="9144000" cy="57054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77807818"/>
      </p:ext>
    </p:extLst>
  </p:cSld>
  <p:clrMapOvr>
    <a:masterClrMapping/>
  </p:clrMapOvr>
  <p:transition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 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3674"/>
            <a:ext cx="9144000" cy="487163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6588224" y="2708920"/>
            <a:ext cx="432048" cy="43204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重複執行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3089146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/>
              <a:t>演算法與程式設計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9318965"/>
      </p:ext>
    </p:extLst>
  </p:cSld>
  <p:clrMapOvr>
    <a:masterClrMapping/>
  </p:clrMapOvr>
  <p:transition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圖片 0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183270" cy="5544616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重複執行</a:t>
            </a:r>
            <a:r>
              <a:rPr lang="en-US" altLang="zh-TW" dirty="0"/>
              <a:t>-</a:t>
            </a:r>
            <a:r>
              <a:rPr lang="zh-TW" altLang="en-US" dirty="0"/>
              <a:t>找出規律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1857783"/>
      </p:ext>
    </p:extLst>
  </p:cSld>
  <p:clrMapOvr>
    <a:masterClrMapping/>
  </p:clrMapOvr>
  <p:transition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 0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71" y="1673424"/>
            <a:ext cx="9128629" cy="518457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重複執行</a:t>
            </a:r>
            <a:r>
              <a:rPr lang="en-US" altLang="zh-TW" dirty="0"/>
              <a:t>-</a:t>
            </a:r>
            <a:r>
              <a:rPr lang="zh-TW" altLang="en-US" dirty="0"/>
              <a:t>找出規律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9510487"/>
      </p:ext>
    </p:extLst>
  </p:cSld>
  <p:clrMapOvr>
    <a:masterClrMapping/>
  </p:clrMapOvr>
  <p:transition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8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12056"/>
          <a:stretch>
            <a:fillRect/>
          </a:stretch>
        </p:blipFill>
        <p:spPr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 descr="圖片 0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1" y="1988840"/>
            <a:ext cx="4287499" cy="374441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條件判斷</a:t>
            </a:r>
            <a:r>
              <a:rPr lang="en-US" altLang="zh-TW" dirty="0"/>
              <a:t>-</a:t>
            </a:r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就</a:t>
            </a:r>
            <a:r>
              <a:rPr lang="en-US" altLang="zh-TW" dirty="0"/>
              <a:t>…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0871969"/>
      </p:ext>
    </p:extLst>
  </p:cSld>
  <p:clrMapOvr>
    <a:masterClrMapping/>
  </p:clrMapOvr>
  <p:transition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8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15599"/>
          <a:stretch>
            <a:fillRect/>
          </a:stretch>
        </p:blipFill>
        <p:spPr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條件判斷</a:t>
            </a:r>
            <a:r>
              <a:rPr lang="en-US" altLang="zh-TW" dirty="0"/>
              <a:t>-</a:t>
            </a:r>
            <a:r>
              <a:rPr lang="zh-TW" altLang="en-US" dirty="0"/>
              <a:t>如果</a:t>
            </a:r>
            <a:r>
              <a:rPr lang="en-US" altLang="zh-TW" dirty="0"/>
              <a:t>…</a:t>
            </a:r>
            <a:r>
              <a:rPr lang="zh-TW" altLang="en-US" dirty="0"/>
              <a:t>就</a:t>
            </a:r>
            <a:r>
              <a:rPr lang="en-US" altLang="zh-TW" dirty="0"/>
              <a:t>…</a:t>
            </a:r>
            <a:r>
              <a:rPr lang="zh-TW" altLang="en-US" dirty="0"/>
              <a:t>否則</a:t>
            </a:r>
            <a:r>
              <a:rPr lang="en-US" altLang="zh-TW" dirty="0"/>
              <a:t>…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1030197"/>
      </p:ext>
    </p:extLst>
  </p:cSld>
  <p:clrMapOvr>
    <a:masterClrMapping/>
  </p:clrMapOvr>
  <p:transition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8200"/>
            <a:ext cx="8301305" cy="548453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424387D-D30C-436D-B815-DBF4BF732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07" y="1905000"/>
            <a:ext cx="4963985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442712"/>
      </p:ext>
    </p:extLst>
  </p:cSld>
  <p:clrMapOvr>
    <a:masterClrMapping/>
  </p:clrMapOvr>
  <p:transition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1850066-5412-402A-A80B-068478490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515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194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æ é¢æ pngç´ æéæåæ å¾ç-è£é¥°ææ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24923" b="14155"/>
          <a:stretch>
            <a:fillRect/>
          </a:stretch>
        </p:blipFill>
        <p:spPr bwMode="auto">
          <a:xfrm>
            <a:off x="1187625" y="1988840"/>
            <a:ext cx="7200800" cy="1842493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Scratch</a:t>
            </a:r>
            <a:br>
              <a:rPr lang="en-US" altLang="zh-TW" b="1" dirty="0"/>
            </a:br>
            <a:r>
              <a:rPr lang="zh-TW" altLang="en-US" b="1" dirty="0"/>
              <a:t>結構化程式設計教學示例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結構化程式篇</a:t>
            </a:r>
          </a:p>
        </p:txBody>
      </p:sp>
    </p:spTree>
    <p:extLst>
      <p:ext uri="{BB962C8B-B14F-4D97-AF65-F5344CB8AC3E}">
        <p14:creationId xmlns:p14="http://schemas.microsoft.com/office/powerpoint/2010/main" val="1429903818"/>
      </p:ext>
    </p:extLst>
  </p:cSld>
  <p:clrMapOvr>
    <a:masterClrMapping/>
  </p:clrMapOvr>
  <p:transition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教學設計</a:t>
            </a:r>
            <a:r>
              <a:rPr lang="en-US" altLang="zh-TW" dirty="0"/>
              <a:t>-</a:t>
            </a:r>
            <a:r>
              <a:rPr lang="zh-TW" altLang="en-US" dirty="0"/>
              <a:t>解構後再建構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大問題拆解成小問題</a:t>
            </a:r>
            <a:endParaRPr lang="en-US" altLang="zh-TW" dirty="0"/>
          </a:p>
          <a:p>
            <a:r>
              <a:rPr lang="zh-TW" altLang="en-US" dirty="0"/>
              <a:t>針對小問題進行教學，各個擊破</a:t>
            </a:r>
            <a:endParaRPr lang="en-US" altLang="zh-TW" dirty="0"/>
          </a:p>
          <a:p>
            <a:r>
              <a:rPr lang="zh-TW" altLang="en-US" dirty="0"/>
              <a:t>質優學生給予額外任務</a:t>
            </a:r>
            <a:endParaRPr lang="en-US" altLang="zh-TW" dirty="0"/>
          </a:p>
          <a:p>
            <a:r>
              <a:rPr lang="zh-TW" altLang="en-US" dirty="0"/>
              <a:t>學生學習個別任務後，再給予一個整合型任務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26223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差異化教學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學習的不同內容</a:t>
            </a:r>
            <a:r>
              <a:rPr lang="en-US" altLang="zh-TW" dirty="0"/>
              <a:t>(content)</a:t>
            </a:r>
          </a:p>
          <a:p>
            <a:r>
              <a:rPr lang="zh-TW" altLang="en-US" dirty="0"/>
              <a:t>不同管道</a:t>
            </a:r>
            <a:r>
              <a:rPr lang="en-US" altLang="zh-TW" dirty="0"/>
              <a:t>(process)</a:t>
            </a:r>
          </a:p>
          <a:p>
            <a:r>
              <a:rPr lang="zh-TW" altLang="en-US" dirty="0"/>
              <a:t>不同產出</a:t>
            </a:r>
            <a:r>
              <a:rPr lang="en-US" altLang="zh-TW" dirty="0"/>
              <a:t>(product)</a:t>
            </a:r>
          </a:p>
          <a:p>
            <a:r>
              <a:rPr lang="zh-TW" altLang="en-US" dirty="0"/>
              <a:t>扶弱：系統化的線上課程與協助</a:t>
            </a:r>
            <a:endParaRPr lang="en-US" altLang="zh-TW" dirty="0"/>
          </a:p>
          <a:p>
            <a:r>
              <a:rPr lang="zh-TW" altLang="en-US" dirty="0"/>
              <a:t>拔尖：額外的題目與引導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472078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引發動機，激發興趣</a:t>
            </a:r>
            <a:endParaRPr lang="en-US" altLang="zh-TW" dirty="0"/>
          </a:p>
          <a:p>
            <a:r>
              <a:rPr lang="zh-TW" altLang="en-US" dirty="0"/>
              <a:t>切忌揠苗助長</a:t>
            </a:r>
            <a:endParaRPr lang="en-US" altLang="zh-TW" dirty="0"/>
          </a:p>
          <a:p>
            <a:r>
              <a:rPr lang="zh-TW" altLang="en-US" dirty="0"/>
              <a:t>除了給孩子釣竿外，更要教孩子釣魚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7045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BBC</a:t>
            </a:r>
            <a:r>
              <a:rPr lang="zh-TW" altLang="en-US" dirty="0"/>
              <a:t> </a:t>
            </a:r>
            <a:r>
              <a:rPr lang="en-US" altLang="zh-TW" dirty="0"/>
              <a:t>What Is An Algorithm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6788"/>
            <a:ext cx="9139646" cy="5161212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B7F01E-0C6B-4C0C-9CD4-B9DE26C54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F11E10-3675-4350-A79A-8B390E31E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F37E7B6-D34D-47FD-9B73-9869D57AC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83182"/>
            <a:ext cx="9144000" cy="514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574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76B119-CD6B-4E5F-B645-563BBA974E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558608" cy="1470025"/>
          </a:xfrm>
        </p:spPr>
        <p:txBody>
          <a:bodyPr/>
          <a:lstStyle/>
          <a:p>
            <a:pPr algn="r"/>
            <a:r>
              <a:rPr lang="zh-TW" altLang="en-US" b="1" dirty="0"/>
              <a:t>教學奧義 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89BE5B1-32A3-4C95-8501-48E6DCF345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 descr="嘉市自造.png">
            <a:extLst>
              <a:ext uri="{FF2B5EF4-FFF2-40B4-BE49-F238E27FC236}">
                <a16:creationId xmlns:a16="http://schemas.microsoft.com/office/drawing/2014/main" id="{7C02EA23-1E25-47B4-86C4-20C55D6FA1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781800" y="4343400"/>
            <a:ext cx="1783084" cy="2225045"/>
          </a:xfrm>
          <a:prstGeom prst="rect">
            <a:avLst/>
          </a:prstGeom>
        </p:spPr>
      </p:pic>
      <p:sp>
        <p:nvSpPr>
          <p:cNvPr id="5" name="投影片編號版面配置區 19">
            <a:extLst>
              <a:ext uri="{FF2B5EF4-FFF2-40B4-BE49-F238E27FC236}">
                <a16:creationId xmlns:a16="http://schemas.microsoft.com/office/drawing/2014/main" id="{157B6027-1C86-43A6-A1E9-C251D8BAB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/>
          <a:p>
            <a:fld id="{23535D88-6DB4-4F60-B27F-A0ACECBD9C51}" type="slidenum">
              <a:rPr lang="zh-TW" altLang="en-US" smtClean="0"/>
              <a:pPr/>
              <a:t>51</a:t>
            </a:fld>
            <a:endParaRPr lang="zh-TW" altLang="en-US"/>
          </a:p>
        </p:txBody>
      </p:sp>
      <p:sp>
        <p:nvSpPr>
          <p:cNvPr id="6" name="副標題 2">
            <a:extLst>
              <a:ext uri="{FF2B5EF4-FFF2-40B4-BE49-F238E27FC236}">
                <a16:creationId xmlns:a16="http://schemas.microsoft.com/office/drawing/2014/main" id="{6CA4CCCD-DEF5-4F49-97CD-43BAF8721C8F}"/>
              </a:ext>
            </a:extLst>
          </p:cNvPr>
          <p:cNvSpPr txBox="1">
            <a:spLocks/>
          </p:cNvSpPr>
          <p:nvPr/>
        </p:nvSpPr>
        <p:spPr>
          <a:xfrm>
            <a:off x="3923928" y="4953000"/>
            <a:ext cx="5220072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中央輔導團科技領域輔導員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北興科技中心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2000" b="1" dirty="0">
                <a:solidFill>
                  <a:schemeClr val="tx1"/>
                </a:solidFill>
              </a:rPr>
              <a:t>楊心淵</a:t>
            </a:r>
            <a:endParaRPr lang="en-US" altLang="zh-TW" sz="2000" b="1" dirty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Shin</a:t>
            </a: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Maker Education and Technology</a:t>
            </a:r>
            <a:r>
              <a:rPr lang="zh-TW" altLang="en-US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E333A04-D3BB-40E2-AF0D-A3DB785A6BB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970" y="2080849"/>
            <a:ext cx="4506346" cy="326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59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感謝聆聽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tnjboxing@gmail.com</a:t>
            </a:r>
          </a:p>
          <a:p>
            <a:r>
              <a:rPr lang="en-US" altLang="zh-TW" dirty="0"/>
              <a:t>Line ID</a:t>
            </a:r>
            <a:r>
              <a:rPr lang="zh-TW" altLang="en-US" dirty="0"/>
              <a:t>：</a:t>
            </a:r>
            <a:r>
              <a:rPr lang="en-US" altLang="zh-TW" dirty="0" err="1"/>
              <a:t>tnjbox</a:t>
            </a:r>
            <a:endParaRPr lang="en-US" altLang="zh-TW" dirty="0"/>
          </a:p>
          <a:p>
            <a:r>
              <a:rPr lang="en-US" altLang="zh-TW" dirty="0"/>
              <a:t>FB</a:t>
            </a:r>
            <a:r>
              <a:rPr lang="zh-TW" altLang="en-US" dirty="0"/>
              <a:t>：楊心淵</a:t>
            </a:r>
            <a:endParaRPr lang="en-US" altLang="zh-TW" dirty="0"/>
          </a:p>
          <a:p>
            <a:r>
              <a:rPr lang="zh-TW" altLang="en-US" dirty="0"/>
              <a:t>手機：</a:t>
            </a:r>
            <a:r>
              <a:rPr lang="en-US" altLang="zh-TW" dirty="0"/>
              <a:t>0956756289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8194" name="Picture 2" descr="「感謝」的圖片搜尋結果"/>
          <p:cNvPicPr>
            <a:picLocks noChangeAspect="1" noChangeArrowheads="1"/>
          </p:cNvPicPr>
          <p:nvPr/>
        </p:nvPicPr>
        <p:blipFill>
          <a:blip r:embed="rId2" cstate="print"/>
          <a:srcRect t="31500" b="26575"/>
          <a:stretch>
            <a:fillRect/>
          </a:stretch>
        </p:blipFill>
        <p:spPr bwMode="auto">
          <a:xfrm>
            <a:off x="0" y="4495800"/>
            <a:ext cx="9144000" cy="1916832"/>
          </a:xfrm>
          <a:prstGeom prst="rect">
            <a:avLst/>
          </a:prstGeom>
          <a:noFill/>
        </p:spPr>
      </p:pic>
      <p:pic>
        <p:nvPicPr>
          <p:cNvPr id="5" name="Picture 2" descr="C:\Users\Younger\Downloads\my_qrcode_15687270130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43000"/>
            <a:ext cx="3333750" cy="3333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0094706"/>
      </p:ext>
    </p:extLst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不插電</a:t>
            </a:r>
            <a:r>
              <a:rPr lang="en-US" altLang="zh-TW" dirty="0"/>
              <a:t>-</a:t>
            </a:r>
            <a:r>
              <a:rPr lang="zh-TW" altLang="en-US" dirty="0"/>
              <a:t>摺紙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準備器材：每人準備</a:t>
            </a:r>
            <a:r>
              <a:rPr lang="en-US" altLang="zh-TW" dirty="0"/>
              <a:t>1 </a:t>
            </a:r>
            <a:r>
              <a:rPr lang="zh-TW" altLang="en-US" dirty="0"/>
              <a:t>張</a:t>
            </a:r>
            <a:r>
              <a:rPr lang="en-US" altLang="zh-TW" dirty="0"/>
              <a:t>A4 </a:t>
            </a:r>
            <a:r>
              <a:rPr lang="zh-TW" altLang="en-US" dirty="0"/>
              <a:t>紙。</a:t>
            </a:r>
          </a:p>
          <a:p>
            <a:r>
              <a:rPr lang="zh-TW" altLang="en-US" dirty="0"/>
              <a:t>活動方式：</a:t>
            </a:r>
          </a:p>
          <a:p>
            <a:pPr lvl="1"/>
            <a:r>
              <a:rPr lang="zh-TW" altLang="en-US" dirty="0"/>
              <a:t>一人背對大家，一邊摺紙，一邊敘述摺紙的步驟。</a:t>
            </a:r>
          </a:p>
          <a:p>
            <a:pPr lvl="1"/>
            <a:r>
              <a:rPr lang="zh-TW" altLang="en-US" dirty="0"/>
              <a:t>其他人依敘述摺紙，不可提問、討論。</a:t>
            </a:r>
          </a:p>
          <a:p>
            <a:pPr lvl="1"/>
            <a:r>
              <a:rPr lang="zh-TW" altLang="en-US" dirty="0"/>
              <a:t>數個步驟後，互相展示結果。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7428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想想看，為什麼？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每個人所展示的摺紙結果都相同嗎？</a:t>
            </a:r>
          </a:p>
          <a:p>
            <a:r>
              <a:rPr lang="zh-TW" altLang="en-US" dirty="0"/>
              <a:t>如果不同，是什麼原因造成的？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409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演算法</a:t>
            </a:r>
            <a:r>
              <a:rPr lang="zh-TW" altLang="en-US" dirty="0"/>
              <a:t>的那些特性？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輸入：多個或是沒有輸入資料</a:t>
            </a:r>
          </a:p>
          <a:p>
            <a:r>
              <a:rPr lang="zh-TW" altLang="en-US" dirty="0"/>
              <a:t>輸出：至少一個輸出</a:t>
            </a:r>
          </a:p>
          <a:p>
            <a:r>
              <a:rPr lang="zh-TW" altLang="en-US" dirty="0"/>
              <a:t>明確性：指令必須明確，不可模稜兩可</a:t>
            </a:r>
          </a:p>
          <a:p>
            <a:r>
              <a:rPr lang="zh-TW" altLang="en-US" dirty="0"/>
              <a:t>有限性：必須在有限步驟內結束</a:t>
            </a:r>
          </a:p>
          <a:p>
            <a:r>
              <a:rPr lang="zh-TW" altLang="en-US" dirty="0"/>
              <a:t>有效性：可執行且能解決問題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1650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0"/>
            <a:ext cx="8572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755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16875</TotalTime>
  <Words>1281</Words>
  <Application>Microsoft Office PowerPoint</Application>
  <PresentationFormat>如螢幕大小 (4:3)</PresentationFormat>
  <Paragraphs>261</Paragraphs>
  <Slides>52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52</vt:i4>
      </vt:variant>
    </vt:vector>
  </HeadingPairs>
  <TitlesOfParts>
    <vt:vector size="58" baseType="lpstr">
      <vt:lpstr>王漢宗特黑體繁</vt:lpstr>
      <vt:lpstr>微軟正黑體</vt:lpstr>
      <vt:lpstr>新細明體</vt:lpstr>
      <vt:lpstr>Arial</vt:lpstr>
      <vt:lpstr>Calibri</vt:lpstr>
      <vt:lpstr>Office 佈景主題</vt:lpstr>
      <vt:lpstr>非專授課教師增能研習</vt:lpstr>
      <vt:lpstr>資訊科技課程架構</vt:lpstr>
      <vt:lpstr>PowerPoint 簡報</vt:lpstr>
      <vt:lpstr>演算法與程式設計</vt:lpstr>
      <vt:lpstr>BBC What Is An Algorithm</vt:lpstr>
      <vt:lpstr>不插電-摺紙</vt:lpstr>
      <vt:lpstr>想想看，為什麼？</vt:lpstr>
      <vt:lpstr>演算法的那些特性？</vt:lpstr>
      <vt:lpstr>PowerPoint 簡報</vt:lpstr>
      <vt:lpstr>PowerPoint 簡報</vt:lpstr>
      <vt:lpstr>PowerPoint 簡報</vt:lpstr>
      <vt:lpstr>PowerPoint 簡報</vt:lpstr>
      <vt:lpstr>PowerPoint 簡報</vt:lpstr>
      <vt:lpstr>進階版-河內塔</vt:lpstr>
      <vt:lpstr>PowerPoint 簡報</vt:lpstr>
      <vt:lpstr>演算法的表達方式</vt:lpstr>
      <vt:lpstr>三種表示法的比較</vt:lpstr>
      <vt:lpstr>循序結構</vt:lpstr>
      <vt:lpstr>選擇結構</vt:lpstr>
      <vt:lpstr>重複結構</vt:lpstr>
      <vt:lpstr>流程圖表示</vt:lpstr>
      <vt:lpstr>七年級演算法與程式設計</vt:lpstr>
      <vt:lpstr>Coding教學資源</vt:lpstr>
      <vt:lpstr>教學資源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循序性</vt:lpstr>
      <vt:lpstr>演算法</vt:lpstr>
      <vt:lpstr>重複執行</vt:lpstr>
      <vt:lpstr>重複執行-找出規律</vt:lpstr>
      <vt:lpstr>重複執行-找出規律</vt:lpstr>
      <vt:lpstr>條件判斷-如果…就…</vt:lpstr>
      <vt:lpstr>條件判斷-如果…就…否則…</vt:lpstr>
      <vt:lpstr>PowerPoint 簡報</vt:lpstr>
      <vt:lpstr>PowerPoint 簡報</vt:lpstr>
      <vt:lpstr>Scratch 結構化程式設計教學示例</vt:lpstr>
      <vt:lpstr>教學設計-解構後再建構</vt:lpstr>
      <vt:lpstr>差異化教學</vt:lpstr>
      <vt:lpstr>PowerPoint 簡報</vt:lpstr>
      <vt:lpstr>PowerPoint 簡報</vt:lpstr>
      <vt:lpstr>教學奧義 </vt:lpstr>
      <vt:lpstr>感謝聆聽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心淵 楊</cp:lastModifiedBy>
  <cp:revision>1077</cp:revision>
  <dcterms:created xsi:type="dcterms:W3CDTF">2016-06-24T09:50:55Z</dcterms:created>
  <dcterms:modified xsi:type="dcterms:W3CDTF">2021-10-04T09:52:50Z</dcterms:modified>
</cp:coreProperties>
</file>