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handoutMasterIdLst>
    <p:handoutMasterId r:id="rId55"/>
  </p:handoutMasterIdLst>
  <p:sldIdLst>
    <p:sldId id="1014" r:id="rId2"/>
    <p:sldId id="1216" r:id="rId3"/>
    <p:sldId id="1255" r:id="rId4"/>
    <p:sldId id="1248" r:id="rId5"/>
    <p:sldId id="1249" r:id="rId6"/>
    <p:sldId id="1250" r:id="rId7"/>
    <p:sldId id="1251" r:id="rId8"/>
    <p:sldId id="1252" r:id="rId9"/>
    <p:sldId id="1253" r:id="rId10"/>
    <p:sldId id="1254" r:id="rId11"/>
    <p:sldId id="1188" r:id="rId12"/>
    <p:sldId id="1189" r:id="rId13"/>
    <p:sldId id="1191" r:id="rId14"/>
    <p:sldId id="1243" r:id="rId15"/>
    <p:sldId id="1192" r:id="rId16"/>
    <p:sldId id="1212" r:id="rId17"/>
    <p:sldId id="1193" r:id="rId18"/>
    <p:sldId id="1228" r:id="rId19"/>
    <p:sldId id="1196" r:id="rId20"/>
    <p:sldId id="776" r:id="rId21"/>
    <p:sldId id="1197" r:id="rId22"/>
    <p:sldId id="1227" r:id="rId23"/>
    <p:sldId id="1200" r:id="rId24"/>
    <p:sldId id="1201" r:id="rId25"/>
    <p:sldId id="1202" r:id="rId26"/>
    <p:sldId id="1225" r:id="rId27"/>
    <p:sldId id="1226" r:id="rId28"/>
    <p:sldId id="1203" r:id="rId29"/>
    <p:sldId id="1204" r:id="rId30"/>
    <p:sldId id="1258" r:id="rId31"/>
    <p:sldId id="1205" r:id="rId32"/>
    <p:sldId id="1207" r:id="rId33"/>
    <p:sldId id="1206" r:id="rId34"/>
    <p:sldId id="1208" r:id="rId35"/>
    <p:sldId id="1218" r:id="rId36"/>
    <p:sldId id="1220" r:id="rId37"/>
    <p:sldId id="1209" r:id="rId38"/>
    <p:sldId id="1210" r:id="rId39"/>
    <p:sldId id="1221" r:id="rId40"/>
    <p:sldId id="1224" r:id="rId41"/>
    <p:sldId id="1230" r:id="rId42"/>
    <p:sldId id="1231" r:id="rId43"/>
    <p:sldId id="1237" r:id="rId44"/>
    <p:sldId id="1232" r:id="rId45"/>
    <p:sldId id="1233" r:id="rId46"/>
    <p:sldId id="1234" r:id="rId47"/>
    <p:sldId id="1236" r:id="rId48"/>
    <p:sldId id="1235" r:id="rId49"/>
    <p:sldId id="1238" r:id="rId50"/>
    <p:sldId id="1241" r:id="rId51"/>
    <p:sldId id="1242" r:id="rId52"/>
    <p:sldId id="1240" r:id="rId53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00"/>
    <a:srgbClr val="EF5A00"/>
    <a:srgbClr val="B9D08C"/>
    <a:srgbClr val="ACC777"/>
    <a:srgbClr val="9ABB59"/>
    <a:srgbClr val="EAEAEA"/>
    <a:srgbClr val="FFA52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757" autoAdjust="0"/>
    <p:restoredTop sz="95307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1683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r">
              <a:defRPr sz="1200"/>
            </a:lvl1pPr>
          </a:lstStyle>
          <a:p>
            <a:fld id="{11B816A1-D7F7-485D-B783-D3B3D57DC2E2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1683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r">
              <a:defRPr sz="1200"/>
            </a:lvl1pPr>
          </a:lstStyle>
          <a:p>
            <a:fld id="{AA4D73B3-18C6-47DA-BFD0-CB130FE361F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977500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r">
              <a:defRPr sz="1300"/>
            </a:lvl1pPr>
          </a:lstStyle>
          <a:p>
            <a:fld id="{8A328180-FAF3-483C-A23E-267761613CA4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0" tIns="49525" rIns="99050" bIns="4952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</p:spPr>
        <p:txBody>
          <a:bodyPr vert="horz" lIns="99050" tIns="49525" rIns="99050" bIns="49525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r">
              <a:defRPr sz="1300"/>
            </a:lvl1pPr>
          </a:lstStyle>
          <a:p>
            <a:fld id="{0CDE1FB7-29C4-4C52-B022-E3616678E2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16451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6319006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41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7198953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海霸總覽圖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47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558682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5183740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866332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9323665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473110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94115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7475739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拆解為個位、十位、百位，大問題拆解小問題， 一一解決</a:t>
            </a:r>
            <a:endParaRPr lang="en-US" altLang="zh-TW" dirty="0"/>
          </a:p>
          <a:p>
            <a:r>
              <a:rPr lang="zh-TW" altLang="en-US" dirty="0"/>
              <a:t>最後把每個位數整合，所以要考慮進位問題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674804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359551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4" descr="描述: E:\分享\1050504_北興國中-自造教育示範中心計畫申請書\PSD\北興國中-自造教育示範中心計畫申請書-公版底-調.jpg"/>
          <p:cNvPicPr>
            <a:picLocks noChangeAspect="1" noChangeArrowheads="1"/>
          </p:cNvPicPr>
          <p:nvPr/>
        </p:nvPicPr>
        <p:blipFill>
          <a:blip r:embed="rId14" cstate="print"/>
          <a:srcRect t="90192" b="-214"/>
          <a:stretch>
            <a:fillRect/>
          </a:stretch>
        </p:blipFill>
        <p:spPr bwMode="auto">
          <a:xfrm>
            <a:off x="0" y="5589240"/>
            <a:ext cx="9144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AlphaGo&#26159;&#20160;&#40636;&#65311;&#20154;&#24037;&#26234;&#24935;&#30495;&#30340;&#25136;&#21213;&#20154;&#33126;&#20102;&#21966;!.mp4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sites.google.com/ntjh.ntct.edu.tw/cstt2/01-&#35598;&#38988;/01-7-&#26377;&#26234;&#24935;&#30340;&#32025;&#29255;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scratch.mit.edu/projects/351920320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cratch.mit.edu/projects/25222476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hyperlink" Target="betty%20robot.mp4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&#32882;&#38899;/High-Speed%20Robots%20Part%201_%20Meet%20BettyBot%20in%20_Human%20Exclusion%20Zone_%20Warehouses-The%20Window-WIRED.mp4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圖片 24" descr="嘉市自造.png"/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6781800" y="4343400"/>
            <a:ext cx="1783084" cy="2225045"/>
          </a:xfrm>
          <a:prstGeom prst="rect">
            <a:avLst/>
          </a:prstGeom>
        </p:spPr>
      </p:pic>
      <p:grpSp>
        <p:nvGrpSpPr>
          <p:cNvPr id="2" name="群組 2"/>
          <p:cNvGrpSpPr/>
          <p:nvPr/>
        </p:nvGrpSpPr>
        <p:grpSpPr>
          <a:xfrm>
            <a:off x="1214414" y="1500174"/>
            <a:ext cx="4648200" cy="1851025"/>
            <a:chOff x="533400" y="739775"/>
            <a:chExt cx="4648200" cy="1851025"/>
          </a:xfrm>
        </p:grpSpPr>
        <p:sp>
          <p:nvSpPr>
            <p:cNvPr id="7" name="矩形 6"/>
            <p:cNvSpPr/>
            <p:nvPr/>
          </p:nvSpPr>
          <p:spPr>
            <a:xfrm>
              <a:off x="762000" y="1524000"/>
              <a:ext cx="914400" cy="9144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" name="標題 1"/>
            <p:cNvSpPr txBox="1">
              <a:spLocks/>
            </p:cNvSpPr>
            <p:nvPr/>
          </p:nvSpPr>
          <p:spPr>
            <a:xfrm>
              <a:off x="533400" y="1425575"/>
              <a:ext cx="1371600" cy="116522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rPr>
                <a:t>資</a:t>
              </a:r>
            </a:p>
          </p:txBody>
        </p:sp>
        <p:grpSp>
          <p:nvGrpSpPr>
            <p:cNvPr id="3" name="群組 9"/>
            <p:cNvGrpSpPr/>
            <p:nvPr/>
          </p:nvGrpSpPr>
          <p:grpSpPr>
            <a:xfrm rot="21073762">
              <a:off x="1219200" y="739775"/>
              <a:ext cx="2438400" cy="1851025"/>
              <a:chOff x="990600" y="1273175"/>
              <a:chExt cx="1371600" cy="1165225"/>
            </a:xfrm>
          </p:grpSpPr>
          <p:sp>
            <p:nvSpPr>
              <p:cNvPr id="11" name="矩形 10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9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訊</a:t>
                </a:r>
              </a:p>
            </p:txBody>
          </p:sp>
        </p:grpSp>
        <p:grpSp>
          <p:nvGrpSpPr>
            <p:cNvPr id="4" name="群組 12"/>
            <p:cNvGrpSpPr/>
            <p:nvPr/>
          </p:nvGrpSpPr>
          <p:grpSpPr>
            <a:xfrm>
              <a:off x="2819400" y="1425575"/>
              <a:ext cx="1371600" cy="1165225"/>
              <a:chOff x="990600" y="1273175"/>
              <a:chExt cx="1371600" cy="1165225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FFA5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TW" altLang="en-US" sz="6000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cs typeface="+mj-cs"/>
                  </a:rPr>
                  <a:t>教</a:t>
                </a:r>
                <a:endParaRPr kumimoji="0" lang="zh-TW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  <p:grpSp>
          <p:nvGrpSpPr>
            <p:cNvPr id="5" name="群組 15"/>
            <p:cNvGrpSpPr/>
            <p:nvPr/>
          </p:nvGrpSpPr>
          <p:grpSpPr>
            <a:xfrm>
              <a:off x="3810000" y="1425575"/>
              <a:ext cx="1371600" cy="1165225"/>
              <a:chOff x="990600" y="1273175"/>
              <a:chExt cx="1371600" cy="1165225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8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TW" altLang="en-US" sz="6000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cs typeface="+mj-cs"/>
                  </a:rPr>
                  <a:t>育</a:t>
                </a:r>
                <a:endParaRPr kumimoji="0" lang="zh-TW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</p:grpSp>
      <p:sp>
        <p:nvSpPr>
          <p:cNvPr id="20" name="投影片編號版面配置區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</a:t>
            </a:fld>
            <a:endParaRPr lang="zh-TW" altLang="en-US"/>
          </a:p>
        </p:txBody>
      </p:sp>
      <p:sp>
        <p:nvSpPr>
          <p:cNvPr id="21" name="標題 1"/>
          <p:cNvSpPr txBox="1">
            <a:spLocks/>
          </p:cNvSpPr>
          <p:nvPr/>
        </p:nvSpPr>
        <p:spPr>
          <a:xfrm>
            <a:off x="1420878" y="3073386"/>
            <a:ext cx="6740348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kumimoji="0" lang="zh-TW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運算思維簡單說</a:t>
            </a:r>
          </a:p>
        </p:txBody>
      </p:sp>
      <p:sp>
        <p:nvSpPr>
          <p:cNvPr id="23" name="副標題 2"/>
          <p:cNvSpPr txBox="1">
            <a:spLocks/>
          </p:cNvSpPr>
          <p:nvPr/>
        </p:nvSpPr>
        <p:spPr>
          <a:xfrm>
            <a:off x="1223120" y="4953000"/>
            <a:ext cx="7920880" cy="190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TW" altLang="en-US" sz="2000" b="1" dirty="0">
                <a:solidFill>
                  <a:schemeClr val="tx1"/>
                </a:solidFill>
              </a:rPr>
              <a:t>中央輔導團科技領域輔導員</a:t>
            </a:r>
            <a:endParaRPr lang="en-US" altLang="zh-TW" sz="2000" b="1" dirty="0">
              <a:solidFill>
                <a:schemeClr val="tx1"/>
              </a:solidFill>
            </a:endParaRPr>
          </a:p>
          <a:p>
            <a:pPr algn="r"/>
            <a:r>
              <a:rPr lang="zh-TW" altLang="en-US" sz="2000" b="1" dirty="0">
                <a:solidFill>
                  <a:schemeClr val="tx1"/>
                </a:solidFill>
              </a:rPr>
              <a:t>嘉義市北興科技中心</a:t>
            </a:r>
            <a:endParaRPr lang="en-US" altLang="zh-TW" sz="2000" b="1" dirty="0">
              <a:solidFill>
                <a:schemeClr val="tx1"/>
              </a:solidFill>
            </a:endParaRPr>
          </a:p>
          <a:p>
            <a:pPr algn="r"/>
            <a:r>
              <a:rPr lang="zh-TW" altLang="en-US" sz="2000" b="1" dirty="0">
                <a:solidFill>
                  <a:schemeClr val="tx1"/>
                </a:solidFill>
              </a:rPr>
              <a:t>楊心淵</a:t>
            </a:r>
            <a:endParaRPr lang="en-US" altLang="zh-TW" sz="2000" b="1" dirty="0">
              <a:solidFill>
                <a:schemeClr val="tx1"/>
              </a:solidFill>
            </a:endParaRPr>
          </a:p>
          <a:p>
            <a:pPr algn="r"/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Chiayi Pei Shin</a:t>
            </a:r>
          </a:p>
          <a:p>
            <a:pPr algn="r"/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Maker Education and Technology</a:t>
            </a:r>
            <a:r>
              <a:rPr lang="zh-TW" altLang="en-US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Center</a:t>
            </a:r>
            <a:endParaRPr lang="zh-TW" alt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4782117"/>
      </p:ext>
    </p:extLst>
  </p:cSld>
  <p:clrMapOvr>
    <a:masterClrMapping/>
  </p:clrMapOvr>
  <p:transition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我的工作會被電腦取代嗎？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電話推銷員、打字員、會計、保險業務員、銀行職員、政府職員、接線員、前台、客服、人力資源管理者</a:t>
            </a:r>
          </a:p>
          <a:p>
            <a:r>
              <a:rPr lang="en-US" altLang="zh-TW" dirty="0" err="1"/>
              <a:t>computalbe</a:t>
            </a:r>
            <a:r>
              <a:rPr lang="en-US" altLang="zh-TW" dirty="0"/>
              <a:t> or non-computable</a:t>
            </a:r>
          </a:p>
          <a:p>
            <a:r>
              <a:rPr lang="en-US" altLang="zh-TW" dirty="0"/>
              <a:t>Rule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  <p:pic>
        <p:nvPicPr>
          <p:cNvPr id="4" name="Picture 2" descr="「etag」的圖片搜尋結果&quot;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52600" y="4419600"/>
            <a:ext cx="2540000" cy="1828800"/>
          </a:xfrm>
          <a:prstGeom prst="rect">
            <a:avLst/>
          </a:prstGeom>
          <a:noFill/>
        </p:spPr>
      </p:pic>
      <p:pic>
        <p:nvPicPr>
          <p:cNvPr id="7" name="Picture 3" descr="C:\Users\Younger\Downloads\機器人-01-1024x618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977" r="2000"/>
          <a:stretch>
            <a:fillRect/>
          </a:stretch>
        </p:blipFill>
        <p:spPr bwMode="auto">
          <a:xfrm>
            <a:off x="4876800" y="4114800"/>
            <a:ext cx="4267200" cy="24970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72300738"/>
      </p:ext>
    </p:extLst>
  </p:cSld>
  <p:clrMapOvr>
    <a:masterClrMapping/>
  </p:clrMapOvr>
  <p:transition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運算思維</a:t>
            </a:r>
            <a:r>
              <a:rPr lang="en-US" altLang="zh-TW" b="1" dirty="0"/>
              <a:t>CT</a:t>
            </a:r>
            <a:br>
              <a:rPr lang="en-US" altLang="zh-TW" b="1" dirty="0"/>
            </a:br>
            <a:r>
              <a:rPr lang="en-US" altLang="zh-TW" b="1" dirty="0"/>
              <a:t>Computational Thinking</a:t>
            </a:r>
            <a:endParaRPr lang="zh-TW" altLang="en-US" b="1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504948567"/>
      </p:ext>
    </p:extLst>
  </p:cSld>
  <p:clrMapOvr>
    <a:masterClrMapping/>
  </p:clrMapOvr>
  <p:transition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142984"/>
            <a:ext cx="7772400" cy="14700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z="5400" b="1" dirty="0">
                <a:solidFill>
                  <a:srgbClr val="002060"/>
                </a:solidFill>
              </a:rPr>
              <a:t>12</a:t>
            </a:r>
            <a:r>
              <a:rPr lang="zh-TW" altLang="en-US" sz="5400" b="1" dirty="0">
                <a:solidFill>
                  <a:srgbClr val="002060"/>
                </a:solidFill>
              </a:rPr>
              <a:t>年國教與運算思維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type="subTitle" idx="1"/>
          </p:nvPr>
        </p:nvSpPr>
        <p:spPr>
          <a:xfrm>
            <a:off x="1371600" y="2554262"/>
            <a:ext cx="6705600" cy="1752600"/>
          </a:xfrm>
        </p:spPr>
        <p:txBody>
          <a:bodyPr>
            <a:normAutofit/>
          </a:bodyPr>
          <a:lstStyle/>
          <a:p>
            <a:pPr algn="l"/>
            <a:r>
              <a:rPr lang="zh-TW" altLang="en-US" sz="3600" dirty="0">
                <a:solidFill>
                  <a:srgbClr val="7030A0"/>
                </a:solidFill>
              </a:rPr>
              <a:t>透過</a:t>
            </a:r>
            <a:r>
              <a:rPr lang="zh-TW" altLang="en-US" sz="3600" dirty="0">
                <a:solidFill>
                  <a:srgbClr val="00B050"/>
                </a:solidFill>
              </a:rPr>
              <a:t>電腦科學</a:t>
            </a:r>
            <a:r>
              <a:rPr lang="zh-TW" altLang="en-US" sz="3600" dirty="0">
                <a:solidFill>
                  <a:srgbClr val="7030A0"/>
                </a:solidFill>
              </a:rPr>
              <a:t>相關知能的學習，培養邏輯思考與系統化思考等。</a:t>
            </a:r>
            <a:endParaRPr lang="en-US" altLang="zh-TW" sz="3600" dirty="0">
              <a:solidFill>
                <a:srgbClr val="7030A0"/>
              </a:solidFill>
            </a:endParaRPr>
          </a:p>
          <a:p>
            <a:pPr algn="l"/>
            <a:endParaRPr lang="en-US" altLang="zh-TW" sz="3600" dirty="0">
              <a:solidFill>
                <a:srgbClr val="7030A0"/>
              </a:solidFill>
            </a:endParaRPr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1359131" y="4005234"/>
            <a:ext cx="67056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3600" dirty="0">
                <a:solidFill>
                  <a:srgbClr val="7030A0"/>
                </a:solidFill>
              </a:rPr>
              <a:t>運用電腦科學的工具進而澄清理解、歸納分析或解決</a:t>
            </a:r>
            <a:r>
              <a:rPr lang="zh-TW" altLang="en-US" sz="3600" dirty="0">
                <a:solidFill>
                  <a:srgbClr val="00B050"/>
                </a:solidFill>
              </a:rPr>
              <a:t>生活中的問題</a:t>
            </a:r>
            <a:r>
              <a:rPr lang="zh-TW" altLang="en-US" sz="3600" dirty="0">
                <a:solidFill>
                  <a:srgbClr val="7030A0"/>
                </a:solidFill>
              </a:rPr>
              <a:t>。</a:t>
            </a:r>
            <a:endParaRPr lang="en-US" altLang="zh-TW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3590589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Computational thinking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拆解</a:t>
            </a:r>
            <a:endParaRPr lang="en-US" altLang="zh-TW" dirty="0"/>
          </a:p>
          <a:p>
            <a:r>
              <a:rPr lang="zh-TW" altLang="en-US" dirty="0"/>
              <a:t>樣式辨識</a:t>
            </a:r>
            <a:endParaRPr lang="en-US" altLang="zh-TW" dirty="0"/>
          </a:p>
          <a:p>
            <a:r>
              <a:rPr lang="zh-TW" altLang="en-US" dirty="0"/>
              <a:t>抽象化</a:t>
            </a:r>
            <a:endParaRPr lang="en-US" altLang="zh-TW" dirty="0"/>
          </a:p>
          <a:p>
            <a:r>
              <a:rPr lang="zh-TW" altLang="en-US" dirty="0"/>
              <a:t>演算法設計</a:t>
            </a:r>
            <a:endParaRPr lang="en-US" altLang="zh-TW" dirty="0"/>
          </a:p>
        </p:txBody>
      </p:sp>
      <p:pic>
        <p:nvPicPr>
          <p:cNvPr id="4" name="內容版面配置區 5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183" t="11316" r="14902" b="13322"/>
          <a:stretch/>
        </p:blipFill>
        <p:spPr>
          <a:xfrm>
            <a:off x="2699792" y="1371600"/>
            <a:ext cx="6192688" cy="5042617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24000" y="6488668"/>
            <a:ext cx="76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圖片來源：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ttps://www.bbc.co.uk/bitesize/guides/zp92mp3/revision/1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3326202"/>
      </p:ext>
    </p:extLst>
  </p:cSld>
  <p:clrMapOvr>
    <a:masterClrMapping/>
  </p:clrMapOvr>
  <p:transition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運算思維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zh-TW" altLang="en-US" dirty="0">
                <a:solidFill>
                  <a:srgbClr val="0070C0"/>
                </a:solidFill>
              </a:rPr>
              <a:t>抽象化</a:t>
            </a:r>
            <a:r>
              <a:rPr lang="zh-TW" altLang="en-US" dirty="0"/>
              <a:t>（</a:t>
            </a:r>
            <a:r>
              <a:rPr lang="en-US" altLang="zh-TW" dirty="0"/>
              <a:t>Abstraction</a:t>
            </a:r>
            <a:r>
              <a:rPr lang="zh-TW" altLang="en-US" dirty="0"/>
              <a:t>）為學生是否能識別並擷取可表達主要概念的重要訊息。</a:t>
            </a:r>
            <a:endParaRPr lang="en-US" altLang="zh-TW" dirty="0"/>
          </a:p>
          <a:p>
            <a:r>
              <a:rPr lang="zh-TW" altLang="en-US" sz="3100" dirty="0">
                <a:solidFill>
                  <a:srgbClr val="0070C0"/>
                </a:solidFill>
              </a:rPr>
              <a:t>樣式辨識</a:t>
            </a:r>
            <a:r>
              <a:rPr lang="zh-TW" altLang="en-US" dirty="0"/>
              <a:t>（</a:t>
            </a:r>
            <a:r>
              <a:rPr lang="en-US" altLang="zh-TW" dirty="0" err="1"/>
              <a:t>PatternRecognition</a:t>
            </a:r>
            <a:r>
              <a:rPr lang="zh-TW" altLang="en-US" dirty="0"/>
              <a:t>）是在一群資料中（可以是數字、文字、圖形、照片等不同形式）找出樣式、趨勢或規則的過程，換言之指的是找出問題解決策略或資料特徵的共通規則或樣式。</a:t>
            </a:r>
            <a:endParaRPr lang="en-US" altLang="zh-TW" dirty="0"/>
          </a:p>
          <a:p>
            <a:r>
              <a:rPr lang="zh-TW" altLang="en-US" sz="3100" dirty="0">
                <a:solidFill>
                  <a:srgbClr val="0070C0"/>
                </a:solidFill>
              </a:rPr>
              <a:t>問題解析</a:t>
            </a:r>
            <a:r>
              <a:rPr lang="zh-TW" altLang="en-US" dirty="0"/>
              <a:t>（</a:t>
            </a:r>
            <a:r>
              <a:rPr lang="en-US" altLang="zh-TW" dirty="0"/>
              <a:t>Decomposition</a:t>
            </a:r>
            <a:r>
              <a:rPr lang="zh-TW" altLang="en-US" dirty="0"/>
              <a:t>）是指將一個大問題，依照問題結構或流程解析為幾個子問題，以利後續的問題解決。</a:t>
            </a:r>
            <a:endParaRPr lang="en-US" altLang="zh-TW" dirty="0"/>
          </a:p>
          <a:p>
            <a:r>
              <a:rPr lang="zh-TW" altLang="en-US" sz="3100" dirty="0">
                <a:solidFill>
                  <a:srgbClr val="0070C0"/>
                </a:solidFill>
              </a:rPr>
              <a:t>資料表示</a:t>
            </a:r>
            <a:r>
              <a:rPr lang="zh-TW" altLang="en-US" dirty="0">
                <a:solidFill>
                  <a:srgbClr val="7030A0"/>
                </a:solidFill>
              </a:rPr>
              <a:t>（</a:t>
            </a:r>
            <a:r>
              <a:rPr lang="en-US" altLang="zh-TW" dirty="0">
                <a:solidFill>
                  <a:srgbClr val="7030A0"/>
                </a:solidFill>
              </a:rPr>
              <a:t>Data Representation</a:t>
            </a:r>
            <a:r>
              <a:rPr lang="zh-TW" altLang="en-US" dirty="0">
                <a:solidFill>
                  <a:srgbClr val="7030A0"/>
                </a:solidFill>
              </a:rPr>
              <a:t>）是以適當的圖表、文字或畫面描述與組織資料，也就是將各式資料利用有效的格式表示，以利後續的運算。</a:t>
            </a:r>
            <a:endParaRPr lang="en-US" altLang="zh-TW" dirty="0">
              <a:solidFill>
                <a:srgbClr val="7030A0"/>
              </a:solidFill>
            </a:endParaRPr>
          </a:p>
          <a:p>
            <a:r>
              <a:rPr lang="zh-TW" altLang="en-US" sz="3100" dirty="0">
                <a:solidFill>
                  <a:srgbClr val="0070C0"/>
                </a:solidFill>
              </a:rPr>
              <a:t>演算法思維</a:t>
            </a:r>
            <a:r>
              <a:rPr lang="zh-TW" altLang="en-US" dirty="0"/>
              <a:t>（</a:t>
            </a:r>
            <a:r>
              <a:rPr lang="en-US" altLang="zh-TW" dirty="0"/>
              <a:t>Algorithm Thinking</a:t>
            </a:r>
            <a:r>
              <a:rPr lang="zh-TW" altLang="en-US" dirty="0"/>
              <a:t>）指能依據或規劃解題步驟（演算法）來解決問題，換言之是指找到明確的問題解決步驟。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抽象化</a:t>
            </a:r>
            <a:r>
              <a:rPr lang="en-US" altLang="zh-TW" b="1" dirty="0"/>
              <a:t/>
            </a:r>
            <a:br>
              <a:rPr lang="en-US" altLang="zh-TW" b="1" dirty="0"/>
            </a:br>
            <a:r>
              <a:rPr lang="en-US" altLang="zh-TW" b="1" dirty="0"/>
              <a:t>(Abstraction)</a:t>
            </a:r>
            <a:endParaRPr lang="zh-TW" altLang="en-US" b="1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811666407"/>
      </p:ext>
    </p:extLst>
  </p:cSld>
  <p:clrMapOvr>
    <a:masterClrMapping/>
  </p:clrMapOvr>
  <p:transition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7030A0"/>
                </a:solidFill>
              </a:rPr>
              <a:t>抽象化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pic>
        <p:nvPicPr>
          <p:cNvPr id="1026" name="Picture 2" descr="C:\Users\Younger\Downloads\icon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4800" y="4876800"/>
            <a:ext cx="1371600" cy="1371600"/>
          </a:xfrm>
          <a:prstGeom prst="rect">
            <a:avLst/>
          </a:prstGeom>
          <a:noFill/>
        </p:spPr>
      </p:pic>
      <p:pic>
        <p:nvPicPr>
          <p:cNvPr id="1027" name="Picture 3" descr="C:\Users\Younger\Downloads\imgrc007646241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DFB"/>
              </a:clrFrom>
              <a:clrTo>
                <a:srgbClr val="FEFD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8400" y="4800600"/>
            <a:ext cx="1466850" cy="1466850"/>
          </a:xfrm>
          <a:prstGeom prst="rect">
            <a:avLst/>
          </a:prstGeom>
          <a:noFill/>
        </p:spPr>
      </p:pic>
      <p:sp>
        <p:nvSpPr>
          <p:cNvPr id="1030" name="AutoShape 6" descr="「車輪」的圖片搜尋結果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031" name="Picture 7" descr="C:\Users\Younger\Downloads\p_180315_0635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72200" y="4724400"/>
            <a:ext cx="1981200" cy="1981200"/>
          </a:xfrm>
          <a:prstGeom prst="rect">
            <a:avLst/>
          </a:prstGeom>
          <a:noFill/>
        </p:spPr>
      </p:pic>
      <p:pic>
        <p:nvPicPr>
          <p:cNvPr id="1032" name="Picture 8" descr="C:\Users\Younger\Downloads\1718Af9KtqSUIkP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14800" y="4800600"/>
            <a:ext cx="2057400" cy="2057400"/>
          </a:xfrm>
          <a:prstGeom prst="rect">
            <a:avLst/>
          </a:prstGeom>
          <a:noFill/>
        </p:spPr>
      </p:pic>
      <p:sp>
        <p:nvSpPr>
          <p:cNvPr id="10" name="標題 3"/>
          <p:cNvSpPr txBox="1">
            <a:spLocks/>
          </p:cNvSpPr>
          <p:nvPr/>
        </p:nvSpPr>
        <p:spPr>
          <a:xfrm>
            <a:off x="609600" y="18288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kumimoji="0" lang="en-US" altLang="zh-TW" sz="4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Q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：下面四張圖，想到什麼？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5004839"/>
      </p:ext>
    </p:extLst>
  </p:cSld>
  <p:clrMapOvr>
    <a:masterClrMapping/>
  </p:clrMapOvr>
  <p:transition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抽象化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pic>
        <p:nvPicPr>
          <p:cNvPr id="1026" name="Picture 2" descr="C:\Users\Younger\Downloads\icon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4800" y="4876800"/>
            <a:ext cx="1371600" cy="1371600"/>
          </a:xfrm>
          <a:prstGeom prst="rect">
            <a:avLst/>
          </a:prstGeom>
          <a:noFill/>
        </p:spPr>
      </p:pic>
      <p:pic>
        <p:nvPicPr>
          <p:cNvPr id="1027" name="Picture 3" descr="C:\Users\Younger\Downloads\imgrc007646241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DFB"/>
              </a:clrFrom>
              <a:clrTo>
                <a:srgbClr val="FEFD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8400" y="4800600"/>
            <a:ext cx="1466850" cy="1466850"/>
          </a:xfrm>
          <a:prstGeom prst="rect">
            <a:avLst/>
          </a:prstGeom>
          <a:noFill/>
        </p:spPr>
      </p:pic>
      <p:sp>
        <p:nvSpPr>
          <p:cNvPr id="1030" name="AutoShape 6" descr="「車輪」的圖片搜尋結果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031" name="Picture 7" descr="C:\Users\Younger\Downloads\p_180315_0635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72200" y="4724400"/>
            <a:ext cx="1981200" cy="1981200"/>
          </a:xfrm>
          <a:prstGeom prst="rect">
            <a:avLst/>
          </a:prstGeom>
          <a:noFill/>
        </p:spPr>
      </p:pic>
      <p:pic>
        <p:nvPicPr>
          <p:cNvPr id="1032" name="Picture 8" descr="C:\Users\Younger\Downloads\1718Af9KtqSUIkP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14800" y="4800600"/>
            <a:ext cx="2057400" cy="2057400"/>
          </a:xfrm>
          <a:prstGeom prst="rect">
            <a:avLst/>
          </a:prstGeom>
          <a:noFill/>
        </p:spPr>
      </p:pic>
      <p:sp>
        <p:nvSpPr>
          <p:cNvPr id="10" name="標題 3"/>
          <p:cNvSpPr txBox="1">
            <a:spLocks/>
          </p:cNvSpPr>
          <p:nvPr/>
        </p:nvSpPr>
        <p:spPr>
          <a:xfrm>
            <a:off x="609600" y="18288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kumimoji="0" lang="en-US" altLang="zh-TW" sz="4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Q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：想像一下，什麼是抽象化？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11" name="標題 3"/>
          <p:cNvSpPr txBox="1">
            <a:spLocks/>
          </p:cNvSpPr>
          <p:nvPr/>
        </p:nvSpPr>
        <p:spPr>
          <a:xfrm>
            <a:off x="609600" y="28956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zh-TW" altLang="en-US" sz="4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化繁為簡、異中求同</a:t>
            </a:r>
          </a:p>
          <a:p>
            <a:pPr lvl="0" algn="ctr">
              <a:spcBef>
                <a:spcPct val="0"/>
              </a:spcBef>
            </a:pPr>
            <a:r>
              <a:rPr lang="zh-TW" altLang="en-US" sz="4400" b="1" dirty="0">
                <a:latin typeface="微軟正黑體" pitchFamily="34" charset="-120"/>
                <a:ea typeface="微軟正黑體" pitchFamily="34" charset="-120"/>
                <a:cs typeface="+mj-cs"/>
              </a:rPr>
              <a:t>看待物體層次的改變</a:t>
            </a:r>
            <a:endParaRPr kumimoji="0" lang="zh-TW" altLang="en-US" sz="4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7699724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solidFill>
                  <a:srgbClr val="7030A0"/>
                </a:solidFill>
              </a:rPr>
              <a:t>抽象化</a:t>
            </a:r>
            <a:r>
              <a:rPr lang="en-US" altLang="zh-TW" dirty="0">
                <a:solidFill>
                  <a:srgbClr val="7030A0"/>
                </a:solidFill>
              </a:rPr>
              <a:t>-EX3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4" name="標題 3"/>
          <p:cNvSpPr txBox="1">
            <a:spLocks/>
          </p:cNvSpPr>
          <p:nvPr/>
        </p:nvSpPr>
        <p:spPr>
          <a:xfrm>
            <a:off x="609600" y="18288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zh-TW" sz="4400" dirty="0"/>
              <a:t>1,25,9,36,4, X</a:t>
            </a:r>
          </a:p>
          <a:p>
            <a:pPr>
              <a:spcBef>
                <a:spcPct val="0"/>
              </a:spcBef>
            </a:pPr>
            <a:r>
              <a:rPr kumimoji="0" lang="en-US" altLang="zh-TW" sz="4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Q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：上面的數列中，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X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可能為何？</a:t>
            </a:r>
            <a:endParaRPr kumimoji="0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5" name="標題 3"/>
          <p:cNvSpPr txBox="1">
            <a:spLocks/>
          </p:cNvSpPr>
          <p:nvPr/>
        </p:nvSpPr>
        <p:spPr>
          <a:xfrm>
            <a:off x="1142976" y="3500438"/>
            <a:ext cx="5929354" cy="29289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zh-TW" sz="4400" dirty="0"/>
              <a:t>A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34</a:t>
            </a:r>
          </a:p>
          <a:p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B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50</a:t>
            </a:r>
          </a:p>
          <a:p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C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49</a:t>
            </a:r>
          </a:p>
          <a:p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D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xmlns="" val="2411252106"/>
      </p:ext>
    </p:extLst>
  </p:cSld>
  <p:clrMapOvr>
    <a:masterClrMapping/>
  </p:clrMapOvr>
  <p:transition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捷運地圖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1808"/>
          <a:stretch/>
        </p:blipFill>
        <p:spPr>
          <a:xfrm>
            <a:off x="140454" y="1836737"/>
            <a:ext cx="4461093" cy="4479926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24400" y="944563"/>
            <a:ext cx="4323135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33124615"/>
      </p:ext>
    </p:extLst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楊心淵</a:t>
            </a:r>
            <a:r>
              <a:rPr lang="en-US" altLang="zh-TW" dirty="0"/>
              <a:t>(Younger Yang)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嘉義市北興國中</a:t>
            </a:r>
            <a:endParaRPr lang="en-US" altLang="zh-TW" dirty="0"/>
          </a:p>
          <a:p>
            <a:r>
              <a:rPr lang="zh-TW" altLang="en-US" dirty="0"/>
              <a:t>高師大</a:t>
            </a:r>
            <a:r>
              <a:rPr lang="en-US" altLang="zh-TW" dirty="0"/>
              <a:t>81</a:t>
            </a:r>
            <a:r>
              <a:rPr lang="zh-TW" altLang="en-US" dirty="0"/>
              <a:t>級工教系</a:t>
            </a:r>
            <a:endParaRPr lang="en-US" altLang="zh-TW" dirty="0"/>
          </a:p>
          <a:p>
            <a:r>
              <a:rPr lang="zh-TW" altLang="en-US" dirty="0"/>
              <a:t>生活科技、資訊科技雙證照、雙增能</a:t>
            </a:r>
            <a:endParaRPr lang="en-US" altLang="zh-TW" dirty="0"/>
          </a:p>
          <a:p>
            <a:r>
              <a:rPr lang="en-US" altLang="zh-TW" dirty="0"/>
              <a:t>105~107</a:t>
            </a:r>
            <a:r>
              <a:rPr lang="zh-TW" altLang="en-US" dirty="0"/>
              <a:t>學年學年科技中心主任</a:t>
            </a:r>
            <a:endParaRPr lang="en-US" altLang="zh-TW" dirty="0"/>
          </a:p>
          <a:p>
            <a:r>
              <a:rPr lang="en-US" altLang="zh-TW" dirty="0"/>
              <a:t>108</a:t>
            </a:r>
            <a:r>
              <a:rPr lang="zh-TW" altLang="en-US" dirty="0"/>
              <a:t>學年</a:t>
            </a:r>
            <a:r>
              <a:rPr lang="en-US" altLang="zh-TW" dirty="0"/>
              <a:t>~</a:t>
            </a:r>
            <a:r>
              <a:rPr lang="zh-TW" altLang="en-US" dirty="0"/>
              <a:t>央團科技領域輔導員</a:t>
            </a:r>
            <a:endParaRPr lang="en-US" altLang="zh-TW" dirty="0"/>
          </a:p>
          <a:p>
            <a:r>
              <a:rPr lang="zh-TW" altLang="en-US" dirty="0"/>
              <a:t>聯發科</a:t>
            </a:r>
            <a:r>
              <a:rPr lang="en-US" altLang="zh-TW" dirty="0"/>
              <a:t>STEM</a:t>
            </a:r>
            <a:r>
              <a:rPr lang="zh-TW" altLang="en-US" dirty="0"/>
              <a:t>造課師講師</a:t>
            </a:r>
            <a:endParaRPr lang="en-US" altLang="zh-TW" dirty="0"/>
          </a:p>
          <a:p>
            <a:r>
              <a:rPr lang="en-US" altLang="zh-TW" dirty="0"/>
              <a:t>110</a:t>
            </a:r>
            <a:r>
              <a:rPr lang="zh-TW" altLang="en-US" dirty="0"/>
              <a:t>年教育部師鐸獎</a:t>
            </a:r>
            <a:endParaRPr lang="en-US" altLang="zh-TW" dirty="0"/>
          </a:p>
          <a:p>
            <a:endParaRPr lang="zh-TW" altLang="en-US" dirty="0"/>
          </a:p>
        </p:txBody>
      </p:sp>
    </p:spTree>
  </p:cSld>
  <p:clrMapOvr>
    <a:masterClrMapping/>
  </p:clrMapOvr>
  <p:transition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圖片 1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954983"/>
            <a:ext cx="9144001" cy="6055417"/>
          </a:xfrm>
          <a:prstGeom prst="rect">
            <a:avLst/>
          </a:prstGeom>
        </p:spPr>
      </p:pic>
      <p:sp>
        <p:nvSpPr>
          <p:cNvPr id="24" name="標題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B050"/>
                </a:solidFill>
              </a:rPr>
              <a:t>你會怎麼分類？</a:t>
            </a:r>
          </a:p>
        </p:txBody>
      </p:sp>
    </p:spTree>
    <p:extLst>
      <p:ext uri="{BB962C8B-B14F-4D97-AF65-F5344CB8AC3E}">
        <p14:creationId xmlns:p14="http://schemas.microsoft.com/office/powerpoint/2010/main" xmlns="" val="977599187"/>
      </p:ext>
    </p:extLst>
  </p:cSld>
  <p:clrMapOvr>
    <a:masterClrMapping/>
  </p:clrMapOvr>
  <p:transition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樣式辨識</a:t>
            </a:r>
            <a:r>
              <a:rPr lang="en-US" altLang="zh-TW" b="1" dirty="0"/>
              <a:t/>
            </a:r>
            <a:br>
              <a:rPr lang="en-US" altLang="zh-TW" b="1" dirty="0"/>
            </a:br>
            <a:r>
              <a:rPr lang="en-US" altLang="zh-TW" dirty="0"/>
              <a:t>(Pattern Recognition)</a:t>
            </a:r>
            <a:endParaRPr lang="zh-TW" altLang="en-US" b="1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744633191"/>
      </p:ext>
    </p:extLst>
  </p:cSld>
  <p:clrMapOvr>
    <a:masterClrMapping/>
  </p:clrMapOvr>
  <p:transition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solidFill>
                  <a:srgbClr val="7030A0"/>
                </a:solidFill>
              </a:rPr>
              <a:t>樣式辨識</a:t>
            </a:r>
            <a:r>
              <a:rPr lang="en-US" altLang="zh-TW" dirty="0">
                <a:solidFill>
                  <a:srgbClr val="7030A0"/>
                </a:solidFill>
              </a:rPr>
              <a:t>-EX3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4" name="標題 3"/>
          <p:cNvSpPr txBox="1">
            <a:spLocks/>
          </p:cNvSpPr>
          <p:nvPr/>
        </p:nvSpPr>
        <p:spPr>
          <a:xfrm>
            <a:off x="609600" y="18288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zh-TW" sz="4400" dirty="0"/>
              <a:t>1,5,9,13,17, X</a:t>
            </a:r>
          </a:p>
          <a:p>
            <a:pPr>
              <a:spcBef>
                <a:spcPct val="0"/>
              </a:spcBef>
            </a:pPr>
            <a:r>
              <a:rPr kumimoji="0" lang="en-US" altLang="zh-TW" sz="4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Q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：上面的數列中，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X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可能為何？</a:t>
            </a:r>
            <a:endParaRPr kumimoji="0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6" name="標題 3"/>
          <p:cNvSpPr txBox="1">
            <a:spLocks/>
          </p:cNvSpPr>
          <p:nvPr/>
        </p:nvSpPr>
        <p:spPr>
          <a:xfrm>
            <a:off x="1142976" y="3500438"/>
            <a:ext cx="5929354" cy="29289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zh-TW" sz="4400" dirty="0"/>
              <a:t>A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34</a:t>
            </a:r>
          </a:p>
          <a:p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B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50</a:t>
            </a:r>
          </a:p>
          <a:p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C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49</a:t>
            </a:r>
          </a:p>
          <a:p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D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xmlns="" val="2411252106"/>
      </p:ext>
    </p:extLst>
  </p:cSld>
  <p:clrMapOvr>
    <a:masterClrMapping/>
  </p:clrMapOvr>
  <p:transition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solidFill>
                  <a:srgbClr val="7030A0"/>
                </a:solidFill>
              </a:rPr>
              <a:t>樣式辨識</a:t>
            </a:r>
            <a:r>
              <a:rPr lang="en-US" altLang="zh-TW" dirty="0">
                <a:solidFill>
                  <a:srgbClr val="7030A0"/>
                </a:solidFill>
              </a:rPr>
              <a:t>-EX3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4" name="標題 3"/>
          <p:cNvSpPr txBox="1">
            <a:spLocks/>
          </p:cNvSpPr>
          <p:nvPr/>
        </p:nvSpPr>
        <p:spPr>
          <a:xfrm>
            <a:off x="609600" y="18288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zh-TW" sz="4400" dirty="0"/>
              <a:t>0, 1, 1, 2, 3, 5, 8, 13, 21, X</a:t>
            </a:r>
          </a:p>
          <a:p>
            <a:pPr>
              <a:spcBef>
                <a:spcPct val="0"/>
              </a:spcBef>
            </a:pPr>
            <a:r>
              <a:rPr kumimoji="0" lang="en-US" altLang="zh-TW" sz="4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Q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：上面的數列中，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X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可能為何？</a:t>
            </a:r>
            <a:endParaRPr kumimoji="0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6" name="標題 3"/>
          <p:cNvSpPr txBox="1">
            <a:spLocks/>
          </p:cNvSpPr>
          <p:nvPr/>
        </p:nvSpPr>
        <p:spPr>
          <a:xfrm>
            <a:off x="1142976" y="3500438"/>
            <a:ext cx="5929354" cy="29289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zh-TW" sz="4400" dirty="0"/>
              <a:t>A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34</a:t>
            </a:r>
          </a:p>
          <a:p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B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50</a:t>
            </a:r>
          </a:p>
          <a:p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C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49</a:t>
            </a:r>
          </a:p>
          <a:p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D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xmlns="" val="2411252106"/>
      </p:ext>
    </p:extLst>
  </p:cSld>
  <p:clrMapOvr>
    <a:masterClrMapping/>
  </p:clrMapOvr>
  <p:transition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費氏數列與黃金比例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2" descr="C:\Users\Younger\Downloads\5b51b4e7adf6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1447800"/>
            <a:ext cx="8181975" cy="51659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87228439"/>
      </p:ext>
    </p:extLst>
  </p:cSld>
  <p:clrMapOvr>
    <a:masterClrMapping/>
  </p:clrMapOvr>
  <p:transition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樣式辨識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0000"/>
                </a:solidFill>
              </a:rPr>
              <a:t>在資料中觀察</a:t>
            </a:r>
            <a:r>
              <a:rPr lang="zh-TW" altLang="en-US" dirty="0">
                <a:solidFill>
                  <a:srgbClr val="FF0000"/>
                </a:solidFill>
              </a:rPr>
              <a:t>樣式</a:t>
            </a:r>
            <a:r>
              <a:rPr lang="zh-TW" altLang="en-US" dirty="0">
                <a:solidFill>
                  <a:srgbClr val="000000"/>
                </a:solidFill>
              </a:rPr>
              <a:t>、</a:t>
            </a:r>
            <a:r>
              <a:rPr lang="zh-TW" altLang="en-US" dirty="0">
                <a:solidFill>
                  <a:srgbClr val="FF0000"/>
                </a:solidFill>
              </a:rPr>
              <a:t>趨勢</a:t>
            </a:r>
            <a:r>
              <a:rPr lang="zh-TW" altLang="en-US" dirty="0">
                <a:solidFill>
                  <a:srgbClr val="000000"/>
                </a:solidFill>
              </a:rPr>
              <a:t>或</a:t>
            </a:r>
            <a:r>
              <a:rPr lang="zh-TW" altLang="en-US" dirty="0">
                <a:solidFill>
                  <a:srgbClr val="FF0000"/>
                </a:solidFill>
              </a:rPr>
              <a:t>規則</a:t>
            </a:r>
          </a:p>
          <a:p>
            <a:r>
              <a:rPr lang="zh-TW" altLang="en-US" dirty="0">
                <a:solidFill>
                  <a:srgbClr val="7030A0"/>
                </a:solidFill>
              </a:rPr>
              <a:t>預測或簡化</a:t>
            </a:r>
            <a:r>
              <a:rPr lang="zh-TW" altLang="en-US" dirty="0"/>
              <a:t>問題</a:t>
            </a:r>
            <a:endParaRPr lang="en-US" altLang="zh-TW" dirty="0"/>
          </a:p>
          <a:p>
            <a:r>
              <a:rPr lang="zh-TW" altLang="en-US" dirty="0"/>
              <a:t>產出共通的模式、規則、原則或理論</a:t>
            </a:r>
            <a:endParaRPr lang="en-US" altLang="zh-TW" dirty="0"/>
          </a:p>
        </p:txBody>
      </p:sp>
      <p:sp>
        <p:nvSpPr>
          <p:cNvPr id="4" name="標題 3"/>
          <p:cNvSpPr txBox="1">
            <a:spLocks/>
          </p:cNvSpPr>
          <p:nvPr/>
        </p:nvSpPr>
        <p:spPr>
          <a:xfrm>
            <a:off x="533400" y="35052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zh-TW" altLang="en-US" sz="4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從資料找出規則</a:t>
            </a:r>
            <a:endParaRPr lang="en-US" altLang="zh-TW" sz="44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4639517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0"/>
            <a:ext cx="5214974" cy="687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矩形 4"/>
          <p:cNvSpPr/>
          <p:nvPr/>
        </p:nvSpPr>
        <p:spPr>
          <a:xfrm>
            <a:off x="0" y="6488668"/>
            <a:ext cx="8572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圖片來源：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https://191art.blogspot.com/2015/12/blog-post_24.html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9144021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矩形 4"/>
          <p:cNvSpPr/>
          <p:nvPr/>
        </p:nvSpPr>
        <p:spPr>
          <a:xfrm>
            <a:off x="0" y="6488668"/>
            <a:ext cx="8572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圖片來源：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https://www.cmuh.cmu.edu.tw/Department/Detail?depid=151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拆解</a:t>
            </a:r>
            <a:r>
              <a:rPr lang="en-US" altLang="zh-TW" b="1" dirty="0"/>
              <a:t/>
            </a:r>
            <a:br>
              <a:rPr lang="en-US" altLang="zh-TW" b="1" dirty="0"/>
            </a:br>
            <a:r>
              <a:rPr lang="en-US" altLang="zh-TW" b="1" dirty="0"/>
              <a:t>(Decomposition)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236074562"/>
      </p:ext>
    </p:extLst>
  </p:cSld>
  <p:clrMapOvr>
    <a:masterClrMapping/>
  </p:clrMapOvr>
  <p:transition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拆解</a:t>
            </a:r>
          </a:p>
        </p:txBody>
      </p:sp>
      <p:sp>
        <p:nvSpPr>
          <p:cNvPr id="1030" name="AutoShape 6" descr="「車輪」的圖片搜尋結果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0" name="標題 3"/>
          <p:cNvSpPr txBox="1">
            <a:spLocks/>
          </p:cNvSpPr>
          <p:nvPr/>
        </p:nvSpPr>
        <p:spPr>
          <a:xfrm>
            <a:off x="609600" y="18288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kumimoji="0" lang="en-US" altLang="zh-TW" sz="4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Q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：生活中有哪些拆解的例子？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B4F115A7-1C11-4591-A949-030F1C2978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6028" y="2563812"/>
            <a:ext cx="3023878" cy="4419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87203281"/>
      </p:ext>
    </p:extLst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教材使用說明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聚焦學習</a:t>
            </a:r>
            <a:r>
              <a:rPr lang="zh-TW" altLang="en-US" dirty="0"/>
              <a:t>內容、學習表現</a:t>
            </a:r>
            <a:endParaRPr lang="en-US" altLang="zh-TW" dirty="0"/>
          </a:p>
          <a:p>
            <a:r>
              <a:rPr lang="zh-TW" altLang="en-US" dirty="0"/>
              <a:t>搭配</a:t>
            </a:r>
            <a:r>
              <a:rPr lang="zh-TW" altLang="en-US" dirty="0" smtClean="0"/>
              <a:t>教科書，使用出版社教學</a:t>
            </a:r>
            <a:r>
              <a:rPr lang="en-US" altLang="zh-TW" dirty="0" smtClean="0"/>
              <a:t>PPT</a:t>
            </a:r>
            <a:endParaRPr lang="en-US" altLang="zh-TW" dirty="0"/>
          </a:p>
          <a:p>
            <a:r>
              <a:rPr lang="zh-TW" altLang="en-US" dirty="0"/>
              <a:t>置換教學活動，豐富教學內容</a:t>
            </a:r>
            <a:endParaRPr lang="en-US" altLang="zh-TW" dirty="0"/>
          </a:p>
          <a:p>
            <a:r>
              <a:rPr lang="zh-TW" altLang="en-US" dirty="0">
                <a:solidFill>
                  <a:srgbClr val="00B050"/>
                </a:solidFill>
              </a:rPr>
              <a:t>完整教學系統</a:t>
            </a:r>
            <a:r>
              <a:rPr lang="en-US" altLang="zh-TW" dirty="0">
                <a:solidFill>
                  <a:srgbClr val="00B050"/>
                </a:solidFill>
              </a:rPr>
              <a:t>VS</a:t>
            </a:r>
            <a:r>
              <a:rPr lang="zh-TW" altLang="en-US" dirty="0">
                <a:solidFill>
                  <a:srgbClr val="00B050"/>
                </a:solidFill>
              </a:rPr>
              <a:t>補充教學活動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彈左唱右、彈右唱左、雙手合彈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0114" name="Picture 2" descr="C:\Users\Younger\Downloads\1-1ZG61G136.jpg"/>
          <p:cNvPicPr>
            <a:picLocks noChangeAspect="1" noChangeArrowheads="1"/>
          </p:cNvPicPr>
          <p:nvPr/>
        </p:nvPicPr>
        <p:blipFill>
          <a:blip r:embed="rId2" cstate="print"/>
          <a:srcRect b="8750"/>
          <a:stretch>
            <a:fillRect/>
          </a:stretch>
        </p:blipFill>
        <p:spPr bwMode="auto">
          <a:xfrm>
            <a:off x="0" y="1295400"/>
            <a:ext cx="9144000" cy="5562600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生活中的拆解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" name="內容版面配置區 6">
            <a:extLst>
              <a:ext uri="{FF2B5EF4-FFF2-40B4-BE49-F238E27FC236}">
                <a16:creationId xmlns:a16="http://schemas.microsoft.com/office/drawing/2014/main" xmlns="" id="{CCF6268E-9A88-48AA-ADC1-9C99A8B067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4086"/>
          <a:stretch/>
        </p:blipFill>
        <p:spPr>
          <a:xfrm>
            <a:off x="1857356" y="928670"/>
            <a:ext cx="6464479" cy="555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39236065"/>
      </p:ext>
    </p:extLst>
  </p:cSld>
  <p:clrMapOvr>
    <a:masterClrMapping/>
  </p:clrMapOvr>
  <p:transition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拆解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大問題拆解小問題， 一一解決，各個擊破</a:t>
            </a:r>
            <a:endParaRPr lang="en-US" altLang="zh-TW" dirty="0"/>
          </a:p>
          <a:p>
            <a:r>
              <a:rPr lang="zh-TW" altLang="en-US" dirty="0"/>
              <a:t>可同時處理各個小問題</a:t>
            </a:r>
            <a:endParaRPr lang="en-US" altLang="zh-TW" dirty="0"/>
          </a:p>
          <a:p>
            <a:r>
              <a:rPr lang="zh-TW" altLang="en-US" dirty="0"/>
              <a:t>最後仍要整合</a:t>
            </a:r>
            <a:endParaRPr lang="en-US" altLang="zh-TW" dirty="0"/>
          </a:p>
        </p:txBody>
      </p:sp>
      <p:sp>
        <p:nvSpPr>
          <p:cNvPr id="6" name="標題 3"/>
          <p:cNvSpPr txBox="1">
            <a:spLocks/>
          </p:cNvSpPr>
          <p:nvPr/>
        </p:nvSpPr>
        <p:spPr>
          <a:xfrm>
            <a:off x="500034" y="4429132"/>
            <a:ext cx="821537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zh-TW" altLang="en-US" sz="4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平行處理、專業分工、</a:t>
            </a:r>
            <a:r>
              <a:rPr lang="zh-TW" altLang="en-US" sz="4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密切合作</a:t>
            </a:r>
          </a:p>
        </p:txBody>
      </p:sp>
    </p:spTree>
    <p:extLst>
      <p:ext uri="{BB962C8B-B14F-4D97-AF65-F5344CB8AC3E}">
        <p14:creationId xmlns:p14="http://schemas.microsoft.com/office/powerpoint/2010/main" xmlns="" val="3946150388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醫學專業分科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 descr="圖片 077.jpg"/>
          <p:cNvPicPr>
            <a:picLocks noChangeAspect="1"/>
          </p:cNvPicPr>
          <p:nvPr/>
        </p:nvPicPr>
        <p:blipFill>
          <a:blip r:embed="rId2" cstate="print"/>
          <a:srcRect b="458"/>
          <a:stretch>
            <a:fillRect/>
          </a:stretch>
        </p:blipFill>
        <p:spPr>
          <a:xfrm>
            <a:off x="152400" y="1676400"/>
            <a:ext cx="8857673" cy="42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1559057"/>
      </p:ext>
    </p:extLst>
  </p:cSld>
  <p:clrMapOvr>
    <a:masterClrMapping/>
  </p:clrMapOvr>
  <p:transition>
    <p:cut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演算法</a:t>
            </a:r>
            <a:r>
              <a:rPr lang="en-US" altLang="zh-TW" b="1" dirty="0"/>
              <a:t/>
            </a:r>
            <a:br>
              <a:rPr lang="en-US" altLang="zh-TW" b="1" dirty="0"/>
            </a:br>
            <a:r>
              <a:rPr lang="en-US" altLang="zh-TW" b="1" dirty="0"/>
              <a:t>(Algorithm Design)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29056827"/>
      </p:ext>
    </p:extLst>
  </p:cSld>
  <p:clrMapOvr>
    <a:masterClrMapping/>
  </p:clrMapOvr>
  <p:transition>
    <p:cut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什麼是演算法？</a:t>
            </a:r>
          </a:p>
        </p:txBody>
      </p:sp>
      <p:pic>
        <p:nvPicPr>
          <p:cNvPr id="6" name="內容版面配置區 5" descr="圖片 04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1" y="1714488"/>
            <a:ext cx="9144021" cy="5143512"/>
          </a:xfr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857224" y="1571612"/>
            <a:ext cx="7572428" cy="47863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不插電</a:t>
            </a:r>
            <a:r>
              <a:rPr lang="en-US" altLang="zh-TW" dirty="0"/>
              <a:t>-</a:t>
            </a:r>
            <a:r>
              <a:rPr lang="zh-TW" altLang="en-US" dirty="0"/>
              <a:t>摺紙</a:t>
            </a:r>
          </a:p>
        </p:txBody>
      </p:sp>
      <p:sp>
        <p:nvSpPr>
          <p:cNvPr id="5" name="矩形 4"/>
          <p:cNvSpPr/>
          <p:nvPr/>
        </p:nvSpPr>
        <p:spPr>
          <a:xfrm>
            <a:off x="2286000" y="24133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5874284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演算法設計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將</a:t>
            </a:r>
            <a:r>
              <a:rPr lang="zh-TW" altLang="en-US" dirty="0">
                <a:solidFill>
                  <a:srgbClr val="FF0000"/>
                </a:solidFill>
              </a:rPr>
              <a:t>解題的方法</a:t>
            </a:r>
            <a:r>
              <a:rPr lang="zh-TW" altLang="en-US" dirty="0"/>
              <a:t>、依照執行前後次序，一個步驟、一個</a:t>
            </a:r>
            <a:r>
              <a:rPr lang="zh-TW" altLang="en-US" dirty="0">
                <a:solidFill>
                  <a:srgbClr val="FF0000"/>
                </a:solidFill>
              </a:rPr>
              <a:t>步驟</a:t>
            </a:r>
            <a:r>
              <a:rPr lang="zh-TW" altLang="en-US" dirty="0"/>
              <a:t>整理下來</a:t>
            </a:r>
            <a:endParaRPr lang="en-US" altLang="zh-TW" dirty="0"/>
          </a:p>
          <a:p>
            <a:r>
              <a:rPr lang="zh-TW" altLang="en-US" dirty="0"/>
              <a:t>演算法</a:t>
            </a:r>
            <a:endParaRPr lang="en-US" altLang="zh-TW" dirty="0"/>
          </a:p>
          <a:p>
            <a:pPr lvl="1"/>
            <a:r>
              <a:rPr lang="zh-TW" altLang="en-US" dirty="0"/>
              <a:t>問題</a:t>
            </a:r>
            <a:endParaRPr lang="en-US" altLang="zh-TW" dirty="0"/>
          </a:p>
          <a:p>
            <a:pPr lvl="1"/>
            <a:r>
              <a:rPr lang="zh-TW" altLang="en-US" dirty="0"/>
              <a:t>資料或已知條件</a:t>
            </a:r>
            <a:endParaRPr lang="en-US" altLang="zh-TW" dirty="0"/>
          </a:p>
          <a:p>
            <a:pPr lvl="1"/>
            <a:r>
              <a:rPr lang="zh-TW" altLang="en-US" dirty="0"/>
              <a:t>執行的步驟</a:t>
            </a:r>
            <a:endParaRPr lang="en-US" altLang="zh-TW" dirty="0"/>
          </a:p>
          <a:p>
            <a:pPr lvl="1"/>
            <a:r>
              <a:rPr lang="zh-TW" altLang="en-US" dirty="0"/>
              <a:t>執行的結果</a:t>
            </a:r>
            <a:endParaRPr lang="en-US" altLang="zh-TW" dirty="0"/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788477835"/>
      </p:ext>
    </p:extLst>
  </p:cSld>
  <p:clrMapOvr>
    <a:masterClrMapping/>
  </p:clrMapOvr>
  <p:transition>
    <p:cut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演算法特性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0</a:t>
            </a:r>
            <a:r>
              <a:rPr lang="zh-TW" altLang="en-US" dirty="0"/>
              <a:t>或</a:t>
            </a:r>
            <a:r>
              <a:rPr lang="en-US" altLang="zh-TW" dirty="0"/>
              <a:t>1</a:t>
            </a:r>
            <a:r>
              <a:rPr lang="zh-TW" altLang="en-US" dirty="0"/>
              <a:t>個輸入</a:t>
            </a:r>
            <a:endParaRPr lang="en-US" altLang="zh-TW" dirty="0"/>
          </a:p>
          <a:p>
            <a:r>
              <a:rPr lang="zh-TW" altLang="en-US" dirty="0"/>
              <a:t>至少</a:t>
            </a:r>
            <a:r>
              <a:rPr lang="en-US" altLang="zh-TW" dirty="0"/>
              <a:t>1</a:t>
            </a:r>
            <a:r>
              <a:rPr lang="zh-TW" altLang="en-US" dirty="0"/>
              <a:t>個輸出</a:t>
            </a:r>
            <a:endParaRPr lang="en-US" altLang="zh-TW" dirty="0"/>
          </a:p>
          <a:p>
            <a:r>
              <a:rPr lang="zh-TW" altLang="en-US" dirty="0"/>
              <a:t>明確的指令</a:t>
            </a:r>
            <a:endParaRPr lang="en-US" altLang="zh-TW" dirty="0"/>
          </a:p>
          <a:p>
            <a:r>
              <a:rPr lang="zh-TW" altLang="en-US" dirty="0"/>
              <a:t>有限的步驟</a:t>
            </a:r>
            <a:endParaRPr lang="en-US" altLang="zh-TW" dirty="0"/>
          </a:p>
          <a:p>
            <a:r>
              <a:rPr lang="zh-TW" altLang="en-US" dirty="0"/>
              <a:t>要能解決問題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標題 3"/>
          <p:cNvSpPr txBox="1">
            <a:spLocks/>
          </p:cNvSpPr>
          <p:nvPr/>
        </p:nvSpPr>
        <p:spPr>
          <a:xfrm>
            <a:off x="500034" y="4429132"/>
            <a:ext cx="821537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zh-TW" altLang="en-US" sz="4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有效</a:t>
            </a:r>
            <a:r>
              <a:rPr lang="en-US" altLang="zh-TW" sz="4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(</a:t>
            </a:r>
            <a:r>
              <a:rPr lang="zh-TW" altLang="en-US" sz="4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率、益</a:t>
            </a:r>
            <a:r>
              <a:rPr lang="en-US" altLang="zh-TW" sz="4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)</a:t>
            </a:r>
            <a:r>
              <a:rPr lang="zh-TW" altLang="en-US" sz="4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的演算法</a:t>
            </a:r>
          </a:p>
        </p:txBody>
      </p:sp>
    </p:spTree>
    <p:extLst>
      <p:ext uri="{BB962C8B-B14F-4D97-AF65-F5344CB8AC3E}">
        <p14:creationId xmlns:p14="http://schemas.microsoft.com/office/powerpoint/2010/main" xmlns="" val="1743920849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成績排序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14488"/>
            <a:ext cx="9144021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矩形 5"/>
          <p:cNvSpPr/>
          <p:nvPr/>
        </p:nvSpPr>
        <p:spPr>
          <a:xfrm>
            <a:off x="2500282" y="6488668"/>
            <a:ext cx="6643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圖片取自：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https://www.parenting.com.tw/article/5081039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/>
              <a:t>AlphaGO</a:t>
            </a:r>
            <a:r>
              <a:rPr lang="zh-TW" altLang="en-US" dirty="0"/>
              <a:t> </a:t>
            </a:r>
            <a:r>
              <a:rPr lang="en-US" altLang="zh-TW" dirty="0"/>
              <a:t>VS</a:t>
            </a:r>
            <a:r>
              <a:rPr lang="zh-TW" altLang="en-US" dirty="0"/>
              <a:t> 智慧紙片</a:t>
            </a:r>
          </a:p>
        </p:txBody>
      </p:sp>
      <p:pic>
        <p:nvPicPr>
          <p:cNvPr id="5" name="圖片 4" descr="圖片 140.jpg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524000"/>
            <a:ext cx="9144000" cy="5143500"/>
          </a:xfrm>
          <a:prstGeom prst="rect">
            <a:avLst/>
          </a:prstGeom>
        </p:spPr>
      </p:pic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019452288"/>
      </p:ext>
    </p:extLst>
  </p:cSld>
  <p:clrMapOvr>
    <a:masterClrMapping/>
  </p:clrMapOvr>
  <p:transition>
    <p:cut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2DB3437-7CB0-4366-8C87-90EA83B95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B050"/>
                </a:solidFill>
              </a:rPr>
              <a:t>連連看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70DDA594-2C51-428C-9BE5-CDE4AB9EF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拆解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樣式辨識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演算法設計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抽象化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xmlns="" id="{6269E241-43B4-4AF2-B428-2C2EC3824A02}"/>
              </a:ext>
            </a:extLst>
          </p:cNvPr>
          <p:cNvSpPr txBox="1">
            <a:spLocks/>
          </p:cNvSpPr>
          <p:nvPr/>
        </p:nvSpPr>
        <p:spPr>
          <a:xfrm>
            <a:off x="4211960" y="1600201"/>
            <a:ext cx="493204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從資料找規則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解決問題的方法或步驟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化繁為簡，異中求同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平行處理，專業分工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xmlns="" val="39259577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運算思維</a:t>
            </a:r>
            <a:r>
              <a:rPr lang="en-US" altLang="zh-TW" b="1" dirty="0"/>
              <a:t/>
            </a:r>
            <a:br>
              <a:rPr lang="en-US" altLang="zh-TW" b="1" dirty="0"/>
            </a:br>
            <a:r>
              <a:rPr lang="zh-TW" altLang="en-US" b="1" dirty="0"/>
              <a:t>問題解決能力培養</a:t>
            </a:r>
            <a:endParaRPr lang="en-US" altLang="zh-TW" b="1" dirty="0"/>
          </a:p>
        </p:txBody>
      </p:sp>
      <p:sp>
        <p:nvSpPr>
          <p:cNvPr id="8" name="內容版面配置區 2"/>
          <p:cNvSpPr txBox="1">
            <a:spLocks/>
          </p:cNvSpPr>
          <p:nvPr/>
        </p:nvSpPr>
        <p:spPr>
          <a:xfrm>
            <a:off x="457200" y="4286256"/>
            <a:ext cx="8229600" cy="18399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引導學生從分析問題、理解概念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仿作</a:t>
            </a:r>
            <a:r>
              <a:rPr lang="zh-TW" altLang="en-US" sz="32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到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獨立思考解決問題</a:t>
            </a:r>
          </a:p>
        </p:txBody>
      </p:sp>
    </p:spTree>
  </p:cSld>
  <p:clrMapOvr>
    <a:masterClrMapping/>
  </p:clrMapOvr>
  <p:transition>
    <p:cut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運算思維學習的</a:t>
            </a:r>
            <a:r>
              <a:rPr lang="zh-TW" altLang="en-US" dirty="0">
                <a:solidFill>
                  <a:srgbClr val="FF0000"/>
                </a:solidFill>
              </a:rPr>
              <a:t>工具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en-US" dirty="0"/>
              <a:t>桌遊：</a:t>
            </a:r>
            <a:endParaRPr lang="en-US" altLang="zh-TW" dirty="0"/>
          </a:p>
          <a:p>
            <a:pPr lvl="1"/>
            <a:r>
              <a:rPr lang="zh-TW" altLang="en-US" dirty="0"/>
              <a:t>海霸</a:t>
            </a:r>
            <a:r>
              <a:rPr lang="en-US" altLang="zh-TW" dirty="0"/>
              <a:t>(Coding Ocean)</a:t>
            </a:r>
          </a:p>
          <a:p>
            <a:pPr lvl="1"/>
            <a:r>
              <a:rPr lang="zh-TW" altLang="en-US" dirty="0"/>
              <a:t>機器人蓋程式</a:t>
            </a:r>
            <a:r>
              <a:rPr lang="en-US" altLang="zh-TW" dirty="0"/>
              <a:t>(Robot City)</a:t>
            </a:r>
          </a:p>
          <a:p>
            <a:r>
              <a:rPr lang="zh-TW" altLang="en-US" dirty="0"/>
              <a:t>積木程式：</a:t>
            </a:r>
            <a:endParaRPr lang="en-US" altLang="zh-TW" dirty="0"/>
          </a:p>
          <a:p>
            <a:pPr lvl="1"/>
            <a:r>
              <a:rPr lang="en-US" altLang="zh-TW" dirty="0"/>
              <a:t>Scratch</a:t>
            </a:r>
          </a:p>
          <a:p>
            <a:pPr lvl="1"/>
            <a:r>
              <a:rPr lang="en-US" altLang="zh-TW" dirty="0"/>
              <a:t>Code.org</a:t>
            </a:r>
          </a:p>
          <a:p>
            <a:pPr lvl="1"/>
            <a:r>
              <a:rPr lang="en-US" altLang="zh-TW" dirty="0"/>
              <a:t>E-Game</a:t>
            </a:r>
            <a:r>
              <a:rPr lang="zh-TW" altLang="en-US" dirty="0"/>
              <a:t>達克魔法村</a:t>
            </a:r>
            <a:endParaRPr lang="en-US" altLang="zh-TW" dirty="0"/>
          </a:p>
          <a:p>
            <a:r>
              <a:rPr lang="en-US" altLang="zh-TW" dirty="0"/>
              <a:t>STEAM</a:t>
            </a:r>
            <a:r>
              <a:rPr lang="zh-TW" altLang="en-US" dirty="0"/>
              <a:t>創客</a:t>
            </a:r>
            <a:endParaRPr lang="en-US" altLang="zh-TW" dirty="0"/>
          </a:p>
          <a:p>
            <a:pPr lvl="1"/>
            <a:r>
              <a:rPr lang="en-US" altLang="zh-TW" dirty="0" err="1"/>
              <a:t>Micro:bit</a:t>
            </a:r>
            <a:r>
              <a:rPr lang="zh-TW" altLang="en-US" dirty="0"/>
              <a:t>、</a:t>
            </a:r>
            <a:r>
              <a:rPr lang="en-US" altLang="zh-TW" dirty="0" err="1"/>
              <a:t>Webbit</a:t>
            </a:r>
            <a:r>
              <a:rPr lang="zh-TW" altLang="en-US" dirty="0"/>
              <a:t>、</a:t>
            </a:r>
            <a:r>
              <a:rPr lang="en-US" altLang="zh-TW" dirty="0" err="1"/>
              <a:t>HaloCode</a:t>
            </a:r>
            <a:r>
              <a:rPr lang="zh-TW" altLang="en-US" dirty="0"/>
              <a:t>電路板</a:t>
            </a:r>
            <a:endParaRPr lang="en-US" altLang="zh-TW" dirty="0"/>
          </a:p>
          <a:p>
            <a:pPr lvl="1"/>
            <a:r>
              <a:rPr lang="en-US" altLang="zh-TW" dirty="0" err="1"/>
              <a:t>Arduino</a:t>
            </a:r>
            <a:r>
              <a:rPr lang="zh-TW" altLang="en-US" dirty="0"/>
              <a:t>、</a:t>
            </a:r>
            <a:r>
              <a:rPr lang="en-US" altLang="zh-TW" dirty="0"/>
              <a:t>ESP8266</a:t>
            </a:r>
            <a:r>
              <a:rPr lang="zh-TW" altLang="en-US" dirty="0"/>
              <a:t>、</a:t>
            </a:r>
            <a:r>
              <a:rPr lang="en-US" altLang="zh-TW" dirty="0"/>
              <a:t>ESP32</a:t>
            </a:r>
            <a:r>
              <a:rPr lang="zh-TW" altLang="en-US" dirty="0"/>
              <a:t>電路板</a:t>
            </a:r>
            <a:endParaRPr lang="en-US" altLang="zh-TW" dirty="0"/>
          </a:p>
          <a:p>
            <a:pPr lvl="1"/>
            <a:r>
              <a:rPr lang="zh-TW" altLang="en-US" dirty="0"/>
              <a:t>機器人</a:t>
            </a:r>
            <a:r>
              <a:rPr lang="en-US" altLang="zh-TW" dirty="0"/>
              <a:t>(</a:t>
            </a:r>
            <a:r>
              <a:rPr lang="zh-TW" altLang="en-US" dirty="0"/>
              <a:t>自走車、</a:t>
            </a:r>
            <a:r>
              <a:rPr lang="en-US" altLang="zh-TW" dirty="0"/>
              <a:t>TELLO)</a:t>
            </a:r>
          </a:p>
        </p:txBody>
      </p:sp>
    </p:spTree>
    <p:extLst>
      <p:ext uri="{BB962C8B-B14F-4D97-AF65-F5344CB8AC3E}">
        <p14:creationId xmlns:p14="http://schemas.microsoft.com/office/powerpoint/2010/main" xmlns="" val="1523735815"/>
      </p:ext>
    </p:extLst>
  </p:cSld>
  <p:clrMapOvr>
    <a:masterClrMapping/>
  </p:clrMapOvr>
  <p:transition>
    <p:cut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 descr="圖片 143.jpg"/>
          <p:cNvPicPr>
            <a:picLocks noChangeAspect="1"/>
          </p:cNvPicPr>
          <p:nvPr/>
        </p:nvPicPr>
        <p:blipFill>
          <a:blip r:embed="rId2" cstate="print"/>
          <a:srcRect t="3069"/>
          <a:stretch>
            <a:fillRect/>
          </a:stretch>
        </p:blipFill>
        <p:spPr>
          <a:xfrm>
            <a:off x="0" y="1143000"/>
            <a:ext cx="9144000" cy="571500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圖片 0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0" y="116632"/>
            <a:ext cx="9138130" cy="674136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8229600" cy="1143000"/>
          </a:xfrm>
        </p:spPr>
        <p:txBody>
          <a:bodyPr/>
          <a:lstStyle/>
          <a:p>
            <a:r>
              <a:rPr lang="en-US" altLang="zh-TW" dirty="0">
                <a:solidFill>
                  <a:srgbClr val="FFFF00"/>
                </a:solidFill>
              </a:rPr>
              <a:t>Second Language Coding</a:t>
            </a:r>
            <a:endParaRPr lang="zh-TW" altLang="en-US" dirty="0">
              <a:solidFill>
                <a:srgbClr val="FFFF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  <p:transition>
    <p:cut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 descr="圖片 0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795033" cy="6072206"/>
          </a:xfrm>
        </p:spPr>
      </p:pic>
    </p:spTree>
  </p:cSld>
  <p:clrMapOvr>
    <a:masterClrMapping/>
  </p:clrMapOvr>
  <p:transition>
    <p:cut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圖片 1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762000"/>
            <a:ext cx="9144000" cy="5721862"/>
          </a:xfrm>
        </p:spPr>
      </p:pic>
    </p:spTree>
  </p:cSld>
  <p:clrMapOvr>
    <a:masterClrMapping/>
  </p:clrMapOvr>
  <p:transition>
    <p:cut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601476" y="0"/>
            <a:ext cx="10466654" cy="691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24096874"/>
      </p:ext>
    </p:extLst>
  </p:cSld>
  <p:clrMapOvr>
    <a:masterClrMapping/>
  </p:clrMapOvr>
  <p:transition>
    <p:cut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C:\Users\Younger\Downloads\41617463_1265428396932511_2783955654753124352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864"/>
            <a:ext cx="9144000" cy="6614272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/>
              <a:t>Makecode</a:t>
            </a:r>
            <a:r>
              <a:rPr lang="zh-TW" altLang="en-US" dirty="0"/>
              <a:t> </a:t>
            </a:r>
            <a:r>
              <a:rPr lang="en-US" altLang="zh-TW" dirty="0"/>
              <a:t>Editor</a:t>
            </a:r>
            <a:endParaRPr lang="zh-TW" altLang="en-US" dirty="0"/>
          </a:p>
        </p:txBody>
      </p:sp>
      <p:pic>
        <p:nvPicPr>
          <p:cNvPr id="4" name="內容版面配置區 3" descr="圖片 0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371600"/>
            <a:ext cx="9149606" cy="4240876"/>
          </a:xfr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53668" y="4800600"/>
            <a:ext cx="2237932" cy="1892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4803985"/>
            <a:ext cx="2237932" cy="1889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我是一張有智慧的紙片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zh-TW" altLang="zh-TW" b="1" dirty="0"/>
              <a:t>第一步</a:t>
            </a:r>
            <a:r>
              <a:rPr lang="en-US" altLang="zh-TW" b="1" dirty="0"/>
              <a:t>:</a:t>
            </a:r>
            <a:endParaRPr lang="zh-TW" altLang="zh-TW" dirty="0"/>
          </a:p>
          <a:p>
            <a:pPr lvl="1"/>
            <a:r>
              <a:rPr lang="zh-TW" altLang="zh-TW" dirty="0"/>
              <a:t>在四個角落中的其中一格，劃</a:t>
            </a:r>
            <a:r>
              <a:rPr lang="en-US" altLang="zh-TW" dirty="0"/>
              <a:t>×</a:t>
            </a:r>
            <a:r>
              <a:rPr lang="zh-TW" altLang="zh-TW" dirty="0"/>
              <a:t>。</a:t>
            </a:r>
            <a:r>
              <a:rPr lang="en-US" altLang="zh-TW" dirty="0"/>
              <a:t> </a:t>
            </a:r>
            <a:endParaRPr lang="zh-TW" altLang="zh-TW" dirty="0"/>
          </a:p>
          <a:p>
            <a:r>
              <a:rPr lang="en-US" altLang="zh-TW" dirty="0"/>
              <a:t> </a:t>
            </a:r>
            <a:r>
              <a:rPr lang="zh-TW" altLang="zh-TW" b="1" dirty="0"/>
              <a:t>第二步</a:t>
            </a:r>
            <a:r>
              <a:rPr lang="en-US" altLang="zh-TW" b="1" dirty="0"/>
              <a:t>:</a:t>
            </a:r>
            <a:endParaRPr lang="zh-TW" altLang="zh-TW" dirty="0"/>
          </a:p>
          <a:p>
            <a:pPr lvl="1"/>
            <a:r>
              <a:rPr lang="zh-TW" altLang="zh-TW" dirty="0"/>
              <a:t>如果我的對手沒有在上一步的斜對角落空格劃記號，就在那裡劃×，不然，就隨便找一個角落劃×。</a:t>
            </a:r>
          </a:p>
          <a:p>
            <a:r>
              <a:rPr lang="en-US" altLang="zh-TW" dirty="0"/>
              <a:t> </a:t>
            </a:r>
            <a:r>
              <a:rPr lang="zh-TW" altLang="zh-TW" b="1" dirty="0"/>
              <a:t>第三、四、五步</a:t>
            </a:r>
            <a:r>
              <a:rPr lang="en-US" altLang="zh-TW" b="1" dirty="0"/>
              <a:t>:</a:t>
            </a:r>
            <a:endParaRPr lang="zh-TW" altLang="zh-TW" dirty="0"/>
          </a:p>
          <a:p>
            <a:pPr lvl="1"/>
            <a:r>
              <a:rPr lang="zh-TW" altLang="zh-TW" dirty="0"/>
              <a:t>如果同一個橫排、直行或對角線中已經有兩個</a:t>
            </a:r>
            <a:r>
              <a:rPr lang="en-US" altLang="zh-TW" dirty="0"/>
              <a:t>×</a:t>
            </a:r>
            <a:r>
              <a:rPr lang="zh-TW" altLang="zh-TW" dirty="0"/>
              <a:t>、剩下一個空格的話，</a:t>
            </a:r>
          </a:p>
          <a:p>
            <a:pPr lvl="1"/>
            <a:r>
              <a:rPr lang="zh-TW" altLang="zh-TW" dirty="0"/>
              <a:t>就在那個空格劃</a:t>
            </a:r>
            <a:r>
              <a:rPr lang="en-US" altLang="zh-TW" dirty="0"/>
              <a:t>×</a:t>
            </a:r>
            <a:r>
              <a:rPr lang="zh-TW" altLang="zh-TW" dirty="0"/>
              <a:t>，</a:t>
            </a:r>
          </a:p>
          <a:p>
            <a:pPr lvl="1"/>
            <a:r>
              <a:rPr lang="en-US" altLang="zh-TW" dirty="0"/>
              <a:t> </a:t>
            </a:r>
            <a:r>
              <a:rPr lang="zh-TW" altLang="zh-TW" dirty="0"/>
              <a:t>沒有的話就去看看有沒有哪個橫排或直行或對角線已經有兩個</a:t>
            </a:r>
            <a:r>
              <a:rPr lang="en-US" altLang="zh-TW" dirty="0"/>
              <a:t>○</a:t>
            </a:r>
            <a:r>
              <a:rPr lang="zh-TW" altLang="zh-TW" dirty="0"/>
              <a:t>、剩下一個空格，有這種情形就在空格的地方劃</a:t>
            </a:r>
            <a:r>
              <a:rPr lang="en-US" altLang="zh-TW" dirty="0"/>
              <a:t>×</a:t>
            </a:r>
            <a:r>
              <a:rPr lang="zh-TW" altLang="zh-TW" dirty="0"/>
              <a:t>，</a:t>
            </a:r>
          </a:p>
          <a:p>
            <a:pPr lvl="1"/>
            <a:r>
              <a:rPr lang="en-US" altLang="zh-TW" dirty="0"/>
              <a:t> </a:t>
            </a:r>
            <a:r>
              <a:rPr lang="zh-TW" altLang="zh-TW" dirty="0"/>
              <a:t>上面兩個情況都沒有發生，就找優先一個角落空白的角落劃</a:t>
            </a:r>
            <a:r>
              <a:rPr lang="en-US" altLang="zh-TW" dirty="0"/>
              <a:t>×</a:t>
            </a:r>
            <a:r>
              <a:rPr lang="zh-TW" altLang="zh-TW" dirty="0"/>
              <a:t>，角落沒有空白的話，就隨便找一個空白劃</a:t>
            </a:r>
            <a:r>
              <a:rPr lang="en-US" altLang="zh-TW" dirty="0"/>
              <a:t>×</a:t>
            </a:r>
            <a:r>
              <a:rPr lang="zh-TW" altLang="zh-TW" dirty="0"/>
              <a:t>。</a:t>
            </a:r>
          </a:p>
          <a:p>
            <a:endParaRPr lang="zh-TW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7ACD14E1-7BEB-4A8C-B722-7C922AB94704}"/>
              </a:ext>
            </a:extLst>
          </p:cNvPr>
          <p:cNvSpPr/>
          <p:nvPr/>
        </p:nvSpPr>
        <p:spPr>
          <a:xfrm>
            <a:off x="228600" y="6488668"/>
            <a:ext cx="937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修改自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https://sites.google.com/ntjh.ntct.edu.tw/cstt2/01-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謎題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/01-7-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有智慧的紙片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ransition>
    <p:cut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/>
              <a:t>PocketCard</a:t>
            </a:r>
            <a:r>
              <a:rPr lang="zh-TW" altLang="en-US" dirty="0"/>
              <a:t>板載模組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98049" y="1447800"/>
            <a:ext cx="7512551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ut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1500174"/>
            <a:ext cx="7620000" cy="5098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/>
              <a:t>PocketCard</a:t>
            </a:r>
            <a:r>
              <a:rPr lang="zh-TW" altLang="en-US" dirty="0"/>
              <a:t>板載模組</a:t>
            </a:r>
          </a:p>
        </p:txBody>
      </p:sp>
    </p:spTree>
  </p:cSld>
  <p:clrMapOvr>
    <a:masterClrMapping/>
  </p:clrMapOvr>
  <p:transition>
    <p:cut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/>
              <a:t>Arduino</a:t>
            </a:r>
            <a:r>
              <a:rPr lang="zh-TW" altLang="en-US" dirty="0"/>
              <a:t>小車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098" name="Picture 2" descr="C:\Users\Younger\Downloads\716FG6S9AEL._AC_SL1500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1295400"/>
            <a:ext cx="3253740" cy="2418613"/>
          </a:xfrm>
          <a:prstGeom prst="rect">
            <a:avLst/>
          </a:prstGeom>
          <a:noFill/>
        </p:spPr>
      </p:pic>
      <p:pic>
        <p:nvPicPr>
          <p:cNvPr id="4099" name="Picture 3" descr="C:\Users\Younger\Downloads\800x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3657600"/>
            <a:ext cx="5334000" cy="2993708"/>
          </a:xfrm>
          <a:prstGeom prst="rect">
            <a:avLst/>
          </a:prstGeom>
          <a:noFill/>
        </p:spPr>
      </p:pic>
      <p:pic>
        <p:nvPicPr>
          <p:cNvPr id="4100" name="Picture 4" descr="C:\Users\Younger\Downloads\04220010281-800x60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2F3F5"/>
              </a:clrFrom>
              <a:clrTo>
                <a:srgbClr val="F2F3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2362200"/>
            <a:ext cx="4165600" cy="3124200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 descr="圖片 108.jpg">
            <a:hlinkClick r:id="rId2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1"/>
            <a:ext cx="9144000" cy="6863817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xmlns="" id="{25E70CC2-D639-40BE-92D2-FC51ECE8E59C}"/>
              </a:ext>
            </a:extLst>
          </p:cNvPr>
          <p:cNvSpPr/>
          <p:nvPr/>
        </p:nvSpPr>
        <p:spPr>
          <a:xfrm>
            <a:off x="1905000" y="6398697"/>
            <a:ext cx="937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4"/>
              </a:rPr>
              <a:t>修改自花蓮葉秀老師：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4"/>
              </a:rPr>
              <a:t>https://scratch.mit.edu/projects/252224764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ransition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>
              <a:solidFill>
                <a:srgbClr val="FFFF00"/>
              </a:solidFill>
            </a:endParaRPr>
          </a:p>
        </p:txBody>
      </p:sp>
      <p:pic>
        <p:nvPicPr>
          <p:cNvPr id="11" name="內容版面配置區 10" descr="betty robot.gif">
            <a:hlinkClick r:id="rId2" action="ppaction://hlinkfile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工業</a:t>
            </a:r>
            <a:r>
              <a:rPr lang="en-US" altLang="zh-TW" dirty="0"/>
              <a:t>4.0</a:t>
            </a:r>
            <a:r>
              <a:rPr lang="zh-TW" altLang="en-US" dirty="0"/>
              <a:t>與物聯網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444556"/>
            <a:ext cx="9042211" cy="508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>
            <a:hlinkClick r:id="rId3" action="ppaction://hlinkfile"/>
          </p:cNvPr>
          <p:cNvSpPr txBox="1"/>
          <p:nvPr/>
        </p:nvSpPr>
        <p:spPr>
          <a:xfrm>
            <a:off x="7919864" y="5661248"/>
            <a:ext cx="6125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KIVA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653759254"/>
      </p:ext>
    </p:extLst>
  </p:cSld>
  <p:clrMapOvr>
    <a:masterClrMapping/>
  </p:clrMapOvr>
  <p:transition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你的時代或你被取代？</a:t>
            </a:r>
          </a:p>
        </p:txBody>
      </p:sp>
      <p:pic>
        <p:nvPicPr>
          <p:cNvPr id="4" name="內容版面配置區 3" descr="圖片 0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3302" y="1556792"/>
            <a:ext cx="9177302" cy="5085184"/>
          </a:xfrm>
        </p:spPr>
      </p:pic>
    </p:spTree>
  </p:cSld>
  <p:clrMapOvr>
    <a:masterClrMapping/>
  </p:clrMapOvr>
  <p:transition>
    <p:cut/>
  </p:transition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963</TotalTime>
  <Words>1079</Words>
  <Application>Microsoft Office PowerPoint</Application>
  <PresentationFormat>如螢幕大小 (4:3)</PresentationFormat>
  <Paragraphs>202</Paragraphs>
  <Slides>52</Slides>
  <Notes>11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52</vt:i4>
      </vt:variant>
    </vt:vector>
  </HeadingPairs>
  <TitlesOfParts>
    <vt:vector size="53" baseType="lpstr">
      <vt:lpstr>Office 佈景主題</vt:lpstr>
      <vt:lpstr>投影片 1</vt:lpstr>
      <vt:lpstr>楊心淵(Younger Yang)</vt:lpstr>
      <vt:lpstr>教材使用說明</vt:lpstr>
      <vt:lpstr>AlphaGO VS 智慧紙片</vt:lpstr>
      <vt:lpstr>我是一張有智慧的紙片</vt:lpstr>
      <vt:lpstr>投影片 6</vt:lpstr>
      <vt:lpstr>投影片 7</vt:lpstr>
      <vt:lpstr>工業4.0與物聯網</vt:lpstr>
      <vt:lpstr>你的時代或你被取代？</vt:lpstr>
      <vt:lpstr>我的工作會被電腦取代嗎？</vt:lpstr>
      <vt:lpstr>運算思維CT Computational Thinking</vt:lpstr>
      <vt:lpstr>12年國教與運算思維</vt:lpstr>
      <vt:lpstr>Computational thinking</vt:lpstr>
      <vt:lpstr>運算思維</vt:lpstr>
      <vt:lpstr>抽象化 (Abstraction)</vt:lpstr>
      <vt:lpstr>抽象化</vt:lpstr>
      <vt:lpstr>抽象化</vt:lpstr>
      <vt:lpstr>抽象化-EX3</vt:lpstr>
      <vt:lpstr>捷運地圖</vt:lpstr>
      <vt:lpstr>你會怎麼分類？</vt:lpstr>
      <vt:lpstr>樣式辨識 (Pattern Recognition)</vt:lpstr>
      <vt:lpstr>樣式辨識-EX3</vt:lpstr>
      <vt:lpstr>樣式辨識-EX3</vt:lpstr>
      <vt:lpstr>費氏數列與黃金比例</vt:lpstr>
      <vt:lpstr>樣式辨識</vt:lpstr>
      <vt:lpstr>投影片 26</vt:lpstr>
      <vt:lpstr>投影片 27</vt:lpstr>
      <vt:lpstr>拆解 (Decomposition)</vt:lpstr>
      <vt:lpstr>拆解</vt:lpstr>
      <vt:lpstr>彈左唱右、彈右唱左、雙手合彈</vt:lpstr>
      <vt:lpstr>生活中的拆解</vt:lpstr>
      <vt:lpstr>拆解</vt:lpstr>
      <vt:lpstr>醫學專業分科</vt:lpstr>
      <vt:lpstr>演算法 (Algorithm Design)</vt:lpstr>
      <vt:lpstr>什麼是演算法？</vt:lpstr>
      <vt:lpstr>不插電-摺紙</vt:lpstr>
      <vt:lpstr>演算法設計</vt:lpstr>
      <vt:lpstr>演算法特性</vt:lpstr>
      <vt:lpstr>成績排序</vt:lpstr>
      <vt:lpstr>連連看</vt:lpstr>
      <vt:lpstr>運算思維 問題解決能力培養</vt:lpstr>
      <vt:lpstr>運算思維學習的工具</vt:lpstr>
      <vt:lpstr>投影片 43</vt:lpstr>
      <vt:lpstr>Second Language Coding</vt:lpstr>
      <vt:lpstr>投影片 45</vt:lpstr>
      <vt:lpstr>投影片 46</vt:lpstr>
      <vt:lpstr>投影片 47</vt:lpstr>
      <vt:lpstr>投影片 48</vt:lpstr>
      <vt:lpstr>Makecode Editor</vt:lpstr>
      <vt:lpstr>PocketCard板載模組</vt:lpstr>
      <vt:lpstr>PocketCard板載模組</vt:lpstr>
      <vt:lpstr>Arduino小車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Younger Yang</dc:creator>
  <cp:lastModifiedBy>Younger_HOME</cp:lastModifiedBy>
  <cp:revision>1695</cp:revision>
  <dcterms:created xsi:type="dcterms:W3CDTF">2016-06-24T09:50:55Z</dcterms:created>
  <dcterms:modified xsi:type="dcterms:W3CDTF">2021-10-04T14:02:03Z</dcterms:modified>
</cp:coreProperties>
</file>