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995" r:id="rId2"/>
    <p:sldId id="1053" r:id="rId3"/>
    <p:sldId id="994" r:id="rId4"/>
    <p:sldId id="998" r:id="rId5"/>
    <p:sldId id="999" r:id="rId6"/>
    <p:sldId id="1000" r:id="rId7"/>
    <p:sldId id="1001" r:id="rId8"/>
    <p:sldId id="1002" r:id="rId9"/>
    <p:sldId id="1003" r:id="rId10"/>
    <p:sldId id="1004" r:id="rId11"/>
    <p:sldId id="1005" r:id="rId12"/>
    <p:sldId id="1006" r:id="rId13"/>
    <p:sldId id="1007" r:id="rId14"/>
    <p:sldId id="1008" r:id="rId15"/>
    <p:sldId id="1009" r:id="rId16"/>
    <p:sldId id="1010" r:id="rId17"/>
    <p:sldId id="1011" r:id="rId18"/>
    <p:sldId id="1012" r:id="rId19"/>
    <p:sldId id="1013" r:id="rId20"/>
    <p:sldId id="1014" r:id="rId21"/>
    <p:sldId id="1015" r:id="rId22"/>
    <p:sldId id="1016" r:id="rId23"/>
    <p:sldId id="996" r:id="rId24"/>
    <p:sldId id="997" r:id="rId25"/>
    <p:sldId id="1070" r:id="rId26"/>
    <p:sldId id="1071" r:id="rId27"/>
    <p:sldId id="1072" r:id="rId28"/>
    <p:sldId id="1073" r:id="rId29"/>
    <p:sldId id="1068" r:id="rId30"/>
    <p:sldId id="1069" r:id="rId31"/>
    <p:sldId id="1017" r:id="rId32"/>
    <p:sldId id="1020" r:id="rId33"/>
    <p:sldId id="1021" r:id="rId34"/>
    <p:sldId id="1022" r:id="rId35"/>
    <p:sldId id="1023" r:id="rId36"/>
    <p:sldId id="1024" r:id="rId37"/>
    <p:sldId id="1025" r:id="rId38"/>
    <p:sldId id="1026" r:id="rId39"/>
    <p:sldId id="1027" r:id="rId40"/>
    <p:sldId id="1028" r:id="rId41"/>
    <p:sldId id="1029" r:id="rId42"/>
    <p:sldId id="1030" r:id="rId43"/>
    <p:sldId id="1031" r:id="rId44"/>
    <p:sldId id="1032" r:id="rId45"/>
    <p:sldId id="1033" r:id="rId46"/>
    <p:sldId id="1034" r:id="rId47"/>
    <p:sldId id="1035" r:id="rId48"/>
    <p:sldId id="1036" r:id="rId49"/>
    <p:sldId id="1037" r:id="rId50"/>
    <p:sldId id="1038" r:id="rId51"/>
    <p:sldId id="1039" r:id="rId52"/>
    <p:sldId id="1040" r:id="rId53"/>
    <p:sldId id="1041" r:id="rId54"/>
    <p:sldId id="1042" r:id="rId55"/>
    <p:sldId id="1043" r:id="rId56"/>
    <p:sldId id="1044" r:id="rId57"/>
    <p:sldId id="1045" r:id="rId58"/>
    <p:sldId id="1046" r:id="rId59"/>
    <p:sldId id="1047" r:id="rId60"/>
    <p:sldId id="1019" r:id="rId61"/>
    <p:sldId id="1052" r:id="rId62"/>
    <p:sldId id="1048" r:id="rId63"/>
    <p:sldId id="1049" r:id="rId64"/>
    <p:sldId id="1050" r:id="rId65"/>
    <p:sldId id="1051" r:id="rId66"/>
    <p:sldId id="1055" r:id="rId67"/>
    <p:sldId id="1056" r:id="rId68"/>
    <p:sldId id="1058" r:id="rId69"/>
    <p:sldId id="1057" r:id="rId70"/>
    <p:sldId id="1061" r:id="rId71"/>
    <p:sldId id="1059" r:id="rId72"/>
    <p:sldId id="1075" r:id="rId73"/>
    <p:sldId id="1067" r:id="rId74"/>
    <p:sldId id="1066" r:id="rId75"/>
    <p:sldId id="1065" r:id="rId76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7712" autoAdjust="0"/>
    <p:restoredTop sz="95576" autoAdjust="0"/>
  </p:normalViewPr>
  <p:slideViewPr>
    <p:cSldViewPr>
      <p:cViewPr varScale="1">
        <p:scale>
          <a:sx n="109" d="100"/>
          <a:sy n="109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907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3855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803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878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70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652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250064" y="1"/>
            <a:ext cx="7454692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33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1255" y="931526"/>
            <a:ext cx="8479544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3564" indent="-277831" eaLnBrk="1" latinLnBrk="0" hangingPunct="1">
              <a:lnSpc>
                <a:spcPct val="13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tabLst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23932" indent="-266719" eaLnBrk="1" latinLnBrk="0" hangingPunct="1">
              <a:spcBef>
                <a:spcPts val="600"/>
              </a:spcBef>
              <a:defRPr sz="27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20775" indent="0" eaLnBrk="1" latinLnBrk="0" hangingPunct="1">
              <a:spcBef>
                <a:spcPts val="600"/>
              </a:spcBef>
              <a:buNone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251255" y="837312"/>
            <a:ext cx="8641490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8847496" y="6596123"/>
            <a:ext cx="296504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9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8330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5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isafeevent.moe.edu.tw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0" y="2819400"/>
            <a:ext cx="8610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/>
              <a:t>資訊科技與人類社會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群組 18"/>
          <p:cNvGrpSpPr/>
          <p:nvPr/>
        </p:nvGrpSpPr>
        <p:grpSpPr>
          <a:xfrm>
            <a:off x="838200" y="1304925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非</a:t>
                </a:r>
              </a:p>
            </p:txBody>
          </p:sp>
        </p:grpSp>
        <p:grpSp>
          <p:nvGrpSpPr>
            <p:cNvPr id="9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專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研</a:t>
                </a:r>
              </a:p>
            </p:txBody>
          </p:sp>
        </p:grpSp>
        <p:grpSp>
          <p:nvGrpSpPr>
            <p:cNvPr id="13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習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1016077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信用卡資料為什麼會外洩？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73413FB-E3A0-485B-BD95-2DAE75F0DA76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773984" cy="25926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可能的原因：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個人資料外洩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會員帳號密碼被竊取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(3)</a:t>
            </a:r>
            <a:r>
              <a:rPr lang="zh-TW" altLang="en-US" sz="2700" dirty="0">
                <a:solidFill>
                  <a:srgbClr val="FF0000"/>
                </a:solidFill>
              </a:rPr>
              <a:t>電腦被惡意程式入侵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6685"/>
            <a:ext cx="4214418" cy="29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3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平時該如何保護個人資料？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80E3A9D-B7C4-4656-85BD-77D2F8D8D450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保持良好的資訊安全習慣。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填寫個人資料之前，審慎思考其必要性。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6685"/>
            <a:ext cx="4214418" cy="296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209683" cy="4141624"/>
          </a:xfrm>
        </p:spPr>
        <p:txBody>
          <a:bodyPr/>
          <a:lstStyle/>
          <a:p>
            <a:pPr marL="85733" indent="0">
              <a:buNone/>
            </a:pPr>
            <a:r>
              <a:rPr lang="zh-TW" altLang="en-US" dirty="0"/>
              <a:t>「</a:t>
            </a:r>
            <a:r>
              <a:rPr lang="zh-TW" altLang="en-US" b="1" dirty="0">
                <a:solidFill>
                  <a:srgbClr val="0070C0"/>
                </a:solidFill>
              </a:rPr>
              <a:t>數位足跡</a:t>
            </a:r>
            <a:r>
              <a:rPr lang="zh-TW" altLang="en-US" dirty="0"/>
              <a:t>」：</a:t>
            </a:r>
            <a:endParaRPr lang="en-US" altLang="zh-TW" dirty="0"/>
          </a:p>
          <a:p>
            <a:r>
              <a:rPr lang="zh-TW" altLang="en-US" dirty="0"/>
              <a:t>定義：在網路上從事過的活動紀錄，</a:t>
            </a:r>
            <a:endParaRPr lang="en-US" altLang="zh-TW" dirty="0"/>
          </a:p>
          <a:p>
            <a:pPr marL="1414651" indent="0">
              <a:buNone/>
            </a:pPr>
            <a:r>
              <a:rPr lang="zh-TW" altLang="en-US" dirty="0"/>
              <a:t>例如瀏覽、搜尋、購物、輸入資料等。</a:t>
            </a:r>
            <a:endParaRPr lang="en-US" altLang="zh-TW" dirty="0"/>
          </a:p>
          <a:p>
            <a:r>
              <a:rPr lang="zh-TW" altLang="en-US" dirty="0"/>
              <a:t>影響：如果數位足跡落入犯罪集團的手中，</a:t>
            </a:r>
            <a:endParaRPr lang="en-US" altLang="zh-TW" dirty="0"/>
          </a:p>
          <a:p>
            <a:pPr marL="1414651" indent="0">
              <a:buNone/>
            </a:pPr>
            <a:r>
              <a:rPr lang="zh-TW" altLang="en-US" dirty="0"/>
              <a:t>將對我們造成不良影響。</a:t>
            </a:r>
            <a:endParaRPr lang="zh-TW" altLang="en-US" sz="3000" dirty="0"/>
          </a:p>
          <a:p>
            <a:pPr marL="85733" indent="0">
              <a:buNone/>
            </a:pP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4653491" y="1555217"/>
            <a:ext cx="4239552" cy="4141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700" dirty="0"/>
          </a:p>
        </p:txBody>
      </p:sp>
      <p:sp>
        <p:nvSpPr>
          <p:cNvPr id="6" name="footprints-direction-sketch_39045"/>
          <p:cNvSpPr>
            <a:spLocks noChangeAspect="1"/>
          </p:cNvSpPr>
          <p:nvPr/>
        </p:nvSpPr>
        <p:spPr bwMode="auto">
          <a:xfrm rot="920614">
            <a:off x="6363402" y="3429810"/>
            <a:ext cx="2367398" cy="2571870"/>
          </a:xfrm>
          <a:custGeom>
            <a:avLst/>
            <a:gdLst>
              <a:gd name="connsiteX0" fmla="*/ 30241 w 546199"/>
              <a:gd name="connsiteY0" fmla="*/ 542214 h 593374"/>
              <a:gd name="connsiteX1" fmla="*/ 31856 w 546199"/>
              <a:gd name="connsiteY1" fmla="*/ 542214 h 593374"/>
              <a:gd name="connsiteX2" fmla="*/ 52853 w 546199"/>
              <a:gd name="connsiteY2" fmla="*/ 560744 h 593374"/>
              <a:gd name="connsiteX3" fmla="*/ 52853 w 546199"/>
              <a:gd name="connsiteY3" fmla="*/ 574844 h 593374"/>
              <a:gd name="connsiteX4" fmla="*/ 31856 w 546199"/>
              <a:gd name="connsiteY4" fmla="*/ 593374 h 593374"/>
              <a:gd name="connsiteX5" fmla="*/ 30241 w 546199"/>
              <a:gd name="connsiteY5" fmla="*/ 593374 h 593374"/>
              <a:gd name="connsiteX6" fmla="*/ 9244 w 546199"/>
              <a:gd name="connsiteY6" fmla="*/ 574844 h 593374"/>
              <a:gd name="connsiteX7" fmla="*/ 9244 w 546199"/>
              <a:gd name="connsiteY7" fmla="*/ 560744 h 593374"/>
              <a:gd name="connsiteX8" fmla="*/ 30241 w 546199"/>
              <a:gd name="connsiteY8" fmla="*/ 542214 h 593374"/>
              <a:gd name="connsiteX9" fmla="*/ 125857 w 546199"/>
              <a:gd name="connsiteY9" fmla="*/ 466074 h 593374"/>
              <a:gd name="connsiteX10" fmla="*/ 127472 w 546199"/>
              <a:gd name="connsiteY10" fmla="*/ 466074 h 593374"/>
              <a:gd name="connsiteX11" fmla="*/ 148469 w 546199"/>
              <a:gd name="connsiteY11" fmla="*/ 484604 h 593374"/>
              <a:gd name="connsiteX12" fmla="*/ 148469 w 546199"/>
              <a:gd name="connsiteY12" fmla="*/ 498704 h 593374"/>
              <a:gd name="connsiteX13" fmla="*/ 127472 w 546199"/>
              <a:gd name="connsiteY13" fmla="*/ 517234 h 593374"/>
              <a:gd name="connsiteX14" fmla="*/ 125857 w 546199"/>
              <a:gd name="connsiteY14" fmla="*/ 517234 h 593374"/>
              <a:gd name="connsiteX15" fmla="*/ 104860 w 546199"/>
              <a:gd name="connsiteY15" fmla="*/ 498704 h 593374"/>
              <a:gd name="connsiteX16" fmla="*/ 104860 w 546199"/>
              <a:gd name="connsiteY16" fmla="*/ 484604 h 593374"/>
              <a:gd name="connsiteX17" fmla="*/ 125857 w 546199"/>
              <a:gd name="connsiteY17" fmla="*/ 466074 h 593374"/>
              <a:gd name="connsiteX18" fmla="*/ 30669 w 546199"/>
              <a:gd name="connsiteY18" fmla="*/ 396002 h 593374"/>
              <a:gd name="connsiteX19" fmla="*/ 64567 w 546199"/>
              <a:gd name="connsiteY19" fmla="*/ 457241 h 593374"/>
              <a:gd name="connsiteX20" fmla="*/ 27441 w 546199"/>
              <a:gd name="connsiteY20" fmla="*/ 537415 h 593374"/>
              <a:gd name="connsiteX21" fmla="*/ 0 w 546199"/>
              <a:gd name="connsiteY21" fmla="*/ 466910 h 593374"/>
              <a:gd name="connsiteX22" fmla="*/ 30669 w 546199"/>
              <a:gd name="connsiteY22" fmla="*/ 396002 h 593374"/>
              <a:gd name="connsiteX23" fmla="*/ 127088 w 546199"/>
              <a:gd name="connsiteY23" fmla="*/ 319862 h 593374"/>
              <a:gd name="connsiteX24" fmla="*/ 158137 w 546199"/>
              <a:gd name="connsiteY24" fmla="*/ 390770 h 593374"/>
              <a:gd name="connsiteX25" fmla="*/ 130314 w 546199"/>
              <a:gd name="connsiteY25" fmla="*/ 461275 h 593374"/>
              <a:gd name="connsiteX26" fmla="*/ 93217 w 546199"/>
              <a:gd name="connsiteY26" fmla="*/ 381101 h 593374"/>
              <a:gd name="connsiteX27" fmla="*/ 127088 w 546199"/>
              <a:gd name="connsiteY27" fmla="*/ 319862 h 593374"/>
              <a:gd name="connsiteX28" fmla="*/ 370692 w 546199"/>
              <a:gd name="connsiteY28" fmla="*/ 316264 h 593374"/>
              <a:gd name="connsiteX29" fmla="*/ 380771 w 546199"/>
              <a:gd name="connsiteY29" fmla="*/ 320290 h 593374"/>
              <a:gd name="connsiteX30" fmla="*/ 344891 w 546199"/>
              <a:gd name="connsiteY30" fmla="*/ 348072 h 593374"/>
              <a:gd name="connsiteX31" fmla="*/ 333200 w 546199"/>
              <a:gd name="connsiteY31" fmla="*/ 350488 h 593374"/>
              <a:gd name="connsiteX32" fmla="*/ 331587 w 546199"/>
              <a:gd name="connsiteY32" fmla="*/ 340020 h 593374"/>
              <a:gd name="connsiteX33" fmla="*/ 341263 w 546199"/>
              <a:gd name="connsiteY33" fmla="*/ 337604 h 593374"/>
              <a:gd name="connsiteX34" fmla="*/ 370692 w 546199"/>
              <a:gd name="connsiteY34" fmla="*/ 316264 h 593374"/>
              <a:gd name="connsiteX35" fmla="*/ 233590 w 546199"/>
              <a:gd name="connsiteY35" fmla="*/ 312241 h 593374"/>
              <a:gd name="connsiteX36" fmla="*/ 281556 w 546199"/>
              <a:gd name="connsiteY36" fmla="*/ 333578 h 593374"/>
              <a:gd name="connsiteX37" fmla="*/ 277928 w 546199"/>
              <a:gd name="connsiteY37" fmla="*/ 343643 h 593374"/>
              <a:gd name="connsiteX38" fmla="*/ 228350 w 546199"/>
              <a:gd name="connsiteY38" fmla="*/ 321501 h 593374"/>
              <a:gd name="connsiteX39" fmla="*/ 42367 w 546199"/>
              <a:gd name="connsiteY39" fmla="*/ 292060 h 593374"/>
              <a:gd name="connsiteX40" fmla="*/ 44385 w 546199"/>
              <a:gd name="connsiteY40" fmla="*/ 318299 h 593374"/>
              <a:gd name="connsiteX41" fmla="*/ 33893 w 546199"/>
              <a:gd name="connsiteY41" fmla="*/ 319510 h 593374"/>
              <a:gd name="connsiteX42" fmla="*/ 31472 w 546199"/>
              <a:gd name="connsiteY42" fmla="*/ 292464 h 593374"/>
              <a:gd name="connsiteX43" fmla="*/ 142827 w 546199"/>
              <a:gd name="connsiteY43" fmla="*/ 256212 h 593374"/>
              <a:gd name="connsiteX44" fmla="*/ 154122 w 546199"/>
              <a:gd name="connsiteY44" fmla="*/ 263061 h 593374"/>
              <a:gd name="connsiteX45" fmla="*/ 174291 w 546199"/>
              <a:gd name="connsiteY45" fmla="*/ 275149 h 593374"/>
              <a:gd name="connsiteX46" fmla="*/ 176712 w 546199"/>
              <a:gd name="connsiteY46" fmla="*/ 276760 h 593374"/>
              <a:gd name="connsiteX47" fmla="*/ 188410 w 546199"/>
              <a:gd name="connsiteY47" fmla="*/ 284415 h 593374"/>
              <a:gd name="connsiteX48" fmla="*/ 182359 w 546199"/>
              <a:gd name="connsiteY48" fmla="*/ 293682 h 593374"/>
              <a:gd name="connsiteX49" fmla="*/ 170661 w 546199"/>
              <a:gd name="connsiteY49" fmla="*/ 285624 h 593374"/>
              <a:gd name="connsiteX50" fmla="*/ 168644 w 546199"/>
              <a:gd name="connsiteY50" fmla="*/ 284415 h 593374"/>
              <a:gd name="connsiteX51" fmla="*/ 148474 w 546199"/>
              <a:gd name="connsiteY51" fmla="*/ 271925 h 593374"/>
              <a:gd name="connsiteX52" fmla="*/ 137179 w 546199"/>
              <a:gd name="connsiteY52" fmla="*/ 265076 h 593374"/>
              <a:gd name="connsiteX53" fmla="*/ 66568 w 546199"/>
              <a:gd name="connsiteY53" fmla="*/ 223188 h 593374"/>
              <a:gd name="connsiteX54" fmla="*/ 95192 w 546199"/>
              <a:gd name="connsiteY54" fmla="*/ 230446 h 593374"/>
              <a:gd name="connsiteX55" fmla="*/ 91160 w 546199"/>
              <a:gd name="connsiteY55" fmla="*/ 240123 h 593374"/>
              <a:gd name="connsiteX56" fmla="*/ 66568 w 546199"/>
              <a:gd name="connsiteY56" fmla="*/ 234075 h 593374"/>
              <a:gd name="connsiteX57" fmla="*/ 49636 w 546199"/>
              <a:gd name="connsiteY57" fmla="*/ 242946 h 593374"/>
              <a:gd name="connsiteX58" fmla="*/ 40363 w 546199"/>
              <a:gd name="connsiteY58" fmla="*/ 237301 h 593374"/>
              <a:gd name="connsiteX59" fmla="*/ 66568 w 546199"/>
              <a:gd name="connsiteY59" fmla="*/ 223188 h 593374"/>
              <a:gd name="connsiteX60" fmla="*/ 336827 w 546199"/>
              <a:gd name="connsiteY60" fmla="*/ 221635 h 593374"/>
              <a:gd name="connsiteX61" fmla="*/ 369480 w 546199"/>
              <a:gd name="connsiteY61" fmla="*/ 265113 h 593374"/>
              <a:gd name="connsiteX62" fmla="*/ 360208 w 546199"/>
              <a:gd name="connsiteY62" fmla="*/ 270749 h 593374"/>
              <a:gd name="connsiteX63" fmla="*/ 328764 w 546199"/>
              <a:gd name="connsiteY63" fmla="*/ 228881 h 593374"/>
              <a:gd name="connsiteX64" fmla="*/ 272711 w 546199"/>
              <a:gd name="connsiteY64" fmla="*/ 152340 h 593374"/>
              <a:gd name="connsiteX65" fmla="*/ 312252 w 546199"/>
              <a:gd name="connsiteY65" fmla="*/ 162809 h 593374"/>
              <a:gd name="connsiteX66" fmla="*/ 309428 w 546199"/>
              <a:gd name="connsiteY66" fmla="*/ 172875 h 593374"/>
              <a:gd name="connsiteX67" fmla="*/ 290464 w 546199"/>
              <a:gd name="connsiteY67" fmla="*/ 168043 h 593374"/>
              <a:gd name="connsiteX68" fmla="*/ 290868 w 546199"/>
              <a:gd name="connsiteY68" fmla="*/ 168446 h 593374"/>
              <a:gd name="connsiteX69" fmla="*/ 309428 w 546199"/>
              <a:gd name="connsiteY69" fmla="*/ 193409 h 593374"/>
              <a:gd name="connsiteX70" fmla="*/ 301358 w 546199"/>
              <a:gd name="connsiteY70" fmla="*/ 200254 h 593374"/>
              <a:gd name="connsiteX71" fmla="*/ 281991 w 546199"/>
              <a:gd name="connsiteY71" fmla="*/ 174485 h 593374"/>
              <a:gd name="connsiteX72" fmla="*/ 279167 w 546199"/>
              <a:gd name="connsiteY72" fmla="*/ 170459 h 593374"/>
              <a:gd name="connsiteX73" fmla="*/ 272711 w 546199"/>
              <a:gd name="connsiteY73" fmla="*/ 194214 h 593374"/>
              <a:gd name="connsiteX74" fmla="*/ 262221 w 546199"/>
              <a:gd name="connsiteY74" fmla="*/ 191799 h 593374"/>
              <a:gd name="connsiteX75" fmla="*/ 204511 w 546199"/>
              <a:gd name="connsiteY75" fmla="*/ 144658 h 593374"/>
              <a:gd name="connsiteX76" fmla="*/ 227520 w 546199"/>
              <a:gd name="connsiteY76" fmla="*/ 160772 h 593374"/>
              <a:gd name="connsiteX77" fmla="*/ 229538 w 546199"/>
              <a:gd name="connsiteY77" fmla="*/ 174469 h 593374"/>
              <a:gd name="connsiteX78" fmla="*/ 211373 w 546199"/>
              <a:gd name="connsiteY78" fmla="*/ 195821 h 593374"/>
              <a:gd name="connsiteX79" fmla="*/ 209355 w 546199"/>
              <a:gd name="connsiteY79" fmla="*/ 195821 h 593374"/>
              <a:gd name="connsiteX80" fmla="*/ 186346 w 546199"/>
              <a:gd name="connsiteY80" fmla="*/ 180109 h 593374"/>
              <a:gd name="connsiteX81" fmla="*/ 184328 w 546199"/>
              <a:gd name="connsiteY81" fmla="*/ 166412 h 593374"/>
              <a:gd name="connsiteX82" fmla="*/ 202896 w 546199"/>
              <a:gd name="connsiteY82" fmla="*/ 145060 h 593374"/>
              <a:gd name="connsiteX83" fmla="*/ 379994 w 546199"/>
              <a:gd name="connsiteY83" fmla="*/ 61682 h 593374"/>
              <a:gd name="connsiteX84" fmla="*/ 403373 w 546199"/>
              <a:gd name="connsiteY84" fmla="*/ 77402 h 593374"/>
              <a:gd name="connsiteX85" fmla="*/ 403776 w 546199"/>
              <a:gd name="connsiteY85" fmla="*/ 79014 h 593374"/>
              <a:gd name="connsiteX86" fmla="*/ 390475 w 546199"/>
              <a:gd name="connsiteY86" fmla="*/ 103602 h 593374"/>
              <a:gd name="connsiteX87" fmla="*/ 376770 w 546199"/>
              <a:gd name="connsiteY87" fmla="*/ 107230 h 593374"/>
              <a:gd name="connsiteX88" fmla="*/ 353794 w 546199"/>
              <a:gd name="connsiteY88" fmla="*/ 91107 h 593374"/>
              <a:gd name="connsiteX89" fmla="*/ 353391 w 546199"/>
              <a:gd name="connsiteY89" fmla="*/ 89494 h 593374"/>
              <a:gd name="connsiteX90" fmla="*/ 366692 w 546199"/>
              <a:gd name="connsiteY90" fmla="*/ 64907 h 593374"/>
              <a:gd name="connsiteX91" fmla="*/ 504044 w 546199"/>
              <a:gd name="connsiteY91" fmla="*/ 22081 h 593374"/>
              <a:gd name="connsiteX92" fmla="*/ 545811 w 546199"/>
              <a:gd name="connsiteY92" fmla="*/ 43956 h 593374"/>
              <a:gd name="connsiteX93" fmla="*/ 484069 w 546199"/>
              <a:gd name="connsiteY93" fmla="*/ 90704 h 593374"/>
              <a:gd name="connsiteX94" fmla="*/ 409010 w 546199"/>
              <a:gd name="connsiteY94" fmla="*/ 80629 h 593374"/>
              <a:gd name="connsiteX95" fmla="*/ 478016 w 546199"/>
              <a:gd name="connsiteY95" fmla="*/ 25418 h 593374"/>
              <a:gd name="connsiteX96" fmla="*/ 504044 w 546199"/>
              <a:gd name="connsiteY96" fmla="*/ 22081 h 593374"/>
              <a:gd name="connsiteX97" fmla="*/ 184765 w 546199"/>
              <a:gd name="connsiteY97" fmla="*/ 97 h 593374"/>
              <a:gd name="connsiteX98" fmla="*/ 224690 w 546199"/>
              <a:gd name="connsiteY98" fmla="*/ 66130 h 593374"/>
              <a:gd name="connsiteX99" fmla="*/ 206542 w 546199"/>
              <a:gd name="connsiteY99" fmla="*/ 139813 h 593374"/>
              <a:gd name="connsiteX100" fmla="*/ 158954 w 546199"/>
              <a:gd name="connsiteY100" fmla="*/ 65325 h 593374"/>
              <a:gd name="connsiteX101" fmla="*/ 184765 w 546199"/>
              <a:gd name="connsiteY101" fmla="*/ 97 h 59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46199" h="593374">
                <a:moveTo>
                  <a:pt x="30241" y="542214"/>
                </a:moveTo>
                <a:lnTo>
                  <a:pt x="31856" y="542214"/>
                </a:lnTo>
                <a:cubicBezTo>
                  <a:pt x="43566" y="542214"/>
                  <a:pt x="52853" y="550271"/>
                  <a:pt x="52853" y="560744"/>
                </a:cubicBezTo>
                <a:lnTo>
                  <a:pt x="52853" y="574844"/>
                </a:lnTo>
                <a:cubicBezTo>
                  <a:pt x="52853" y="584915"/>
                  <a:pt x="43566" y="593374"/>
                  <a:pt x="31856" y="593374"/>
                </a:cubicBezTo>
                <a:lnTo>
                  <a:pt x="30241" y="593374"/>
                </a:lnTo>
                <a:cubicBezTo>
                  <a:pt x="18531" y="593374"/>
                  <a:pt x="9244" y="584915"/>
                  <a:pt x="9244" y="574844"/>
                </a:cubicBezTo>
                <a:lnTo>
                  <a:pt x="9244" y="560744"/>
                </a:lnTo>
                <a:cubicBezTo>
                  <a:pt x="9244" y="550271"/>
                  <a:pt x="18531" y="542214"/>
                  <a:pt x="30241" y="542214"/>
                </a:cubicBezTo>
                <a:close/>
                <a:moveTo>
                  <a:pt x="125857" y="466074"/>
                </a:moveTo>
                <a:lnTo>
                  <a:pt x="127472" y="466074"/>
                </a:lnTo>
                <a:cubicBezTo>
                  <a:pt x="139182" y="466074"/>
                  <a:pt x="148469" y="474534"/>
                  <a:pt x="148469" y="484604"/>
                </a:cubicBezTo>
                <a:lnTo>
                  <a:pt x="148469" y="498704"/>
                </a:lnTo>
                <a:cubicBezTo>
                  <a:pt x="148469" y="508775"/>
                  <a:pt x="139182" y="517234"/>
                  <a:pt x="127472" y="517234"/>
                </a:cubicBezTo>
                <a:lnTo>
                  <a:pt x="125857" y="517234"/>
                </a:lnTo>
                <a:cubicBezTo>
                  <a:pt x="114147" y="517234"/>
                  <a:pt x="104860" y="508775"/>
                  <a:pt x="104860" y="498704"/>
                </a:cubicBezTo>
                <a:lnTo>
                  <a:pt x="104860" y="484604"/>
                </a:lnTo>
                <a:cubicBezTo>
                  <a:pt x="104860" y="474534"/>
                  <a:pt x="114147" y="466074"/>
                  <a:pt x="125857" y="466074"/>
                </a:cubicBezTo>
                <a:close/>
                <a:moveTo>
                  <a:pt x="30669" y="396002"/>
                </a:moveTo>
                <a:cubicBezTo>
                  <a:pt x="47618" y="396002"/>
                  <a:pt x="64567" y="418161"/>
                  <a:pt x="64567" y="457241"/>
                </a:cubicBezTo>
                <a:cubicBezTo>
                  <a:pt x="64567" y="513242"/>
                  <a:pt x="44390" y="537415"/>
                  <a:pt x="27441" y="537415"/>
                </a:cubicBezTo>
                <a:cubicBezTo>
                  <a:pt x="10492" y="537415"/>
                  <a:pt x="0" y="522508"/>
                  <a:pt x="0" y="466910"/>
                </a:cubicBezTo>
                <a:cubicBezTo>
                  <a:pt x="0" y="427830"/>
                  <a:pt x="13720" y="396002"/>
                  <a:pt x="30669" y="396002"/>
                </a:cubicBezTo>
                <a:close/>
                <a:moveTo>
                  <a:pt x="127088" y="319862"/>
                </a:moveTo>
                <a:cubicBezTo>
                  <a:pt x="144024" y="319862"/>
                  <a:pt x="158137" y="351690"/>
                  <a:pt x="158137" y="390770"/>
                </a:cubicBezTo>
                <a:cubicBezTo>
                  <a:pt x="158137" y="446368"/>
                  <a:pt x="147250" y="461275"/>
                  <a:pt x="130314" y="461275"/>
                </a:cubicBezTo>
                <a:cubicBezTo>
                  <a:pt x="113378" y="461275"/>
                  <a:pt x="93217" y="437102"/>
                  <a:pt x="93217" y="381101"/>
                </a:cubicBezTo>
                <a:cubicBezTo>
                  <a:pt x="93217" y="342021"/>
                  <a:pt x="110153" y="319862"/>
                  <a:pt x="127088" y="319862"/>
                </a:cubicBezTo>
                <a:close/>
                <a:moveTo>
                  <a:pt x="370692" y="316264"/>
                </a:moveTo>
                <a:lnTo>
                  <a:pt x="380771" y="320290"/>
                </a:lnTo>
                <a:cubicBezTo>
                  <a:pt x="375530" y="332369"/>
                  <a:pt x="363436" y="341630"/>
                  <a:pt x="344891" y="348072"/>
                </a:cubicBezTo>
                <a:cubicBezTo>
                  <a:pt x="341263" y="349280"/>
                  <a:pt x="337231" y="350085"/>
                  <a:pt x="333200" y="350488"/>
                </a:cubicBezTo>
                <a:lnTo>
                  <a:pt x="331587" y="340020"/>
                </a:lnTo>
                <a:cubicBezTo>
                  <a:pt x="334812" y="339617"/>
                  <a:pt x="338441" y="338812"/>
                  <a:pt x="341263" y="337604"/>
                </a:cubicBezTo>
                <a:cubicBezTo>
                  <a:pt x="356985" y="332369"/>
                  <a:pt x="367064" y="325122"/>
                  <a:pt x="370692" y="316264"/>
                </a:cubicBezTo>
                <a:close/>
                <a:moveTo>
                  <a:pt x="233590" y="312241"/>
                </a:moveTo>
                <a:cubicBezTo>
                  <a:pt x="250922" y="321501"/>
                  <a:pt x="267045" y="328747"/>
                  <a:pt x="281556" y="333578"/>
                </a:cubicBezTo>
                <a:lnTo>
                  <a:pt x="277928" y="343643"/>
                </a:lnTo>
                <a:cubicBezTo>
                  <a:pt x="263015" y="338812"/>
                  <a:pt x="246488" y="331163"/>
                  <a:pt x="228350" y="321501"/>
                </a:cubicBezTo>
                <a:close/>
                <a:moveTo>
                  <a:pt x="42367" y="292060"/>
                </a:moveTo>
                <a:cubicBezTo>
                  <a:pt x="42771" y="299730"/>
                  <a:pt x="43578" y="308611"/>
                  <a:pt x="44385" y="318299"/>
                </a:cubicBezTo>
                <a:lnTo>
                  <a:pt x="33893" y="319510"/>
                </a:lnTo>
                <a:cubicBezTo>
                  <a:pt x="32683" y="309822"/>
                  <a:pt x="31876" y="300537"/>
                  <a:pt x="31472" y="292464"/>
                </a:cubicBezTo>
                <a:close/>
                <a:moveTo>
                  <a:pt x="142827" y="256212"/>
                </a:moveTo>
                <a:lnTo>
                  <a:pt x="154122" y="263061"/>
                </a:lnTo>
                <a:cubicBezTo>
                  <a:pt x="160979" y="267090"/>
                  <a:pt x="167434" y="271119"/>
                  <a:pt x="174291" y="275149"/>
                </a:cubicBezTo>
                <a:lnTo>
                  <a:pt x="176712" y="276760"/>
                </a:lnTo>
                <a:cubicBezTo>
                  <a:pt x="180342" y="279178"/>
                  <a:pt x="183973" y="281998"/>
                  <a:pt x="188410" y="284415"/>
                </a:cubicBezTo>
                <a:lnTo>
                  <a:pt x="182359" y="293682"/>
                </a:lnTo>
                <a:cubicBezTo>
                  <a:pt x="178325" y="290862"/>
                  <a:pt x="174291" y="288041"/>
                  <a:pt x="170661" y="285624"/>
                </a:cubicBezTo>
                <a:lnTo>
                  <a:pt x="168644" y="284415"/>
                </a:lnTo>
                <a:cubicBezTo>
                  <a:pt x="162189" y="280386"/>
                  <a:pt x="155332" y="276357"/>
                  <a:pt x="148474" y="271925"/>
                </a:cubicBezTo>
                <a:lnTo>
                  <a:pt x="137179" y="265076"/>
                </a:lnTo>
                <a:close/>
                <a:moveTo>
                  <a:pt x="66568" y="223188"/>
                </a:moveTo>
                <a:cubicBezTo>
                  <a:pt x="74631" y="223188"/>
                  <a:pt x="83904" y="225607"/>
                  <a:pt x="95192" y="230446"/>
                </a:cubicBezTo>
                <a:lnTo>
                  <a:pt x="91160" y="240123"/>
                </a:lnTo>
                <a:cubicBezTo>
                  <a:pt x="81082" y="236091"/>
                  <a:pt x="73019" y="234075"/>
                  <a:pt x="66568" y="234075"/>
                </a:cubicBezTo>
                <a:cubicBezTo>
                  <a:pt x="58908" y="234075"/>
                  <a:pt x="53264" y="236898"/>
                  <a:pt x="49636" y="242946"/>
                </a:cubicBezTo>
                <a:lnTo>
                  <a:pt x="40363" y="237301"/>
                </a:lnTo>
                <a:cubicBezTo>
                  <a:pt x="46410" y="228027"/>
                  <a:pt x="55280" y="223188"/>
                  <a:pt x="66568" y="223188"/>
                </a:cubicBezTo>
                <a:close/>
                <a:moveTo>
                  <a:pt x="336827" y="221635"/>
                </a:moveTo>
                <a:cubicBezTo>
                  <a:pt x="352145" y="239751"/>
                  <a:pt x="362224" y="253036"/>
                  <a:pt x="369480" y="265113"/>
                </a:cubicBezTo>
                <a:lnTo>
                  <a:pt x="360208" y="270749"/>
                </a:lnTo>
                <a:cubicBezTo>
                  <a:pt x="353355" y="259074"/>
                  <a:pt x="343680" y="246192"/>
                  <a:pt x="328764" y="228881"/>
                </a:cubicBezTo>
                <a:close/>
                <a:moveTo>
                  <a:pt x="272711" y="152340"/>
                </a:moveTo>
                <a:lnTo>
                  <a:pt x="312252" y="162809"/>
                </a:lnTo>
                <a:lnTo>
                  <a:pt x="309428" y="172875"/>
                </a:lnTo>
                <a:lnTo>
                  <a:pt x="290464" y="168043"/>
                </a:lnTo>
                <a:cubicBezTo>
                  <a:pt x="290464" y="168043"/>
                  <a:pt x="290868" y="168043"/>
                  <a:pt x="290868" y="168446"/>
                </a:cubicBezTo>
                <a:cubicBezTo>
                  <a:pt x="296920" y="176498"/>
                  <a:pt x="304989" y="188175"/>
                  <a:pt x="309428" y="193409"/>
                </a:cubicBezTo>
                <a:lnTo>
                  <a:pt x="301358" y="200254"/>
                </a:lnTo>
                <a:cubicBezTo>
                  <a:pt x="296516" y="194617"/>
                  <a:pt x="288043" y="182941"/>
                  <a:pt x="281991" y="174485"/>
                </a:cubicBezTo>
                <a:cubicBezTo>
                  <a:pt x="280781" y="172875"/>
                  <a:pt x="279974" y="171667"/>
                  <a:pt x="279167" y="170459"/>
                </a:cubicBezTo>
                <a:lnTo>
                  <a:pt x="272711" y="194214"/>
                </a:lnTo>
                <a:lnTo>
                  <a:pt x="262221" y="191799"/>
                </a:lnTo>
                <a:close/>
                <a:moveTo>
                  <a:pt x="204511" y="144658"/>
                </a:moveTo>
                <a:cubicBezTo>
                  <a:pt x="215814" y="143449"/>
                  <a:pt x="226309" y="150298"/>
                  <a:pt x="227520" y="160772"/>
                </a:cubicBezTo>
                <a:lnTo>
                  <a:pt x="229538" y="174469"/>
                </a:lnTo>
                <a:cubicBezTo>
                  <a:pt x="230749" y="184541"/>
                  <a:pt x="222676" y="194209"/>
                  <a:pt x="211373" y="195821"/>
                </a:cubicBezTo>
                <a:lnTo>
                  <a:pt x="209355" y="195821"/>
                </a:lnTo>
                <a:cubicBezTo>
                  <a:pt x="198052" y="197432"/>
                  <a:pt x="187557" y="190583"/>
                  <a:pt x="186346" y="180109"/>
                </a:cubicBezTo>
                <a:lnTo>
                  <a:pt x="184328" y="166412"/>
                </a:lnTo>
                <a:cubicBezTo>
                  <a:pt x="183117" y="155938"/>
                  <a:pt x="191190" y="146672"/>
                  <a:pt x="202896" y="145060"/>
                </a:cubicBezTo>
                <a:close/>
                <a:moveTo>
                  <a:pt x="379994" y="61682"/>
                </a:moveTo>
                <a:cubicBezTo>
                  <a:pt x="390071" y="59264"/>
                  <a:pt x="400552" y="66116"/>
                  <a:pt x="403373" y="77402"/>
                </a:cubicBezTo>
                <a:lnTo>
                  <a:pt x="403776" y="79014"/>
                </a:lnTo>
                <a:cubicBezTo>
                  <a:pt x="406598" y="90300"/>
                  <a:pt x="400552" y="101183"/>
                  <a:pt x="390475" y="103602"/>
                </a:cubicBezTo>
                <a:lnTo>
                  <a:pt x="376770" y="107230"/>
                </a:lnTo>
                <a:cubicBezTo>
                  <a:pt x="366692" y="109648"/>
                  <a:pt x="356615" y="102393"/>
                  <a:pt x="353794" y="91107"/>
                </a:cubicBezTo>
                <a:lnTo>
                  <a:pt x="353391" y="89494"/>
                </a:lnTo>
                <a:cubicBezTo>
                  <a:pt x="350569" y="78208"/>
                  <a:pt x="356615" y="67325"/>
                  <a:pt x="366692" y="64907"/>
                </a:cubicBezTo>
                <a:close/>
                <a:moveTo>
                  <a:pt x="504044" y="22081"/>
                </a:moveTo>
                <a:cubicBezTo>
                  <a:pt x="527500" y="22118"/>
                  <a:pt x="542784" y="31564"/>
                  <a:pt x="545811" y="43956"/>
                </a:cubicBezTo>
                <a:cubicBezTo>
                  <a:pt x="549846" y="60479"/>
                  <a:pt x="522002" y="81435"/>
                  <a:pt x="484069" y="90704"/>
                </a:cubicBezTo>
                <a:cubicBezTo>
                  <a:pt x="429995" y="104003"/>
                  <a:pt x="413046" y="97152"/>
                  <a:pt x="409010" y="80629"/>
                </a:cubicBezTo>
                <a:cubicBezTo>
                  <a:pt x="404975" y="64106"/>
                  <a:pt x="423538" y="38717"/>
                  <a:pt x="478016" y="25418"/>
                </a:cubicBezTo>
                <a:cubicBezTo>
                  <a:pt x="487499" y="23101"/>
                  <a:pt x="496226" y="22068"/>
                  <a:pt x="504044" y="22081"/>
                </a:cubicBezTo>
                <a:close/>
                <a:moveTo>
                  <a:pt x="184765" y="97"/>
                </a:moveTo>
                <a:cubicBezTo>
                  <a:pt x="201703" y="-1916"/>
                  <a:pt x="219447" y="27477"/>
                  <a:pt x="224690" y="66130"/>
                </a:cubicBezTo>
                <a:cubicBezTo>
                  <a:pt x="231949" y="121291"/>
                  <a:pt x="223480" y="137397"/>
                  <a:pt x="206542" y="139813"/>
                </a:cubicBezTo>
                <a:cubicBezTo>
                  <a:pt x="189604" y="141826"/>
                  <a:pt x="166617" y="120486"/>
                  <a:pt x="158954" y="65325"/>
                </a:cubicBezTo>
                <a:cubicBezTo>
                  <a:pt x="154115" y="26671"/>
                  <a:pt x="167827" y="2513"/>
                  <a:pt x="184765" y="9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8175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print_21654"/>
          <p:cNvSpPr>
            <a:spLocks noChangeAspect="1"/>
          </p:cNvSpPr>
          <p:nvPr/>
        </p:nvSpPr>
        <p:spPr bwMode="auto">
          <a:xfrm>
            <a:off x="5868313" y="1899782"/>
            <a:ext cx="2605235" cy="2601727"/>
          </a:xfrm>
          <a:custGeom>
            <a:avLst/>
            <a:gdLst>
              <a:gd name="connsiteX0" fmla="*/ 366421 w 590858"/>
              <a:gd name="connsiteY0" fmla="*/ 183024 h 590063"/>
              <a:gd name="connsiteX1" fmla="*/ 385498 w 590858"/>
              <a:gd name="connsiteY1" fmla="*/ 194715 h 590063"/>
              <a:gd name="connsiteX2" fmla="*/ 376882 w 590858"/>
              <a:gd name="connsiteY2" fmla="*/ 215020 h 590063"/>
              <a:gd name="connsiteX3" fmla="*/ 349805 w 590858"/>
              <a:gd name="connsiteY3" fmla="*/ 206406 h 590063"/>
              <a:gd name="connsiteX4" fmla="*/ 366421 w 590858"/>
              <a:gd name="connsiteY4" fmla="*/ 183024 h 590063"/>
              <a:gd name="connsiteX5" fmla="*/ 236960 w 590858"/>
              <a:gd name="connsiteY5" fmla="*/ 146633 h 590063"/>
              <a:gd name="connsiteX6" fmla="*/ 265614 w 590858"/>
              <a:gd name="connsiteY6" fmla="*/ 149252 h 590063"/>
              <a:gd name="connsiteX7" fmla="*/ 332646 w 590858"/>
              <a:gd name="connsiteY7" fmla="*/ 248721 h 590063"/>
              <a:gd name="connsiteX8" fmla="*/ 285293 w 590858"/>
              <a:gd name="connsiteY8" fmla="*/ 344505 h 590063"/>
              <a:gd name="connsiteX9" fmla="*/ 175213 w 590858"/>
              <a:gd name="connsiteY9" fmla="*/ 401608 h 590063"/>
              <a:gd name="connsiteX10" fmla="*/ 174598 w 590858"/>
              <a:gd name="connsiteY10" fmla="*/ 292929 h 590063"/>
              <a:gd name="connsiteX11" fmla="*/ 175213 w 590858"/>
              <a:gd name="connsiteY11" fmla="*/ 191618 h 590063"/>
              <a:gd name="connsiteX12" fmla="*/ 236960 w 590858"/>
              <a:gd name="connsiteY12" fmla="*/ 146633 h 590063"/>
              <a:gd name="connsiteX13" fmla="*/ 352079 w 590858"/>
              <a:gd name="connsiteY13" fmla="*/ 135481 h 590063"/>
              <a:gd name="connsiteX14" fmla="*/ 365239 w 590858"/>
              <a:gd name="connsiteY14" fmla="*/ 143765 h 590063"/>
              <a:gd name="connsiteX15" fmla="*/ 366470 w 590858"/>
              <a:gd name="connsiteY15" fmla="*/ 171378 h 590063"/>
              <a:gd name="connsiteX16" fmla="*/ 330762 w 590858"/>
              <a:gd name="connsiteY16" fmla="*/ 175060 h 590063"/>
              <a:gd name="connsiteX17" fmla="*/ 337534 w 590858"/>
              <a:gd name="connsiteY17" fmla="*/ 140083 h 590063"/>
              <a:gd name="connsiteX18" fmla="*/ 352079 w 590858"/>
              <a:gd name="connsiteY18" fmla="*/ 135481 h 590063"/>
              <a:gd name="connsiteX19" fmla="*/ 310058 w 590858"/>
              <a:gd name="connsiteY19" fmla="*/ 99490 h 590063"/>
              <a:gd name="connsiteX20" fmla="*/ 325270 w 590858"/>
              <a:gd name="connsiteY20" fmla="*/ 106320 h 590063"/>
              <a:gd name="connsiteX21" fmla="*/ 330801 w 590858"/>
              <a:gd name="connsiteY21" fmla="*/ 135786 h 590063"/>
              <a:gd name="connsiteX22" fmla="*/ 293311 w 590858"/>
              <a:gd name="connsiteY22" fmla="*/ 145608 h 590063"/>
              <a:gd name="connsiteX23" fmla="*/ 295769 w 590858"/>
              <a:gd name="connsiteY23" fmla="*/ 106934 h 590063"/>
              <a:gd name="connsiteX24" fmla="*/ 310058 w 590858"/>
              <a:gd name="connsiteY24" fmla="*/ 99490 h 590063"/>
              <a:gd name="connsiteX25" fmla="*/ 182604 w 590858"/>
              <a:gd name="connsiteY25" fmla="*/ 86710 h 590063"/>
              <a:gd name="connsiteX26" fmla="*/ 216426 w 590858"/>
              <a:gd name="connsiteY26" fmla="*/ 119222 h 590063"/>
              <a:gd name="connsiteX27" fmla="*/ 191213 w 590858"/>
              <a:gd name="connsiteY27" fmla="*/ 151121 h 590063"/>
              <a:gd name="connsiteX28" fmla="*/ 148168 w 590858"/>
              <a:gd name="connsiteY28" fmla="*/ 119222 h 590063"/>
              <a:gd name="connsiteX29" fmla="*/ 182604 w 590858"/>
              <a:gd name="connsiteY29" fmla="*/ 86710 h 590063"/>
              <a:gd name="connsiteX30" fmla="*/ 251788 w 590858"/>
              <a:gd name="connsiteY30" fmla="*/ 75663 h 590063"/>
              <a:gd name="connsiteX31" fmla="*/ 279752 w 590858"/>
              <a:gd name="connsiteY31" fmla="*/ 106340 h 590063"/>
              <a:gd name="connsiteX32" fmla="*/ 251788 w 590858"/>
              <a:gd name="connsiteY32" fmla="*/ 137017 h 590063"/>
              <a:gd name="connsiteX33" fmla="*/ 223824 w 590858"/>
              <a:gd name="connsiteY33" fmla="*/ 106340 h 590063"/>
              <a:gd name="connsiteX34" fmla="*/ 251788 w 590858"/>
              <a:gd name="connsiteY34" fmla="*/ 75663 h 590063"/>
              <a:gd name="connsiteX35" fmla="*/ 238556 w 590858"/>
              <a:gd name="connsiteY35" fmla="*/ 31920 h 590063"/>
              <a:gd name="connsiteX36" fmla="*/ 92225 w 590858"/>
              <a:gd name="connsiteY36" fmla="*/ 92231 h 590063"/>
              <a:gd name="connsiteX37" fmla="*/ 92225 w 590858"/>
              <a:gd name="connsiteY37" fmla="*/ 384423 h 590063"/>
              <a:gd name="connsiteX38" fmla="*/ 369517 w 590858"/>
              <a:gd name="connsiteY38" fmla="*/ 396700 h 590063"/>
              <a:gd name="connsiteX39" fmla="*/ 397185 w 590858"/>
              <a:gd name="connsiteY39" fmla="*/ 369077 h 590063"/>
              <a:gd name="connsiteX40" fmla="*/ 384888 w 590858"/>
              <a:gd name="connsiteY40" fmla="*/ 92231 h 590063"/>
              <a:gd name="connsiteX41" fmla="*/ 238556 w 590858"/>
              <a:gd name="connsiteY41" fmla="*/ 31920 h 590063"/>
              <a:gd name="connsiteX42" fmla="*/ 238556 w 590858"/>
              <a:gd name="connsiteY42" fmla="*/ 0 h 590063"/>
              <a:gd name="connsiteX43" fmla="*/ 407022 w 590858"/>
              <a:gd name="connsiteY43" fmla="*/ 69518 h 590063"/>
              <a:gd name="connsiteX44" fmla="*/ 422393 w 590858"/>
              <a:gd name="connsiteY44" fmla="*/ 388106 h 590063"/>
              <a:gd name="connsiteX45" fmla="*/ 461128 w 590858"/>
              <a:gd name="connsiteY45" fmla="*/ 426779 h 590063"/>
              <a:gd name="connsiteX46" fmla="*/ 472195 w 590858"/>
              <a:gd name="connsiteY46" fmla="*/ 415730 h 590063"/>
              <a:gd name="connsiteX47" fmla="*/ 590858 w 590858"/>
              <a:gd name="connsiteY47" fmla="*/ 534203 h 590063"/>
              <a:gd name="connsiteX48" fmla="*/ 534908 w 590858"/>
              <a:gd name="connsiteY48" fmla="*/ 590063 h 590063"/>
              <a:gd name="connsiteX49" fmla="*/ 416244 w 590858"/>
              <a:gd name="connsiteY49" fmla="*/ 471590 h 590063"/>
              <a:gd name="connsiteX50" fmla="*/ 427312 w 590858"/>
              <a:gd name="connsiteY50" fmla="*/ 460541 h 590063"/>
              <a:gd name="connsiteX51" fmla="*/ 388577 w 590858"/>
              <a:gd name="connsiteY51" fmla="*/ 421868 h 590063"/>
              <a:gd name="connsiteX52" fmla="*/ 70091 w 590858"/>
              <a:gd name="connsiteY52" fmla="*/ 406522 h 590063"/>
              <a:gd name="connsiteX53" fmla="*/ 70091 w 590858"/>
              <a:gd name="connsiteY53" fmla="*/ 69518 h 590063"/>
              <a:gd name="connsiteX54" fmla="*/ 238556 w 590858"/>
              <a:gd name="connsiteY54" fmla="*/ 0 h 59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90858" h="590063">
                <a:moveTo>
                  <a:pt x="366421" y="183024"/>
                </a:moveTo>
                <a:cubicBezTo>
                  <a:pt x="376267" y="179332"/>
                  <a:pt x="382421" y="185485"/>
                  <a:pt x="385498" y="194715"/>
                </a:cubicBezTo>
                <a:cubicBezTo>
                  <a:pt x="387959" y="203329"/>
                  <a:pt x="386728" y="211944"/>
                  <a:pt x="376882" y="215020"/>
                </a:cubicBezTo>
                <a:cubicBezTo>
                  <a:pt x="367036" y="218097"/>
                  <a:pt x="352882" y="215020"/>
                  <a:pt x="349805" y="206406"/>
                </a:cubicBezTo>
                <a:cubicBezTo>
                  <a:pt x="346728" y="197176"/>
                  <a:pt x="356574" y="186100"/>
                  <a:pt x="366421" y="183024"/>
                </a:cubicBezTo>
                <a:close/>
                <a:moveTo>
                  <a:pt x="236960" y="146633"/>
                </a:moveTo>
                <a:cubicBezTo>
                  <a:pt x="246242" y="145722"/>
                  <a:pt x="255928" y="146489"/>
                  <a:pt x="265614" y="149252"/>
                </a:cubicBezTo>
                <a:cubicBezTo>
                  <a:pt x="342486" y="171356"/>
                  <a:pt x="338796" y="223547"/>
                  <a:pt x="332646" y="248721"/>
                </a:cubicBezTo>
                <a:cubicBezTo>
                  <a:pt x="324652" y="281877"/>
                  <a:pt x="304357" y="313191"/>
                  <a:pt x="285293" y="344505"/>
                </a:cubicBezTo>
                <a:cubicBezTo>
                  <a:pt x="259464" y="385030"/>
                  <a:pt x="224411" y="430466"/>
                  <a:pt x="175213" y="401608"/>
                </a:cubicBezTo>
                <a:cubicBezTo>
                  <a:pt x="122325" y="370294"/>
                  <a:pt x="161068" y="323629"/>
                  <a:pt x="174598" y="292929"/>
                </a:cubicBezTo>
                <a:cubicBezTo>
                  <a:pt x="183822" y="271439"/>
                  <a:pt x="161683" y="226003"/>
                  <a:pt x="175213" y="191618"/>
                </a:cubicBezTo>
                <a:cubicBezTo>
                  <a:pt x="184899" y="167212"/>
                  <a:pt x="209113" y="149367"/>
                  <a:pt x="236960" y="146633"/>
                </a:cubicBezTo>
                <a:close/>
                <a:moveTo>
                  <a:pt x="352079" y="135481"/>
                </a:moveTo>
                <a:cubicBezTo>
                  <a:pt x="356773" y="136401"/>
                  <a:pt x="361237" y="139470"/>
                  <a:pt x="365239" y="143765"/>
                </a:cubicBezTo>
                <a:cubicBezTo>
                  <a:pt x="373242" y="152969"/>
                  <a:pt x="376320" y="162787"/>
                  <a:pt x="366470" y="171378"/>
                </a:cubicBezTo>
                <a:cubicBezTo>
                  <a:pt x="356620" y="180582"/>
                  <a:pt x="338766" y="184264"/>
                  <a:pt x="330762" y="175060"/>
                </a:cubicBezTo>
                <a:cubicBezTo>
                  <a:pt x="322759" y="166469"/>
                  <a:pt x="328300" y="148674"/>
                  <a:pt x="337534" y="140083"/>
                </a:cubicBezTo>
                <a:cubicBezTo>
                  <a:pt x="342460" y="135788"/>
                  <a:pt x="347385" y="134560"/>
                  <a:pt x="352079" y="135481"/>
                </a:cubicBezTo>
                <a:close/>
                <a:moveTo>
                  <a:pt x="310058" y="99490"/>
                </a:moveTo>
                <a:cubicBezTo>
                  <a:pt x="315129" y="99721"/>
                  <a:pt x="320353" y="102330"/>
                  <a:pt x="325270" y="106320"/>
                </a:cubicBezTo>
                <a:cubicBezTo>
                  <a:pt x="335103" y="114300"/>
                  <a:pt x="340020" y="124736"/>
                  <a:pt x="330801" y="135786"/>
                </a:cubicBezTo>
                <a:cubicBezTo>
                  <a:pt x="322197" y="146222"/>
                  <a:pt x="303144" y="153588"/>
                  <a:pt x="293311" y="145608"/>
                </a:cubicBezTo>
                <a:cubicBezTo>
                  <a:pt x="284092" y="137627"/>
                  <a:pt x="286550" y="117370"/>
                  <a:pt x="295769" y="106934"/>
                </a:cubicBezTo>
                <a:cubicBezTo>
                  <a:pt x="300071" y="101409"/>
                  <a:pt x="304988" y="99260"/>
                  <a:pt x="310058" y="99490"/>
                </a:cubicBezTo>
                <a:close/>
                <a:moveTo>
                  <a:pt x="182604" y="86710"/>
                </a:moveTo>
                <a:cubicBezTo>
                  <a:pt x="201052" y="86710"/>
                  <a:pt x="216426" y="101433"/>
                  <a:pt x="216426" y="119222"/>
                </a:cubicBezTo>
                <a:cubicBezTo>
                  <a:pt x="216426" y="137012"/>
                  <a:pt x="210277" y="151121"/>
                  <a:pt x="191213" y="151121"/>
                </a:cubicBezTo>
                <a:cubicBezTo>
                  <a:pt x="172765" y="151121"/>
                  <a:pt x="148168" y="137012"/>
                  <a:pt x="148168" y="119222"/>
                </a:cubicBezTo>
                <a:cubicBezTo>
                  <a:pt x="148168" y="101433"/>
                  <a:pt x="163541" y="86710"/>
                  <a:pt x="182604" y="86710"/>
                </a:cubicBezTo>
                <a:close/>
                <a:moveTo>
                  <a:pt x="251788" y="75663"/>
                </a:moveTo>
                <a:cubicBezTo>
                  <a:pt x="267232" y="75663"/>
                  <a:pt x="279752" y="89398"/>
                  <a:pt x="279752" y="106340"/>
                </a:cubicBezTo>
                <a:cubicBezTo>
                  <a:pt x="279752" y="123282"/>
                  <a:pt x="267232" y="137017"/>
                  <a:pt x="251788" y="137017"/>
                </a:cubicBezTo>
                <a:cubicBezTo>
                  <a:pt x="236344" y="137017"/>
                  <a:pt x="223824" y="123282"/>
                  <a:pt x="223824" y="106340"/>
                </a:cubicBezTo>
                <a:cubicBezTo>
                  <a:pt x="223824" y="89398"/>
                  <a:pt x="236344" y="75663"/>
                  <a:pt x="251788" y="75663"/>
                </a:cubicBezTo>
                <a:close/>
                <a:moveTo>
                  <a:pt x="238556" y="31920"/>
                </a:moveTo>
                <a:cubicBezTo>
                  <a:pt x="185527" y="31920"/>
                  <a:pt x="132497" y="52024"/>
                  <a:pt x="92225" y="92231"/>
                </a:cubicBezTo>
                <a:cubicBezTo>
                  <a:pt x="11682" y="172645"/>
                  <a:pt x="11682" y="304009"/>
                  <a:pt x="92225" y="384423"/>
                </a:cubicBezTo>
                <a:cubicBezTo>
                  <a:pt x="167850" y="459927"/>
                  <a:pt x="288358" y="463610"/>
                  <a:pt x="369517" y="396700"/>
                </a:cubicBezTo>
                <a:lnTo>
                  <a:pt x="397185" y="369077"/>
                </a:lnTo>
                <a:cubicBezTo>
                  <a:pt x="464202" y="288049"/>
                  <a:pt x="460513" y="167734"/>
                  <a:pt x="384888" y="92231"/>
                </a:cubicBezTo>
                <a:cubicBezTo>
                  <a:pt x="344616" y="52024"/>
                  <a:pt x="291586" y="31920"/>
                  <a:pt x="238556" y="31920"/>
                </a:cubicBezTo>
                <a:close/>
                <a:moveTo>
                  <a:pt x="238556" y="0"/>
                </a:moveTo>
                <a:cubicBezTo>
                  <a:pt x="299579" y="0"/>
                  <a:pt x="360602" y="23173"/>
                  <a:pt x="407022" y="69518"/>
                </a:cubicBezTo>
                <a:cubicBezTo>
                  <a:pt x="494329" y="156685"/>
                  <a:pt x="498633" y="294801"/>
                  <a:pt x="422393" y="388106"/>
                </a:cubicBezTo>
                <a:lnTo>
                  <a:pt x="461128" y="426779"/>
                </a:lnTo>
                <a:lnTo>
                  <a:pt x="472195" y="415730"/>
                </a:lnTo>
                <a:lnTo>
                  <a:pt x="590858" y="534203"/>
                </a:lnTo>
                <a:lnTo>
                  <a:pt x="534908" y="590063"/>
                </a:lnTo>
                <a:lnTo>
                  <a:pt x="416244" y="471590"/>
                </a:lnTo>
                <a:lnTo>
                  <a:pt x="427312" y="460541"/>
                </a:lnTo>
                <a:lnTo>
                  <a:pt x="388577" y="421868"/>
                </a:lnTo>
                <a:cubicBezTo>
                  <a:pt x="295121" y="497986"/>
                  <a:pt x="156783" y="493689"/>
                  <a:pt x="70091" y="406522"/>
                </a:cubicBezTo>
                <a:cubicBezTo>
                  <a:pt x="-23364" y="313831"/>
                  <a:pt x="-23364" y="162824"/>
                  <a:pt x="70091" y="69518"/>
                </a:cubicBezTo>
                <a:cubicBezTo>
                  <a:pt x="116511" y="23173"/>
                  <a:pt x="177534" y="0"/>
                  <a:pt x="238556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個資外洩的途徑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養成良好的資訊使用習慣，以確保安全：</a:t>
            </a:r>
          </a:p>
          <a:p>
            <a:pPr marL="743049" indent="-340564">
              <a:buNone/>
            </a:pPr>
            <a:r>
              <a:rPr lang="en-US" altLang="zh-TW" dirty="0"/>
              <a:t>1. </a:t>
            </a:r>
            <a:r>
              <a:rPr lang="zh-TW" altLang="en-US" dirty="0"/>
              <a:t>在填寫個人基本資料前，</a:t>
            </a:r>
            <a:br>
              <a:rPr lang="en-US" altLang="zh-TW" dirty="0"/>
            </a:br>
            <a:r>
              <a:rPr lang="zh-TW" altLang="en-US" dirty="0"/>
              <a:t>應審慎思考必要性與安全性。</a:t>
            </a:r>
          </a:p>
          <a:p>
            <a:pPr marL="743049" indent="-340564">
              <a:buNone/>
            </a:pPr>
            <a:r>
              <a:rPr lang="en-US" altLang="zh-TW" dirty="0"/>
              <a:t>2. </a:t>
            </a:r>
            <a:r>
              <a:rPr lang="zh-TW" altLang="en-US" dirty="0"/>
              <a:t>使用公共電腦時：</a:t>
            </a:r>
            <a:endParaRPr lang="en-US" altLang="zh-TW" dirty="0"/>
          </a:p>
          <a:p>
            <a:pPr marL="743049" indent="0">
              <a:buNone/>
            </a:pPr>
            <a:r>
              <a:rPr lang="en-US" altLang="zh-TW" dirty="0"/>
              <a:t>(1)</a:t>
            </a:r>
            <a:r>
              <a:rPr lang="zh-TW" altLang="en-US" dirty="0"/>
              <a:t>勿讓電腦記錄個人帳號、密碼等資料。</a:t>
            </a:r>
            <a:endParaRPr lang="en-US" altLang="zh-TW" dirty="0"/>
          </a:p>
          <a:p>
            <a:pPr marL="743049" indent="0">
              <a:buNone/>
            </a:pPr>
            <a:r>
              <a:rPr lang="en-US" altLang="zh-TW" dirty="0"/>
              <a:t>(2)</a:t>
            </a:r>
            <a:r>
              <a:rPr lang="zh-TW" altLang="en-US" dirty="0"/>
              <a:t>使用無痕模式的瀏覽器，離開時將瀏覽資料清除。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8552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：購物詐騙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335604" cy="586740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9494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詐騙集團為什麼會知道王小姐的購物資料？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1A9A7EDC-BF1A-4510-95E8-3D80BF49D184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8155671" cy="243058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5"/>
              </a:spcBef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可能的原因：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spcBef>
                <a:spcPts val="645"/>
              </a:spcBef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會員帳號密碼被竊取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spcBef>
                <a:spcPts val="645"/>
              </a:spcBef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電腦被惡意程式入侵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en-US" altLang="zh-TW" sz="2700" dirty="0">
                <a:solidFill>
                  <a:srgbClr val="FF0000"/>
                </a:solidFill>
              </a:rPr>
              <a:t>(3)</a:t>
            </a:r>
            <a:r>
              <a:rPr lang="zh-TW" altLang="en-US" sz="2700" dirty="0">
                <a:solidFill>
                  <a:srgbClr val="FF0000"/>
                </a:solidFill>
              </a:rPr>
              <a:t>購物平臺系統被入侵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5603"/>
            <a:ext cx="4214418" cy="29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0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當接到疑似詐騙電話時，應該怎麼做呢？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6BBC9B8-2471-4DEF-AF4E-B2B925C9BD71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237657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立即撥打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en-US" altLang="zh-TW" sz="2700" spc="-113" dirty="0">
                <a:solidFill>
                  <a:srgbClr val="FF0000"/>
                </a:solidFill>
              </a:rPr>
              <a:t>165</a:t>
            </a:r>
            <a:r>
              <a:rPr lang="zh-TW" altLang="en-US" sz="2700" spc="-225" dirty="0">
                <a:solidFill>
                  <a:srgbClr val="FF0000"/>
                </a:solidFill>
              </a:rPr>
              <a:t>（</a:t>
            </a:r>
            <a:r>
              <a:rPr lang="zh-TW" altLang="en-US" sz="2700" dirty="0">
                <a:solidFill>
                  <a:srgbClr val="FF0000"/>
                </a:solidFill>
              </a:rPr>
              <a:t>反詐騙專線</a:t>
            </a:r>
            <a:r>
              <a:rPr lang="zh-TW" altLang="en-US" sz="2700" spc="-225" dirty="0">
                <a:solidFill>
                  <a:srgbClr val="FF0000"/>
                </a:solidFill>
              </a:rPr>
              <a:t>）」</a:t>
            </a:r>
            <a:endParaRPr lang="zh-TW" altLang="en-US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949E33FE-E1C3-4291-8F3A-00E5F234E9D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5603"/>
            <a:ext cx="4214418" cy="29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0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小心詐騙電話！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接到「更改消費內容」的電話時：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cxnSp>
        <p:nvCxnSpPr>
          <p:cNvPr id="6" name="直線接點 5"/>
          <p:cNvCxnSpPr/>
          <p:nvPr/>
        </p:nvCxnSpPr>
        <p:spPr>
          <a:xfrm>
            <a:off x="4463974" y="2186700"/>
            <a:ext cx="0" cy="3402821"/>
          </a:xfrm>
          <a:prstGeom prst="line">
            <a:avLst/>
          </a:prstGeom>
          <a:ln w="28575" cap="rnd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467010" y="2888870"/>
            <a:ext cx="3834925" cy="232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 2" panose="05020102010507070707" pitchFamily="18" charset="2"/>
              <a:buChar char="Í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聽信來電指示，進行後續動作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 2" panose="05020102010507070707" pitchFamily="18" charset="2"/>
              <a:buChar char="Í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經由對方轉接電話，進行相關處理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680026" y="2888870"/>
            <a:ext cx="4159004" cy="287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掛斷電話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，由官方網站提供的聯絡方式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主動求證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7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415" indent="-428682">
              <a:lnSpc>
                <a:spcPct val="13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撥打</a:t>
            </a:r>
            <a:r>
              <a:rPr lang="zh-TW" altLang="en-US" sz="27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en-US" altLang="zh-TW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165</a:t>
            </a:r>
            <a:r>
              <a:rPr lang="zh-TW" altLang="en-US" sz="2700" b="1" spc="-225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sz="27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反詐騙專線</a:t>
            </a:r>
            <a:r>
              <a:rPr lang="zh-TW" altLang="en-US" sz="2700" b="1" spc="-225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TW" altLang="en-US" sz="27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求助。</a:t>
            </a:r>
          </a:p>
        </p:txBody>
      </p:sp>
      <p:sp>
        <p:nvSpPr>
          <p:cNvPr id="9" name="十字形 8"/>
          <p:cNvSpPr/>
          <p:nvPr/>
        </p:nvSpPr>
        <p:spPr>
          <a:xfrm rot="2700000">
            <a:off x="1911911" y="2061818"/>
            <a:ext cx="945123" cy="945123"/>
          </a:xfrm>
          <a:prstGeom prst="plus">
            <a:avLst>
              <a:gd name="adj" fmla="val 43531"/>
            </a:avLst>
          </a:prstGeom>
          <a:solidFill>
            <a:srgbClr val="FF0000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甜甜圈 9"/>
          <p:cNvSpPr/>
          <p:nvPr/>
        </p:nvSpPr>
        <p:spPr>
          <a:xfrm>
            <a:off x="6629645" y="2177327"/>
            <a:ext cx="259766" cy="714107"/>
          </a:xfrm>
          <a:prstGeom prst="donut">
            <a:avLst>
              <a:gd name="adj" fmla="val 14747"/>
            </a:avLst>
          </a:prstGeom>
          <a:solidFill>
            <a:srgbClr val="00B05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666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：人肉搜索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410" y="914401"/>
            <a:ext cx="8239429" cy="5811868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817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「公布擋道司機的姓名」是否違反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  <a:p>
            <a:pPr marL="85733" indent="0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FFA4E2E-41E3-46BF-97FA-AF7EECCF822A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773984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姓名屬於個人資料，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任意公布會違反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個資法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彙整資料來源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康軒出版社</a:t>
            </a:r>
            <a:endParaRPr lang="en-US" altLang="zh-TW" dirty="0"/>
          </a:p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endParaRPr lang="en-US" altLang="zh-TW" dirty="0"/>
          </a:p>
          <a:p>
            <a:r>
              <a:rPr lang="zh-TW" altLang="en-US" dirty="0"/>
              <a:t>教育部全國創用</a:t>
            </a:r>
            <a:r>
              <a:rPr lang="en-US" altLang="zh-TW" dirty="0"/>
              <a:t>CC</a:t>
            </a:r>
            <a:r>
              <a:rPr lang="zh-TW" altLang="en-US" dirty="0"/>
              <a:t>諮詢中心</a:t>
            </a:r>
          </a:p>
        </p:txBody>
      </p:sp>
    </p:spTree>
    <p:extLst>
      <p:ext uri="{BB962C8B-B14F-4D97-AF65-F5344CB8AC3E}">
        <p14:creationId xmlns:p14="http://schemas.microsoft.com/office/powerpoint/2010/main" val="3715502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「留言提供司機的電話」是否違反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8B0691D-0BCD-40E6-B315-174D76B253CD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聯絡方式屬於個人資料，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任意公布會違反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個資法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7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pPr marL="400103" indent="-314367"/>
            <a:r>
              <a:rPr lang="en-US" altLang="zh-TW" dirty="0"/>
              <a:t>3. </a:t>
            </a:r>
            <a:r>
              <a:rPr lang="zh-TW" altLang="en-US" sz="2550" dirty="0"/>
              <a:t>若「將別人的發文內容、司機姓名、電話等資料整理</a:t>
            </a:r>
            <a:endParaRPr lang="en-US" altLang="zh-TW" sz="2550" dirty="0"/>
          </a:p>
          <a:p>
            <a:pPr marL="743049" indent="0">
              <a:buNone/>
            </a:pPr>
            <a:r>
              <a:rPr lang="zh-TW" altLang="en-US" sz="2550" dirty="0"/>
              <a:t>成懶人包，轉發到網路上」</a:t>
            </a:r>
            <a:endParaRPr lang="en-US" altLang="zh-TW" sz="2550" dirty="0"/>
          </a:p>
          <a:p>
            <a:pPr marL="743049" indent="0">
              <a:buNone/>
            </a:pPr>
            <a:r>
              <a:rPr lang="zh-TW" altLang="en-US" sz="2550" dirty="0"/>
              <a:t>是否違反</a:t>
            </a:r>
            <a:r>
              <a:rPr lang="en-US" altLang="zh-TW" sz="2550" dirty="0"/>
              <a:t>《</a:t>
            </a:r>
            <a:r>
              <a:rPr lang="zh-TW" altLang="en-US" sz="2550" dirty="0"/>
              <a:t>個資法</a:t>
            </a:r>
            <a:r>
              <a:rPr lang="en-US" altLang="zh-TW" sz="2550" dirty="0"/>
              <a:t>》</a:t>
            </a:r>
            <a:r>
              <a:rPr lang="zh-TW" altLang="en-US" sz="2550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0B63D47-8273-49E6-95C4-35F61C2C7135}"/>
              </a:ext>
            </a:extLst>
          </p:cNvPr>
          <p:cNvSpPr txBox="1">
            <a:spLocks/>
          </p:cNvSpPr>
          <p:nvPr/>
        </p:nvSpPr>
        <p:spPr>
          <a:xfrm>
            <a:off x="906042" y="3867639"/>
            <a:ext cx="3827997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550" dirty="0">
                <a:solidFill>
                  <a:srgbClr val="FF0000"/>
                </a:solidFill>
              </a:rPr>
              <a:t>若將當事者未同意公開的個資，製成懶人包並散布到網路上，就可能觸法。</a:t>
            </a:r>
            <a:endParaRPr lang="en-US" altLang="zh-TW" sz="255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3FE16613-9FCD-43BC-A70A-DB783FED02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69380"/>
            <a:ext cx="4214418" cy="29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「人肉搜索」違法嗎？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4806862" cy="4141624"/>
          </a:xfrm>
        </p:spPr>
        <p:txBody>
          <a:bodyPr/>
          <a:lstStyle/>
          <a:p>
            <a:r>
              <a:rPr lang="zh-TW" altLang="en-US" dirty="0"/>
              <a:t>若事件無關公眾利益，即使都是</a:t>
            </a:r>
            <a:r>
              <a:rPr lang="zh-TW" altLang="en-US" b="1" dirty="0">
                <a:solidFill>
                  <a:srgbClr val="0070C0"/>
                </a:solidFill>
              </a:rPr>
              <a:t>網路上蒐集到的</a:t>
            </a:r>
            <a:r>
              <a:rPr lang="zh-TW" altLang="en-US" dirty="0"/>
              <a:t>資料，</a:t>
            </a:r>
            <a:br>
              <a:rPr lang="en-US" altLang="zh-TW" dirty="0"/>
            </a:br>
            <a:r>
              <a:rPr lang="zh-TW" altLang="en-US" dirty="0"/>
              <a:t>但只要將「當事者</a:t>
            </a:r>
            <a:r>
              <a:rPr lang="zh-TW" altLang="en-US" b="1" dirty="0">
                <a:solidFill>
                  <a:srgbClr val="0070C0"/>
                </a:solidFill>
              </a:rPr>
              <a:t>未主動公開</a:t>
            </a:r>
            <a:r>
              <a:rPr lang="zh-TW" altLang="en-US" dirty="0"/>
              <a:t>的個人資料」發布（或轉貼）到網路上，都會觸犯</a:t>
            </a:r>
            <a:r>
              <a:rPr lang="en-US" altLang="zh-TW" dirty="0"/>
              <a:t>《</a:t>
            </a:r>
            <a:r>
              <a:rPr lang="zh-TW" altLang="en-US" dirty="0"/>
              <a:t>個資法</a:t>
            </a:r>
            <a:r>
              <a:rPr lang="en-US" altLang="zh-TW" dirty="0"/>
              <a:t>》</a:t>
            </a:r>
            <a:r>
              <a:rPr lang="zh-TW" altLang="en-US" dirty="0"/>
              <a:t>！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gavel_68022"/>
          <p:cNvSpPr>
            <a:spLocks noChangeAspect="1"/>
          </p:cNvSpPr>
          <p:nvPr/>
        </p:nvSpPr>
        <p:spPr bwMode="auto">
          <a:xfrm>
            <a:off x="5922326" y="2294726"/>
            <a:ext cx="2389183" cy="1933984"/>
          </a:xfrm>
          <a:custGeom>
            <a:avLst/>
            <a:gdLst>
              <a:gd name="T0" fmla="*/ 6796 w 6895"/>
              <a:gd name="T1" fmla="*/ 3616 h 5590"/>
              <a:gd name="T2" fmla="*/ 6657 w 6895"/>
              <a:gd name="T3" fmla="*/ 3852 h 5590"/>
              <a:gd name="T4" fmla="*/ 6184 w 6895"/>
              <a:gd name="T5" fmla="*/ 3983 h 5590"/>
              <a:gd name="T6" fmla="*/ 2871 w 6895"/>
              <a:gd name="T7" fmla="*/ 2066 h 5590"/>
              <a:gd name="T8" fmla="*/ 2544 w 6895"/>
              <a:gd name="T9" fmla="*/ 2628 h 5590"/>
              <a:gd name="T10" fmla="*/ 2071 w 6895"/>
              <a:gd name="T11" fmla="*/ 2759 h 5590"/>
              <a:gd name="T12" fmla="*/ 1835 w 6895"/>
              <a:gd name="T13" fmla="*/ 2620 h 5590"/>
              <a:gd name="T14" fmla="*/ 1704 w 6895"/>
              <a:gd name="T15" fmla="*/ 2147 h 5590"/>
              <a:gd name="T16" fmla="*/ 2839 w 6895"/>
              <a:gd name="T17" fmla="*/ 180 h 5590"/>
              <a:gd name="T18" fmla="*/ 3116 w 6895"/>
              <a:gd name="T19" fmla="*/ 8 h 5590"/>
              <a:gd name="T20" fmla="*/ 3116 w 6895"/>
              <a:gd name="T21" fmla="*/ 8 h 5590"/>
              <a:gd name="T22" fmla="*/ 3312 w 6895"/>
              <a:gd name="T23" fmla="*/ 58 h 5590"/>
              <a:gd name="T24" fmla="*/ 3548 w 6895"/>
              <a:gd name="T25" fmla="*/ 188 h 5590"/>
              <a:gd name="T26" fmla="*/ 3679 w 6895"/>
              <a:gd name="T27" fmla="*/ 670 h 5590"/>
              <a:gd name="T28" fmla="*/ 3352 w 6895"/>
              <a:gd name="T29" fmla="*/ 1232 h 5590"/>
              <a:gd name="T30" fmla="*/ 6665 w 6895"/>
              <a:gd name="T31" fmla="*/ 3150 h 5590"/>
              <a:gd name="T32" fmla="*/ 6796 w 6895"/>
              <a:gd name="T33" fmla="*/ 3616 h 5590"/>
              <a:gd name="T34" fmla="*/ 4340 w 6895"/>
              <a:gd name="T35" fmla="*/ 4930 h 5590"/>
              <a:gd name="T36" fmla="*/ 4144 w 6895"/>
              <a:gd name="T37" fmla="*/ 4930 h 5590"/>
              <a:gd name="T38" fmla="*/ 4144 w 6895"/>
              <a:gd name="T39" fmla="*/ 4310 h 5590"/>
              <a:gd name="T40" fmla="*/ 3801 w 6895"/>
              <a:gd name="T41" fmla="*/ 3959 h 5590"/>
              <a:gd name="T42" fmla="*/ 783 w 6895"/>
              <a:gd name="T43" fmla="*/ 3959 h 5590"/>
              <a:gd name="T44" fmla="*/ 432 w 6895"/>
              <a:gd name="T45" fmla="*/ 4310 h 5590"/>
              <a:gd name="T46" fmla="*/ 432 w 6895"/>
              <a:gd name="T47" fmla="*/ 4930 h 5590"/>
              <a:gd name="T48" fmla="*/ 236 w 6895"/>
              <a:gd name="T49" fmla="*/ 4930 h 5590"/>
              <a:gd name="T50" fmla="*/ 0 w 6895"/>
              <a:gd name="T51" fmla="*/ 5166 h 5590"/>
              <a:gd name="T52" fmla="*/ 0 w 6895"/>
              <a:gd name="T53" fmla="*/ 5354 h 5590"/>
              <a:gd name="T54" fmla="*/ 236 w 6895"/>
              <a:gd name="T55" fmla="*/ 5590 h 5590"/>
              <a:gd name="T56" fmla="*/ 4332 w 6895"/>
              <a:gd name="T57" fmla="*/ 5590 h 5590"/>
              <a:gd name="T58" fmla="*/ 4568 w 6895"/>
              <a:gd name="T59" fmla="*/ 5354 h 5590"/>
              <a:gd name="T60" fmla="*/ 4568 w 6895"/>
              <a:gd name="T61" fmla="*/ 5166 h 5590"/>
              <a:gd name="T62" fmla="*/ 4340 w 6895"/>
              <a:gd name="T63" fmla="*/ 4930 h 5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895" h="5590">
                <a:moveTo>
                  <a:pt x="6796" y="3616"/>
                </a:moveTo>
                <a:lnTo>
                  <a:pt x="6657" y="3852"/>
                </a:lnTo>
                <a:cubicBezTo>
                  <a:pt x="6560" y="4024"/>
                  <a:pt x="6347" y="4080"/>
                  <a:pt x="6184" y="3983"/>
                </a:cubicBezTo>
                <a:lnTo>
                  <a:pt x="2871" y="2066"/>
                </a:lnTo>
                <a:lnTo>
                  <a:pt x="2544" y="2628"/>
                </a:lnTo>
                <a:cubicBezTo>
                  <a:pt x="2447" y="2800"/>
                  <a:pt x="2233" y="2856"/>
                  <a:pt x="2071" y="2759"/>
                </a:cubicBezTo>
                <a:lnTo>
                  <a:pt x="1835" y="2620"/>
                </a:lnTo>
                <a:cubicBezTo>
                  <a:pt x="1663" y="2523"/>
                  <a:pt x="1607" y="2310"/>
                  <a:pt x="1704" y="2147"/>
                </a:cubicBezTo>
                <a:lnTo>
                  <a:pt x="2839" y="180"/>
                </a:lnTo>
                <a:cubicBezTo>
                  <a:pt x="2896" y="74"/>
                  <a:pt x="3001" y="18"/>
                  <a:pt x="3116" y="8"/>
                </a:cubicBezTo>
                <a:lnTo>
                  <a:pt x="3116" y="8"/>
                </a:lnTo>
                <a:cubicBezTo>
                  <a:pt x="3181" y="0"/>
                  <a:pt x="3255" y="16"/>
                  <a:pt x="3312" y="58"/>
                </a:cubicBezTo>
                <a:lnTo>
                  <a:pt x="3548" y="188"/>
                </a:lnTo>
                <a:cubicBezTo>
                  <a:pt x="3720" y="286"/>
                  <a:pt x="3776" y="499"/>
                  <a:pt x="3679" y="670"/>
                </a:cubicBezTo>
                <a:lnTo>
                  <a:pt x="3352" y="1232"/>
                </a:lnTo>
                <a:lnTo>
                  <a:pt x="6665" y="3150"/>
                </a:lnTo>
                <a:cubicBezTo>
                  <a:pt x="6837" y="3232"/>
                  <a:pt x="6895" y="3452"/>
                  <a:pt x="6796" y="3616"/>
                </a:cubicBezTo>
                <a:close/>
                <a:moveTo>
                  <a:pt x="4340" y="4930"/>
                </a:moveTo>
                <a:lnTo>
                  <a:pt x="4144" y="4930"/>
                </a:lnTo>
                <a:lnTo>
                  <a:pt x="4144" y="4310"/>
                </a:lnTo>
                <a:cubicBezTo>
                  <a:pt x="4144" y="4114"/>
                  <a:pt x="3989" y="3959"/>
                  <a:pt x="3801" y="3959"/>
                </a:cubicBezTo>
                <a:lnTo>
                  <a:pt x="783" y="3959"/>
                </a:lnTo>
                <a:cubicBezTo>
                  <a:pt x="587" y="3959"/>
                  <a:pt x="432" y="4114"/>
                  <a:pt x="432" y="4310"/>
                </a:cubicBezTo>
                <a:lnTo>
                  <a:pt x="432" y="4930"/>
                </a:lnTo>
                <a:lnTo>
                  <a:pt x="236" y="4930"/>
                </a:lnTo>
                <a:cubicBezTo>
                  <a:pt x="105" y="4930"/>
                  <a:pt x="0" y="5036"/>
                  <a:pt x="0" y="5166"/>
                </a:cubicBezTo>
                <a:lnTo>
                  <a:pt x="0" y="5354"/>
                </a:lnTo>
                <a:cubicBezTo>
                  <a:pt x="0" y="5484"/>
                  <a:pt x="107" y="5590"/>
                  <a:pt x="236" y="5590"/>
                </a:cubicBezTo>
                <a:lnTo>
                  <a:pt x="4332" y="5590"/>
                </a:lnTo>
                <a:cubicBezTo>
                  <a:pt x="4463" y="5590"/>
                  <a:pt x="4568" y="5483"/>
                  <a:pt x="4568" y="5354"/>
                </a:cubicBezTo>
                <a:lnTo>
                  <a:pt x="4568" y="5166"/>
                </a:lnTo>
                <a:cubicBezTo>
                  <a:pt x="4576" y="5036"/>
                  <a:pt x="4471" y="4930"/>
                  <a:pt x="4340" y="493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69974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r>
              <a:rPr lang="en-US" altLang="zh-TW" dirty="0"/>
              <a:t>M2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2708"/>
            <a:ext cx="9144000" cy="5145291"/>
          </a:xfrm>
          <a:prstGeom prst="rect">
            <a:avLst/>
          </a:prstGeom>
        </p:spPr>
      </p:pic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020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Facebook</a:t>
            </a:r>
            <a:r>
              <a:rPr lang="zh-TW" altLang="en-US" dirty="0"/>
              <a:t>數位公民</a:t>
            </a:r>
            <a:r>
              <a:rPr lang="en-US" altLang="zh-TW" dirty="0"/>
              <a:t>M3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43339"/>
            <a:ext cx="9144000" cy="511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81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C69A15-E4EC-46CF-ABA8-F1A577CA4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http://gg.gg/pasafe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630CC0-A76F-47EC-99B8-4F3442A1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A488135-1213-4AE1-94AC-92AF27C00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36" y="1674253"/>
            <a:ext cx="9163036" cy="518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55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B050"/>
                </a:solidFill>
              </a:rPr>
              <a:t>如何設定一組安全密碼？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6B3FE1EE-1B78-4D7D-A1F5-DA94D32E6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https://reurl.cc/n0nZD6</a:t>
            </a:r>
          </a:p>
          <a:p>
            <a:r>
              <a:rPr lang="zh-TW" altLang="en-US" dirty="0"/>
              <a:t>實作：我的秘密安全鎖</a:t>
            </a:r>
            <a:endParaRPr lang="en-US" altLang="zh-TW" dirty="0"/>
          </a:p>
          <a:p>
            <a:r>
              <a:rPr lang="zh-TW" altLang="en-US" dirty="0"/>
              <a:t>設計</a:t>
            </a:r>
            <a:r>
              <a:rPr lang="zh-TW" altLang="en-US" dirty="0">
                <a:solidFill>
                  <a:srgbClr val="FF0000"/>
                </a:solidFill>
              </a:rPr>
              <a:t>一組安全</a:t>
            </a:r>
            <a:r>
              <a:rPr lang="zh-TW" altLang="en-US" dirty="0"/>
              <a:t>密碼建立原則</a:t>
            </a:r>
            <a:endParaRPr lang="en-US" altLang="zh-TW" dirty="0"/>
          </a:p>
          <a:p>
            <a:r>
              <a:rPr lang="zh-TW" altLang="en-US" dirty="0"/>
              <a:t>高強度、易記憶</a:t>
            </a:r>
            <a:endParaRPr lang="en-US" altLang="zh-TW" dirty="0"/>
          </a:p>
          <a:p>
            <a:r>
              <a:rPr lang="zh-TW" altLang="en-US" dirty="0"/>
              <a:t>請勿用真實密碼練習</a:t>
            </a:r>
            <a:endParaRPr lang="en-US" altLang="zh-TW" dirty="0"/>
          </a:p>
          <a:p>
            <a:r>
              <a:rPr lang="zh-TW" altLang="en-US" dirty="0"/>
              <a:t>適用不同性質網站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7060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BF30CD-5309-41F0-8F49-EE4416F71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1D17203A-7213-4318-A384-A6EBC259B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44824"/>
            <a:ext cx="9144001" cy="3954568"/>
          </a:xfrm>
        </p:spPr>
      </p:pic>
    </p:spTree>
    <p:extLst>
      <p:ext uri="{BB962C8B-B14F-4D97-AF65-F5344CB8AC3E}">
        <p14:creationId xmlns:p14="http://schemas.microsoft.com/office/powerpoint/2010/main" val="441609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69F339-B2FA-43A3-A83B-551A3058E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0CEE71D-DD71-4449-9DE3-62EAD9E4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7BBC103-CA73-4A2D-BD1D-427EE18CD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88840"/>
            <a:ext cx="9144001" cy="373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479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如何設定一組安全密碼？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至少包含一個數字、一個符號</a:t>
            </a:r>
          </a:p>
          <a:p>
            <a:r>
              <a:rPr lang="zh-TW" altLang="en-US" dirty="0"/>
              <a:t>至少包含一個大寫、一個小寫</a:t>
            </a:r>
          </a:p>
          <a:p>
            <a:r>
              <a:rPr lang="zh-TW" altLang="en-US" dirty="0"/>
              <a:t>密碼長度至少應為 </a:t>
            </a:r>
            <a:r>
              <a:rPr lang="en-US" altLang="zh-TW" dirty="0"/>
              <a:t>7 </a:t>
            </a:r>
            <a:r>
              <a:rPr lang="zh-TW" altLang="en-US" dirty="0"/>
              <a:t>個字元。</a:t>
            </a:r>
          </a:p>
          <a:p>
            <a:r>
              <a:rPr lang="zh-TW" altLang="en-US" dirty="0"/>
              <a:t>密碼應該要讓人容易記住（或者使用密碼管理工具）。</a:t>
            </a:r>
            <a:endParaRPr lang="en-US" altLang="zh-TW" dirty="0"/>
          </a:p>
          <a:p>
            <a:r>
              <a:rPr lang="zh-TW" altLang="en-US" dirty="0"/>
              <a:t>密碼管理工具是可協助用戶儲存及管理密碼的網站／應用程式。</a:t>
            </a:r>
          </a:p>
          <a:p>
            <a:r>
              <a:rPr lang="zh-TW" altLang="en-US" dirty="0"/>
              <a:t>避免使用單一常見字詞或個人資料（出生日期或父母姓名等）作為密碼。</a:t>
            </a:r>
          </a:p>
          <a:p>
            <a:r>
              <a:rPr lang="zh-TW" altLang="en-US" dirty="0"/>
              <a:t>避免在不同網站上使用相同密碼。</a:t>
            </a:r>
          </a:p>
        </p:txBody>
      </p:sp>
    </p:spTree>
    <p:extLst>
      <p:ext uri="{BB962C8B-B14F-4D97-AF65-F5344CB8AC3E}">
        <p14:creationId xmlns:p14="http://schemas.microsoft.com/office/powerpoint/2010/main" val="315867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個人資料保護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1139985"/>
      </p:ext>
    </p:extLst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資安專家建議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多個英文單字連結起來的長密碼</a:t>
            </a:r>
            <a:endParaRPr lang="en-US" altLang="zh-TW" dirty="0"/>
          </a:p>
          <a:p>
            <a:r>
              <a:rPr lang="zh-TW" altLang="en-US" dirty="0"/>
              <a:t>彼此沒有關聯，但對自己有意義且容易記</a:t>
            </a:r>
            <a:endParaRPr lang="en-US" altLang="zh-TW" dirty="0"/>
          </a:p>
          <a:p>
            <a:r>
              <a:rPr lang="zh-TW" altLang="en-US" dirty="0"/>
              <a:t>單字組合 “</a:t>
            </a:r>
            <a:r>
              <a:rPr lang="en-US" altLang="zh-TW" dirty="0" err="1"/>
              <a:t>dogDancetreerun</a:t>
            </a:r>
            <a:r>
              <a:rPr lang="en-US" altLang="zh-TW" dirty="0"/>
              <a:t>”</a:t>
            </a:r>
          </a:p>
          <a:p>
            <a:r>
              <a:rPr lang="zh-TW" altLang="en-US" dirty="0"/>
              <a:t>據說駭客得花上百年才能夠破解這種組合。</a:t>
            </a:r>
          </a:p>
        </p:txBody>
      </p:sp>
    </p:spTree>
    <p:extLst>
      <p:ext uri="{BB962C8B-B14F-4D97-AF65-F5344CB8AC3E}">
        <p14:creationId xmlns:p14="http://schemas.microsoft.com/office/powerpoint/2010/main" val="1110020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資訊科技合理使用原則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5901719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90600"/>
            <a:ext cx="81121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70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直接剪貼他人的文章當作自己的報告，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906042" y="3273495"/>
            <a:ext cx="4314115" cy="123576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原封不動地</a:t>
            </a: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zh-TW" altLang="en-US" sz="2700" dirty="0">
                <a:solidFill>
                  <a:srgbClr val="FF0000"/>
                </a:solidFill>
              </a:rPr>
              <a:t>剪貼</a:t>
            </a:r>
            <a:r>
              <a:rPr lang="zh-TW" altLang="en-US" sz="2700" spc="-225" dirty="0">
                <a:solidFill>
                  <a:srgbClr val="FF0000"/>
                </a:solidFill>
              </a:rPr>
              <a:t>」、</a:t>
            </a:r>
            <a:br>
              <a:rPr lang="en-US" altLang="zh-TW" sz="2700" spc="-225" dirty="0">
                <a:solidFill>
                  <a:srgbClr val="FF0000"/>
                </a:solidFill>
              </a:rPr>
            </a:br>
            <a:r>
              <a:rPr lang="zh-TW" altLang="en-US" sz="2700" spc="-225" dirty="0">
                <a:solidFill>
                  <a:srgbClr val="FF0000"/>
                </a:solidFill>
              </a:rPr>
              <a:t>「</a:t>
            </a:r>
            <a:r>
              <a:rPr lang="zh-TW" altLang="en-US" sz="2700" dirty="0">
                <a:solidFill>
                  <a:srgbClr val="FF0000"/>
                </a:solidFill>
              </a:rPr>
              <a:t>抄錄</a:t>
            </a:r>
            <a:r>
              <a:rPr lang="zh-TW" altLang="en-US" sz="2700" spc="-225" dirty="0">
                <a:solidFill>
                  <a:srgbClr val="FF0000"/>
                </a:solidFill>
              </a:rPr>
              <a:t>」</a:t>
            </a:r>
            <a:r>
              <a:rPr lang="zh-TW" altLang="en-US" sz="2700" dirty="0">
                <a:solidFill>
                  <a:srgbClr val="FF0000"/>
                </a:solidFill>
              </a:rPr>
              <a:t>他人的作品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6421" y="3158935"/>
            <a:ext cx="3680088" cy="2592626"/>
          </a:xfrm>
          <a:prstGeom prst="rect">
            <a:avLst/>
          </a:prstGeom>
        </p:spPr>
      </p:pic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8FB47DD-D736-4FB2-878F-778907959ED9}"/>
              </a:ext>
            </a:extLst>
          </p:cNvPr>
          <p:cNvSpPr txBox="1">
            <a:spLocks/>
          </p:cNvSpPr>
          <p:nvPr/>
        </p:nvSpPr>
        <p:spPr>
          <a:xfrm>
            <a:off x="581963" y="4448959"/>
            <a:ext cx="4584180" cy="1086549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4611" indent="-334611">
              <a:buNone/>
            </a:pPr>
            <a:r>
              <a:rPr lang="en-US" altLang="zh-TW" sz="27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sz="2700" dirty="0">
                <a:solidFill>
                  <a:srgbClr val="FF0000"/>
                </a:solidFill>
              </a:rPr>
              <a:t>侵害著作權人的重製權，違反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：論文寫作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如何在不違反著作權的情況下，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引用他人的著作？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B9F8A83-948F-437F-9B02-59392EF91961}"/>
              </a:ext>
            </a:extLst>
          </p:cNvPr>
          <p:cNvSpPr txBox="1">
            <a:spLocks/>
          </p:cNvSpPr>
          <p:nvPr/>
        </p:nvSpPr>
        <p:spPr>
          <a:xfrm>
            <a:off x="906042" y="3273495"/>
            <a:ext cx="4260102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引用他人著作或文章時，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必須註明出處，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且避免整篇或整段之引用。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EFBC5437-3455-4D4A-9887-A767C8FEAB1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6421" y="3158935"/>
            <a:ext cx="3680088" cy="259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6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引用資料不行嗎？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原封不動的「剪貼」他人作品</a:t>
            </a:r>
            <a:endParaRPr lang="en-US" altLang="zh-TW" dirty="0"/>
          </a:p>
          <a:p>
            <a:pPr marL="85733" indent="0">
              <a:buNone/>
            </a:pPr>
            <a:r>
              <a:rPr lang="zh-TW" altLang="en-US" dirty="0">
                <a:sym typeface="Wingdings" panose="05000000000000000000" pitchFamily="2" charset="2"/>
              </a:rPr>
              <a:t>　</a:t>
            </a:r>
            <a:r>
              <a:rPr lang="en-US" altLang="zh-TW" dirty="0">
                <a:sym typeface="Wingdings" panose="05000000000000000000" pitchFamily="2" charset="2"/>
              </a:rPr>
              <a:t></a:t>
            </a:r>
            <a:r>
              <a:rPr lang="zh-TW" altLang="en-US" dirty="0"/>
              <a:t>違反著作權人的「重製權」</a:t>
            </a:r>
            <a:endParaRPr lang="en-US" altLang="zh-TW" dirty="0"/>
          </a:p>
          <a:p>
            <a:endParaRPr lang="en-US" altLang="zh-TW" sz="1500" dirty="0"/>
          </a:p>
          <a:p>
            <a:r>
              <a:rPr lang="zh-TW" altLang="en-US" dirty="0"/>
              <a:t>引用他人的作品時：</a:t>
            </a:r>
            <a:endParaRPr lang="en-US" altLang="zh-TW" dirty="0"/>
          </a:p>
          <a:p>
            <a:pPr marL="402485" indent="0">
              <a:buNone/>
            </a:pPr>
            <a:r>
              <a:rPr lang="en-US" altLang="zh-TW" dirty="0"/>
              <a:t>(1)</a:t>
            </a:r>
            <a:r>
              <a:rPr lang="zh-TW" altLang="en-US" dirty="0"/>
              <a:t>只能節錄部分段落，並註明出處</a:t>
            </a:r>
            <a:endParaRPr lang="en-US" altLang="zh-TW" dirty="0"/>
          </a:p>
          <a:p>
            <a:pPr marL="810924" indent="-408439">
              <a:buNone/>
            </a:pPr>
            <a:r>
              <a:rPr lang="en-US" altLang="zh-TW" dirty="0"/>
              <a:t>(2)</a:t>
            </a:r>
            <a:r>
              <a:rPr lang="zh-TW" altLang="en-US" dirty="0"/>
              <a:t>扣除抄錄的部分後，</a:t>
            </a:r>
            <a:br>
              <a:rPr lang="en-US" altLang="zh-TW" dirty="0"/>
            </a:br>
            <a:r>
              <a:rPr lang="zh-TW" altLang="en-US" dirty="0"/>
              <a:t>自己的著作仍然必須是完整的創作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1CD7D06-7632-4AA0-96AB-892A354996F4}"/>
              </a:ext>
            </a:extLst>
          </p:cNvPr>
          <p:cNvGrpSpPr/>
          <p:nvPr/>
        </p:nvGrpSpPr>
        <p:grpSpPr>
          <a:xfrm>
            <a:off x="5490222" y="1592557"/>
            <a:ext cx="3402821" cy="1729216"/>
            <a:chOff x="2470324" y="3255539"/>
            <a:chExt cx="4536504" cy="2305320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9131CE1-294A-4678-B087-57AC0681DDBF}"/>
                </a:ext>
              </a:extLst>
            </p:cNvPr>
            <p:cNvSpPr txBox="1"/>
            <p:nvPr/>
          </p:nvSpPr>
          <p:spPr>
            <a:xfrm>
              <a:off x="2470324" y="3255539"/>
              <a:ext cx="4536504" cy="2305320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「重製權」是指著作權人擁有其著作的重製權利，包括複製、下載、轉貼等，他人若未經授權，不得侵犯。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F398A42-EEBE-4596-B69C-EEA8A39C6C56}"/>
                </a:ext>
              </a:extLst>
            </p:cNvPr>
            <p:cNvSpPr txBox="1"/>
            <p:nvPr/>
          </p:nvSpPr>
          <p:spPr>
            <a:xfrm>
              <a:off x="2542332" y="332754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4218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32503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13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借了同學的課本、筆記去影印，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A16E7568-71F6-45A9-9AE9-782085175470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206089" cy="220800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lnSpc>
                <a:spcPct val="120000"/>
              </a:lnSpc>
              <a:spcBef>
                <a:spcPts val="450"/>
              </a:spcBef>
              <a:buNone/>
            </a:pPr>
            <a:r>
              <a:rPr lang="en-US" altLang="zh-TW" sz="2550" dirty="0">
                <a:solidFill>
                  <a:srgbClr val="FF0000"/>
                </a:solidFill>
              </a:rPr>
              <a:t>(1)</a:t>
            </a:r>
            <a:r>
              <a:rPr lang="zh-TW" altLang="en-US" sz="2550" dirty="0">
                <a:solidFill>
                  <a:srgbClr val="FF0000"/>
                </a:solidFill>
              </a:rPr>
              <a:t>若借筆記時，小美有同意</a:t>
            </a:r>
            <a:r>
              <a:rPr lang="en-US" altLang="zh-TW" sz="2550" dirty="0">
                <a:solidFill>
                  <a:srgbClr val="FF0000"/>
                </a:solidFill>
              </a:rPr>
              <a:t>『</a:t>
            </a:r>
            <a:r>
              <a:rPr lang="zh-TW" altLang="en-US" sz="2550" dirty="0">
                <a:solidFill>
                  <a:srgbClr val="FF0000"/>
                </a:solidFill>
              </a:rPr>
              <a:t>影印</a:t>
            </a:r>
            <a:r>
              <a:rPr lang="en-US" altLang="zh-TW" sz="2550" dirty="0">
                <a:solidFill>
                  <a:srgbClr val="FF0000"/>
                </a:solidFill>
              </a:rPr>
              <a:t>』</a:t>
            </a:r>
            <a:r>
              <a:rPr lang="zh-TW" altLang="en-US" sz="2550" dirty="0">
                <a:solidFill>
                  <a:srgbClr val="FF0000"/>
                </a:solidFill>
              </a:rPr>
              <a:t>則不違法，否則就有違法的疑慮。</a:t>
            </a:r>
            <a:endParaRPr lang="en-US" altLang="zh-TW" sz="2550" dirty="0">
              <a:solidFill>
                <a:srgbClr val="FF0000"/>
              </a:solidFill>
            </a:endParaRPr>
          </a:p>
          <a:p>
            <a:pPr marL="400103" indent="-400103">
              <a:lnSpc>
                <a:spcPct val="120000"/>
              </a:lnSpc>
              <a:spcBef>
                <a:spcPts val="450"/>
              </a:spcBef>
              <a:buNone/>
            </a:pPr>
            <a:r>
              <a:rPr lang="en-US" altLang="zh-TW" sz="2550" dirty="0">
                <a:solidFill>
                  <a:srgbClr val="FF0000"/>
                </a:solidFill>
              </a:rPr>
              <a:t>(2)</a:t>
            </a:r>
            <a:r>
              <a:rPr lang="zh-TW" altLang="en-US" sz="2550" dirty="0">
                <a:solidFill>
                  <a:srgbClr val="FF0000"/>
                </a:solidFill>
              </a:rPr>
              <a:t>課本並未得到出版社的授權，違反</a:t>
            </a:r>
            <a:r>
              <a:rPr lang="en-US" altLang="zh-TW" sz="2550" dirty="0">
                <a:solidFill>
                  <a:srgbClr val="FF0000"/>
                </a:solidFill>
              </a:rPr>
              <a:t>《</a:t>
            </a:r>
            <a:r>
              <a:rPr lang="zh-TW" altLang="en-US" sz="2550" dirty="0">
                <a:solidFill>
                  <a:srgbClr val="FF0000"/>
                </a:solidFill>
              </a:rPr>
              <a:t>著作權法</a:t>
            </a:r>
            <a:r>
              <a:rPr lang="en-US" altLang="zh-TW" sz="2550" dirty="0">
                <a:solidFill>
                  <a:srgbClr val="FF0000"/>
                </a:solidFill>
              </a:rPr>
              <a:t>》</a:t>
            </a:r>
            <a:r>
              <a:rPr lang="zh-TW" altLang="en-US" sz="2550" dirty="0">
                <a:solidFill>
                  <a:srgbClr val="FF0000"/>
                </a:solidFill>
              </a:rPr>
              <a:t>。</a:t>
            </a:r>
            <a:endParaRPr lang="en-US" altLang="zh-TW" sz="255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7028" y="3144203"/>
            <a:ext cx="3699482" cy="26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2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：影印書籍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影印店老闆幫忙影印課本及筆記，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C78B9027-2DF2-45F8-BB94-A7C5A453C9BC}"/>
              </a:ext>
            </a:extLst>
          </p:cNvPr>
          <p:cNvSpPr txBox="1">
            <a:spLocks/>
          </p:cNvSpPr>
          <p:nvPr/>
        </p:nvSpPr>
        <p:spPr>
          <a:xfrm>
            <a:off x="906042" y="3273496"/>
            <a:ext cx="4260102" cy="23160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影印店在影印書籍時，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仍須取得授權，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才能接受影印的工作，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否則違反著作權。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7DC62E7D-5181-4756-BEDA-8C6CDB427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7028" y="3144203"/>
            <a:ext cx="3699482" cy="26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2143848"/>
          </a:xfrm>
        </p:spPr>
        <p:txBody>
          <a:bodyPr/>
          <a:lstStyle/>
          <a:p>
            <a:r>
              <a:rPr lang="zh-TW" altLang="en-US" dirty="0"/>
              <a:t>若未取得授權，</a:t>
            </a:r>
            <a:br>
              <a:rPr lang="en-US" altLang="zh-TW" dirty="0"/>
            </a:br>
            <a:r>
              <a:rPr lang="zh-TW" altLang="en-US" dirty="0"/>
              <a:t>私自影印課本或筆記等書籍</a:t>
            </a:r>
            <a:endParaRPr lang="en-US" altLang="zh-TW" dirty="0"/>
          </a:p>
          <a:p>
            <a:pPr marL="669220" indent="-334611">
              <a:spcBef>
                <a:spcPts val="0"/>
              </a:spcBef>
              <a:buNone/>
            </a:pPr>
            <a:r>
              <a:rPr lang="en-US" altLang="zh-TW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zh-TW" altLang="en-US" dirty="0">
                <a:solidFill>
                  <a:srgbClr val="FF0000"/>
                </a:solidFill>
              </a:rPr>
              <a:t>違反著作權人的「重製權」及「散布權」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DC8A4FE-C7E1-4B8E-8007-298BA3D9AF8E}"/>
              </a:ext>
            </a:extLst>
          </p:cNvPr>
          <p:cNvGrpSpPr/>
          <p:nvPr/>
        </p:nvGrpSpPr>
        <p:grpSpPr>
          <a:xfrm>
            <a:off x="629048" y="3429001"/>
            <a:ext cx="4213017" cy="1409145"/>
            <a:chOff x="5566668" y="3255539"/>
            <a:chExt cx="5328592" cy="1878615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B79B3119-7DE5-49D4-96F7-C4C237D049FD}"/>
                </a:ext>
              </a:extLst>
            </p:cNvPr>
            <p:cNvSpPr txBox="1"/>
            <p:nvPr/>
          </p:nvSpPr>
          <p:spPr>
            <a:xfrm>
              <a:off x="5566668" y="3255539"/>
              <a:ext cx="5328592" cy="1878615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lIns="54007" tIns="54007" rIns="54007" bIns="54007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  「散布權」是指著作權人可以銷售、贈與或出租著作，擁有讓著作在市場上交易或流通的權利。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1731018F-67AB-4706-AD41-450C9049EA5C}"/>
                </a:ext>
              </a:extLst>
            </p:cNvPr>
            <p:cNvSpPr txBox="1"/>
            <p:nvPr/>
          </p:nvSpPr>
          <p:spPr>
            <a:xfrm>
              <a:off x="5638676" y="3349007"/>
              <a:ext cx="596324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1500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78C7D6-3B9C-4973-8DF6-7EE3C241D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r>
              <a:rPr lang="zh-TW" altLang="en-US" dirty="0"/>
              <a:t>：詐騙恐嚇與勒索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14400"/>
            <a:ext cx="8336386" cy="586287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E5F92F-7C98-4F6C-A2C3-02779CCB0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31045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影印別人的著作是否違法？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 txBox="1">
            <a:spLocks/>
          </p:cNvSpPr>
          <p:nvPr/>
        </p:nvSpPr>
        <p:spPr>
          <a:xfrm>
            <a:off x="251256" y="1555217"/>
            <a:ext cx="8479544" cy="20517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189" indent="-277453"/>
            <a:r>
              <a:rPr lang="zh-TW" altLang="en-US" sz="2700" dirty="0"/>
              <a:t>依據</a:t>
            </a:r>
            <a:r>
              <a:rPr lang="en-US" altLang="zh-TW" sz="2700" dirty="0"/>
              <a:t>《</a:t>
            </a:r>
            <a:r>
              <a:rPr lang="zh-TW" altLang="en-US" sz="2700" dirty="0"/>
              <a:t>著作權法</a:t>
            </a:r>
            <a:r>
              <a:rPr lang="en-US" altLang="zh-TW" sz="2700" dirty="0"/>
              <a:t>》</a:t>
            </a:r>
            <a:r>
              <a:rPr lang="zh-TW" altLang="en-US" sz="2700" dirty="0"/>
              <a:t>規定，</a:t>
            </a:r>
            <a:br>
              <a:rPr lang="en-US" altLang="zh-TW" sz="2700" dirty="0"/>
            </a:br>
            <a:r>
              <a:rPr lang="zh-TW" altLang="en-US" sz="2700" dirty="0"/>
              <a:t>只能在</a:t>
            </a:r>
            <a:r>
              <a:rPr lang="zh-TW" altLang="en-US" sz="2700" spc="-225" dirty="0"/>
              <a:t>「</a:t>
            </a:r>
            <a:r>
              <a:rPr lang="zh-TW" altLang="en-US" sz="2700" b="1" dirty="0">
                <a:solidFill>
                  <a:srgbClr val="0070C0"/>
                </a:solidFill>
              </a:rPr>
              <a:t>非營利目的的合理範圍內</a:t>
            </a:r>
            <a:r>
              <a:rPr lang="zh-TW" altLang="en-US" sz="2700" spc="-225" dirty="0"/>
              <a:t>」，</a:t>
            </a:r>
            <a:br>
              <a:rPr lang="en-US" altLang="zh-TW" sz="2700" spc="-225" dirty="0"/>
            </a:br>
            <a:r>
              <a:rPr lang="zh-TW" altLang="en-US" sz="2700" dirty="0"/>
              <a:t>利用圖書館及非供公眾使用的機器重製他人的著作，且僅能部分重製，不可以整本影印。 </a:t>
            </a:r>
            <a:endParaRPr lang="zh-TW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6831927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90600"/>
            <a:ext cx="819751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95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下載網路影片再上傳到自己的部落格，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是否違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C9F70FA-7278-4D82-BD21-D8C777711BE9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206089" cy="226201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影片屬於著作的一種。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將網路影片下載再上傳到自己的部落格，是違反著作權的行為。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01"/>
          <a:stretch/>
        </p:blipFill>
        <p:spPr>
          <a:xfrm>
            <a:off x="5166143" y="3137115"/>
            <a:ext cx="3750366" cy="26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4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3</a:t>
            </a:r>
            <a:r>
              <a:rPr lang="zh-TW" altLang="en-US" dirty="0"/>
              <a:t>：好歌分享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如果貼在部落格中的歌詞是自己打字的，</a:t>
            </a:r>
            <a:endParaRPr lang="en-US" altLang="zh-TW" dirty="0"/>
          </a:p>
          <a:p>
            <a:pPr marL="84546" indent="658504">
              <a:buNone/>
            </a:pPr>
            <a:r>
              <a:rPr lang="zh-TW" altLang="en-US" dirty="0"/>
              <a:t>是否享有著作權？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7282F36-09DD-4C46-9DB9-7476AA7D4C5C}"/>
              </a:ext>
            </a:extLst>
          </p:cNvPr>
          <p:cNvSpPr txBox="1">
            <a:spLocks/>
          </p:cNvSpPr>
          <p:nvPr/>
        </p:nvSpPr>
        <p:spPr>
          <a:xfrm>
            <a:off x="906041" y="3273495"/>
            <a:ext cx="4206089" cy="2153987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歌詞是屬於著作的一種。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自己重新鍵入歌詞，仍是違反著作權的行為。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B09EE191-EAE5-4092-9D26-78C622A5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01"/>
          <a:stretch/>
        </p:blipFill>
        <p:spPr>
          <a:xfrm>
            <a:off x="5166143" y="3137115"/>
            <a:ext cx="3750366" cy="264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3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影片及歌詞都屬於著作的一種。</a:t>
            </a:r>
            <a:endParaRPr lang="en-US" altLang="zh-TW" dirty="0"/>
          </a:p>
          <a:p>
            <a:r>
              <a:rPr lang="zh-TW" altLang="en-US" dirty="0"/>
              <a:t>在部落格上分享，</a:t>
            </a:r>
            <a:br>
              <a:rPr lang="en-US" altLang="zh-TW" dirty="0"/>
            </a:br>
            <a:r>
              <a:rPr lang="zh-TW" altLang="en-US" dirty="0"/>
              <a:t>會侵害著作權人的「重製權」與「公開傳輸權」。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A86E6EA7-2DA1-4260-8560-5B9F40679781}"/>
              </a:ext>
            </a:extLst>
          </p:cNvPr>
          <p:cNvGrpSpPr/>
          <p:nvPr/>
        </p:nvGrpSpPr>
        <p:grpSpPr>
          <a:xfrm>
            <a:off x="629049" y="3320974"/>
            <a:ext cx="4050977" cy="1824228"/>
            <a:chOff x="526108" y="3255539"/>
            <a:chExt cx="5400600" cy="2431987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1A210670-57B6-4AC0-AA5B-B9A4FE026E36}"/>
                </a:ext>
              </a:extLst>
            </p:cNvPr>
            <p:cNvSpPr txBox="1"/>
            <p:nvPr/>
          </p:nvSpPr>
          <p:spPr>
            <a:xfrm>
              <a:off x="526108" y="3255539"/>
              <a:ext cx="5400600" cy="2431987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「公開傳輸權」是指著作權人可以透過網路或其他通訊方法，將著作傳送給公眾瀏覽、觀賞的權利。</a:t>
              </a:r>
              <a:endPara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4F463E5D-71B8-4DE8-9B39-FAD015B48C52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6397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分享影片違法嗎？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分享影片時，</a:t>
            </a:r>
            <a:br>
              <a:rPr lang="en-US" altLang="zh-TW" dirty="0"/>
            </a:br>
            <a:r>
              <a:rPr lang="zh-TW" altLang="en-US" dirty="0"/>
              <a:t>可採用</a:t>
            </a:r>
            <a:r>
              <a:rPr lang="en-US" altLang="zh-TW" dirty="0"/>
              <a:t>YouTube </a:t>
            </a:r>
            <a:r>
              <a:rPr lang="zh-TW" altLang="en-US" dirty="0"/>
              <a:t>嵌入官方發布的影片。</a:t>
            </a:r>
            <a:endParaRPr lang="en-US" altLang="zh-TW" dirty="0"/>
          </a:p>
          <a:p>
            <a:r>
              <a:rPr lang="zh-TW" altLang="en-US" dirty="0"/>
              <a:t>歌詞可採用提供官方連結的方式分享，</a:t>
            </a:r>
            <a:br>
              <a:rPr lang="en-US" altLang="zh-TW" dirty="0"/>
            </a:br>
            <a:r>
              <a:rPr lang="zh-TW" altLang="en-US" dirty="0"/>
              <a:t>以避免侵害著作權。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sp>
        <p:nvSpPr>
          <p:cNvPr id="5" name="screen_183809"/>
          <p:cNvSpPr>
            <a:spLocks noChangeAspect="1"/>
          </p:cNvSpPr>
          <p:nvPr/>
        </p:nvSpPr>
        <p:spPr bwMode="auto">
          <a:xfrm>
            <a:off x="6030352" y="3483014"/>
            <a:ext cx="2173130" cy="1873821"/>
          </a:xfrm>
          <a:custGeom>
            <a:avLst/>
            <a:gdLst>
              <a:gd name="connsiteX0" fmla="*/ 268796 w 607639"/>
              <a:gd name="connsiteY0" fmla="*/ 393405 h 523948"/>
              <a:gd name="connsiteX1" fmla="*/ 268796 w 607639"/>
              <a:gd name="connsiteY1" fmla="*/ 468852 h 523948"/>
              <a:gd name="connsiteX2" fmla="*/ 338754 w 607639"/>
              <a:gd name="connsiteY2" fmla="*/ 468852 h 523948"/>
              <a:gd name="connsiteX3" fmla="*/ 338754 w 607639"/>
              <a:gd name="connsiteY3" fmla="*/ 393405 h 523948"/>
              <a:gd name="connsiteX4" fmla="*/ 230443 w 607639"/>
              <a:gd name="connsiteY4" fmla="*/ 141131 h 523948"/>
              <a:gd name="connsiteX5" fmla="*/ 383963 w 607639"/>
              <a:gd name="connsiteY5" fmla="*/ 200940 h 523948"/>
              <a:gd name="connsiteX6" fmla="*/ 383874 w 607639"/>
              <a:gd name="connsiteY6" fmla="*/ 218713 h 523948"/>
              <a:gd name="connsiteX7" fmla="*/ 230443 w 607639"/>
              <a:gd name="connsiteY7" fmla="*/ 278522 h 523948"/>
              <a:gd name="connsiteX8" fmla="*/ 217271 w 607639"/>
              <a:gd name="connsiteY8" fmla="*/ 269635 h 523948"/>
              <a:gd name="connsiteX9" fmla="*/ 217271 w 607639"/>
              <a:gd name="connsiteY9" fmla="*/ 150018 h 523948"/>
              <a:gd name="connsiteX10" fmla="*/ 230443 w 607639"/>
              <a:gd name="connsiteY10" fmla="*/ 141131 h 523948"/>
              <a:gd name="connsiteX11" fmla="*/ 55272 w 607639"/>
              <a:gd name="connsiteY11" fmla="*/ 55185 h 523948"/>
              <a:gd name="connsiteX12" fmla="*/ 55272 w 607639"/>
              <a:gd name="connsiteY12" fmla="*/ 338309 h 523948"/>
              <a:gd name="connsiteX13" fmla="*/ 552367 w 607639"/>
              <a:gd name="connsiteY13" fmla="*/ 338309 h 523948"/>
              <a:gd name="connsiteX14" fmla="*/ 552367 w 607639"/>
              <a:gd name="connsiteY14" fmla="*/ 55185 h 523948"/>
              <a:gd name="connsiteX15" fmla="*/ 27592 w 607639"/>
              <a:gd name="connsiteY15" fmla="*/ 0 h 523948"/>
              <a:gd name="connsiteX16" fmla="*/ 579958 w 607639"/>
              <a:gd name="connsiteY16" fmla="*/ 0 h 523948"/>
              <a:gd name="connsiteX17" fmla="*/ 607639 w 607639"/>
              <a:gd name="connsiteY17" fmla="*/ 26659 h 523948"/>
              <a:gd name="connsiteX18" fmla="*/ 607639 w 607639"/>
              <a:gd name="connsiteY18" fmla="*/ 364969 h 523948"/>
              <a:gd name="connsiteX19" fmla="*/ 579958 w 607639"/>
              <a:gd name="connsiteY19" fmla="*/ 393405 h 523948"/>
              <a:gd name="connsiteX20" fmla="*/ 394026 w 607639"/>
              <a:gd name="connsiteY20" fmla="*/ 393405 h 523948"/>
              <a:gd name="connsiteX21" fmla="*/ 394026 w 607639"/>
              <a:gd name="connsiteY21" fmla="*/ 468852 h 523948"/>
              <a:gd name="connsiteX22" fmla="*/ 430875 w 607639"/>
              <a:gd name="connsiteY22" fmla="*/ 468852 h 523948"/>
              <a:gd name="connsiteX23" fmla="*/ 458466 w 607639"/>
              <a:gd name="connsiteY23" fmla="*/ 496400 h 523948"/>
              <a:gd name="connsiteX24" fmla="*/ 430875 w 607639"/>
              <a:gd name="connsiteY24" fmla="*/ 523948 h 523948"/>
              <a:gd name="connsiteX25" fmla="*/ 176764 w 607639"/>
              <a:gd name="connsiteY25" fmla="*/ 523948 h 523948"/>
              <a:gd name="connsiteX26" fmla="*/ 149173 w 607639"/>
              <a:gd name="connsiteY26" fmla="*/ 496400 h 523948"/>
              <a:gd name="connsiteX27" fmla="*/ 176764 w 607639"/>
              <a:gd name="connsiteY27" fmla="*/ 468852 h 523948"/>
              <a:gd name="connsiteX28" fmla="*/ 213613 w 607639"/>
              <a:gd name="connsiteY28" fmla="*/ 468852 h 523948"/>
              <a:gd name="connsiteX29" fmla="*/ 213613 w 607639"/>
              <a:gd name="connsiteY29" fmla="*/ 393405 h 523948"/>
              <a:gd name="connsiteX30" fmla="*/ 27592 w 607639"/>
              <a:gd name="connsiteY30" fmla="*/ 393405 h 523948"/>
              <a:gd name="connsiteX31" fmla="*/ 0 w 607639"/>
              <a:gd name="connsiteY31" fmla="*/ 364969 h 523948"/>
              <a:gd name="connsiteX32" fmla="*/ 0 w 607639"/>
              <a:gd name="connsiteY32" fmla="*/ 26659 h 523948"/>
              <a:gd name="connsiteX33" fmla="*/ 27592 w 607639"/>
              <a:gd name="connsiteY33" fmla="*/ 0 h 52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7639" h="523948">
                <a:moveTo>
                  <a:pt x="268796" y="393405"/>
                </a:moveTo>
                <a:lnTo>
                  <a:pt x="268796" y="468852"/>
                </a:lnTo>
                <a:lnTo>
                  <a:pt x="338754" y="468852"/>
                </a:lnTo>
                <a:lnTo>
                  <a:pt x="338754" y="393405"/>
                </a:lnTo>
                <a:close/>
                <a:moveTo>
                  <a:pt x="230443" y="141131"/>
                </a:moveTo>
                <a:lnTo>
                  <a:pt x="383963" y="200940"/>
                </a:lnTo>
                <a:cubicBezTo>
                  <a:pt x="392062" y="204050"/>
                  <a:pt x="391973" y="215603"/>
                  <a:pt x="383874" y="218713"/>
                </a:cubicBezTo>
                <a:lnTo>
                  <a:pt x="230443" y="278522"/>
                </a:lnTo>
                <a:cubicBezTo>
                  <a:pt x="224213" y="280921"/>
                  <a:pt x="217271" y="276300"/>
                  <a:pt x="217271" y="269635"/>
                </a:cubicBezTo>
                <a:lnTo>
                  <a:pt x="217271" y="150018"/>
                </a:lnTo>
                <a:cubicBezTo>
                  <a:pt x="217271" y="143353"/>
                  <a:pt x="224213" y="138732"/>
                  <a:pt x="230443" y="141131"/>
                </a:cubicBezTo>
                <a:close/>
                <a:moveTo>
                  <a:pt x="55272" y="55185"/>
                </a:moveTo>
                <a:lnTo>
                  <a:pt x="55272" y="338309"/>
                </a:lnTo>
                <a:lnTo>
                  <a:pt x="552367" y="338309"/>
                </a:lnTo>
                <a:lnTo>
                  <a:pt x="552367" y="55185"/>
                </a:lnTo>
                <a:close/>
                <a:moveTo>
                  <a:pt x="27592" y="0"/>
                </a:moveTo>
                <a:lnTo>
                  <a:pt x="579958" y="0"/>
                </a:lnTo>
                <a:cubicBezTo>
                  <a:pt x="595267" y="0"/>
                  <a:pt x="607639" y="11464"/>
                  <a:pt x="607639" y="26659"/>
                </a:cubicBezTo>
                <a:lnTo>
                  <a:pt x="607639" y="364969"/>
                </a:lnTo>
                <a:cubicBezTo>
                  <a:pt x="607639" y="380164"/>
                  <a:pt x="595267" y="393405"/>
                  <a:pt x="579958" y="393405"/>
                </a:cubicBezTo>
                <a:lnTo>
                  <a:pt x="394026" y="393405"/>
                </a:lnTo>
                <a:lnTo>
                  <a:pt x="394026" y="468852"/>
                </a:lnTo>
                <a:lnTo>
                  <a:pt x="430875" y="468852"/>
                </a:lnTo>
                <a:cubicBezTo>
                  <a:pt x="446094" y="468852"/>
                  <a:pt x="458466" y="481204"/>
                  <a:pt x="458466" y="496400"/>
                </a:cubicBezTo>
                <a:cubicBezTo>
                  <a:pt x="458466" y="511596"/>
                  <a:pt x="446094" y="523948"/>
                  <a:pt x="430875" y="523948"/>
                </a:cubicBezTo>
                <a:lnTo>
                  <a:pt x="176764" y="523948"/>
                </a:lnTo>
                <a:cubicBezTo>
                  <a:pt x="161545" y="523948"/>
                  <a:pt x="149173" y="511596"/>
                  <a:pt x="149173" y="496400"/>
                </a:cubicBezTo>
                <a:cubicBezTo>
                  <a:pt x="149173" y="481204"/>
                  <a:pt x="161545" y="468852"/>
                  <a:pt x="176764" y="468852"/>
                </a:cubicBezTo>
                <a:lnTo>
                  <a:pt x="213613" y="468852"/>
                </a:lnTo>
                <a:lnTo>
                  <a:pt x="213613" y="393405"/>
                </a:lnTo>
                <a:lnTo>
                  <a:pt x="27592" y="393405"/>
                </a:lnTo>
                <a:cubicBezTo>
                  <a:pt x="12372" y="393405"/>
                  <a:pt x="0" y="380164"/>
                  <a:pt x="0" y="364969"/>
                </a:cubicBezTo>
                <a:lnTo>
                  <a:pt x="0" y="26659"/>
                </a:lnTo>
                <a:cubicBezTo>
                  <a:pt x="0" y="11464"/>
                  <a:pt x="12372" y="0"/>
                  <a:pt x="275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029598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389" y="950524"/>
            <a:ext cx="8173411" cy="583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07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利用自己購買的正版</a:t>
            </a:r>
            <a:r>
              <a:rPr lang="en-US" altLang="zh-TW" dirty="0"/>
              <a:t>DVD </a:t>
            </a:r>
            <a:r>
              <a:rPr lang="zh-TW" altLang="en-US" dirty="0"/>
              <a:t>剪輯影片是否合法？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E317DBF-50C9-47DB-99A8-3078AB47AC5A}"/>
              </a:ext>
            </a:extLst>
          </p:cNvPr>
          <p:cNvSpPr txBox="1">
            <a:spLocks/>
          </p:cNvSpPr>
          <p:nvPr/>
        </p:nvSpPr>
        <p:spPr>
          <a:xfrm>
            <a:off x="906041" y="2672817"/>
            <a:ext cx="4152076" cy="302473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購買的正版</a:t>
            </a:r>
            <a:r>
              <a:rPr lang="en-US" altLang="zh-TW" sz="2700" dirty="0">
                <a:solidFill>
                  <a:srgbClr val="FF0000"/>
                </a:solidFill>
              </a:rPr>
              <a:t>DVD</a:t>
            </a:r>
            <a:r>
              <a:rPr lang="zh-TW" altLang="en-US" sz="2700" dirty="0">
                <a:solidFill>
                  <a:srgbClr val="FF0000"/>
                </a:solidFill>
              </a:rPr>
              <a:t>，只擁有非公開播放的權利。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不能將影片進行改作，以免違反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27903"/>
            <a:ext cx="3804378" cy="27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6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4</a:t>
            </a:r>
            <a:r>
              <a:rPr lang="zh-TW" altLang="en-US" dirty="0"/>
              <a:t>：影片散布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將剪輯過的電影分享至網路上是否合法？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6814799-F513-48E2-A34A-7B62626C9146}"/>
              </a:ext>
            </a:extLst>
          </p:cNvPr>
          <p:cNvSpPr txBox="1">
            <a:spLocks/>
          </p:cNvSpPr>
          <p:nvPr/>
        </p:nvSpPr>
        <p:spPr>
          <a:xfrm>
            <a:off x="906041" y="2672818"/>
            <a:ext cx="4152076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將剪輯的電影分享至網路上，會違反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6">
            <a:extLst>
              <a:ext uri="{FF2B5EF4-FFF2-40B4-BE49-F238E27FC236}">
                <a16:creationId xmlns:a16="http://schemas.microsoft.com/office/drawing/2014/main" id="{5367CE44-153C-4EA0-85AA-736A518AE9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27903"/>
            <a:ext cx="3804378" cy="27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4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未經授權剪輯他人影片並上傳到網路上，</a:t>
            </a:r>
            <a:br>
              <a:rPr lang="en-US" altLang="zh-TW" dirty="0"/>
            </a:br>
            <a:r>
              <a:rPr lang="zh-TW" altLang="en-US" dirty="0"/>
              <a:t>會侵害到著作權人的：</a:t>
            </a:r>
            <a:br>
              <a:rPr lang="en-US" altLang="zh-TW" dirty="0"/>
            </a:br>
            <a:r>
              <a:rPr lang="zh-TW" altLang="en-US" dirty="0"/>
              <a:t>「重製權」、「改作權」、「公開傳輸權」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E81001F-955C-411E-92BE-ABE0E897DC1A}"/>
              </a:ext>
            </a:extLst>
          </p:cNvPr>
          <p:cNvGrpSpPr/>
          <p:nvPr/>
        </p:nvGrpSpPr>
        <p:grpSpPr>
          <a:xfrm>
            <a:off x="629049" y="3464990"/>
            <a:ext cx="6319525" cy="1824228"/>
            <a:chOff x="526108" y="3255539"/>
            <a:chExt cx="8424936" cy="2431987"/>
          </a:xfrm>
        </p:grpSpPr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CEB88A09-A22D-4AED-AB49-CFE694C2A007}"/>
                </a:ext>
              </a:extLst>
            </p:cNvPr>
            <p:cNvSpPr txBox="1"/>
            <p:nvPr/>
          </p:nvSpPr>
          <p:spPr>
            <a:xfrm>
              <a:off x="526108" y="3255539"/>
              <a:ext cx="8424936" cy="2431987"/>
            </a:xfrm>
            <a:prstGeom prst="roundRect">
              <a:avLst>
                <a:gd name="adj" fmla="val 5980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743049" indent="-743049">
                <a:lnSpc>
                  <a:spcPct val="130000"/>
                </a:lnSpc>
              </a:pP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1.</a:t>
              </a: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「改作權」是將原著作另外創作，包括翻譯、編曲、改寫、拍攝等都是改作的行為。</a:t>
              </a:r>
              <a:endPara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743049" indent="-203624">
                <a:lnSpc>
                  <a:spcPct val="130000"/>
                </a:lnSpc>
              </a:pP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</a:t>
              </a:r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若要修改他人著作，必須先取得著作人的同意才可以。</a:t>
              </a: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DA7F5A2B-6FCA-4DE6-901A-01D19011B830}"/>
                </a:ext>
              </a:extLst>
            </p:cNvPr>
            <p:cNvSpPr txBox="1"/>
            <p:nvPr/>
          </p:nvSpPr>
          <p:spPr>
            <a:xfrm>
              <a:off x="612497" y="3349007"/>
              <a:ext cx="596325" cy="578882"/>
            </a:xfrm>
            <a:prstGeom prst="roundRect">
              <a:avLst/>
            </a:prstGeom>
            <a:solidFill>
              <a:srgbClr val="F17BA2"/>
            </a:solidFill>
            <a:ln>
              <a:noFill/>
            </a:ln>
          </p:spPr>
          <p:txBody>
            <a:bodyPr wrap="none" rtlCol="0">
              <a:noAutofit/>
            </a:bodyPr>
            <a:lstStyle/>
            <a:p>
              <a:r>
                <a:rPr lang="zh-TW" altLang="en-US" sz="2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6479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陌生男子打這通電話的目的是什麼？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9A79BE4B-540C-4922-8B1E-4984823B74AA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665958" cy="2592626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詐騙集團常使用「恐嚇電話」的騙術，來詐騙錢財。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　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49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剪輯影片不行嗎？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尊重著作權，以免觸法：</a:t>
            </a:r>
            <a:endParaRPr lang="en-US" altLang="zh-TW" dirty="0"/>
          </a:p>
          <a:p>
            <a:pPr marL="336992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 不使用盜版、違法的多媒體</a:t>
            </a:r>
            <a:endParaRPr lang="en-US" altLang="zh-TW" dirty="0"/>
          </a:p>
          <a:p>
            <a:pPr marL="336992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 合法取得的資源，仍須注意使用方式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5" name="movie-player_165591"/>
          <p:cNvSpPr>
            <a:spLocks noChangeAspect="1"/>
          </p:cNvSpPr>
          <p:nvPr/>
        </p:nvSpPr>
        <p:spPr bwMode="auto">
          <a:xfrm>
            <a:off x="6678508" y="3699065"/>
            <a:ext cx="1795039" cy="1792112"/>
          </a:xfrm>
          <a:custGeom>
            <a:avLst/>
            <a:gdLst>
              <a:gd name="connsiteX0" fmla="*/ 431467 w 606580"/>
              <a:gd name="connsiteY0" fmla="*/ 507889 h 605592"/>
              <a:gd name="connsiteX1" fmla="*/ 431467 w 606580"/>
              <a:gd name="connsiteY1" fmla="*/ 555443 h 605592"/>
              <a:gd name="connsiteX2" fmla="*/ 556349 w 606580"/>
              <a:gd name="connsiteY2" fmla="*/ 555443 h 605592"/>
              <a:gd name="connsiteX3" fmla="*/ 556349 w 606580"/>
              <a:gd name="connsiteY3" fmla="*/ 507889 h 605592"/>
              <a:gd name="connsiteX4" fmla="*/ 227943 w 606580"/>
              <a:gd name="connsiteY4" fmla="*/ 507889 h 605592"/>
              <a:gd name="connsiteX5" fmla="*/ 227943 w 606580"/>
              <a:gd name="connsiteY5" fmla="*/ 555443 h 605592"/>
              <a:gd name="connsiteX6" fmla="*/ 379937 w 606580"/>
              <a:gd name="connsiteY6" fmla="*/ 555443 h 605592"/>
              <a:gd name="connsiteX7" fmla="*/ 379937 w 606580"/>
              <a:gd name="connsiteY7" fmla="*/ 507889 h 605592"/>
              <a:gd name="connsiteX8" fmla="*/ 51531 w 606580"/>
              <a:gd name="connsiteY8" fmla="*/ 507889 h 605592"/>
              <a:gd name="connsiteX9" fmla="*/ 51531 w 606580"/>
              <a:gd name="connsiteY9" fmla="*/ 555443 h 605592"/>
              <a:gd name="connsiteX10" fmla="*/ 176412 w 606580"/>
              <a:gd name="connsiteY10" fmla="*/ 555443 h 605592"/>
              <a:gd name="connsiteX11" fmla="*/ 176412 w 606580"/>
              <a:gd name="connsiteY11" fmla="*/ 507889 h 605592"/>
              <a:gd name="connsiteX12" fmla="*/ 274379 w 606580"/>
              <a:gd name="connsiteY12" fmla="*/ 264853 h 605592"/>
              <a:gd name="connsiteX13" fmla="*/ 274379 w 606580"/>
              <a:gd name="connsiteY13" fmla="*/ 341961 h 605592"/>
              <a:gd name="connsiteX14" fmla="*/ 332299 w 606580"/>
              <a:gd name="connsiteY14" fmla="*/ 303407 h 605592"/>
              <a:gd name="connsiteX15" fmla="*/ 249710 w 606580"/>
              <a:gd name="connsiteY15" fmla="*/ 192717 h 605592"/>
              <a:gd name="connsiteX16" fmla="*/ 262870 w 606580"/>
              <a:gd name="connsiteY16" fmla="*/ 196828 h 605592"/>
              <a:gd name="connsiteX17" fmla="*/ 391517 w 606580"/>
              <a:gd name="connsiteY17" fmla="*/ 282926 h 605592"/>
              <a:gd name="connsiteX18" fmla="*/ 391517 w 606580"/>
              <a:gd name="connsiteY18" fmla="*/ 323982 h 605592"/>
              <a:gd name="connsiteX19" fmla="*/ 262870 w 606580"/>
              <a:gd name="connsiteY19" fmla="*/ 410080 h 605592"/>
              <a:gd name="connsiteX20" fmla="*/ 224257 w 606580"/>
              <a:gd name="connsiteY20" fmla="*/ 389598 h 605592"/>
              <a:gd name="connsiteX21" fmla="*/ 224257 w 606580"/>
              <a:gd name="connsiteY21" fmla="*/ 217310 h 605592"/>
              <a:gd name="connsiteX22" fmla="*/ 249710 w 606580"/>
              <a:gd name="connsiteY22" fmla="*/ 192717 h 605592"/>
              <a:gd name="connsiteX23" fmla="*/ 51531 w 606580"/>
              <a:gd name="connsiteY23" fmla="*/ 150448 h 605592"/>
              <a:gd name="connsiteX24" fmla="*/ 51531 w 606580"/>
              <a:gd name="connsiteY24" fmla="*/ 456442 h 605592"/>
              <a:gd name="connsiteX25" fmla="*/ 556349 w 606580"/>
              <a:gd name="connsiteY25" fmla="*/ 456442 h 605592"/>
              <a:gd name="connsiteX26" fmla="*/ 556349 w 606580"/>
              <a:gd name="connsiteY26" fmla="*/ 150448 h 605592"/>
              <a:gd name="connsiteX27" fmla="*/ 431467 w 606580"/>
              <a:gd name="connsiteY27" fmla="*/ 51447 h 605592"/>
              <a:gd name="connsiteX28" fmla="*/ 431467 w 606580"/>
              <a:gd name="connsiteY28" fmla="*/ 99001 h 605592"/>
              <a:gd name="connsiteX29" fmla="*/ 556349 w 606580"/>
              <a:gd name="connsiteY29" fmla="*/ 99001 h 605592"/>
              <a:gd name="connsiteX30" fmla="*/ 556349 w 606580"/>
              <a:gd name="connsiteY30" fmla="*/ 51447 h 605592"/>
              <a:gd name="connsiteX31" fmla="*/ 227943 w 606580"/>
              <a:gd name="connsiteY31" fmla="*/ 51447 h 605592"/>
              <a:gd name="connsiteX32" fmla="*/ 227943 w 606580"/>
              <a:gd name="connsiteY32" fmla="*/ 99001 h 605592"/>
              <a:gd name="connsiteX33" fmla="*/ 379937 w 606580"/>
              <a:gd name="connsiteY33" fmla="*/ 99001 h 605592"/>
              <a:gd name="connsiteX34" fmla="*/ 379937 w 606580"/>
              <a:gd name="connsiteY34" fmla="*/ 51447 h 605592"/>
              <a:gd name="connsiteX35" fmla="*/ 51531 w 606580"/>
              <a:gd name="connsiteY35" fmla="*/ 51447 h 605592"/>
              <a:gd name="connsiteX36" fmla="*/ 51531 w 606580"/>
              <a:gd name="connsiteY36" fmla="*/ 99001 h 605592"/>
              <a:gd name="connsiteX37" fmla="*/ 176412 w 606580"/>
              <a:gd name="connsiteY37" fmla="*/ 99001 h 605592"/>
              <a:gd name="connsiteX38" fmla="*/ 176412 w 606580"/>
              <a:gd name="connsiteY38" fmla="*/ 51447 h 605592"/>
              <a:gd name="connsiteX39" fmla="*/ 25719 w 606580"/>
              <a:gd name="connsiteY39" fmla="*/ 0 h 605592"/>
              <a:gd name="connsiteX40" fmla="*/ 580861 w 606580"/>
              <a:gd name="connsiteY40" fmla="*/ 0 h 605592"/>
              <a:gd name="connsiteX41" fmla="*/ 606580 w 606580"/>
              <a:gd name="connsiteY41" fmla="*/ 25677 h 605592"/>
              <a:gd name="connsiteX42" fmla="*/ 606580 w 606580"/>
              <a:gd name="connsiteY42" fmla="*/ 579915 h 605592"/>
              <a:gd name="connsiteX43" fmla="*/ 582068 w 606580"/>
              <a:gd name="connsiteY43" fmla="*/ 605592 h 605592"/>
              <a:gd name="connsiteX44" fmla="*/ 25719 w 606580"/>
              <a:gd name="connsiteY44" fmla="*/ 605592 h 605592"/>
              <a:gd name="connsiteX45" fmla="*/ 0 w 606580"/>
              <a:gd name="connsiteY45" fmla="*/ 579915 h 605592"/>
              <a:gd name="connsiteX46" fmla="*/ 0 w 606580"/>
              <a:gd name="connsiteY46" fmla="*/ 25677 h 605592"/>
              <a:gd name="connsiteX47" fmla="*/ 25719 w 606580"/>
              <a:gd name="connsiteY47" fmla="*/ 0 h 605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06580" h="605592">
                <a:moveTo>
                  <a:pt x="431467" y="507889"/>
                </a:moveTo>
                <a:lnTo>
                  <a:pt x="431467" y="555443"/>
                </a:lnTo>
                <a:lnTo>
                  <a:pt x="556349" y="555443"/>
                </a:lnTo>
                <a:lnTo>
                  <a:pt x="556349" y="507889"/>
                </a:lnTo>
                <a:close/>
                <a:moveTo>
                  <a:pt x="227943" y="507889"/>
                </a:moveTo>
                <a:lnTo>
                  <a:pt x="227943" y="555443"/>
                </a:lnTo>
                <a:lnTo>
                  <a:pt x="379937" y="555443"/>
                </a:lnTo>
                <a:lnTo>
                  <a:pt x="379937" y="507889"/>
                </a:lnTo>
                <a:close/>
                <a:moveTo>
                  <a:pt x="51531" y="507889"/>
                </a:moveTo>
                <a:lnTo>
                  <a:pt x="51531" y="555443"/>
                </a:lnTo>
                <a:lnTo>
                  <a:pt x="176412" y="555443"/>
                </a:lnTo>
                <a:lnTo>
                  <a:pt x="176412" y="507889"/>
                </a:lnTo>
                <a:close/>
                <a:moveTo>
                  <a:pt x="274379" y="264853"/>
                </a:moveTo>
                <a:lnTo>
                  <a:pt x="274379" y="341961"/>
                </a:lnTo>
                <a:lnTo>
                  <a:pt x="332299" y="303407"/>
                </a:lnTo>
                <a:close/>
                <a:moveTo>
                  <a:pt x="249710" y="192717"/>
                </a:moveTo>
                <a:cubicBezTo>
                  <a:pt x="254122" y="192791"/>
                  <a:pt x="258647" y="194071"/>
                  <a:pt x="262870" y="196828"/>
                </a:cubicBezTo>
                <a:lnTo>
                  <a:pt x="391517" y="282926"/>
                </a:lnTo>
                <a:cubicBezTo>
                  <a:pt x="410267" y="296549"/>
                  <a:pt x="403027" y="317772"/>
                  <a:pt x="391517" y="323982"/>
                </a:cubicBezTo>
                <a:lnTo>
                  <a:pt x="262870" y="410080"/>
                </a:lnTo>
                <a:cubicBezTo>
                  <a:pt x="245977" y="420923"/>
                  <a:pt x="224257" y="409431"/>
                  <a:pt x="224257" y="389598"/>
                </a:cubicBezTo>
                <a:lnTo>
                  <a:pt x="224257" y="217310"/>
                </a:lnTo>
                <a:cubicBezTo>
                  <a:pt x="224257" y="203130"/>
                  <a:pt x="236475" y="192495"/>
                  <a:pt x="249710" y="192717"/>
                </a:cubicBezTo>
                <a:close/>
                <a:moveTo>
                  <a:pt x="51531" y="150448"/>
                </a:moveTo>
                <a:lnTo>
                  <a:pt x="51531" y="456442"/>
                </a:lnTo>
                <a:lnTo>
                  <a:pt x="556349" y="456442"/>
                </a:lnTo>
                <a:lnTo>
                  <a:pt x="556349" y="150448"/>
                </a:lnTo>
                <a:close/>
                <a:moveTo>
                  <a:pt x="431467" y="51447"/>
                </a:moveTo>
                <a:lnTo>
                  <a:pt x="431467" y="99001"/>
                </a:lnTo>
                <a:lnTo>
                  <a:pt x="556349" y="99001"/>
                </a:lnTo>
                <a:lnTo>
                  <a:pt x="556349" y="51447"/>
                </a:lnTo>
                <a:close/>
                <a:moveTo>
                  <a:pt x="227943" y="51447"/>
                </a:moveTo>
                <a:lnTo>
                  <a:pt x="227943" y="99001"/>
                </a:lnTo>
                <a:lnTo>
                  <a:pt x="379937" y="99001"/>
                </a:lnTo>
                <a:lnTo>
                  <a:pt x="379937" y="51447"/>
                </a:lnTo>
                <a:close/>
                <a:moveTo>
                  <a:pt x="51531" y="51447"/>
                </a:moveTo>
                <a:lnTo>
                  <a:pt x="51531" y="99001"/>
                </a:lnTo>
                <a:lnTo>
                  <a:pt x="176412" y="99001"/>
                </a:lnTo>
                <a:lnTo>
                  <a:pt x="176412" y="51447"/>
                </a:lnTo>
                <a:close/>
                <a:moveTo>
                  <a:pt x="25719" y="0"/>
                </a:moveTo>
                <a:lnTo>
                  <a:pt x="580861" y="0"/>
                </a:lnTo>
                <a:cubicBezTo>
                  <a:pt x="594974" y="0"/>
                  <a:pt x="606580" y="11587"/>
                  <a:pt x="606580" y="25677"/>
                </a:cubicBezTo>
                <a:lnTo>
                  <a:pt x="606580" y="579915"/>
                </a:lnTo>
                <a:cubicBezTo>
                  <a:pt x="606580" y="595395"/>
                  <a:pt x="596181" y="605592"/>
                  <a:pt x="582068" y="605592"/>
                </a:cubicBezTo>
                <a:lnTo>
                  <a:pt x="25719" y="605592"/>
                </a:lnTo>
                <a:cubicBezTo>
                  <a:pt x="11606" y="605592"/>
                  <a:pt x="0" y="594005"/>
                  <a:pt x="0" y="579915"/>
                </a:cubicBezTo>
                <a:lnTo>
                  <a:pt x="0" y="25677"/>
                </a:lnTo>
                <a:cubicBezTo>
                  <a:pt x="0" y="11587"/>
                  <a:pt x="11606" y="0"/>
                  <a:pt x="25719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777292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914400"/>
            <a:ext cx="813985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165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把整本書的內容放在網路上，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F580A71-05D2-4ADD-AAE4-F7C2A5F82330}"/>
              </a:ext>
            </a:extLst>
          </p:cNvPr>
          <p:cNvSpPr txBox="1">
            <a:spLocks/>
          </p:cNvSpPr>
          <p:nvPr/>
        </p:nvSpPr>
        <p:spPr>
          <a:xfrm>
            <a:off x="906041" y="3273496"/>
            <a:ext cx="4098063" cy="242405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將整本書放到網路上，</a:t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zh-TW" altLang="en-US" sz="2700" dirty="0">
                <a:solidFill>
                  <a:srgbClr val="FF0000"/>
                </a:solidFill>
              </a:rPr>
              <a:t>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35443"/>
            <a:ext cx="3804378" cy="270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6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5</a:t>
            </a:r>
            <a:r>
              <a:rPr lang="zh-TW" altLang="en-US" dirty="0"/>
              <a:t>：註明出處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若詳細註明作者和出版社等資料，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是否可以合法上傳？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58CA7B23-743A-49FE-8D38-0BF9FF8D00DF}"/>
              </a:ext>
            </a:extLst>
          </p:cNvPr>
          <p:cNvSpPr txBox="1">
            <a:spLocks/>
          </p:cNvSpPr>
          <p:nvPr/>
        </p:nvSpPr>
        <p:spPr>
          <a:xfrm>
            <a:off x="906041" y="3273495"/>
            <a:ext cx="4152076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不是只註明、作者出處即屬於「合理使用」。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必須取得著作權人的授權才能使用。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73C4591-3A2A-45FA-B268-9CA493FAD4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12131" y="3135443"/>
            <a:ext cx="3804378" cy="270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8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「註明出處」就好了嗎？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1225627"/>
          </a:xfrm>
        </p:spPr>
        <p:txBody>
          <a:bodyPr/>
          <a:lstStyle/>
          <a:p>
            <a:r>
              <a:rPr lang="zh-TW" altLang="en-US" dirty="0"/>
              <a:t>將圖片、文字上傳到網路上，網友就不會購買正版，造成著作財產權人的損失，違反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251256" y="2726830"/>
            <a:ext cx="8479544" cy="11342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700" dirty="0"/>
              <a:t>「註明作者、出處」是引用他人著作時的義務， </a:t>
            </a:r>
            <a:br>
              <a:rPr lang="en-US" altLang="zh-TW" sz="2700" dirty="0"/>
            </a:br>
            <a:r>
              <a:rPr lang="zh-TW" altLang="en-US" sz="2700" dirty="0"/>
              <a:t>但不是只要註明作者、出處就可以隨意利用他人著作。</a:t>
            </a: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 txBox="1">
            <a:spLocks/>
          </p:cNvSpPr>
          <p:nvPr/>
        </p:nvSpPr>
        <p:spPr>
          <a:xfrm>
            <a:off x="251256" y="3861104"/>
            <a:ext cx="8479544" cy="11342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700" dirty="0"/>
              <a:t>要將他人的著作上傳到網站上時，必須取得著作權人的授權。</a:t>
            </a:r>
          </a:p>
        </p:txBody>
      </p:sp>
    </p:spTree>
    <p:extLst>
      <p:ext uri="{BB962C8B-B14F-4D97-AF65-F5344CB8AC3E}">
        <p14:creationId xmlns:p14="http://schemas.microsoft.com/office/powerpoint/2010/main" val="242268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509" y="914400"/>
            <a:ext cx="82484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724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1. </a:t>
            </a:r>
            <a:r>
              <a:rPr lang="zh-TW" altLang="en-US" dirty="0"/>
              <a:t>電腦軟體是否也有著作權？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3A9A21B-0277-45AD-ACFA-4A537983CFF2}"/>
              </a:ext>
            </a:extLst>
          </p:cNvPr>
          <p:cNvSpPr txBox="1">
            <a:spLocks/>
          </p:cNvSpPr>
          <p:nvPr/>
        </p:nvSpPr>
        <p:spPr>
          <a:xfrm>
            <a:off x="906041" y="2672818"/>
            <a:ext cx="4098063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電腦軟體也是著作的一種，受到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保障。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35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  <a:endParaRPr lang="zh-TW" altLang="en-US" dirty="0"/>
          </a:p>
          <a:p>
            <a:r>
              <a:rPr lang="en-US" altLang="zh-TW" dirty="0"/>
              <a:t>2. </a:t>
            </a:r>
            <a:r>
              <a:rPr lang="zh-TW" altLang="en-US" dirty="0"/>
              <a:t>若是自己修改別人的軟體，</a:t>
            </a:r>
            <a:endParaRPr lang="en-US" altLang="zh-TW" dirty="0"/>
          </a:p>
          <a:p>
            <a:pPr marL="745431" indent="0">
              <a:buNone/>
            </a:pPr>
            <a:r>
              <a:rPr lang="zh-TW" altLang="en-US" dirty="0"/>
              <a:t>是否可以合法上傳？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37508DB-54F1-4B1F-964B-A7484A0E1D7E}"/>
              </a:ext>
            </a:extLst>
          </p:cNvPr>
          <p:cNvSpPr txBox="1">
            <a:spLocks/>
          </p:cNvSpPr>
          <p:nvPr/>
        </p:nvSpPr>
        <p:spPr>
          <a:xfrm>
            <a:off x="906041" y="3381522"/>
            <a:ext cx="4044050" cy="2262013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除了自由軟體之外，修改他人的軟體皆違反</a:t>
            </a:r>
            <a:r>
              <a:rPr lang="en-US" altLang="zh-TW" sz="2700" dirty="0">
                <a:solidFill>
                  <a:srgbClr val="FF0000"/>
                </a:solidFill>
              </a:rPr>
              <a:t>《</a:t>
            </a:r>
            <a:r>
              <a:rPr lang="zh-TW" altLang="en-US" sz="2700" dirty="0">
                <a:solidFill>
                  <a:srgbClr val="FF0000"/>
                </a:solidFill>
              </a:rPr>
              <a:t>著作權法</a:t>
            </a:r>
            <a:r>
              <a:rPr lang="en-US" altLang="zh-TW" sz="2700" dirty="0">
                <a:solidFill>
                  <a:srgbClr val="FF0000"/>
                </a:solidFill>
              </a:rPr>
              <a:t>》</a:t>
            </a:r>
            <a:r>
              <a:rPr lang="zh-TW" altLang="en-US" sz="2700" dirty="0">
                <a:solidFill>
                  <a:srgbClr val="FF0000"/>
                </a:solidFill>
              </a:rPr>
              <a:t>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6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6</a:t>
            </a:r>
            <a:r>
              <a:rPr lang="zh-TW" altLang="en-US" dirty="0"/>
              <a:t>：軟體授權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C1583C-CB6A-45CC-9C99-9D74F1F4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所有軟體都要付費才能合法使用嗎？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0F12263A-7EA3-4B0E-BFBE-249DEC6D9186}"/>
              </a:ext>
            </a:extLst>
          </p:cNvPr>
          <p:cNvSpPr txBox="1">
            <a:spLocks/>
          </p:cNvSpPr>
          <p:nvPr/>
        </p:nvSpPr>
        <p:spPr>
          <a:xfrm>
            <a:off x="906041" y="2672817"/>
            <a:ext cx="4044050" cy="2754665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商業軟體必須付費才能使用。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免費軟體可免費使用。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4FA6A8F1-C2E7-42C4-A38D-20B7168EDCA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117" y="3114997"/>
            <a:ext cx="3858391" cy="274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3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52E9F-F541-48E5-9D34-8A771AC1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軟體到處都能下載使用，不是嗎？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37EE94-1D86-4825-88CD-761653FCE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電腦軟體也是</a:t>
            </a:r>
            <a:r>
              <a:rPr lang="en-US" altLang="zh-TW" dirty="0"/>
              <a:t>《</a:t>
            </a:r>
            <a:r>
              <a:rPr lang="zh-TW" altLang="en-US" dirty="0"/>
              <a:t>著作權法</a:t>
            </a:r>
            <a:r>
              <a:rPr lang="en-US" altLang="zh-TW" dirty="0"/>
              <a:t>》</a:t>
            </a:r>
            <a:r>
              <a:rPr lang="zh-TW" altLang="en-US" dirty="0"/>
              <a:t>所保障的範圍。</a:t>
            </a:r>
            <a:endParaRPr lang="en-US" altLang="zh-TW" dirty="0"/>
          </a:p>
          <a:p>
            <a:r>
              <a:rPr lang="zh-TW" altLang="en-US" dirty="0"/>
              <a:t>一般可以分為下列</a:t>
            </a:r>
            <a:r>
              <a:rPr lang="en-US" altLang="zh-TW" dirty="0"/>
              <a:t>3 </a:t>
            </a:r>
            <a:r>
              <a:rPr lang="zh-TW" altLang="en-US" dirty="0"/>
              <a:t>種： 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7B3548-774F-4795-BE27-9FC4CC60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59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0ED4C90-18D1-48F0-85B1-72483D6F9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48" y="2803492"/>
            <a:ext cx="8226553" cy="2592338"/>
          </a:xfrm>
          <a:prstGeom prst="rect">
            <a:avLst/>
          </a:prstGeom>
          <a:ln w="285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106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2. </a:t>
            </a:r>
            <a:r>
              <a:rPr lang="zh-TW" altLang="en-US" dirty="0"/>
              <a:t>陌生男子為什麼會知道小潔家的資料？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2BA62D8-9137-4A07-85DF-1059ABEB883B}"/>
              </a:ext>
            </a:extLst>
          </p:cNvPr>
          <p:cNvSpPr txBox="1">
            <a:spLocks/>
          </p:cNvSpPr>
          <p:nvPr/>
        </p:nvSpPr>
        <p:spPr>
          <a:xfrm>
            <a:off x="906042" y="2780844"/>
            <a:ext cx="3773984" cy="1883922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個人資料常透過問卷調查、抽獎活動、會員資料等管道外洩。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TW" sz="1950" dirty="0">
              <a:solidFill>
                <a:srgbClr val="FF0000"/>
              </a:solidFill>
            </a:endParaRPr>
          </a:p>
          <a:p>
            <a:pPr marL="0" indent="400103">
              <a:spcBef>
                <a:spcPts val="0"/>
              </a:spcBef>
              <a:buNone/>
            </a:pPr>
            <a:r>
              <a:rPr lang="zh-TW" altLang="en-US" sz="2700" dirty="0">
                <a:solidFill>
                  <a:srgbClr val="FF0000"/>
                </a:solidFill>
              </a:rPr>
              <a:t> 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sp>
        <p:nvSpPr>
          <p:cNvPr id="6" name="warning_159060"/>
          <p:cNvSpPr>
            <a:spLocks noChangeAspect="1"/>
          </p:cNvSpPr>
          <p:nvPr/>
        </p:nvSpPr>
        <p:spPr bwMode="auto">
          <a:xfrm>
            <a:off x="899114" y="4455248"/>
            <a:ext cx="374141" cy="324042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 sz="1350"/>
          </a:p>
        </p:txBody>
      </p:sp>
      <p:sp>
        <p:nvSpPr>
          <p:cNvPr id="7" name="圓角矩形 6"/>
          <p:cNvSpPr/>
          <p:nvPr/>
        </p:nvSpPr>
        <p:spPr>
          <a:xfrm>
            <a:off x="845101" y="4783251"/>
            <a:ext cx="3780912" cy="532388"/>
          </a:xfrm>
          <a:prstGeom prst="roundRect">
            <a:avLst>
              <a:gd name="adj" fmla="val 9116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953127" y="4410729"/>
            <a:ext cx="3780912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9117">
              <a:lnSpc>
                <a:spcPct val="120000"/>
              </a:lnSpc>
              <a:spcBef>
                <a:spcPts val="450"/>
              </a:spcBef>
            </a:pPr>
            <a:r>
              <a:rPr lang="zh-TW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接到恐嚇電話請保持鎮定，切勿透過自動櫃員機將金錢轉至指定帳戶。</a:t>
            </a:r>
          </a:p>
        </p:txBody>
      </p:sp>
      <p:pic>
        <p:nvPicPr>
          <p:cNvPr id="9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0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897" y="123412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學校老師於校課堂上課時，播映影片，是否屬於合理使用？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276600"/>
            <a:ext cx="4918240" cy="283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239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61" y="1066800"/>
            <a:ext cx="8440877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825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62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1.</a:t>
            </a:r>
            <a:r>
              <a:rPr lang="zh-TW" altLang="en-US" b="1" dirty="0"/>
              <a:t> </a:t>
            </a:r>
            <a:r>
              <a:rPr lang="zh-TW" altLang="en-US" dirty="0"/>
              <a:t>依據「引用的目的」判斷</a:t>
            </a:r>
          </a:p>
          <a:p>
            <a:pPr marL="476314" indent="0">
              <a:buNone/>
              <a:tabLst>
                <a:tab pos="473932" algn="l"/>
              </a:tabLst>
            </a:pPr>
            <a:r>
              <a:rPr lang="zh-TW" altLang="en-US" dirty="0"/>
              <a:t>若為了教學、撰寫學校的報告等非營利目的，</a:t>
            </a:r>
            <a:br>
              <a:rPr lang="en-US" altLang="zh-TW" dirty="0"/>
            </a:br>
            <a:r>
              <a:rPr lang="zh-TW" altLang="en-US" dirty="0"/>
              <a:t>可在合理的範圍內引用他人的著作。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1D3F95A-3393-464D-86B2-6A27A1FDD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5" b="96160" l="6452" r="94293">
                        <a14:foregroundMark x1="23573" y1="94535" x2="39206" y2="89069"/>
                        <a14:foregroundMark x1="69975" y1="93796" x2="51861" y2="86706"/>
                        <a14:foregroundMark x1="20844" y1="63368" x2="26799" y2="57903"/>
                        <a14:foregroundMark x1="42928" y1="54948" x2="49876" y2="57016"/>
                        <a14:foregroundMark x1="69975" y1="56278" x2="73201" y2="584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03649" y="3499332"/>
            <a:ext cx="1485193" cy="2494978"/>
          </a:xfrm>
          <a:prstGeom prst="rect">
            <a:avLst/>
          </a:prstGeom>
        </p:spPr>
      </p:pic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979374" y="3645052"/>
            <a:ext cx="4958583" cy="1695783"/>
          </a:xfrm>
          <a:prstGeom prst="wedgeRoundRectCallout">
            <a:avLst>
              <a:gd name="adj1" fmla="val 56927"/>
              <a:gd name="adj2" fmla="val -206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未取得授權時，為了商業目的引用或重製他人著作，可能會違反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22355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63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2.</a:t>
            </a:r>
            <a:r>
              <a:rPr lang="zh-TW" altLang="en-US" b="1" dirty="0"/>
              <a:t> </a:t>
            </a:r>
            <a:r>
              <a:rPr lang="zh-TW" altLang="en-US" dirty="0"/>
              <a:t>依據「著作的性質」判斷</a:t>
            </a:r>
          </a:p>
          <a:p>
            <a:pPr marL="476314" indent="0">
              <a:buNone/>
            </a:pPr>
            <a:r>
              <a:rPr lang="zh-TW" altLang="en-US" dirty="0"/>
              <a:t>一般而言，學術論文、時事新聞、</a:t>
            </a:r>
            <a:br>
              <a:rPr lang="en-US" altLang="zh-TW" dirty="0"/>
            </a:br>
            <a:r>
              <a:rPr lang="zh-TW" altLang="en-US" dirty="0"/>
              <a:t>公開演說的內容較能主張合理使用。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3059636" y="3645052"/>
            <a:ext cx="3932335" cy="1164574"/>
          </a:xfrm>
          <a:prstGeom prst="wedgeRoundRectCallout">
            <a:avLst>
              <a:gd name="adj1" fmla="val 59562"/>
              <a:gd name="adj2" fmla="val -3481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若引用別人的「商業著作」，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CA0C41F-DF57-45E6-BF9B-5A83962B5D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4" b="99222" l="1229" r="91892">
                        <a14:foregroundMark x1="54545" y1="52010" x2="54791" y2="65110"/>
                        <a14:foregroundMark x1="40295" y1="94553" x2="29238" y2="97795"/>
                        <a14:foregroundMark x1="53808" y1="94423" x2="61671" y2="96887"/>
                        <a14:backgroundMark x1="3931" y1="58495" x2="3931" y2="58495"/>
                        <a14:backgroundMark x1="5160" y1="57847" x2="1229" y2="59403"/>
                        <a14:backgroundMark x1="15479" y1="52399" x2="19410" y2="54345"/>
                        <a14:backgroundMark x1="16216" y1="19066" x2="15971" y2="21012"/>
                        <a14:backgroundMark x1="19165" y1="50584" x2="15479" y2="50584"/>
                        <a14:backgroundMark x1="11057" y1="54086" x2="13268" y2="540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0599" y="3132237"/>
            <a:ext cx="1468243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2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64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3.</a:t>
            </a:r>
            <a:r>
              <a:rPr lang="zh-TW" altLang="en-US" b="1" dirty="0"/>
              <a:t> </a:t>
            </a:r>
            <a:r>
              <a:rPr lang="zh-TW" altLang="en-US" dirty="0"/>
              <a:t>依據「引用的份量」判斷</a:t>
            </a:r>
          </a:p>
          <a:p>
            <a:pPr marL="476314" indent="0">
              <a:buNone/>
            </a:pPr>
            <a:r>
              <a:rPr lang="zh-TW" altLang="en-US" dirty="0"/>
              <a:t>引用的內容只能作為輔佐，</a:t>
            </a:r>
            <a:br>
              <a:rPr lang="en-US" altLang="zh-TW" dirty="0"/>
            </a:br>
            <a:r>
              <a:rPr lang="zh-TW" altLang="en-US" dirty="0"/>
              <a:t>若過多而成為作品主體時，就會違背合理使用原則。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223192" y="3835304"/>
            <a:ext cx="5617355" cy="1695783"/>
          </a:xfrm>
          <a:prstGeom prst="wedgeRoundRectCallout">
            <a:avLst>
              <a:gd name="adj1" fmla="val 57903"/>
              <a:gd name="adj2" fmla="val -20643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 lIns="27004" rIns="27004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寫報告時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在自己的想法之外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可適度節錄他人的著作當作佐證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注釋或評論</a:t>
            </a:r>
            <a:r>
              <a:rPr lang="zh-TW" altLang="en-US" sz="2400" spc="-2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但不能全篇都是抄來的內容哦！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7B12EA4-F2B5-459C-9D3E-BBDB7ED54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8" b="96641" l="7561" r="96585">
                        <a14:foregroundMark x1="32927" y1="95220" x2="36829" y2="89018"/>
                        <a14:foregroundMark x1="63415" y1="93669" x2="57073" y2="88501"/>
                        <a14:foregroundMark x1="78293" y1="45090" x2="80244" y2="55685"/>
                        <a14:foregroundMark x1="85854" y1="42119" x2="84878" y2="44832"/>
                        <a14:foregroundMark x1="76098" y1="42248" x2="70732" y2="48191"/>
                        <a14:foregroundMark x1="73902" y1="42119" x2="68049" y2="50129"/>
                        <a14:foregroundMark x1="90244" y1="40568" x2="88049" y2="42894"/>
                        <a14:foregroundMark x1="92195" y1="48062" x2="94390" y2="43928"/>
                        <a14:backgroundMark x1="75366" y1="2972" x2="69756" y2="10982"/>
                        <a14:backgroundMark x1="81707" y1="39793" x2="79024" y2="38372"/>
                        <a14:backgroundMark x1="93902" y1="49612" x2="97317" y2="514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5512" y="3212948"/>
            <a:ext cx="1473331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09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②合理使用的判定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65</a:t>
            </a:fld>
            <a:endParaRPr lang="en-US" altLang="zh-TW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0DA4B56F-56BA-4209-9727-3A91210B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8479544" cy="4141624"/>
          </a:xfrm>
        </p:spPr>
        <p:txBody>
          <a:bodyPr/>
          <a:lstStyle/>
          <a:p>
            <a:pPr marL="85733" indent="0">
              <a:buNone/>
            </a:pPr>
            <a:r>
              <a:rPr lang="en-US" altLang="zh-TW" b="1" dirty="0"/>
              <a:t>4.</a:t>
            </a:r>
            <a:r>
              <a:rPr lang="zh-TW" altLang="en-US" b="1" dirty="0"/>
              <a:t> </a:t>
            </a:r>
            <a:r>
              <a:rPr lang="zh-TW" altLang="en-US" dirty="0"/>
              <a:t>依據「價值的影響」判斷</a:t>
            </a:r>
          </a:p>
          <a:p>
            <a:pPr marL="476314" indent="0">
              <a:buNone/>
            </a:pPr>
            <a:r>
              <a:rPr lang="zh-TW" altLang="en-US" dirty="0"/>
              <a:t>即使以非營利為目的，</a:t>
            </a:r>
            <a:br>
              <a:rPr lang="en-US" altLang="zh-TW" dirty="0"/>
            </a:br>
            <a:r>
              <a:rPr lang="zh-TW" altLang="en-US" dirty="0"/>
              <a:t>但若對其市場價值造成影響，就不符合合理使用原則。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0D2DDEA5-D4AE-4F06-A11B-E4D5EDB8361A}"/>
              </a:ext>
            </a:extLst>
          </p:cNvPr>
          <p:cNvSpPr/>
          <p:nvPr/>
        </p:nvSpPr>
        <p:spPr>
          <a:xfrm>
            <a:off x="1385231" y="3645052"/>
            <a:ext cx="4904570" cy="1695783"/>
          </a:xfrm>
          <a:prstGeom prst="wedgeRoundRectCallout">
            <a:avLst>
              <a:gd name="adj1" fmla="val 60727"/>
              <a:gd name="adj2" fmla="val -22599"/>
              <a:gd name="adj3" fmla="val 16667"/>
            </a:avLst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剪輯電影精華版上傳網路，將會造成電影票房的損失，可能會違反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著作權法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EA804CC-BA0B-45BA-9C79-BF36FDF9A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72" b="95478" l="0" r="96243">
                        <a14:foregroundMark x1="28980" y1="92765" x2="38462" y2="90181"/>
                        <a14:foregroundMark x1="56351" y1="89406" x2="62612" y2="93798"/>
                        <a14:backgroundMark x1="12522" y1="49742" x2="3041" y2="55685"/>
                        <a14:backgroundMark x1="4651" y1="53230" x2="2326" y2="59173"/>
                        <a14:backgroundMark x1="1610" y1="52584" x2="2147" y2="57881"/>
                        <a14:backgroundMark x1="25045" y1="32817" x2="27370" y2="36822"/>
                        <a14:backgroundMark x1="27191" y1="7235" x2="33810" y2="3747"/>
                        <a14:backgroundMark x1="26297" y1="4134" x2="30948" y2="50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02586" y="3212948"/>
            <a:ext cx="2008762" cy="278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8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81200"/>
            <a:ext cx="8583550" cy="381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838625"/>
      </p:ext>
    </p:extLst>
  </p:cSld>
  <p:clrMapOvr>
    <a:masterClrMapping/>
  </p:clrMapOvr>
  <p:transition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創用</a:t>
            </a:r>
            <a:r>
              <a:rPr lang="en-US" altLang="zh-TW" dirty="0"/>
              <a:t>CC</a:t>
            </a:r>
            <a:r>
              <a:rPr lang="zh-TW" altLang="en-US" dirty="0"/>
              <a:t>卡通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8264"/>
            <a:ext cx="9144000" cy="567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6020"/>
      </p:ext>
    </p:extLst>
  </p:cSld>
  <p:clrMapOvr>
    <a:masterClrMapping/>
  </p:clrMapOvr>
  <p:transition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四種授權要素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9" y="2133600"/>
            <a:ext cx="8665721" cy="2059344"/>
          </a:xfrm>
        </p:spPr>
      </p:pic>
    </p:spTree>
    <p:extLst>
      <p:ext uri="{BB962C8B-B14F-4D97-AF65-F5344CB8AC3E}">
        <p14:creationId xmlns:p14="http://schemas.microsoft.com/office/powerpoint/2010/main" val="32752888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六種授權條款，大家來找碴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353616" y="3115885"/>
            <a:ext cx="2075384" cy="949325"/>
            <a:chOff x="452846" y="3213318"/>
            <a:chExt cx="2075384" cy="949325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3213318"/>
              <a:ext cx="990600" cy="94932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663" y="3218416"/>
              <a:ext cx="935567" cy="908050"/>
            </a:xfrm>
            <a:prstGeom prst="rect">
              <a:avLst/>
            </a:prstGeom>
          </p:spPr>
        </p:pic>
      </p:grpSp>
      <p:grpSp>
        <p:nvGrpSpPr>
          <p:cNvPr id="18" name="群組 17"/>
          <p:cNvGrpSpPr/>
          <p:nvPr/>
        </p:nvGrpSpPr>
        <p:grpSpPr>
          <a:xfrm>
            <a:off x="1347040" y="4274653"/>
            <a:ext cx="2075384" cy="949325"/>
            <a:chOff x="452846" y="4343400"/>
            <a:chExt cx="2075384" cy="949325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9542" y="4364037"/>
              <a:ext cx="928688" cy="908050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4343400"/>
              <a:ext cx="990600" cy="949325"/>
            </a:xfrm>
            <a:prstGeom prst="rect">
              <a:avLst/>
            </a:prstGeom>
          </p:spPr>
        </p:pic>
      </p:grpSp>
      <p:grpSp>
        <p:nvGrpSpPr>
          <p:cNvPr id="19" name="群組 18"/>
          <p:cNvGrpSpPr/>
          <p:nvPr/>
        </p:nvGrpSpPr>
        <p:grpSpPr>
          <a:xfrm>
            <a:off x="1353616" y="5463027"/>
            <a:ext cx="2075384" cy="956204"/>
            <a:chOff x="452846" y="5432743"/>
            <a:chExt cx="2075384" cy="95620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905" y="5432743"/>
              <a:ext cx="949325" cy="956204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846" y="5439622"/>
              <a:ext cx="990600" cy="949325"/>
            </a:xfrm>
            <a:prstGeom prst="rect">
              <a:avLst/>
            </a:prstGeom>
          </p:spPr>
        </p:pic>
      </p:grpSp>
      <p:grpSp>
        <p:nvGrpSpPr>
          <p:cNvPr id="36" name="群組 35"/>
          <p:cNvGrpSpPr/>
          <p:nvPr/>
        </p:nvGrpSpPr>
        <p:grpSpPr>
          <a:xfrm>
            <a:off x="4876800" y="4295290"/>
            <a:ext cx="3120632" cy="967130"/>
            <a:chOff x="4651383" y="3031976"/>
            <a:chExt cx="3120632" cy="967130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1383" y="3042902"/>
              <a:ext cx="990600" cy="949325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7992" y="3042902"/>
              <a:ext cx="949325" cy="95620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327" y="3031976"/>
              <a:ext cx="928688" cy="908050"/>
            </a:xfrm>
            <a:prstGeom prst="rect">
              <a:avLst/>
            </a:prstGeom>
          </p:spPr>
        </p:pic>
      </p:grpSp>
      <p:grpSp>
        <p:nvGrpSpPr>
          <p:cNvPr id="37" name="群組 36"/>
          <p:cNvGrpSpPr/>
          <p:nvPr/>
        </p:nvGrpSpPr>
        <p:grpSpPr>
          <a:xfrm>
            <a:off x="4900749" y="5436205"/>
            <a:ext cx="3127508" cy="956204"/>
            <a:chOff x="4439491" y="3914511"/>
            <a:chExt cx="3127508" cy="956204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1432" y="3938588"/>
              <a:ext cx="935567" cy="90805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491" y="3917951"/>
              <a:ext cx="990600" cy="949325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099" y="3914511"/>
              <a:ext cx="949325" cy="956204"/>
            </a:xfrm>
            <a:prstGeom prst="rect">
              <a:avLst/>
            </a:prstGeom>
          </p:spPr>
        </p:pic>
      </p:grpSp>
      <p:grpSp>
        <p:nvGrpSpPr>
          <p:cNvPr id="40" name="群組 39"/>
          <p:cNvGrpSpPr/>
          <p:nvPr/>
        </p:nvGrpSpPr>
        <p:grpSpPr>
          <a:xfrm>
            <a:off x="4900749" y="3115884"/>
            <a:ext cx="2998538" cy="949325"/>
            <a:chOff x="4569823" y="5307867"/>
            <a:chExt cx="2998538" cy="949325"/>
          </a:xfrm>
        </p:grpSpPr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9823" y="5307867"/>
              <a:ext cx="990600" cy="949325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2794" y="5310481"/>
              <a:ext cx="935567" cy="908050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225" y="5307867"/>
              <a:ext cx="928688" cy="908050"/>
            </a:xfrm>
            <a:prstGeom prst="rect">
              <a:avLst/>
            </a:prstGeom>
          </p:spPr>
        </p:pic>
      </p:grpSp>
      <p:pic>
        <p:nvPicPr>
          <p:cNvPr id="39" name="圖片 3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16" y="1950586"/>
            <a:ext cx="990600" cy="949325"/>
          </a:xfrm>
          <a:prstGeom prst="rect">
            <a:avLst/>
          </a:prstGeom>
        </p:spPr>
      </p:pic>
      <p:sp>
        <p:nvSpPr>
          <p:cNvPr id="42" name="圓角矩形 41"/>
          <p:cNvSpPr/>
          <p:nvPr/>
        </p:nvSpPr>
        <p:spPr>
          <a:xfrm>
            <a:off x="5791200" y="2819400"/>
            <a:ext cx="2206232" cy="13716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73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C8F3C9-BA56-4CCA-9AB9-CA2EC9324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B6237-C434-4D0D-A401-137557F8E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想一想</a:t>
            </a:r>
            <a:r>
              <a:rPr lang="en-US" altLang="zh-TW" dirty="0"/>
              <a:t>】</a:t>
            </a:r>
          </a:p>
          <a:p>
            <a:r>
              <a:rPr lang="en-US" altLang="zh-TW" dirty="0"/>
              <a:t>3. </a:t>
            </a:r>
            <a:r>
              <a:rPr lang="zh-TW" altLang="en-US" dirty="0"/>
              <a:t>個人資料外洩還可能造成什麼後果？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8756357-04C2-4238-ABD0-54919692D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8CE26E7-3421-4D84-8D09-A7D6D4886B3A}"/>
              </a:ext>
            </a:extLst>
          </p:cNvPr>
          <p:cNvSpPr txBox="1">
            <a:spLocks/>
          </p:cNvSpPr>
          <p:nvPr/>
        </p:nvSpPr>
        <p:spPr>
          <a:xfrm>
            <a:off x="906042" y="2780843"/>
            <a:ext cx="3773984" cy="2808678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(1)</a:t>
            </a:r>
            <a:r>
              <a:rPr lang="zh-TW" altLang="en-US" sz="2700" dirty="0">
                <a:solidFill>
                  <a:srgbClr val="FF0000"/>
                </a:solidFill>
              </a:rPr>
              <a:t>受到詐騙集團的恐嚇騷擾。</a:t>
            </a:r>
            <a:endParaRPr lang="en-US" altLang="zh-TW" sz="2700" dirty="0">
              <a:solidFill>
                <a:srgbClr val="FF0000"/>
              </a:solidFill>
            </a:endParaRPr>
          </a:p>
          <a:p>
            <a:pPr marL="400103" indent="-400103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(2)</a:t>
            </a:r>
            <a:r>
              <a:rPr lang="zh-TW" altLang="en-US" sz="2700" dirty="0">
                <a:solidFill>
                  <a:srgbClr val="FF0000"/>
                </a:solidFill>
              </a:rPr>
              <a:t>被假冒名義購物或向親友借錢，造成財物損失。</a:t>
            </a:r>
            <a:endParaRPr lang="en-US" altLang="zh-TW" sz="2700" dirty="0">
              <a:solidFill>
                <a:srgbClr val="FF0000"/>
              </a:solidFill>
            </a:endParaRPr>
          </a:p>
        </p:txBody>
      </p:sp>
      <p:pic>
        <p:nvPicPr>
          <p:cNvPr id="6" name="內容版面配置區 4">
            <a:extLst>
              <a:ext uri="{FF2B5EF4-FFF2-40B4-BE49-F238E27FC236}">
                <a16:creationId xmlns:a16="http://schemas.microsoft.com/office/drawing/2014/main" id="{2E6434F7-993E-4C0F-93D0-B927B6E768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4039" y="2878170"/>
            <a:ext cx="4214418" cy="296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4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資訊安全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8473296"/>
      </p:ext>
    </p:extLst>
  </p:cSld>
  <p:clrMapOvr>
    <a:masterClrMapping/>
  </p:clrMapOvr>
  <p:transition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6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616"/>
            <a:ext cx="9144000" cy="5076384"/>
          </a:xfr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全民資安素養自我評量</a:t>
            </a:r>
          </a:p>
        </p:txBody>
      </p:sp>
    </p:spTree>
    <p:extLst>
      <p:ext uri="{BB962C8B-B14F-4D97-AF65-F5344CB8AC3E}">
        <p14:creationId xmlns:p14="http://schemas.microsoft.com/office/powerpoint/2010/main" val="1801367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614187-96F0-4016-9C47-CF16F9F82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416944D1-474F-4B05-BC83-0412FC0A7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676757"/>
          </a:xfrm>
        </p:spPr>
      </p:pic>
    </p:spTree>
    <p:extLst>
      <p:ext uri="{BB962C8B-B14F-4D97-AF65-F5344CB8AC3E}">
        <p14:creationId xmlns:p14="http://schemas.microsoft.com/office/powerpoint/2010/main" val="32639106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評量了，然後呢？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" y="1600200"/>
            <a:ext cx="9139003" cy="4724400"/>
          </a:xfrm>
        </p:spPr>
      </p:pic>
    </p:spTree>
    <p:extLst>
      <p:ext uri="{BB962C8B-B14F-4D97-AF65-F5344CB8AC3E}">
        <p14:creationId xmlns:p14="http://schemas.microsoft.com/office/powerpoint/2010/main" val="13755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https://reurl.cc/d5VlY6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自我補救教學</a:t>
            </a:r>
            <a:endParaRPr lang="en-US" altLang="zh-TW" dirty="0"/>
          </a:p>
          <a:p>
            <a:r>
              <a:rPr lang="zh-TW" altLang="en-US" dirty="0"/>
              <a:t>共同的問題、一篇</a:t>
            </a:r>
            <a:r>
              <a:rPr lang="zh-TW" altLang="en-US" dirty="0">
                <a:solidFill>
                  <a:srgbClr val="7030A0"/>
                </a:solidFill>
              </a:rPr>
              <a:t>文章摘要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7030A0"/>
                </a:solidFill>
              </a:rPr>
              <a:t>心智圖</a:t>
            </a:r>
            <a:r>
              <a:rPr lang="zh-TW" altLang="en-US" dirty="0"/>
              <a:t>合作共創</a:t>
            </a:r>
            <a:endParaRPr lang="en-US" altLang="zh-TW" dirty="0"/>
          </a:p>
          <a:p>
            <a:r>
              <a:rPr lang="zh-TW" altLang="en-US" dirty="0"/>
              <a:t>一頁、要有共識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971800"/>
            <a:ext cx="3594103" cy="359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182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8186" cy="64008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5949201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2800" dirty="0"/>
              <a:t>http://163.27.37.96/work/netedu/netsafe.html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1736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1C31FA-32F3-4E7F-A0CB-9FE0A147B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個資外洩的危害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A0243E-8468-4ECA-99F3-26051CD536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受到詐騙集團的恐嚇騷擾，</a:t>
            </a:r>
            <a:endParaRPr lang="en-US" altLang="zh-TW" dirty="0"/>
          </a:p>
          <a:p>
            <a:pPr marL="671602" indent="0">
              <a:buNone/>
            </a:pPr>
            <a:r>
              <a:rPr lang="zh-TW" altLang="en-US" dirty="0"/>
              <a:t>造成恐慌及金錢損失。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不斷收到行銷廣告的推銷訊息。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846459-EF58-457D-82D9-8019FEF8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warning_159060"/>
          <p:cNvSpPr>
            <a:spLocks noChangeAspect="1"/>
          </p:cNvSpPr>
          <p:nvPr/>
        </p:nvSpPr>
        <p:spPr bwMode="auto">
          <a:xfrm>
            <a:off x="737075" y="3591040"/>
            <a:ext cx="457323" cy="396085"/>
          </a:xfrm>
          <a:custGeom>
            <a:avLst/>
            <a:gdLst>
              <a:gd name="T0" fmla="*/ 6588 w 6959"/>
              <a:gd name="T1" fmla="*/ 4580 h 6036"/>
              <a:gd name="T2" fmla="*/ 4319 w 6959"/>
              <a:gd name="T3" fmla="*/ 649 h 6036"/>
              <a:gd name="T4" fmla="*/ 2641 w 6959"/>
              <a:gd name="T5" fmla="*/ 649 h 6036"/>
              <a:gd name="T6" fmla="*/ 371 w 6959"/>
              <a:gd name="T7" fmla="*/ 4580 h 6036"/>
              <a:gd name="T8" fmla="*/ 1209 w 6959"/>
              <a:gd name="T9" fmla="*/ 6036 h 6036"/>
              <a:gd name="T10" fmla="*/ 5741 w 6959"/>
              <a:gd name="T11" fmla="*/ 6036 h 6036"/>
              <a:gd name="T12" fmla="*/ 6588 w 6959"/>
              <a:gd name="T13" fmla="*/ 4580 h 6036"/>
              <a:gd name="T14" fmla="*/ 3479 w 6959"/>
              <a:gd name="T15" fmla="*/ 5164 h 6036"/>
              <a:gd name="T16" fmla="*/ 3117 w 6959"/>
              <a:gd name="T17" fmla="*/ 4802 h 6036"/>
              <a:gd name="T18" fmla="*/ 3479 w 6959"/>
              <a:gd name="T19" fmla="*/ 4441 h 6036"/>
              <a:gd name="T20" fmla="*/ 3832 w 6959"/>
              <a:gd name="T21" fmla="*/ 4812 h 6036"/>
              <a:gd name="T22" fmla="*/ 3479 w 6959"/>
              <a:gd name="T23" fmla="*/ 5164 h 6036"/>
              <a:gd name="T24" fmla="*/ 3808 w 6959"/>
              <a:gd name="T25" fmla="*/ 2828 h 6036"/>
              <a:gd name="T26" fmla="*/ 3759 w 6959"/>
              <a:gd name="T27" fmla="*/ 3666 h 6036"/>
              <a:gd name="T28" fmla="*/ 3751 w 6959"/>
              <a:gd name="T29" fmla="*/ 3929 h 6036"/>
              <a:gd name="T30" fmla="*/ 3479 w 6959"/>
              <a:gd name="T31" fmla="*/ 4192 h 6036"/>
              <a:gd name="T32" fmla="*/ 3207 w 6959"/>
              <a:gd name="T33" fmla="*/ 3937 h 6036"/>
              <a:gd name="T34" fmla="*/ 3133 w 6959"/>
              <a:gd name="T35" fmla="*/ 2637 h 6036"/>
              <a:gd name="T36" fmla="*/ 3108 w 6959"/>
              <a:gd name="T37" fmla="*/ 2292 h 6036"/>
              <a:gd name="T38" fmla="*/ 3388 w 6959"/>
              <a:gd name="T39" fmla="*/ 1897 h 6036"/>
              <a:gd name="T40" fmla="*/ 3808 w 6959"/>
              <a:gd name="T41" fmla="*/ 2102 h 6036"/>
              <a:gd name="T42" fmla="*/ 3841 w 6959"/>
              <a:gd name="T43" fmla="*/ 2284 h 6036"/>
              <a:gd name="T44" fmla="*/ 3808 w 6959"/>
              <a:gd name="T45" fmla="*/ 2828 h 6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959" h="6036">
                <a:moveTo>
                  <a:pt x="6588" y="4580"/>
                </a:moveTo>
                <a:lnTo>
                  <a:pt x="4319" y="649"/>
                </a:lnTo>
                <a:cubicBezTo>
                  <a:pt x="3948" y="0"/>
                  <a:pt x="3011" y="0"/>
                  <a:pt x="2641" y="649"/>
                </a:cubicBezTo>
                <a:lnTo>
                  <a:pt x="371" y="4580"/>
                </a:lnTo>
                <a:cubicBezTo>
                  <a:pt x="0" y="5229"/>
                  <a:pt x="461" y="6036"/>
                  <a:pt x="1209" y="6036"/>
                </a:cubicBezTo>
                <a:lnTo>
                  <a:pt x="5741" y="6036"/>
                </a:lnTo>
                <a:cubicBezTo>
                  <a:pt x="6489" y="6036"/>
                  <a:pt x="6959" y="5221"/>
                  <a:pt x="6588" y="4580"/>
                </a:cubicBezTo>
                <a:close/>
                <a:moveTo>
                  <a:pt x="3479" y="5164"/>
                </a:moveTo>
                <a:cubicBezTo>
                  <a:pt x="3281" y="5164"/>
                  <a:pt x="3117" y="5000"/>
                  <a:pt x="3117" y="4802"/>
                </a:cubicBezTo>
                <a:cubicBezTo>
                  <a:pt x="3117" y="4605"/>
                  <a:pt x="3281" y="4441"/>
                  <a:pt x="3479" y="4441"/>
                </a:cubicBezTo>
                <a:cubicBezTo>
                  <a:pt x="3676" y="4441"/>
                  <a:pt x="3840" y="4605"/>
                  <a:pt x="3832" y="4812"/>
                </a:cubicBezTo>
                <a:cubicBezTo>
                  <a:pt x="3841" y="5000"/>
                  <a:pt x="3668" y="5164"/>
                  <a:pt x="3479" y="5164"/>
                </a:cubicBezTo>
                <a:close/>
                <a:moveTo>
                  <a:pt x="3808" y="2828"/>
                </a:moveTo>
                <a:cubicBezTo>
                  <a:pt x="3792" y="3108"/>
                  <a:pt x="3775" y="3386"/>
                  <a:pt x="3759" y="3666"/>
                </a:cubicBezTo>
                <a:cubicBezTo>
                  <a:pt x="3751" y="3757"/>
                  <a:pt x="3751" y="3840"/>
                  <a:pt x="3751" y="3929"/>
                </a:cubicBezTo>
                <a:cubicBezTo>
                  <a:pt x="3743" y="4077"/>
                  <a:pt x="3627" y="4192"/>
                  <a:pt x="3479" y="4192"/>
                </a:cubicBezTo>
                <a:cubicBezTo>
                  <a:pt x="3331" y="4192"/>
                  <a:pt x="3216" y="4085"/>
                  <a:pt x="3207" y="3937"/>
                </a:cubicBezTo>
                <a:cubicBezTo>
                  <a:pt x="3183" y="3501"/>
                  <a:pt x="3157" y="3073"/>
                  <a:pt x="3133" y="2637"/>
                </a:cubicBezTo>
                <a:cubicBezTo>
                  <a:pt x="3125" y="2522"/>
                  <a:pt x="3117" y="2406"/>
                  <a:pt x="3108" y="2292"/>
                </a:cubicBezTo>
                <a:cubicBezTo>
                  <a:pt x="3108" y="2102"/>
                  <a:pt x="3215" y="1946"/>
                  <a:pt x="3388" y="1897"/>
                </a:cubicBezTo>
                <a:cubicBezTo>
                  <a:pt x="3561" y="1856"/>
                  <a:pt x="3733" y="1938"/>
                  <a:pt x="3808" y="2102"/>
                </a:cubicBezTo>
                <a:cubicBezTo>
                  <a:pt x="3833" y="2160"/>
                  <a:pt x="3841" y="2217"/>
                  <a:pt x="3841" y="2284"/>
                </a:cubicBezTo>
                <a:cubicBezTo>
                  <a:pt x="3833" y="2466"/>
                  <a:pt x="3816" y="2648"/>
                  <a:pt x="3808" y="2828"/>
                </a:cubicBezTo>
                <a:close/>
              </a:path>
            </a:pathLst>
          </a:custGeom>
          <a:solidFill>
            <a:srgbClr val="F17BA2"/>
          </a:solidFill>
          <a:ln>
            <a:noFill/>
          </a:ln>
        </p:spPr>
        <p:txBody>
          <a:bodyPr/>
          <a:lstStyle/>
          <a:p>
            <a:endParaRPr lang="zh-HK" altLang="en-US" sz="1350"/>
          </a:p>
        </p:txBody>
      </p:sp>
      <p:sp>
        <p:nvSpPr>
          <p:cNvPr id="6" name="圓角矩形 5"/>
          <p:cNvSpPr/>
          <p:nvPr/>
        </p:nvSpPr>
        <p:spPr>
          <a:xfrm>
            <a:off x="629049" y="4157136"/>
            <a:ext cx="6589590" cy="542211"/>
          </a:xfrm>
          <a:prstGeom prst="roundRect">
            <a:avLst>
              <a:gd name="adj" fmla="val 11355"/>
            </a:avLst>
          </a:prstGeom>
          <a:noFill/>
          <a:ln w="2857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169179" y="3537026"/>
            <a:ext cx="6265512" cy="1929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117" indent="-269117">
              <a:lnSpc>
                <a:spcPct val="120000"/>
              </a:lnSpc>
              <a:spcBef>
                <a:spcPts val="450"/>
              </a:spcBef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不輕易提供姓名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電話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地址等個人資料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以免權益受到侵害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269117" indent="-269117">
              <a:lnSpc>
                <a:spcPct val="120000"/>
              </a:lnSpc>
              <a:spcBef>
                <a:spcPts val="450"/>
              </a:spcBef>
            </a:pPr>
            <a: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班級或社團通訊錄上含有多人的個資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br>
              <a:rPr lang="en-US" altLang="zh-TW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應妥慎運用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避免被不肖人士濫用</a:t>
            </a:r>
            <a:r>
              <a:rPr lang="zh-TW" altLang="en-US" sz="2400" spc="-225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5421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24DA19-8999-452D-81CC-239DC746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案例</a:t>
            </a:r>
            <a:r>
              <a:rPr lang="en-US" altLang="zh-TW" dirty="0"/>
              <a:t>2</a:t>
            </a:r>
            <a:r>
              <a:rPr lang="zh-TW" altLang="en-US" dirty="0"/>
              <a:t>：信用卡盜刷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E337FBF-43CA-40AB-98B2-362AE0D8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914400"/>
            <a:ext cx="8230350" cy="579120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7256D1-3933-4721-875C-6E5821923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8597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17866</TotalTime>
  <Words>2728</Words>
  <Application>Microsoft Office PowerPoint</Application>
  <PresentationFormat>如螢幕大小 (4:3)</PresentationFormat>
  <Paragraphs>342</Paragraphs>
  <Slides>75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75</vt:i4>
      </vt:variant>
    </vt:vector>
  </HeadingPairs>
  <TitlesOfParts>
    <vt:vector size="82" baseType="lpstr">
      <vt:lpstr>微軟正黑體</vt:lpstr>
      <vt:lpstr>新細明體</vt:lpstr>
      <vt:lpstr>Arial</vt:lpstr>
      <vt:lpstr>Calibri</vt:lpstr>
      <vt:lpstr>Wingdings</vt:lpstr>
      <vt:lpstr>Wingdings 2</vt:lpstr>
      <vt:lpstr>Office 佈景主題</vt:lpstr>
      <vt:lpstr>資訊科技與人類社會</vt:lpstr>
      <vt:lpstr>彙整資料來源</vt:lpstr>
      <vt:lpstr>個人資料保護</vt:lpstr>
      <vt:lpstr>案例1：詐騙恐嚇與勒索</vt:lpstr>
      <vt:lpstr>案例1</vt:lpstr>
      <vt:lpstr>案例1</vt:lpstr>
      <vt:lpstr>案例1</vt:lpstr>
      <vt:lpstr>個資外洩的危害</vt:lpstr>
      <vt:lpstr>案例2：信用卡盜刷</vt:lpstr>
      <vt:lpstr>案例2</vt:lpstr>
      <vt:lpstr>案例2</vt:lpstr>
      <vt:lpstr>個資外洩的途徑</vt:lpstr>
      <vt:lpstr>個資外洩的途徑</vt:lpstr>
      <vt:lpstr>案例3：購物詐騙</vt:lpstr>
      <vt:lpstr>案例3</vt:lpstr>
      <vt:lpstr>案例3</vt:lpstr>
      <vt:lpstr>小心詐騙電話！</vt:lpstr>
      <vt:lpstr>案例4：人肉搜索</vt:lpstr>
      <vt:lpstr>案例4</vt:lpstr>
      <vt:lpstr>案例4</vt:lpstr>
      <vt:lpstr>案例4</vt:lpstr>
      <vt:lpstr>「人肉搜索」違法嗎？</vt:lpstr>
      <vt:lpstr>Facebook數位公民M2</vt:lpstr>
      <vt:lpstr>Facebook數位公民M3</vt:lpstr>
      <vt:lpstr>http://gg.gg/pasafe</vt:lpstr>
      <vt:lpstr>如何設定一組安全密碼？</vt:lpstr>
      <vt:lpstr>PowerPoint 簡報</vt:lpstr>
      <vt:lpstr>PowerPoint 簡報</vt:lpstr>
      <vt:lpstr>如何設定一組安全密碼？</vt:lpstr>
      <vt:lpstr>資安專家建議</vt:lpstr>
      <vt:lpstr>資訊科技合理使用原則</vt:lpstr>
      <vt:lpstr>案例1：論文寫作</vt:lpstr>
      <vt:lpstr>案例1：論文寫作</vt:lpstr>
      <vt:lpstr>案例1：論文寫作</vt:lpstr>
      <vt:lpstr>引用資料不行嗎？</vt:lpstr>
      <vt:lpstr>案例2：影印書籍</vt:lpstr>
      <vt:lpstr>案例2：影印書籍</vt:lpstr>
      <vt:lpstr>案例2：影印書籍</vt:lpstr>
      <vt:lpstr>影印別人的著作是否違法？</vt:lpstr>
      <vt:lpstr>影印別人的著作是否違法？</vt:lpstr>
      <vt:lpstr>案例3：好歌分享</vt:lpstr>
      <vt:lpstr>案例3：好歌分享</vt:lpstr>
      <vt:lpstr>案例3：好歌分享</vt:lpstr>
      <vt:lpstr>分享影片違法嗎？</vt:lpstr>
      <vt:lpstr>分享影片違法嗎？</vt:lpstr>
      <vt:lpstr>案例4：影片散布</vt:lpstr>
      <vt:lpstr>案例4：影片散布</vt:lpstr>
      <vt:lpstr>案例4：影片散布</vt:lpstr>
      <vt:lpstr>剪輯影片不行嗎？</vt:lpstr>
      <vt:lpstr>剪輯影片不行嗎？</vt:lpstr>
      <vt:lpstr>案例5：註明出處</vt:lpstr>
      <vt:lpstr>案例5：註明出處</vt:lpstr>
      <vt:lpstr>案例5：註明出處</vt:lpstr>
      <vt:lpstr>「註明出處」就好了嗎？</vt:lpstr>
      <vt:lpstr>案例6：軟體授權</vt:lpstr>
      <vt:lpstr>案例6：軟體授權</vt:lpstr>
      <vt:lpstr>案例6：軟體授權</vt:lpstr>
      <vt:lpstr>案例6：軟體授權</vt:lpstr>
      <vt:lpstr>軟體到處都能下載使用，不是嗎？</vt:lpstr>
      <vt:lpstr>PowerPoint 簡報</vt:lpstr>
      <vt:lpstr>PowerPoint 簡報</vt:lpstr>
      <vt:lpstr>②合理使用的判定</vt:lpstr>
      <vt:lpstr>②合理使用的判定</vt:lpstr>
      <vt:lpstr>②合理使用的判定</vt:lpstr>
      <vt:lpstr>②合理使用的判定</vt:lpstr>
      <vt:lpstr>PowerPoint 簡報</vt:lpstr>
      <vt:lpstr>創用CC卡通</vt:lpstr>
      <vt:lpstr>四種授權要素</vt:lpstr>
      <vt:lpstr>六種授權條款，大家來找碴</vt:lpstr>
      <vt:lpstr>資訊安全</vt:lpstr>
      <vt:lpstr>全民資安素養自我評量</vt:lpstr>
      <vt:lpstr>PowerPoint 簡報</vt:lpstr>
      <vt:lpstr>評量了，然後呢？</vt:lpstr>
      <vt:lpstr>https://reurl.cc/d5VlY6</vt:lpstr>
      <vt:lpstr>http://163.27.37.96/work/netedu/netsafe.html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1181</cp:revision>
  <dcterms:created xsi:type="dcterms:W3CDTF">2016-06-24T09:50:55Z</dcterms:created>
  <dcterms:modified xsi:type="dcterms:W3CDTF">2021-10-18T09:39:41Z</dcterms:modified>
</cp:coreProperties>
</file>